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68" r:id="rId3"/>
    <p:sldId id="262" r:id="rId4"/>
    <p:sldId id="282" r:id="rId5"/>
    <p:sldId id="271" r:id="rId6"/>
    <p:sldId id="272" r:id="rId7"/>
    <p:sldId id="273" r:id="rId8"/>
    <p:sldId id="304" r:id="rId9"/>
    <p:sldId id="274" r:id="rId10"/>
    <p:sldId id="263" r:id="rId11"/>
    <p:sldId id="270" r:id="rId12"/>
    <p:sldId id="281" r:id="rId13"/>
    <p:sldId id="305" r:id="rId14"/>
    <p:sldId id="306" r:id="rId15"/>
    <p:sldId id="277" r:id="rId16"/>
    <p:sldId id="276" r:id="rId17"/>
    <p:sldId id="278" r:id="rId18"/>
    <p:sldId id="275" r:id="rId19"/>
    <p:sldId id="279" r:id="rId20"/>
    <p:sldId id="283" r:id="rId21"/>
    <p:sldId id="284" r:id="rId22"/>
    <p:sldId id="309" r:id="rId23"/>
    <p:sldId id="308" r:id="rId24"/>
    <p:sldId id="307" r:id="rId25"/>
    <p:sldId id="285" r:id="rId26"/>
    <p:sldId id="264" r:id="rId27"/>
    <p:sldId id="265" r:id="rId28"/>
    <p:sldId id="266" r:id="rId29"/>
    <p:sldId id="299" r:id="rId30"/>
    <p:sldId id="300" r:id="rId31"/>
    <p:sldId id="301" r:id="rId32"/>
    <p:sldId id="267" r:id="rId33"/>
    <p:sldId id="291" r:id="rId34"/>
    <p:sldId id="30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1B2EF1-5E27-4B29-919F-CD1C83B5F773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08AEC5-2CFB-4FD5-B858-16B42FB52B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6E27-29F8-4632-8C2F-00FBAEE4342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FAFB-2416-4D32-8111-CA3086227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6E27-29F8-4632-8C2F-00FBAEE4342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FAFB-2416-4D32-8111-CA3086227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6E27-29F8-4632-8C2F-00FBAEE4342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FAFB-2416-4D32-8111-CA3086227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6E27-29F8-4632-8C2F-00FBAEE4342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FAFB-2416-4D32-8111-CA3086227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6E27-29F8-4632-8C2F-00FBAEE4342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FAFB-2416-4D32-8111-CA3086227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6E27-29F8-4632-8C2F-00FBAEE4342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FAFB-2416-4D32-8111-CA3086227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6E27-29F8-4632-8C2F-00FBAEE4342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FAFB-2416-4D32-8111-CA3086227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6E27-29F8-4632-8C2F-00FBAEE4342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FAFB-2416-4D32-8111-CA3086227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6E27-29F8-4632-8C2F-00FBAEE4342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FAFB-2416-4D32-8111-CA3086227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6E27-29F8-4632-8C2F-00FBAEE4342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FAFB-2416-4D32-8111-CA3086227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B6E27-29F8-4632-8C2F-00FBAEE4342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2FAFB-2416-4D32-8111-CA3086227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6B6E27-29F8-4632-8C2F-00FBAEE43420}" type="datetimeFigureOut">
              <a:rPr lang="ru-RU" smtClean="0"/>
              <a:pPr/>
              <a:t>19.12.2016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2FAFB-2416-4D32-8111-CA3086227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.gif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image" Target="../media/image24.png"/><Relationship Id="rId10" Type="http://schemas.openxmlformats.org/officeDocument/2006/relationships/image" Target="../media/image29.jpe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th13.st.depositphotos.com/1000647/2394/i/950/depositphotos_23948263-Technical-draw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2" name="Picture 8" descr="Картинки по запросу Формат А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500042"/>
            <a:ext cx="8683626" cy="61436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14546" y="1071546"/>
            <a:ext cx="571504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Чертеж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</a:t>
            </a:r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руппы г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еометрических тел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5060" name="Picture 4" descr="http://ok-t.ru/life-prog/baza2/1462507996296.files/image109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33" t="5725" r="20833" b="25572"/>
          <a:stretch>
            <a:fillRect/>
          </a:stretch>
        </p:blipFill>
        <p:spPr bwMode="auto">
          <a:xfrm>
            <a:off x="1071538" y="3500438"/>
            <a:ext cx="3571900" cy="2521341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572132" y="4429132"/>
            <a:ext cx="3085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 smtClean="0"/>
              <a:t>п</a:t>
            </a:r>
            <a:r>
              <a:rPr lang="ru-RU" b="1" dirty="0" smtClean="0"/>
              <a:t>резентация преподавателя </a:t>
            </a:r>
          </a:p>
          <a:p>
            <a:pPr algn="r"/>
            <a:r>
              <a:rPr lang="ru-RU" b="1" dirty="0" smtClean="0"/>
              <a:t>и</a:t>
            </a:r>
            <a:r>
              <a:rPr lang="ru-RU" b="1" dirty="0" smtClean="0"/>
              <a:t>нженерной графики</a:t>
            </a:r>
          </a:p>
          <a:p>
            <a:pPr algn="r"/>
            <a:r>
              <a:rPr lang="ru-RU" b="1" dirty="0" smtClean="0"/>
              <a:t>Черновой И.А.</a:t>
            </a:r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786050" y="714356"/>
            <a:ext cx="4429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Липецкий машиностроительный колледж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th13.st.depositphotos.com/1000647/2394/i/950/depositphotos_23948263-Technical-draw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8" descr="Картинки по запросу Формат А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8786874" cy="62167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500166" y="642918"/>
            <a:ext cx="64894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Аксонометрические проекции</a:t>
            </a:r>
          </a:p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плоских фигур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Картинки по запросу проецирование плоских фигур на три плоскости проек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785926"/>
            <a:ext cx="2749099" cy="278608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152" name="AutoShape 8" descr="http://www.igor_host.byethost3.com/ingraph/img/raz1/ris4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4" descr="Похожее изображе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1785926"/>
            <a:ext cx="2714644" cy="275116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3" name="Picture 9" descr="I:\урок\Новая папка\ris4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2571744"/>
            <a:ext cx="2838450" cy="292417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th13.st.depositphotos.com/1000647/2394/i/950/depositphotos_23948263-Technical-draw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8" descr="Картинки по запросу Формат А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8786874" cy="621671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071670" y="571480"/>
            <a:ext cx="521497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Изометрическая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проекция окружности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6626" name="AutoShape 2" descr="http://www.igor_host.byethost3.com/ingraph/img/raz1/ris50a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6627" name="Picture 3" descr="I:\урок\Новая папка\ris50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3571876"/>
            <a:ext cx="3124200" cy="2543175"/>
          </a:xfrm>
          <a:prstGeom prst="rect">
            <a:avLst/>
          </a:prstGeom>
          <a:noFill/>
        </p:spPr>
      </p:pic>
      <p:pic>
        <p:nvPicPr>
          <p:cNvPr id="14" name="Рисунок 13" descr="Картинки по запросу построение проекции точек на поверхности предмета"/>
          <p:cNvPicPr/>
          <p:nvPr/>
        </p:nvPicPr>
        <p:blipFill>
          <a:blip r:embed="rId5" cstate="print"/>
          <a:srcRect t="33426" r="62167" b="16436"/>
          <a:stretch>
            <a:fillRect/>
          </a:stretch>
        </p:blipFill>
        <p:spPr bwMode="auto">
          <a:xfrm>
            <a:off x="1619672" y="1844824"/>
            <a:ext cx="18002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Картинки по запросу построение проекции точек на поверхности предмета"/>
          <p:cNvPicPr/>
          <p:nvPr/>
        </p:nvPicPr>
        <p:blipFill>
          <a:blip r:embed="rId5" cstate="print"/>
          <a:srcRect l="36772"/>
          <a:stretch>
            <a:fillRect/>
          </a:stretch>
        </p:blipFill>
        <p:spPr bwMode="auto">
          <a:xfrm>
            <a:off x="5500694" y="1714488"/>
            <a:ext cx="292895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th13.st.depositphotos.com/1000647/2394/i/950/depositphotos_23948263-Technical-draw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8" descr="Картинки по запросу Формат А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8683626" cy="61436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43174" y="571480"/>
            <a:ext cx="4637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Аксонометрия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602" name="AutoShape 2" descr="http://www.igor_host.byethost3.com/ingraph/img/raz1/ris4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84473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1571612"/>
            <a:ext cx="70009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Аксонометрия- это раздел инженерной графики, в котором рассматривается способ получения наглядных изображений предмета на плоскости</a:t>
            </a:r>
            <a:endParaRPr lang="ru-RU" sz="2000" b="1" dirty="0"/>
          </a:p>
        </p:txBody>
      </p:sp>
      <p:pic>
        <p:nvPicPr>
          <p:cNvPr id="11" name="Picture 8" descr="Картинки по запросу Формат А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682" y="438128"/>
            <a:ext cx="8683626" cy="6143668"/>
          </a:xfrm>
          <a:prstGeom prst="rect">
            <a:avLst/>
          </a:prstGeom>
          <a:noFill/>
        </p:spPr>
      </p:pic>
      <p:pic>
        <p:nvPicPr>
          <p:cNvPr id="30724" name="Picture 4" descr="https://ds03.infourok.ru/uploads/ex/0914/0003b293-5e002ba1/6/img1.jpg"/>
          <p:cNvPicPr>
            <a:picLocks noChangeAspect="1" noChangeArrowheads="1"/>
          </p:cNvPicPr>
          <p:nvPr/>
        </p:nvPicPr>
        <p:blipFill>
          <a:blip r:embed="rId4" cstate="print"/>
          <a:srcRect l="14103" t="30770" r="14102" b="9401"/>
          <a:stretch>
            <a:fillRect/>
          </a:stretch>
        </p:blipFill>
        <p:spPr bwMode="auto">
          <a:xfrm>
            <a:off x="2285984" y="1357298"/>
            <a:ext cx="5486438" cy="342902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928662" y="4929198"/>
            <a:ext cx="77153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GOST type B" pitchFamily="2" charset="0"/>
              </a:rPr>
              <a:t>Геометрическое тело - </a:t>
            </a:r>
            <a:r>
              <a:rPr lang="ru-RU" b="1" i="1" dirty="0" err="1" smtClean="0">
                <a:solidFill>
                  <a:srgbClr val="C00000"/>
                </a:solidFill>
                <a:latin typeface="GOST type B" pitchFamily="2" charset="0"/>
              </a:rPr>
              <a:t>тело</a:t>
            </a:r>
            <a:r>
              <a:rPr lang="ru-RU" b="1" i="1" dirty="0" smtClean="0">
                <a:solidFill>
                  <a:srgbClr val="C00000"/>
                </a:solidFill>
                <a:latin typeface="GOST type B" pitchFamily="2" charset="0"/>
              </a:rPr>
              <a:t> имеющее объем. Форма каждого тела имеет свои характерные признаки</a:t>
            </a:r>
            <a:endParaRPr lang="ru-RU" b="1" i="1" dirty="0">
              <a:solidFill>
                <a:srgbClr val="C00000"/>
              </a:solidFill>
              <a:latin typeface="GOST type B" pitchFamily="2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14480" y="428604"/>
            <a:ext cx="66681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Тела геометрические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th13.st.depositphotos.com/1000647/2394/i/950/depositphotos_23948263-Technical-draw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8" descr="Картинки по запросу Формат А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8683626" cy="61436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43174" y="571480"/>
            <a:ext cx="4637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Аксонометрия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602" name="AutoShape 2" descr="http://www.igor_host.byethost3.com/ingraph/img/raz1/ris4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84473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1571612"/>
            <a:ext cx="70009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Аксонометрия- это раздел инженерной графики, в котором рассматривается способ получения наглядных изображений предмета на плоскости</a:t>
            </a:r>
            <a:endParaRPr lang="ru-RU" sz="2000" b="1" dirty="0"/>
          </a:p>
        </p:txBody>
      </p:sp>
      <p:pic>
        <p:nvPicPr>
          <p:cNvPr id="11" name="Picture 8" descr="Картинки по запросу Формат А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6682" y="438128"/>
            <a:ext cx="8683626" cy="6143668"/>
          </a:xfrm>
          <a:prstGeom prst="rect">
            <a:avLst/>
          </a:prstGeom>
          <a:noFill/>
        </p:spPr>
      </p:pic>
      <p:pic>
        <p:nvPicPr>
          <p:cNvPr id="36866" name="Picture 2" descr="http://1.bp.blogspot.com/-f5Ha_fzhkQY/TsurF6EiI_I/AAAAAAAAAwk/U29yIcPTXL4/s640/2-2.jpg"/>
          <p:cNvPicPr>
            <a:picLocks noChangeAspect="1" noChangeArrowheads="1"/>
          </p:cNvPicPr>
          <p:nvPr/>
        </p:nvPicPr>
        <p:blipFill>
          <a:blip r:embed="rId4" cstate="print"/>
          <a:srcRect l="43360" t="5844" r="-782" b="4545"/>
          <a:stretch>
            <a:fillRect/>
          </a:stretch>
        </p:blipFill>
        <p:spPr bwMode="auto">
          <a:xfrm>
            <a:off x="1357290" y="1071546"/>
            <a:ext cx="2511201" cy="23574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6868" name="Picture 4" descr="http://1.bp.blogspot.com/-i9uF1dx6ut8/TsuoDRpe8kI/AAAAAAAAAvE/T6RqAZDPwVs/s640/3-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071546"/>
            <a:ext cx="3095604" cy="23894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6870" name="Picture 6" descr="http://3.bp.blogspot.com/-3bizYrpV-0U/TsuoSnqz8UI/AAAAAAAAAvM/2KliBYRjTyM/s640/4-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3571876"/>
            <a:ext cx="3172429" cy="24288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36872" name="Picture 8" descr="http://4.bp.blogspot.com/-Yc-TEmFY4H4/Tsuognl2IVI/AAAAAAAAAvU/qHWSmd4MSPM/s640/5-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929190" y="3643314"/>
            <a:ext cx="3279554" cy="249553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th13.st.depositphotos.com/1000647/2394/i/950/depositphotos_23948263-Technical-draw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643174" y="571480"/>
            <a:ext cx="4637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Аксонометрия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602" name="AutoShape 2" descr="http://www.igor_host.byethost3.com/ingraph/img/raz1/ris4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84473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1571612"/>
            <a:ext cx="70009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Аксонометрия- это раздел инженерной графики, в котором рассматривается способ получения наглядных изображений предмета на плоскости</a:t>
            </a:r>
            <a:endParaRPr lang="ru-RU" sz="2000" b="1" dirty="0"/>
          </a:p>
        </p:txBody>
      </p:sp>
      <p:pic>
        <p:nvPicPr>
          <p:cNvPr id="11" name="Picture 8" descr="Картинки по запросу Формат А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8683626" cy="6143668"/>
          </a:xfrm>
          <a:prstGeom prst="rect">
            <a:avLst/>
          </a:prstGeom>
          <a:noFill/>
        </p:spPr>
      </p:pic>
      <p:pic>
        <p:nvPicPr>
          <p:cNvPr id="16" name="Picture 38" descr="Рисунок3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500174"/>
            <a:ext cx="3230563" cy="1243013"/>
          </a:xfrm>
          <a:prstGeom prst="rect">
            <a:avLst/>
          </a:prstGeom>
          <a:noFill/>
        </p:spPr>
      </p:pic>
      <p:pic>
        <p:nvPicPr>
          <p:cNvPr id="17" name="Picture 39" descr="Рисунок3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1500174"/>
            <a:ext cx="3224213" cy="1243013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1285852" y="500042"/>
            <a:ext cx="76074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Классификация</a:t>
            </a: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геометрических тел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rot="10800000" flipV="1">
            <a:off x="2357422" y="1142984"/>
            <a:ext cx="2286016" cy="500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4572000" y="1142984"/>
            <a:ext cx="2071702" cy="5000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428728" y="1785926"/>
            <a:ext cx="2615973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ГРАННЫЕ</a:t>
            </a:r>
          </a:p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</a:rPr>
              <a:t> ГЕОМЕТРИЧЕСКИЕ ТЕЛА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643570" y="1928802"/>
            <a:ext cx="18812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ТЕЛА ВРАЩЕНИЯ</a:t>
            </a:r>
            <a:endParaRPr lang="ru-RU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9" name="Picture 40" descr="Рисунок37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0100" y="2643182"/>
            <a:ext cx="1429823" cy="2214578"/>
          </a:xfrm>
          <a:prstGeom prst="rect">
            <a:avLst/>
          </a:prstGeom>
          <a:noFill/>
        </p:spPr>
      </p:pic>
      <p:pic>
        <p:nvPicPr>
          <p:cNvPr id="30" name="Picture 41" descr="Рисунок38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860" y="2928934"/>
            <a:ext cx="1500198" cy="2000264"/>
          </a:xfrm>
          <a:prstGeom prst="rect">
            <a:avLst/>
          </a:prstGeom>
          <a:noFill/>
        </p:spPr>
      </p:pic>
      <p:pic>
        <p:nvPicPr>
          <p:cNvPr id="31" name="Picture 42" descr="Рисунок3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1538" y="3857628"/>
            <a:ext cx="1819850" cy="1809768"/>
          </a:xfrm>
          <a:prstGeom prst="rect">
            <a:avLst/>
          </a:prstGeom>
          <a:noFill/>
        </p:spPr>
      </p:pic>
      <p:pic>
        <p:nvPicPr>
          <p:cNvPr id="32" name="Picture 43" descr="Рисунок40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4000504"/>
            <a:ext cx="1647828" cy="1781036"/>
          </a:xfrm>
          <a:prstGeom prst="rect">
            <a:avLst/>
          </a:prstGeom>
          <a:noFill/>
        </p:spPr>
      </p:pic>
      <p:pic>
        <p:nvPicPr>
          <p:cNvPr id="33" name="Picture 44" descr="Рисунок41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2786058"/>
            <a:ext cx="1750775" cy="2058729"/>
          </a:xfrm>
          <a:prstGeom prst="rect">
            <a:avLst/>
          </a:prstGeom>
          <a:noFill/>
        </p:spPr>
      </p:pic>
      <p:pic>
        <p:nvPicPr>
          <p:cNvPr id="35" name="Picture 46" descr="Рисунок43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72264" y="2500306"/>
            <a:ext cx="2027690" cy="2428892"/>
          </a:xfrm>
          <a:prstGeom prst="rect">
            <a:avLst/>
          </a:prstGeom>
          <a:noFill/>
        </p:spPr>
      </p:pic>
      <p:pic>
        <p:nvPicPr>
          <p:cNvPr id="36" name="Picture 45" descr="Рисунок42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3500438"/>
            <a:ext cx="2016087" cy="1714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th13.st.depositphotos.com/1000647/2394/i/950/depositphotos_23948263-Technical-draw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8" descr="Картинки по запросу Формат А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8715404" cy="61661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357422" y="642918"/>
            <a:ext cx="529869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Треугольная призма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602" name="AutoShape 2" descr="http://www.igor_host.byethost3.com/ingraph/img/raz1/ris4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84473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2" name="Рисунок 11" descr="C:\Users\user\Desktop\урок\геометрические тела\10-15.jpg"/>
          <p:cNvPicPr/>
          <p:nvPr/>
        </p:nvPicPr>
        <p:blipFill>
          <a:blip r:embed="rId4" cstate="print"/>
          <a:srcRect l="47140" t="4535" r="2512" b="20635"/>
          <a:stretch>
            <a:fillRect/>
          </a:stretch>
        </p:blipFill>
        <p:spPr bwMode="auto">
          <a:xfrm>
            <a:off x="928662" y="1357298"/>
            <a:ext cx="29908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Users\user\Desktop\урок\геометрические тела\10-15.jpg"/>
          <p:cNvPicPr/>
          <p:nvPr/>
        </p:nvPicPr>
        <p:blipFill>
          <a:blip r:embed="rId4" cstate="print"/>
          <a:srcRect l="7376" t="24717" r="60716" b="17007"/>
          <a:stretch>
            <a:fillRect/>
          </a:stretch>
        </p:blipFill>
        <p:spPr bwMode="auto">
          <a:xfrm>
            <a:off x="2500298" y="3500438"/>
            <a:ext cx="18954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 descr="C:\Users\user\Desktop\урок\геометрические тела\Безымянны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1643050"/>
            <a:ext cx="2952750" cy="330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th13.st.depositphotos.com/1000647/2394/i/950/depositphotos_23948263-Technical-draw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8" descr="Картинки по запросу Формат А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8715404" cy="61661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571480"/>
            <a:ext cx="725442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Четырехугольная пирамида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602" name="AutoShape 2" descr="http://www.igor_host.byethost3.com/ingraph/img/raz1/ris4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84473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1" name="Рисунок 10" descr="C:\Users\user\Desktop\урок\геометрические тела\16-21.jpg"/>
          <p:cNvPicPr/>
          <p:nvPr/>
        </p:nvPicPr>
        <p:blipFill>
          <a:blip r:embed="rId4" cstate="print"/>
          <a:srcRect l="48263" t="4857" r="1442" b="28035"/>
          <a:stretch>
            <a:fillRect/>
          </a:stretch>
        </p:blipFill>
        <p:spPr bwMode="auto">
          <a:xfrm>
            <a:off x="928662" y="1285860"/>
            <a:ext cx="29908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Users\user\Desktop\урок\геометрические тела\16-21.jpg"/>
          <p:cNvPicPr/>
          <p:nvPr/>
        </p:nvPicPr>
        <p:blipFill>
          <a:blip r:embed="rId4" cstate="print"/>
          <a:srcRect l="8825" t="27152" r="57962" b="22296"/>
          <a:stretch>
            <a:fillRect/>
          </a:stretch>
        </p:blipFill>
        <p:spPr bwMode="auto">
          <a:xfrm>
            <a:off x="2643174" y="3143248"/>
            <a:ext cx="1971675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2" descr="C:\Users\user\Desktop\урок\геометрические тела\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1571612"/>
            <a:ext cx="3057525" cy="3476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th13.st.depositphotos.com/1000647/2394/i/950/depositphotos_23948263-Technical-draw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8" descr="Картинки по запросу Формат А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8715404" cy="61661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00232" y="642918"/>
            <a:ext cx="604030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Шестиугольная призма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602" name="AutoShape 2" descr="http://www.igor_host.byethost3.com/ingraph/img/raz1/ris4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84473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5" name="Рисунок 14" descr="C:\Users\user\Desktop\урок\геометрические тела\13-18.jpg"/>
          <p:cNvPicPr/>
          <p:nvPr/>
        </p:nvPicPr>
        <p:blipFill>
          <a:blip r:embed="rId4" cstate="print"/>
          <a:srcRect l="44770" t="6067" r="2116" b="21348"/>
          <a:stretch>
            <a:fillRect/>
          </a:stretch>
        </p:blipFill>
        <p:spPr bwMode="auto">
          <a:xfrm>
            <a:off x="857224" y="1428736"/>
            <a:ext cx="3152775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урок\геометрические тела\13-18.jpg"/>
          <p:cNvPicPr/>
          <p:nvPr/>
        </p:nvPicPr>
        <p:blipFill>
          <a:blip r:embed="rId4" cstate="print"/>
          <a:srcRect l="6572" t="24944" r="61923" b="17303"/>
          <a:stretch>
            <a:fillRect/>
          </a:stretch>
        </p:blipFill>
        <p:spPr bwMode="auto">
          <a:xfrm>
            <a:off x="2714612" y="3286124"/>
            <a:ext cx="18764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2" descr="C:\Users\user\Desktop\урок\геометрические тела\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500174"/>
            <a:ext cx="2952750" cy="3381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th13.st.depositphotos.com/1000647/2394/i/950/depositphotos_23948263-Technical-draw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8" descr="Картинки по запросу Формат А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8715404" cy="61661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43306" y="571480"/>
            <a:ext cx="246574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Цилиндр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602" name="AutoShape 2" descr="http://www.igor_host.byethost3.com/ingraph/img/raz1/ris4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84473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11" name="Рисунок 10" descr="http://1.bp.blogspot.com/-c1wmTjGcSWM/Ts3myA75CYI/AAAAAAAAAzE/-PlyR-GFLMU/s1600/19-24.jpg"/>
          <p:cNvPicPr/>
          <p:nvPr/>
        </p:nvPicPr>
        <p:blipFill>
          <a:blip r:embed="rId4" cstate="print"/>
          <a:srcRect l="42170" t="4213" r="2723" b="21286"/>
          <a:stretch>
            <a:fillRect/>
          </a:stretch>
        </p:blipFill>
        <p:spPr bwMode="auto">
          <a:xfrm>
            <a:off x="857224" y="1357298"/>
            <a:ext cx="3276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http://1.bp.blogspot.com/-c1wmTjGcSWM/Ts3myA75CYI/AAAAAAAAAzE/-PlyR-GFLMU/s1600/19-24.jpg"/>
          <p:cNvPicPr/>
          <p:nvPr/>
        </p:nvPicPr>
        <p:blipFill>
          <a:blip r:embed="rId4" cstate="print"/>
          <a:srcRect l="6414" t="21064" r="62480" b="21730"/>
          <a:stretch>
            <a:fillRect/>
          </a:stretch>
        </p:blipFill>
        <p:spPr bwMode="auto">
          <a:xfrm>
            <a:off x="2643174" y="3214686"/>
            <a:ext cx="184785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3" descr="C:\Users\user\Desktop\урок\геометрические тела\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4942" y="1214422"/>
            <a:ext cx="3114675" cy="3524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th13.st.depositphotos.com/1000647/2394/i/950/depositphotos_23948263-Technical-draw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8" descr="Картинки по запросу Формат А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8715404" cy="61661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643306" y="571480"/>
            <a:ext cx="163660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Конус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602" name="AutoShape 2" descr="http://www.igor_host.byethost3.com/ingraph/img/raz1/ris4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84473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9" name="Рисунок 8" descr="http://1.bp.blogspot.com/-jAxbfh1XyDY/Ts3nL6n-wGI/AAAAAAAAAzc/7XHfwL8qej4/s1600/22-27.jpg"/>
          <p:cNvPicPr/>
          <p:nvPr/>
        </p:nvPicPr>
        <p:blipFill>
          <a:blip r:embed="rId4" cstate="print"/>
          <a:srcRect l="43906" t="4698" r="3375" b="22819"/>
          <a:stretch>
            <a:fillRect/>
          </a:stretch>
        </p:blipFill>
        <p:spPr bwMode="auto">
          <a:xfrm>
            <a:off x="857224" y="1357298"/>
            <a:ext cx="313372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http://1.bp.blogspot.com/-jAxbfh1XyDY/Ts3nL6n-wGI/AAAAAAAAAzc/7XHfwL8qej4/s1600/22-27.jpg"/>
          <p:cNvPicPr/>
          <p:nvPr/>
        </p:nvPicPr>
        <p:blipFill>
          <a:blip r:embed="rId4" cstate="print"/>
          <a:srcRect l="3046" t="25056" r="63183" b="25280"/>
          <a:stretch>
            <a:fillRect/>
          </a:stretch>
        </p:blipFill>
        <p:spPr bwMode="auto">
          <a:xfrm>
            <a:off x="2714612" y="3357562"/>
            <a:ext cx="2009775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7" name="Picture 1" descr="C:\Users\user\Desktop\урок\геометрические тела\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000108"/>
            <a:ext cx="3209925" cy="366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клипарт тела геометрическ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1133" cy="6858000"/>
          </a:xfrm>
          <a:prstGeom prst="rect">
            <a:avLst/>
          </a:prstGeom>
          <a:noFill/>
        </p:spPr>
      </p:pic>
      <p:pic>
        <p:nvPicPr>
          <p:cNvPr id="5" name="Picture 8" descr="Картинки по запросу Формат А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14290"/>
            <a:ext cx="5468916" cy="38692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00496" y="928670"/>
            <a:ext cx="4631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Актуализация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знаний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714884"/>
            <a:ext cx="8215370" cy="17145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GOST type B" pitchFamily="2" charset="0"/>
              </a:rPr>
              <a:t>Какой раздел инженерной графики мы сейчас изучаем?</a:t>
            </a:r>
            <a:endParaRPr lang="ru-RU" sz="3600" b="1" i="1" dirty="0">
              <a:solidFill>
                <a:schemeClr val="tx1"/>
              </a:solidFill>
              <a:latin typeface="GOST type B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клипарт тела геометрическ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1133" cy="6858000"/>
          </a:xfrm>
          <a:prstGeom prst="rect">
            <a:avLst/>
          </a:prstGeom>
          <a:noFill/>
        </p:spPr>
      </p:pic>
      <p:pic>
        <p:nvPicPr>
          <p:cNvPr id="5" name="Picture 8" descr="Картинки по запросу Формат А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14290"/>
            <a:ext cx="5468916" cy="38692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00496" y="928670"/>
            <a:ext cx="4631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Актуализация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знаний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714884"/>
            <a:ext cx="8215370" cy="17145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i="1" dirty="0" smtClean="0">
                <a:solidFill>
                  <a:schemeClr val="tx1"/>
                </a:solidFill>
                <a:latin typeface="GOST type B" pitchFamily="2" charset="0"/>
              </a:rPr>
              <a:t>Для чего мы изучаем геометрические тела?</a:t>
            </a:r>
            <a:endParaRPr lang="ru-RU" sz="3600" b="1" i="1" dirty="0">
              <a:solidFill>
                <a:schemeClr val="tx1"/>
              </a:solidFill>
              <a:latin typeface="GOST type B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th13.st.depositphotos.com/1000647/2394/i/950/depositphotos_23948263-Technical-draw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8" descr="Картинки по запросу Формат А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57166"/>
            <a:ext cx="8715404" cy="6166151"/>
          </a:xfrm>
          <a:prstGeom prst="rect">
            <a:avLst/>
          </a:prstGeom>
          <a:noFill/>
        </p:spPr>
      </p:pic>
      <p:sp>
        <p:nvSpPr>
          <p:cNvPr id="25602" name="AutoShape 2" descr="http://www.igor_host.byethost3.com/ingraph/img/raz1/ris4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84473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857224" y="928670"/>
            <a:ext cx="764386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GOST type B" pitchFamily="2" charset="0"/>
              </a:rPr>
              <a:t>Форма большинства предметов представляет собой сочетание различных  геометрических тел или их частей. Следовательно, для чтения и  выполнения чертежей нужно знать, как изображаются геометрические тела.</a:t>
            </a:r>
            <a:endParaRPr lang="ru-RU" sz="2800" b="1" i="1" dirty="0">
              <a:latin typeface="GOST type B" pitchFamily="2" charset="0"/>
            </a:endParaRPr>
          </a:p>
        </p:txBody>
      </p:sp>
      <p:pic>
        <p:nvPicPr>
          <p:cNvPr id="1026" name="Picture 2" descr="C:\Users\user\Desktop\инженерная графика\korpus-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4" y="3143248"/>
            <a:ext cx="3482766" cy="2928958"/>
          </a:xfrm>
          <a:prstGeom prst="rect">
            <a:avLst/>
          </a:prstGeom>
          <a:noFill/>
        </p:spPr>
      </p:pic>
      <p:pic>
        <p:nvPicPr>
          <p:cNvPr id="1027" name="Picture 3" descr="C:\Users\user\Desktop\инженерная графика\ris2_2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14942" y="2928934"/>
            <a:ext cx="3093989" cy="22179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клипарт тела геометрическ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1133" cy="6858000"/>
          </a:xfrm>
          <a:prstGeom prst="rect">
            <a:avLst/>
          </a:prstGeom>
          <a:noFill/>
        </p:spPr>
      </p:pic>
      <p:pic>
        <p:nvPicPr>
          <p:cNvPr id="8" name="Picture 4" descr="I:\урок\Новая папка (15)\Новая папка\pic5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285728"/>
            <a:ext cx="8327743" cy="592935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9" name="Picture 3" descr="I:\урок\Новая папка (15)\Новая папка\pic4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65648"/>
            <a:ext cx="8374794" cy="602087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0" name="Picture 2" descr="I:\урок\Новая папка (15)\Новая папка\pic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94635"/>
            <a:ext cx="8404256" cy="609188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клипарт тела геометрическ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1133" cy="6858000"/>
          </a:xfrm>
          <a:prstGeom prst="rect">
            <a:avLst/>
          </a:prstGeom>
          <a:noFill/>
        </p:spPr>
      </p:pic>
      <p:pic>
        <p:nvPicPr>
          <p:cNvPr id="5" name="Picture 8" descr="Картинки по запросу Формат А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8683626" cy="6143668"/>
          </a:xfrm>
          <a:prstGeom prst="rect">
            <a:avLst/>
          </a:prstGeom>
          <a:noFill/>
        </p:spPr>
      </p:pic>
      <p:pic>
        <p:nvPicPr>
          <p:cNvPr id="8" name="Picture 2" descr="I:\урок\Новая папка (15)\Новая папка\5-5.jpg"/>
          <p:cNvPicPr>
            <a:picLocks noChangeAspect="1" noChangeArrowheads="1"/>
          </p:cNvPicPr>
          <p:nvPr/>
        </p:nvPicPr>
        <p:blipFill>
          <a:blip r:embed="rId4" cstate="print"/>
          <a:srcRect b="22973"/>
          <a:stretch>
            <a:fillRect/>
          </a:stretch>
        </p:blipFill>
        <p:spPr bwMode="auto">
          <a:xfrm>
            <a:off x="668389" y="857232"/>
            <a:ext cx="7887403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клипарт тела геометрическ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1133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57356" y="4286256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Треугольная призма</a:t>
            </a:r>
            <a:endParaRPr lang="ru-RU" sz="1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000232" y="4786322"/>
            <a:ext cx="1442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6-угольная призма</a:t>
            </a:r>
            <a:endParaRPr lang="ru-RU" sz="12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214546" y="5143512"/>
            <a:ext cx="559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конус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428860" y="5572140"/>
            <a:ext cx="4603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шар</a:t>
            </a:r>
            <a:endParaRPr lang="ru-RU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429124" y="4357694"/>
            <a:ext cx="14422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6-угольная призма</a:t>
            </a:r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0" y="5214950"/>
            <a:ext cx="877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latin typeface="+mj-lt"/>
              </a:rPr>
              <a:t>цилиндр</a:t>
            </a:r>
            <a:endParaRPr lang="ru-RU" sz="14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57686" y="4643446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Четырехугольная призма</a:t>
            </a:r>
            <a:endParaRPr lang="ru-RU" sz="12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429124" y="5500702"/>
            <a:ext cx="1580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 dirty="0" smtClean="0"/>
              <a:t>Четырехугольная </a:t>
            </a:r>
          </a:p>
          <a:p>
            <a:pPr algn="ctr"/>
            <a:r>
              <a:rPr lang="ru-RU" sz="1400" b="1" dirty="0" smtClean="0"/>
              <a:t>призма</a:t>
            </a:r>
            <a:endParaRPr lang="ru-RU" sz="1400" b="1" dirty="0"/>
          </a:p>
        </p:txBody>
      </p:sp>
      <p:pic>
        <p:nvPicPr>
          <p:cNvPr id="15" name="Picture 8" descr="Картинки по запросу Формат А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8683626" cy="6143668"/>
          </a:xfrm>
          <a:prstGeom prst="rect">
            <a:avLst/>
          </a:prstGeom>
          <a:noFill/>
        </p:spPr>
      </p:pic>
      <p:pic>
        <p:nvPicPr>
          <p:cNvPr id="16" name="Рисунок 15" descr="C:\Users\user\AppData\Local\Temp\FineReader11\media\image15.png"/>
          <p:cNvPicPr/>
          <p:nvPr/>
        </p:nvPicPr>
        <p:blipFill>
          <a:blip r:embed="rId4" cstate="print"/>
          <a:srcRect l="2804" t="8352" r="1869" b="1291"/>
          <a:stretch>
            <a:fillRect/>
          </a:stretch>
        </p:blipFill>
        <p:spPr bwMode="auto">
          <a:xfrm>
            <a:off x="642910" y="500042"/>
            <a:ext cx="8143932" cy="56436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6072198" y="5715016"/>
            <a:ext cx="27590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Задание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клипарт тела геометрическ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1133" cy="6858000"/>
          </a:xfrm>
          <a:prstGeom prst="rect">
            <a:avLst/>
          </a:prstGeom>
          <a:noFill/>
        </p:spPr>
      </p:pic>
      <p:pic>
        <p:nvPicPr>
          <p:cNvPr id="5" name="Picture 8" descr="Картинки по запросу Формат А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5253" y="214289"/>
            <a:ext cx="8582655" cy="607223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285728"/>
            <a:ext cx="785818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Чертеж 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группы геометрических тел </a:t>
            </a:r>
            <a:endParaRPr lang="ru-RU" sz="4400" b="1" cap="none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Содержимое 3" descr="http://slidesharo.com/u/storage/ppt_19159/ea2a-1405469041-29.jpg"/>
          <p:cNvPicPr>
            <a:picLocks/>
          </p:cNvPicPr>
          <p:nvPr/>
        </p:nvPicPr>
        <p:blipFill>
          <a:blip r:embed="rId4" cstate="print"/>
          <a:srcRect l="6199" t="23044" r="7383" b="4349"/>
          <a:stretch>
            <a:fillRect/>
          </a:stretch>
        </p:blipFill>
        <p:spPr bwMode="auto">
          <a:xfrm>
            <a:off x="1857356" y="1714488"/>
            <a:ext cx="5786478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1026" name="Picture 2" descr="image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7286677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http://sarrest.ru/wp-content/uploads/2014/11/8jhSbDWF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08309" cy="6858000"/>
          </a:xfrm>
          <a:prstGeom prst="rect">
            <a:avLst/>
          </a:prstGeom>
          <a:noFill/>
        </p:spPr>
      </p:pic>
      <p:pic>
        <p:nvPicPr>
          <p:cNvPr id="5" name="Picture 8" descr="Картинки по запросу Формат А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8715404" cy="616615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643042" y="571480"/>
            <a:ext cx="6763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</a:rPr>
              <a:t>Содержание задания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290" r="35901"/>
          <a:stretch>
            <a:fillRect/>
          </a:stretch>
        </p:blipFill>
        <p:spPr bwMode="auto">
          <a:xfrm>
            <a:off x="1357290" y="1714488"/>
            <a:ext cx="2736304" cy="403834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4429124" y="1928802"/>
            <a:ext cx="4000528" cy="2744781"/>
          </a:xfrm>
          <a:prstGeom prst="roundRect">
            <a:avLst>
              <a:gd name="adj" fmla="val 16667"/>
            </a:avLst>
          </a:prstGeom>
          <a:solidFill>
            <a:srgbClr val="CCCC00">
              <a:alpha val="14902"/>
            </a:srgbClr>
          </a:solidFill>
          <a:ln w="28575" cap="rnd">
            <a:solidFill>
              <a:srgbClr val="003300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endParaRPr lang="ru-RU" altLang="ru-RU" sz="1800" i="1" dirty="0"/>
          </a:p>
          <a:p>
            <a:pPr algn="ctr" eaLnBrk="1" hangingPunct="1"/>
            <a:r>
              <a:rPr lang="ru-RU" alt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Выполнить на формате</a:t>
            </a:r>
          </a:p>
          <a:p>
            <a:pPr algn="ctr" eaLnBrk="1" hangingPunct="1"/>
            <a:r>
              <a:rPr lang="ru-RU" alt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А3 (297х420)</a:t>
            </a:r>
          </a:p>
          <a:p>
            <a:pPr algn="ctr" eaLnBrk="1" hangingPunct="1"/>
            <a:r>
              <a:rPr lang="ru-RU" alt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три </a:t>
            </a:r>
            <a:r>
              <a:rPr lang="ru-RU" altLang="ru-RU" sz="2800" b="1" i="1" dirty="0">
                <a:solidFill>
                  <a:schemeClr val="accent2">
                    <a:lumMod val="75000"/>
                  </a:schemeClr>
                </a:solidFill>
              </a:rPr>
              <a:t>проекции </a:t>
            </a:r>
            <a:r>
              <a:rPr lang="ru-RU" alt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группы</a:t>
            </a:r>
          </a:p>
          <a:p>
            <a:pPr algn="ctr" eaLnBrk="1" hangingPunct="1"/>
            <a:r>
              <a:rPr lang="ru-RU" alt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altLang="ru-RU" sz="2800" b="1" i="1" dirty="0">
                <a:solidFill>
                  <a:schemeClr val="accent2">
                    <a:lumMod val="75000"/>
                  </a:schemeClr>
                </a:solidFill>
              </a:rPr>
              <a:t>геометрических тел. </a:t>
            </a:r>
            <a:endParaRPr lang="ru-RU" altLang="ru-RU" sz="2800" b="1" i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 eaLnBrk="1" hangingPunct="1"/>
            <a:endParaRPr lang="ru-RU" alt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arrest.ru/wp-content/uploads/2014/11/8jhSbDWF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08309" cy="6858000"/>
          </a:xfrm>
          <a:prstGeom prst="rect">
            <a:avLst/>
          </a:prstGeom>
          <a:noFill/>
        </p:spPr>
      </p:pic>
      <p:pic>
        <p:nvPicPr>
          <p:cNvPr id="5" name="Picture 8" descr="Картинки по запросу Формат А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8715404" cy="6166151"/>
          </a:xfrm>
          <a:prstGeom prst="rect">
            <a:avLst/>
          </a:prstGeom>
          <a:noFill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0290" r="35901"/>
          <a:stretch>
            <a:fillRect/>
          </a:stretch>
        </p:blipFill>
        <p:spPr bwMode="auto">
          <a:xfrm>
            <a:off x="1357290" y="1071546"/>
            <a:ext cx="2714606" cy="4038341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357686" y="1214422"/>
            <a:ext cx="428628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GOST type B" pitchFamily="2" charset="0"/>
              </a:rPr>
              <a:t>Построение начинать с изображения основания геометрического тела, если оно расположено параллельно плоскости проекции, то изображается на ней без искажения.</a:t>
            </a:r>
          </a:p>
          <a:p>
            <a:pPr lvl="0"/>
            <a:endParaRPr lang="ru-RU" sz="2000" b="1" i="1" dirty="0" smtClean="0">
              <a:solidFill>
                <a:schemeClr val="accent2">
                  <a:lumMod val="75000"/>
                </a:schemeClr>
              </a:solidFill>
              <a:latin typeface="GOST type B" pitchFamily="2" charset="0"/>
            </a:endParaRPr>
          </a:p>
          <a:p>
            <a:pPr lvl="0"/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GOST type B" pitchFamily="2" charset="0"/>
              </a:rPr>
              <a:t>При выполнении задания необходимо анализировать положение каждого геометрического тела по отношению к плоскостям проекций и относительно друг друга.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GOST type B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88640"/>
            <a:ext cx="8784976" cy="649409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H="1">
            <a:off x="6543711" y="1620328"/>
            <a:ext cx="984443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216602" y="2530003"/>
            <a:ext cx="131155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6216602" y="2530003"/>
            <a:ext cx="131155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>
            <a:off x="839550" y="3296373"/>
            <a:ext cx="1211862" cy="1211862"/>
          </a:xfrm>
          <a:custGeom>
            <a:avLst/>
            <a:gdLst>
              <a:gd name="T0" fmla="*/ 2331 w 2331"/>
              <a:gd name="T1" fmla="*/ 1167 h 2332"/>
              <a:gd name="T2" fmla="*/ 2274 w 2331"/>
              <a:gd name="T3" fmla="*/ 806 h 2332"/>
              <a:gd name="T4" fmla="*/ 2108 w 2331"/>
              <a:gd name="T5" fmla="*/ 481 h 2332"/>
              <a:gd name="T6" fmla="*/ 1850 w 2331"/>
              <a:gd name="T7" fmla="*/ 222 h 2332"/>
              <a:gd name="T8" fmla="*/ 1525 w 2331"/>
              <a:gd name="T9" fmla="*/ 57 h 2332"/>
              <a:gd name="T10" fmla="*/ 1165 w 2331"/>
              <a:gd name="T11" fmla="*/ 0 h 2332"/>
              <a:gd name="T12" fmla="*/ 805 w 2331"/>
              <a:gd name="T13" fmla="*/ 57 h 2332"/>
              <a:gd name="T14" fmla="*/ 480 w 2331"/>
              <a:gd name="T15" fmla="*/ 222 h 2332"/>
              <a:gd name="T16" fmla="*/ 223 w 2331"/>
              <a:gd name="T17" fmla="*/ 481 h 2332"/>
              <a:gd name="T18" fmla="*/ 58 w 2331"/>
              <a:gd name="T19" fmla="*/ 806 h 2332"/>
              <a:gd name="T20" fmla="*/ 0 w 2331"/>
              <a:gd name="T21" fmla="*/ 1167 h 2332"/>
              <a:gd name="T22" fmla="*/ 58 w 2331"/>
              <a:gd name="T23" fmla="*/ 1527 h 2332"/>
              <a:gd name="T24" fmla="*/ 223 w 2331"/>
              <a:gd name="T25" fmla="*/ 1852 h 2332"/>
              <a:gd name="T26" fmla="*/ 480 w 2331"/>
              <a:gd name="T27" fmla="*/ 2110 h 2332"/>
              <a:gd name="T28" fmla="*/ 805 w 2331"/>
              <a:gd name="T29" fmla="*/ 2276 h 2332"/>
              <a:gd name="T30" fmla="*/ 1165 w 2331"/>
              <a:gd name="T31" fmla="*/ 2332 h 2332"/>
              <a:gd name="T32" fmla="*/ 1525 w 2331"/>
              <a:gd name="T33" fmla="*/ 2276 h 2332"/>
              <a:gd name="T34" fmla="*/ 1850 w 2331"/>
              <a:gd name="T35" fmla="*/ 2110 h 2332"/>
              <a:gd name="T36" fmla="*/ 2108 w 2331"/>
              <a:gd name="T37" fmla="*/ 1852 h 2332"/>
              <a:gd name="T38" fmla="*/ 2274 w 2331"/>
              <a:gd name="T39" fmla="*/ 1527 h 2332"/>
              <a:gd name="T40" fmla="*/ 2331 w 2331"/>
              <a:gd name="T41" fmla="*/ 1167 h 2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31" h="2332">
                <a:moveTo>
                  <a:pt x="2331" y="1167"/>
                </a:moveTo>
                <a:lnTo>
                  <a:pt x="2274" y="806"/>
                </a:lnTo>
                <a:lnTo>
                  <a:pt x="2108" y="481"/>
                </a:lnTo>
                <a:lnTo>
                  <a:pt x="1850" y="222"/>
                </a:lnTo>
                <a:lnTo>
                  <a:pt x="1525" y="57"/>
                </a:lnTo>
                <a:lnTo>
                  <a:pt x="1165" y="0"/>
                </a:lnTo>
                <a:lnTo>
                  <a:pt x="805" y="57"/>
                </a:lnTo>
                <a:lnTo>
                  <a:pt x="480" y="222"/>
                </a:lnTo>
                <a:lnTo>
                  <a:pt x="223" y="481"/>
                </a:lnTo>
                <a:lnTo>
                  <a:pt x="58" y="806"/>
                </a:lnTo>
                <a:lnTo>
                  <a:pt x="0" y="1167"/>
                </a:lnTo>
                <a:lnTo>
                  <a:pt x="58" y="1527"/>
                </a:lnTo>
                <a:lnTo>
                  <a:pt x="223" y="1852"/>
                </a:lnTo>
                <a:lnTo>
                  <a:pt x="480" y="2110"/>
                </a:lnTo>
                <a:lnTo>
                  <a:pt x="805" y="2276"/>
                </a:lnTo>
                <a:lnTo>
                  <a:pt x="1165" y="2332"/>
                </a:lnTo>
                <a:lnTo>
                  <a:pt x="1525" y="2276"/>
                </a:lnTo>
                <a:lnTo>
                  <a:pt x="1850" y="2110"/>
                </a:lnTo>
                <a:lnTo>
                  <a:pt x="2108" y="1852"/>
                </a:lnTo>
                <a:lnTo>
                  <a:pt x="2274" y="1527"/>
                </a:lnTo>
                <a:lnTo>
                  <a:pt x="2331" y="1167"/>
                </a:lnTo>
                <a:close/>
              </a:path>
            </a:pathLst>
          </a:custGeom>
          <a:noFill/>
          <a:ln w="38100">
            <a:solidFill>
              <a:srgbClr val="00B0F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Freeform 10"/>
          <p:cNvSpPr>
            <a:spLocks/>
          </p:cNvSpPr>
          <p:nvPr/>
        </p:nvSpPr>
        <p:spPr bwMode="auto">
          <a:xfrm>
            <a:off x="2051411" y="3296373"/>
            <a:ext cx="1208746" cy="1211862"/>
          </a:xfrm>
          <a:custGeom>
            <a:avLst/>
            <a:gdLst>
              <a:gd name="T0" fmla="*/ 2330 w 2330"/>
              <a:gd name="T1" fmla="*/ 1167 h 2332"/>
              <a:gd name="T2" fmla="*/ 2273 w 2330"/>
              <a:gd name="T3" fmla="*/ 806 h 2332"/>
              <a:gd name="T4" fmla="*/ 2107 w 2330"/>
              <a:gd name="T5" fmla="*/ 481 h 2332"/>
              <a:gd name="T6" fmla="*/ 1850 w 2330"/>
              <a:gd name="T7" fmla="*/ 222 h 2332"/>
              <a:gd name="T8" fmla="*/ 1525 w 2330"/>
              <a:gd name="T9" fmla="*/ 57 h 2332"/>
              <a:gd name="T10" fmla="*/ 1165 w 2330"/>
              <a:gd name="T11" fmla="*/ 0 h 2332"/>
              <a:gd name="T12" fmla="*/ 805 w 2330"/>
              <a:gd name="T13" fmla="*/ 57 h 2332"/>
              <a:gd name="T14" fmla="*/ 480 w 2330"/>
              <a:gd name="T15" fmla="*/ 222 h 2332"/>
              <a:gd name="T16" fmla="*/ 222 w 2330"/>
              <a:gd name="T17" fmla="*/ 481 h 2332"/>
              <a:gd name="T18" fmla="*/ 56 w 2330"/>
              <a:gd name="T19" fmla="*/ 806 h 2332"/>
              <a:gd name="T20" fmla="*/ 0 w 2330"/>
              <a:gd name="T21" fmla="*/ 1167 h 2332"/>
              <a:gd name="T22" fmla="*/ 56 w 2330"/>
              <a:gd name="T23" fmla="*/ 1527 h 2332"/>
              <a:gd name="T24" fmla="*/ 222 w 2330"/>
              <a:gd name="T25" fmla="*/ 1852 h 2332"/>
              <a:gd name="T26" fmla="*/ 480 w 2330"/>
              <a:gd name="T27" fmla="*/ 2110 h 2332"/>
              <a:gd name="T28" fmla="*/ 805 w 2330"/>
              <a:gd name="T29" fmla="*/ 2276 h 2332"/>
              <a:gd name="T30" fmla="*/ 1165 w 2330"/>
              <a:gd name="T31" fmla="*/ 2332 h 2332"/>
              <a:gd name="T32" fmla="*/ 1525 w 2330"/>
              <a:gd name="T33" fmla="*/ 2276 h 2332"/>
              <a:gd name="T34" fmla="*/ 1850 w 2330"/>
              <a:gd name="T35" fmla="*/ 2110 h 2332"/>
              <a:gd name="T36" fmla="*/ 2107 w 2330"/>
              <a:gd name="T37" fmla="*/ 1852 h 2332"/>
              <a:gd name="T38" fmla="*/ 2273 w 2330"/>
              <a:gd name="T39" fmla="*/ 1527 h 2332"/>
              <a:gd name="T40" fmla="*/ 2330 w 2330"/>
              <a:gd name="T41" fmla="*/ 1167 h 2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30" h="2332">
                <a:moveTo>
                  <a:pt x="2330" y="1167"/>
                </a:moveTo>
                <a:lnTo>
                  <a:pt x="2273" y="806"/>
                </a:lnTo>
                <a:lnTo>
                  <a:pt x="2107" y="481"/>
                </a:lnTo>
                <a:lnTo>
                  <a:pt x="1850" y="222"/>
                </a:lnTo>
                <a:lnTo>
                  <a:pt x="1525" y="57"/>
                </a:lnTo>
                <a:lnTo>
                  <a:pt x="1165" y="0"/>
                </a:lnTo>
                <a:lnTo>
                  <a:pt x="805" y="57"/>
                </a:lnTo>
                <a:lnTo>
                  <a:pt x="480" y="222"/>
                </a:lnTo>
                <a:lnTo>
                  <a:pt x="222" y="481"/>
                </a:lnTo>
                <a:lnTo>
                  <a:pt x="56" y="806"/>
                </a:lnTo>
                <a:lnTo>
                  <a:pt x="0" y="1167"/>
                </a:lnTo>
                <a:lnTo>
                  <a:pt x="56" y="1527"/>
                </a:lnTo>
                <a:lnTo>
                  <a:pt x="222" y="1852"/>
                </a:lnTo>
                <a:lnTo>
                  <a:pt x="480" y="2110"/>
                </a:lnTo>
                <a:lnTo>
                  <a:pt x="805" y="2276"/>
                </a:lnTo>
                <a:lnTo>
                  <a:pt x="1165" y="2332"/>
                </a:lnTo>
                <a:lnTo>
                  <a:pt x="1525" y="2276"/>
                </a:lnTo>
                <a:lnTo>
                  <a:pt x="1850" y="2110"/>
                </a:lnTo>
                <a:lnTo>
                  <a:pt x="2107" y="1852"/>
                </a:lnTo>
                <a:lnTo>
                  <a:pt x="2273" y="1527"/>
                </a:lnTo>
                <a:lnTo>
                  <a:pt x="2330" y="1167"/>
                </a:lnTo>
                <a:close/>
              </a:path>
            </a:pathLst>
          </a:custGeom>
          <a:noFill/>
          <a:ln w="38100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1447038" y="4511350"/>
            <a:ext cx="436146" cy="694718"/>
          </a:xfrm>
          <a:prstGeom prst="line">
            <a:avLst/>
          </a:prstGeom>
          <a:noFill/>
          <a:ln w="3810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H="1" flipV="1">
            <a:off x="1447038" y="5206068"/>
            <a:ext cx="436146" cy="704064"/>
          </a:xfrm>
          <a:prstGeom prst="line">
            <a:avLst/>
          </a:prstGeom>
          <a:noFill/>
          <a:ln w="3810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674437" y="4511350"/>
            <a:ext cx="1613739" cy="1398781"/>
          </a:xfrm>
          <a:custGeom>
            <a:avLst/>
            <a:gdLst>
              <a:gd name="T0" fmla="*/ 777 w 3107"/>
              <a:gd name="T1" fmla="*/ 0 h 2693"/>
              <a:gd name="T2" fmla="*/ 0 w 3107"/>
              <a:gd name="T3" fmla="*/ 1347 h 2693"/>
              <a:gd name="T4" fmla="*/ 777 w 3107"/>
              <a:gd name="T5" fmla="*/ 2693 h 2693"/>
              <a:gd name="T6" fmla="*/ 2331 w 3107"/>
              <a:gd name="T7" fmla="*/ 2693 h 2693"/>
              <a:gd name="T8" fmla="*/ 3107 w 3107"/>
              <a:gd name="T9" fmla="*/ 1347 h 2693"/>
              <a:gd name="T10" fmla="*/ 2331 w 3107"/>
              <a:gd name="T11" fmla="*/ 0 h 2693"/>
              <a:gd name="T12" fmla="*/ 777 w 3107"/>
              <a:gd name="T13" fmla="*/ 0 h 2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07" h="2693">
                <a:moveTo>
                  <a:pt x="777" y="0"/>
                </a:moveTo>
                <a:lnTo>
                  <a:pt x="0" y="1347"/>
                </a:lnTo>
                <a:lnTo>
                  <a:pt x="777" y="2693"/>
                </a:lnTo>
                <a:lnTo>
                  <a:pt x="2331" y="2693"/>
                </a:lnTo>
                <a:lnTo>
                  <a:pt x="3107" y="1347"/>
                </a:lnTo>
                <a:lnTo>
                  <a:pt x="2331" y="0"/>
                </a:lnTo>
                <a:lnTo>
                  <a:pt x="777" y="0"/>
                </a:lnTo>
                <a:close/>
              </a:path>
            </a:pathLst>
          </a:custGeom>
          <a:noFill/>
          <a:ln w="3810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1076314" y="4511350"/>
            <a:ext cx="370724" cy="694718"/>
          </a:xfrm>
          <a:prstGeom prst="line">
            <a:avLst/>
          </a:prstGeom>
          <a:noFill/>
          <a:ln w="3810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>
            <a:off x="674437" y="5206068"/>
            <a:ext cx="772601" cy="0"/>
          </a:xfrm>
          <a:prstGeom prst="line">
            <a:avLst/>
          </a:prstGeom>
          <a:noFill/>
          <a:ln w="3810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H="1">
            <a:off x="1076314" y="5206068"/>
            <a:ext cx="370724" cy="704064"/>
          </a:xfrm>
          <a:prstGeom prst="line">
            <a:avLst/>
          </a:prstGeom>
          <a:noFill/>
          <a:ln w="3810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>
            <a:off x="2285061" y="5210740"/>
            <a:ext cx="0" cy="1300649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>
            <a:off x="2285061" y="6511389"/>
            <a:ext cx="806869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>
            <a:off x="3091930" y="5206068"/>
            <a:ext cx="0" cy="1305321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839550" y="713768"/>
            <a:ext cx="1211862" cy="0"/>
          </a:xfrm>
          <a:prstGeom prst="line">
            <a:avLst/>
          </a:prstGeom>
          <a:noFill/>
          <a:ln w="38100">
            <a:solidFill>
              <a:srgbClr val="00B0F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640169" y="2530003"/>
            <a:ext cx="161373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 flipV="1">
            <a:off x="1447038" y="841497"/>
            <a:ext cx="806869" cy="1688506"/>
          </a:xfrm>
          <a:prstGeom prst="line">
            <a:avLst/>
          </a:prstGeom>
          <a:noFill/>
          <a:ln w="3810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1447038" y="841497"/>
            <a:ext cx="436146" cy="1688506"/>
          </a:xfrm>
          <a:prstGeom prst="line">
            <a:avLst/>
          </a:prstGeom>
          <a:noFill/>
          <a:ln w="3810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H="1">
            <a:off x="640169" y="841497"/>
            <a:ext cx="806869" cy="1688506"/>
          </a:xfrm>
          <a:prstGeom prst="line">
            <a:avLst/>
          </a:prstGeom>
          <a:noFill/>
          <a:ln w="3810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H="1">
            <a:off x="1076314" y="841497"/>
            <a:ext cx="370724" cy="1688506"/>
          </a:xfrm>
          <a:prstGeom prst="line">
            <a:avLst/>
          </a:prstGeom>
          <a:noFill/>
          <a:ln w="3810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Группа 1058"/>
          <p:cNvGrpSpPr/>
          <p:nvPr/>
        </p:nvGrpSpPr>
        <p:grpSpPr>
          <a:xfrm>
            <a:off x="1447038" y="614078"/>
            <a:ext cx="0" cy="2096614"/>
            <a:chOff x="1447038" y="614078"/>
            <a:chExt cx="0" cy="2096614"/>
          </a:xfrm>
        </p:grpSpPr>
        <p:sp>
          <p:nvSpPr>
            <p:cNvPr id="29" name="Line 29"/>
            <p:cNvSpPr>
              <a:spLocks noChangeShapeType="1"/>
            </p:cNvSpPr>
            <p:nvPr/>
          </p:nvSpPr>
          <p:spPr bwMode="auto">
            <a:xfrm flipV="1">
              <a:off x="1447038" y="2268316"/>
              <a:ext cx="0" cy="44237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Line 30"/>
            <p:cNvSpPr>
              <a:spLocks noChangeShapeType="1"/>
            </p:cNvSpPr>
            <p:nvPr/>
          </p:nvSpPr>
          <p:spPr bwMode="auto">
            <a:xfrm flipV="1">
              <a:off x="1447038" y="1258950"/>
              <a:ext cx="0" cy="8068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Line 31"/>
            <p:cNvSpPr>
              <a:spLocks noChangeShapeType="1"/>
            </p:cNvSpPr>
            <p:nvPr/>
          </p:nvSpPr>
          <p:spPr bwMode="auto">
            <a:xfrm flipV="1">
              <a:off x="1447038" y="614078"/>
              <a:ext cx="0" cy="44237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2" name="Line 32"/>
          <p:cNvSpPr>
            <a:spLocks noChangeShapeType="1"/>
          </p:cNvSpPr>
          <p:nvPr/>
        </p:nvSpPr>
        <p:spPr bwMode="auto">
          <a:xfrm flipV="1">
            <a:off x="839550" y="713768"/>
            <a:ext cx="0" cy="1392551"/>
          </a:xfrm>
          <a:prstGeom prst="line">
            <a:avLst/>
          </a:prstGeom>
          <a:noFill/>
          <a:ln w="38100">
            <a:solidFill>
              <a:srgbClr val="00B0F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V="1">
            <a:off x="1447038" y="3044032"/>
            <a:ext cx="0" cy="3077942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1048"/>
          <p:cNvGrpSpPr/>
          <p:nvPr/>
        </p:nvGrpSpPr>
        <p:grpSpPr>
          <a:xfrm>
            <a:off x="839550" y="2106319"/>
            <a:ext cx="0" cy="423684"/>
            <a:chOff x="839550" y="2106319"/>
            <a:chExt cx="0" cy="423684"/>
          </a:xfrm>
        </p:grpSpPr>
        <p:sp>
          <p:nvSpPr>
            <p:cNvPr id="34" name="Line 34"/>
            <p:cNvSpPr>
              <a:spLocks noChangeShapeType="1"/>
            </p:cNvSpPr>
            <p:nvPr/>
          </p:nvSpPr>
          <p:spPr bwMode="auto">
            <a:xfrm>
              <a:off x="839550" y="2106319"/>
              <a:ext cx="0" cy="158882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Line 35"/>
            <p:cNvSpPr>
              <a:spLocks noChangeShapeType="1"/>
            </p:cNvSpPr>
            <p:nvPr/>
          </p:nvSpPr>
          <p:spPr bwMode="auto">
            <a:xfrm>
              <a:off x="839550" y="2371121"/>
              <a:ext cx="0" cy="158882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6" name="Line 36"/>
          <p:cNvSpPr>
            <a:spLocks noChangeShapeType="1"/>
          </p:cNvSpPr>
          <p:nvPr/>
        </p:nvSpPr>
        <p:spPr bwMode="auto">
          <a:xfrm flipH="1">
            <a:off x="640169" y="2530003"/>
            <a:ext cx="80686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H="1">
            <a:off x="839550" y="2530003"/>
            <a:ext cx="60748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4" name="Группа 1054"/>
          <p:cNvGrpSpPr/>
          <p:nvPr/>
        </p:nvGrpSpPr>
        <p:grpSpPr>
          <a:xfrm>
            <a:off x="4300677" y="804113"/>
            <a:ext cx="604372" cy="1716544"/>
            <a:chOff x="4300677" y="804113"/>
            <a:chExt cx="604372" cy="1716544"/>
          </a:xfrm>
        </p:grpSpPr>
        <p:sp>
          <p:nvSpPr>
            <p:cNvPr id="38" name="Line 38"/>
            <p:cNvSpPr>
              <a:spLocks noChangeShapeType="1"/>
            </p:cNvSpPr>
            <p:nvPr/>
          </p:nvSpPr>
          <p:spPr bwMode="auto">
            <a:xfrm flipV="1">
              <a:off x="4300677" y="2318161"/>
              <a:ext cx="71652" cy="202496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Line 39"/>
            <p:cNvSpPr>
              <a:spLocks noChangeShapeType="1"/>
            </p:cNvSpPr>
            <p:nvPr/>
          </p:nvSpPr>
          <p:spPr bwMode="auto">
            <a:xfrm flipV="1">
              <a:off x="4406598" y="2015974"/>
              <a:ext cx="71652" cy="199381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Line 40"/>
            <p:cNvSpPr>
              <a:spLocks noChangeShapeType="1"/>
            </p:cNvSpPr>
            <p:nvPr/>
          </p:nvSpPr>
          <p:spPr bwMode="auto">
            <a:xfrm flipV="1">
              <a:off x="4515634" y="1713788"/>
              <a:ext cx="71652" cy="199381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Line 41"/>
            <p:cNvSpPr>
              <a:spLocks noChangeShapeType="1"/>
            </p:cNvSpPr>
            <p:nvPr/>
          </p:nvSpPr>
          <p:spPr bwMode="auto">
            <a:xfrm flipV="1">
              <a:off x="4621555" y="1411601"/>
              <a:ext cx="71652" cy="199381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Line 42"/>
            <p:cNvSpPr>
              <a:spLocks noChangeShapeType="1"/>
            </p:cNvSpPr>
            <p:nvPr/>
          </p:nvSpPr>
          <p:spPr bwMode="auto">
            <a:xfrm flipV="1">
              <a:off x="4727476" y="1109415"/>
              <a:ext cx="71652" cy="202496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3" name="Line 43"/>
            <p:cNvSpPr>
              <a:spLocks noChangeShapeType="1"/>
            </p:cNvSpPr>
            <p:nvPr/>
          </p:nvSpPr>
          <p:spPr bwMode="auto">
            <a:xfrm flipV="1">
              <a:off x="4833397" y="804113"/>
              <a:ext cx="71652" cy="202496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4" name="Line 44"/>
          <p:cNvSpPr>
            <a:spLocks noChangeShapeType="1"/>
          </p:cNvSpPr>
          <p:nvPr/>
        </p:nvSpPr>
        <p:spPr bwMode="auto">
          <a:xfrm flipV="1">
            <a:off x="4300677" y="704422"/>
            <a:ext cx="0" cy="1816235"/>
          </a:xfrm>
          <a:prstGeom prst="line">
            <a:avLst/>
          </a:prstGeom>
          <a:noFill/>
          <a:ln w="38100">
            <a:solidFill>
              <a:srgbClr val="00B0F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8" name="Группа 1052"/>
          <p:cNvGrpSpPr/>
          <p:nvPr/>
        </p:nvGrpSpPr>
        <p:grpSpPr>
          <a:xfrm>
            <a:off x="4905050" y="610963"/>
            <a:ext cx="0" cy="1909694"/>
            <a:chOff x="4905050" y="610963"/>
            <a:chExt cx="0" cy="1909694"/>
          </a:xfrm>
        </p:grpSpPr>
        <p:sp>
          <p:nvSpPr>
            <p:cNvPr id="45" name="Line 45"/>
            <p:cNvSpPr>
              <a:spLocks noChangeShapeType="1"/>
            </p:cNvSpPr>
            <p:nvPr/>
          </p:nvSpPr>
          <p:spPr bwMode="auto">
            <a:xfrm>
              <a:off x="4905050" y="610963"/>
              <a:ext cx="0" cy="8535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6" name="Line 46"/>
            <p:cNvSpPr>
              <a:spLocks noChangeShapeType="1"/>
            </p:cNvSpPr>
            <p:nvPr/>
          </p:nvSpPr>
          <p:spPr bwMode="auto">
            <a:xfrm>
              <a:off x="4905050" y="1667058"/>
              <a:ext cx="0" cy="8535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7" name="Line 47"/>
          <p:cNvSpPr>
            <a:spLocks noChangeShapeType="1"/>
          </p:cNvSpPr>
          <p:nvPr/>
        </p:nvSpPr>
        <p:spPr bwMode="auto">
          <a:xfrm flipH="1">
            <a:off x="5509423" y="832151"/>
            <a:ext cx="707179" cy="1688506"/>
          </a:xfrm>
          <a:prstGeom prst="line">
            <a:avLst/>
          </a:prstGeom>
          <a:noFill/>
          <a:ln w="3810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Line 48"/>
          <p:cNvSpPr>
            <a:spLocks noChangeShapeType="1"/>
          </p:cNvSpPr>
          <p:nvPr/>
        </p:nvSpPr>
        <p:spPr bwMode="auto">
          <a:xfrm flipH="1" flipV="1">
            <a:off x="6216602" y="832151"/>
            <a:ext cx="707179" cy="1688506"/>
          </a:xfrm>
          <a:prstGeom prst="line">
            <a:avLst/>
          </a:prstGeom>
          <a:noFill/>
          <a:ln w="3810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 flipV="1">
            <a:off x="6216602" y="832151"/>
            <a:ext cx="0" cy="1688506"/>
          </a:xfrm>
          <a:prstGeom prst="line">
            <a:avLst/>
          </a:prstGeom>
          <a:noFill/>
          <a:ln w="3810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1" name="Группа 1055"/>
          <p:cNvGrpSpPr/>
          <p:nvPr/>
        </p:nvGrpSpPr>
        <p:grpSpPr>
          <a:xfrm>
            <a:off x="4905050" y="804113"/>
            <a:ext cx="604373" cy="1716544"/>
            <a:chOff x="4905050" y="804113"/>
            <a:chExt cx="604373" cy="1716544"/>
          </a:xfrm>
        </p:grpSpPr>
        <p:grpSp>
          <p:nvGrpSpPr>
            <p:cNvPr id="63" name="Группа 1053"/>
            <p:cNvGrpSpPr/>
            <p:nvPr/>
          </p:nvGrpSpPr>
          <p:grpSpPr>
            <a:xfrm>
              <a:off x="4905050" y="804113"/>
              <a:ext cx="498452" cy="1411242"/>
              <a:chOff x="4905050" y="804113"/>
              <a:chExt cx="498452" cy="1411242"/>
            </a:xfrm>
          </p:grpSpPr>
          <p:sp>
            <p:nvSpPr>
              <p:cNvPr id="50" name="Line 50"/>
              <p:cNvSpPr>
                <a:spLocks noChangeShapeType="1"/>
              </p:cNvSpPr>
              <p:nvPr/>
            </p:nvSpPr>
            <p:spPr bwMode="auto">
              <a:xfrm>
                <a:off x="4905050" y="804113"/>
                <a:ext cx="71652" cy="202496"/>
              </a:xfrm>
              <a:prstGeom prst="line">
                <a:avLst/>
              </a:prstGeom>
              <a:noFill/>
              <a:ln w="19050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Line 51"/>
              <p:cNvSpPr>
                <a:spLocks noChangeShapeType="1"/>
              </p:cNvSpPr>
              <p:nvPr/>
            </p:nvSpPr>
            <p:spPr bwMode="auto">
              <a:xfrm>
                <a:off x="5014086" y="1109415"/>
                <a:ext cx="68537" cy="202496"/>
              </a:xfrm>
              <a:prstGeom prst="line">
                <a:avLst/>
              </a:prstGeom>
              <a:noFill/>
              <a:ln w="19050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Line 52"/>
              <p:cNvSpPr>
                <a:spLocks noChangeShapeType="1"/>
              </p:cNvSpPr>
              <p:nvPr/>
            </p:nvSpPr>
            <p:spPr bwMode="auto">
              <a:xfrm>
                <a:off x="5120007" y="1411601"/>
                <a:ext cx="71652" cy="199381"/>
              </a:xfrm>
              <a:prstGeom prst="line">
                <a:avLst/>
              </a:prstGeom>
              <a:noFill/>
              <a:ln w="19050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Line 53"/>
              <p:cNvSpPr>
                <a:spLocks noChangeShapeType="1"/>
              </p:cNvSpPr>
              <p:nvPr/>
            </p:nvSpPr>
            <p:spPr bwMode="auto">
              <a:xfrm>
                <a:off x="5225929" y="1713788"/>
                <a:ext cx="71652" cy="199381"/>
              </a:xfrm>
              <a:prstGeom prst="line">
                <a:avLst/>
              </a:prstGeom>
              <a:noFill/>
              <a:ln w="19050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Line 54"/>
              <p:cNvSpPr>
                <a:spLocks noChangeShapeType="1"/>
              </p:cNvSpPr>
              <p:nvPr/>
            </p:nvSpPr>
            <p:spPr bwMode="auto">
              <a:xfrm>
                <a:off x="5331850" y="2015974"/>
                <a:ext cx="71652" cy="199381"/>
              </a:xfrm>
              <a:prstGeom prst="line">
                <a:avLst/>
              </a:prstGeom>
              <a:noFill/>
              <a:ln w="19050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55" name="Line 55"/>
            <p:cNvSpPr>
              <a:spLocks noChangeShapeType="1"/>
            </p:cNvSpPr>
            <p:nvPr/>
          </p:nvSpPr>
          <p:spPr bwMode="auto">
            <a:xfrm>
              <a:off x="5440886" y="2318161"/>
              <a:ext cx="68537" cy="202496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56" name="Line 56"/>
          <p:cNvSpPr>
            <a:spLocks noChangeShapeType="1"/>
          </p:cNvSpPr>
          <p:nvPr/>
        </p:nvSpPr>
        <p:spPr bwMode="auto">
          <a:xfrm>
            <a:off x="5509423" y="704422"/>
            <a:ext cx="0" cy="1816235"/>
          </a:xfrm>
          <a:prstGeom prst="line">
            <a:avLst/>
          </a:prstGeom>
          <a:noFill/>
          <a:ln w="38100">
            <a:solidFill>
              <a:srgbClr val="00B0F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H="1" flipV="1">
            <a:off x="2655785" y="813459"/>
            <a:ext cx="604373" cy="1716544"/>
          </a:xfrm>
          <a:prstGeom prst="line">
            <a:avLst/>
          </a:prstGeom>
          <a:noFill/>
          <a:ln w="38100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4" name="Группа 1059"/>
          <p:cNvGrpSpPr/>
          <p:nvPr/>
        </p:nvGrpSpPr>
        <p:grpSpPr>
          <a:xfrm>
            <a:off x="2655785" y="685730"/>
            <a:ext cx="0" cy="1984463"/>
            <a:chOff x="2655785" y="685730"/>
            <a:chExt cx="0" cy="1984463"/>
          </a:xfrm>
        </p:grpSpPr>
        <p:sp>
          <p:nvSpPr>
            <p:cNvPr id="58" name="Line 58"/>
            <p:cNvSpPr>
              <a:spLocks noChangeShapeType="1"/>
            </p:cNvSpPr>
            <p:nvPr/>
          </p:nvSpPr>
          <p:spPr bwMode="auto">
            <a:xfrm flipV="1">
              <a:off x="2655785" y="1779210"/>
              <a:ext cx="0" cy="89098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Line 59"/>
            <p:cNvSpPr>
              <a:spLocks noChangeShapeType="1"/>
            </p:cNvSpPr>
            <p:nvPr/>
          </p:nvSpPr>
          <p:spPr bwMode="auto">
            <a:xfrm flipV="1">
              <a:off x="2655785" y="685730"/>
              <a:ext cx="0" cy="89098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60" name="Line 60"/>
          <p:cNvSpPr>
            <a:spLocks noChangeShapeType="1"/>
          </p:cNvSpPr>
          <p:nvPr/>
        </p:nvSpPr>
        <p:spPr bwMode="auto">
          <a:xfrm>
            <a:off x="2051411" y="713768"/>
            <a:ext cx="0" cy="1392551"/>
          </a:xfrm>
          <a:prstGeom prst="line">
            <a:avLst/>
          </a:prstGeom>
          <a:noFill/>
          <a:ln w="38100">
            <a:solidFill>
              <a:srgbClr val="00B0F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" name="Line 61"/>
          <p:cNvSpPr>
            <a:spLocks noChangeShapeType="1"/>
          </p:cNvSpPr>
          <p:nvPr/>
        </p:nvSpPr>
        <p:spPr bwMode="auto">
          <a:xfrm flipV="1">
            <a:off x="2135525" y="813459"/>
            <a:ext cx="520259" cy="1473549"/>
          </a:xfrm>
          <a:prstGeom prst="line">
            <a:avLst/>
          </a:prstGeom>
          <a:noFill/>
          <a:ln w="38100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2" name="Line 62"/>
          <p:cNvSpPr>
            <a:spLocks noChangeShapeType="1"/>
          </p:cNvSpPr>
          <p:nvPr/>
        </p:nvSpPr>
        <p:spPr bwMode="auto">
          <a:xfrm flipV="1">
            <a:off x="2655785" y="3153068"/>
            <a:ext cx="0" cy="816215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" name="Line 64"/>
          <p:cNvSpPr>
            <a:spLocks noChangeShapeType="1"/>
          </p:cNvSpPr>
          <p:nvPr/>
        </p:nvSpPr>
        <p:spPr bwMode="auto">
          <a:xfrm flipH="1" flipV="1">
            <a:off x="2655785" y="1620328"/>
            <a:ext cx="404992" cy="90967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5" name="Line 65"/>
          <p:cNvSpPr>
            <a:spLocks noChangeShapeType="1"/>
          </p:cNvSpPr>
          <p:nvPr/>
        </p:nvSpPr>
        <p:spPr bwMode="auto">
          <a:xfrm flipH="1">
            <a:off x="2051411" y="2287008"/>
            <a:ext cx="84114" cy="242995"/>
          </a:xfrm>
          <a:prstGeom prst="line">
            <a:avLst/>
          </a:prstGeom>
          <a:noFill/>
          <a:ln w="0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5" name="Группа 1049"/>
          <p:cNvGrpSpPr/>
          <p:nvPr/>
        </p:nvGrpSpPr>
        <p:grpSpPr>
          <a:xfrm>
            <a:off x="2051411" y="2106319"/>
            <a:ext cx="0" cy="423684"/>
            <a:chOff x="2051411" y="2106319"/>
            <a:chExt cx="0" cy="423684"/>
          </a:xfrm>
        </p:grpSpPr>
        <p:sp>
          <p:nvSpPr>
            <p:cNvPr id="1027" name="Line 66"/>
            <p:cNvSpPr>
              <a:spLocks noChangeShapeType="1"/>
            </p:cNvSpPr>
            <p:nvPr/>
          </p:nvSpPr>
          <p:spPr bwMode="auto">
            <a:xfrm>
              <a:off x="2051411" y="2106319"/>
              <a:ext cx="0" cy="158882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28" name="Line 67"/>
            <p:cNvSpPr>
              <a:spLocks noChangeShapeType="1"/>
            </p:cNvSpPr>
            <p:nvPr/>
          </p:nvSpPr>
          <p:spPr bwMode="auto">
            <a:xfrm>
              <a:off x="2051411" y="2371121"/>
              <a:ext cx="0" cy="158882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29" name="Line 68"/>
          <p:cNvSpPr>
            <a:spLocks noChangeShapeType="1"/>
          </p:cNvSpPr>
          <p:nvPr/>
        </p:nvSpPr>
        <p:spPr bwMode="auto">
          <a:xfrm flipH="1">
            <a:off x="2253908" y="1620328"/>
            <a:ext cx="401877" cy="90967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0" name="Line 69"/>
          <p:cNvSpPr>
            <a:spLocks noChangeShapeType="1"/>
          </p:cNvSpPr>
          <p:nvPr/>
        </p:nvSpPr>
        <p:spPr bwMode="auto">
          <a:xfrm>
            <a:off x="2253908" y="2530003"/>
            <a:ext cx="40187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1" name="Line 70"/>
          <p:cNvSpPr>
            <a:spLocks noChangeShapeType="1"/>
          </p:cNvSpPr>
          <p:nvPr/>
        </p:nvSpPr>
        <p:spPr bwMode="auto">
          <a:xfrm>
            <a:off x="2655785" y="2530003"/>
            <a:ext cx="40499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Line 71"/>
          <p:cNvSpPr>
            <a:spLocks noChangeShapeType="1"/>
          </p:cNvSpPr>
          <p:nvPr/>
        </p:nvSpPr>
        <p:spPr bwMode="auto">
          <a:xfrm>
            <a:off x="2655785" y="2530003"/>
            <a:ext cx="60437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3" name="Line 72"/>
          <p:cNvSpPr>
            <a:spLocks noChangeShapeType="1"/>
          </p:cNvSpPr>
          <p:nvPr/>
        </p:nvSpPr>
        <p:spPr bwMode="auto">
          <a:xfrm>
            <a:off x="6216602" y="2530003"/>
            <a:ext cx="70717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66" name="Группа 1056"/>
          <p:cNvGrpSpPr/>
          <p:nvPr/>
        </p:nvGrpSpPr>
        <p:grpSpPr>
          <a:xfrm>
            <a:off x="6216602" y="1620328"/>
            <a:ext cx="327109" cy="0"/>
            <a:chOff x="6216602" y="1620328"/>
            <a:chExt cx="327109" cy="0"/>
          </a:xfrm>
        </p:grpSpPr>
        <p:sp>
          <p:nvSpPr>
            <p:cNvPr id="1034" name="Line 73"/>
            <p:cNvSpPr>
              <a:spLocks noChangeShapeType="1"/>
            </p:cNvSpPr>
            <p:nvPr/>
          </p:nvSpPr>
          <p:spPr bwMode="auto">
            <a:xfrm>
              <a:off x="6216602" y="1620328"/>
              <a:ext cx="109036" cy="0"/>
            </a:xfrm>
            <a:prstGeom prst="line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5" name="Line 74"/>
            <p:cNvSpPr>
              <a:spLocks noChangeShapeType="1"/>
            </p:cNvSpPr>
            <p:nvPr/>
          </p:nvSpPr>
          <p:spPr bwMode="auto">
            <a:xfrm>
              <a:off x="6434675" y="1620328"/>
              <a:ext cx="109036" cy="0"/>
            </a:xfrm>
            <a:prstGeom prst="line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36" name="Line 75"/>
          <p:cNvSpPr>
            <a:spLocks noChangeShapeType="1"/>
          </p:cNvSpPr>
          <p:nvPr/>
        </p:nvSpPr>
        <p:spPr bwMode="auto">
          <a:xfrm>
            <a:off x="4300677" y="704422"/>
            <a:ext cx="1208746" cy="0"/>
          </a:xfrm>
          <a:prstGeom prst="line">
            <a:avLst/>
          </a:prstGeom>
          <a:noFill/>
          <a:ln w="38100">
            <a:solidFill>
              <a:srgbClr val="00B0F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7" name="Line 76"/>
          <p:cNvSpPr>
            <a:spLocks noChangeShapeType="1"/>
          </p:cNvSpPr>
          <p:nvPr/>
        </p:nvSpPr>
        <p:spPr bwMode="auto">
          <a:xfrm flipV="1">
            <a:off x="7528154" y="1620328"/>
            <a:ext cx="0" cy="90967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8" name="Line 77"/>
          <p:cNvSpPr>
            <a:spLocks noChangeShapeType="1"/>
          </p:cNvSpPr>
          <p:nvPr/>
        </p:nvSpPr>
        <p:spPr bwMode="auto">
          <a:xfrm>
            <a:off x="2686938" y="5209183"/>
            <a:ext cx="0" cy="1302206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9" name="Line 78"/>
          <p:cNvSpPr>
            <a:spLocks noChangeShapeType="1"/>
          </p:cNvSpPr>
          <p:nvPr/>
        </p:nvSpPr>
        <p:spPr bwMode="auto">
          <a:xfrm>
            <a:off x="1447038" y="5206068"/>
            <a:ext cx="838023" cy="4672"/>
          </a:xfrm>
          <a:prstGeom prst="line">
            <a:avLst/>
          </a:prstGeom>
          <a:noFill/>
          <a:ln w="3810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0" name="Line 79"/>
          <p:cNvSpPr>
            <a:spLocks noChangeShapeType="1"/>
          </p:cNvSpPr>
          <p:nvPr/>
        </p:nvSpPr>
        <p:spPr bwMode="auto">
          <a:xfrm flipV="1">
            <a:off x="2288176" y="5206068"/>
            <a:ext cx="1239900" cy="4672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1" name="Line 80"/>
          <p:cNvSpPr>
            <a:spLocks noChangeShapeType="1"/>
          </p:cNvSpPr>
          <p:nvPr/>
        </p:nvSpPr>
        <p:spPr bwMode="auto">
          <a:xfrm>
            <a:off x="2655785" y="3969283"/>
            <a:ext cx="0" cy="641757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Line 81"/>
          <p:cNvSpPr>
            <a:spLocks noChangeShapeType="1"/>
          </p:cNvSpPr>
          <p:nvPr/>
        </p:nvSpPr>
        <p:spPr bwMode="auto">
          <a:xfrm>
            <a:off x="708706" y="3900746"/>
            <a:ext cx="281937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3" name="Line 82"/>
          <p:cNvSpPr>
            <a:spLocks noChangeShapeType="1"/>
          </p:cNvSpPr>
          <p:nvPr/>
        </p:nvSpPr>
        <p:spPr bwMode="auto">
          <a:xfrm flipV="1">
            <a:off x="3528076" y="433389"/>
            <a:ext cx="0" cy="209661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4" name="Line 83"/>
          <p:cNvSpPr>
            <a:spLocks noChangeShapeType="1"/>
          </p:cNvSpPr>
          <p:nvPr/>
        </p:nvSpPr>
        <p:spPr bwMode="auto">
          <a:xfrm>
            <a:off x="3528076" y="433389"/>
            <a:ext cx="0" cy="6249343"/>
          </a:xfrm>
          <a:prstGeom prst="line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6" name="Freeform 85"/>
          <p:cNvSpPr>
            <a:spLocks/>
          </p:cNvSpPr>
          <p:nvPr/>
        </p:nvSpPr>
        <p:spPr bwMode="auto">
          <a:xfrm>
            <a:off x="3528076" y="2520657"/>
            <a:ext cx="2688526" cy="2685411"/>
          </a:xfrm>
          <a:custGeom>
            <a:avLst/>
            <a:gdLst>
              <a:gd name="T0" fmla="*/ 0 w 5179"/>
              <a:gd name="T1" fmla="*/ 5175 h 5175"/>
              <a:gd name="T2" fmla="*/ 325 w 5179"/>
              <a:gd name="T3" fmla="*/ 5163 h 5175"/>
              <a:gd name="T4" fmla="*/ 648 w 5179"/>
              <a:gd name="T5" fmla="*/ 5131 h 5175"/>
              <a:gd name="T6" fmla="*/ 969 w 5179"/>
              <a:gd name="T7" fmla="*/ 5080 h 5175"/>
              <a:gd name="T8" fmla="*/ 1285 w 5179"/>
              <a:gd name="T9" fmla="*/ 5008 h 5175"/>
              <a:gd name="T10" fmla="*/ 1597 w 5179"/>
              <a:gd name="T11" fmla="*/ 4917 h 5175"/>
              <a:gd name="T12" fmla="*/ 1901 w 5179"/>
              <a:gd name="T13" fmla="*/ 4806 h 5175"/>
              <a:gd name="T14" fmla="*/ 2200 w 5179"/>
              <a:gd name="T15" fmla="*/ 4677 h 5175"/>
              <a:gd name="T16" fmla="*/ 2489 w 5179"/>
              <a:gd name="T17" fmla="*/ 4530 h 5175"/>
              <a:gd name="T18" fmla="*/ 2769 w 5179"/>
              <a:gd name="T19" fmla="*/ 4364 h 5175"/>
              <a:gd name="T20" fmla="*/ 3037 w 5179"/>
              <a:gd name="T21" fmla="*/ 4181 h 5175"/>
              <a:gd name="T22" fmla="*/ 3293 w 5179"/>
              <a:gd name="T23" fmla="*/ 3981 h 5175"/>
              <a:gd name="T24" fmla="*/ 3537 w 5179"/>
              <a:gd name="T25" fmla="*/ 3767 h 5175"/>
              <a:gd name="T26" fmla="*/ 3766 w 5179"/>
              <a:gd name="T27" fmla="*/ 3537 h 5175"/>
              <a:gd name="T28" fmla="*/ 3981 w 5179"/>
              <a:gd name="T29" fmla="*/ 3294 h 5175"/>
              <a:gd name="T30" fmla="*/ 4181 w 5179"/>
              <a:gd name="T31" fmla="*/ 3037 h 5175"/>
              <a:gd name="T32" fmla="*/ 4364 w 5179"/>
              <a:gd name="T33" fmla="*/ 2769 h 5175"/>
              <a:gd name="T34" fmla="*/ 4529 w 5179"/>
              <a:gd name="T35" fmla="*/ 2490 h 5175"/>
              <a:gd name="T36" fmla="*/ 4678 w 5179"/>
              <a:gd name="T37" fmla="*/ 2201 h 5175"/>
              <a:gd name="T38" fmla="*/ 4808 w 5179"/>
              <a:gd name="T39" fmla="*/ 1903 h 5175"/>
              <a:gd name="T40" fmla="*/ 4919 w 5179"/>
              <a:gd name="T41" fmla="*/ 1597 h 5175"/>
              <a:gd name="T42" fmla="*/ 5011 w 5179"/>
              <a:gd name="T43" fmla="*/ 1286 h 5175"/>
              <a:gd name="T44" fmla="*/ 5083 w 5179"/>
              <a:gd name="T45" fmla="*/ 969 h 5175"/>
              <a:gd name="T46" fmla="*/ 5134 w 5179"/>
              <a:gd name="T47" fmla="*/ 648 h 5175"/>
              <a:gd name="T48" fmla="*/ 5167 w 5179"/>
              <a:gd name="T49" fmla="*/ 325 h 5175"/>
              <a:gd name="T50" fmla="*/ 5179 w 5179"/>
              <a:gd name="T51" fmla="*/ 0 h 5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179" h="5175">
                <a:moveTo>
                  <a:pt x="0" y="5175"/>
                </a:moveTo>
                <a:lnTo>
                  <a:pt x="325" y="5163"/>
                </a:lnTo>
                <a:lnTo>
                  <a:pt x="648" y="5131"/>
                </a:lnTo>
                <a:lnTo>
                  <a:pt x="969" y="5080"/>
                </a:lnTo>
                <a:lnTo>
                  <a:pt x="1285" y="5008"/>
                </a:lnTo>
                <a:lnTo>
                  <a:pt x="1597" y="4917"/>
                </a:lnTo>
                <a:lnTo>
                  <a:pt x="1901" y="4806"/>
                </a:lnTo>
                <a:lnTo>
                  <a:pt x="2200" y="4677"/>
                </a:lnTo>
                <a:lnTo>
                  <a:pt x="2489" y="4530"/>
                </a:lnTo>
                <a:lnTo>
                  <a:pt x="2769" y="4364"/>
                </a:lnTo>
                <a:lnTo>
                  <a:pt x="3037" y="4181"/>
                </a:lnTo>
                <a:lnTo>
                  <a:pt x="3293" y="3981"/>
                </a:lnTo>
                <a:lnTo>
                  <a:pt x="3537" y="3767"/>
                </a:lnTo>
                <a:lnTo>
                  <a:pt x="3766" y="3537"/>
                </a:lnTo>
                <a:lnTo>
                  <a:pt x="3981" y="3294"/>
                </a:lnTo>
                <a:lnTo>
                  <a:pt x="4181" y="3037"/>
                </a:lnTo>
                <a:lnTo>
                  <a:pt x="4364" y="2769"/>
                </a:lnTo>
                <a:lnTo>
                  <a:pt x="4529" y="2490"/>
                </a:lnTo>
                <a:lnTo>
                  <a:pt x="4678" y="2201"/>
                </a:lnTo>
                <a:lnTo>
                  <a:pt x="4808" y="1903"/>
                </a:lnTo>
                <a:lnTo>
                  <a:pt x="4919" y="1597"/>
                </a:lnTo>
                <a:lnTo>
                  <a:pt x="5011" y="1286"/>
                </a:lnTo>
                <a:lnTo>
                  <a:pt x="5083" y="969"/>
                </a:lnTo>
                <a:lnTo>
                  <a:pt x="5134" y="648"/>
                </a:lnTo>
                <a:lnTo>
                  <a:pt x="5167" y="325"/>
                </a:lnTo>
                <a:lnTo>
                  <a:pt x="5179" y="0"/>
                </a:lnTo>
              </a:path>
            </a:pathLst>
          </a:cu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7" name="Freeform 86"/>
          <p:cNvSpPr>
            <a:spLocks/>
          </p:cNvSpPr>
          <p:nvPr/>
        </p:nvSpPr>
        <p:spPr bwMode="auto">
          <a:xfrm>
            <a:off x="3528076" y="2530003"/>
            <a:ext cx="1370743" cy="1370743"/>
          </a:xfrm>
          <a:custGeom>
            <a:avLst/>
            <a:gdLst>
              <a:gd name="T0" fmla="*/ 0 w 2641"/>
              <a:gd name="T1" fmla="*/ 2644 h 2644"/>
              <a:gd name="T2" fmla="*/ 230 w 2641"/>
              <a:gd name="T3" fmla="*/ 2633 h 2644"/>
              <a:gd name="T4" fmla="*/ 458 w 2641"/>
              <a:gd name="T5" fmla="*/ 2604 h 2644"/>
              <a:gd name="T6" fmla="*/ 684 w 2641"/>
              <a:gd name="T7" fmla="*/ 2553 h 2644"/>
              <a:gd name="T8" fmla="*/ 904 w 2641"/>
              <a:gd name="T9" fmla="*/ 2484 h 2644"/>
              <a:gd name="T10" fmla="*/ 1117 w 2641"/>
              <a:gd name="T11" fmla="*/ 2396 h 2644"/>
              <a:gd name="T12" fmla="*/ 1320 w 2641"/>
              <a:gd name="T13" fmla="*/ 2289 h 2644"/>
              <a:gd name="T14" fmla="*/ 1515 w 2641"/>
              <a:gd name="T15" fmla="*/ 2165 h 2644"/>
              <a:gd name="T16" fmla="*/ 1698 w 2641"/>
              <a:gd name="T17" fmla="*/ 2025 h 2644"/>
              <a:gd name="T18" fmla="*/ 1868 w 2641"/>
              <a:gd name="T19" fmla="*/ 1869 h 2644"/>
              <a:gd name="T20" fmla="*/ 2023 w 2641"/>
              <a:gd name="T21" fmla="*/ 1699 h 2644"/>
              <a:gd name="T22" fmla="*/ 2164 w 2641"/>
              <a:gd name="T23" fmla="*/ 1516 h 2644"/>
              <a:gd name="T24" fmla="*/ 2287 w 2641"/>
              <a:gd name="T25" fmla="*/ 1322 h 2644"/>
              <a:gd name="T26" fmla="*/ 2393 w 2641"/>
              <a:gd name="T27" fmla="*/ 1117 h 2644"/>
              <a:gd name="T28" fmla="*/ 2482 w 2641"/>
              <a:gd name="T29" fmla="*/ 904 h 2644"/>
              <a:gd name="T30" fmla="*/ 2552 w 2641"/>
              <a:gd name="T31" fmla="*/ 684 h 2644"/>
              <a:gd name="T32" fmla="*/ 2601 w 2641"/>
              <a:gd name="T33" fmla="*/ 459 h 2644"/>
              <a:gd name="T34" fmla="*/ 2631 w 2641"/>
              <a:gd name="T35" fmla="*/ 231 h 2644"/>
              <a:gd name="T36" fmla="*/ 2641 w 2641"/>
              <a:gd name="T37" fmla="*/ 0 h 2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41" h="2644">
                <a:moveTo>
                  <a:pt x="0" y="2644"/>
                </a:moveTo>
                <a:lnTo>
                  <a:pt x="230" y="2633"/>
                </a:lnTo>
                <a:lnTo>
                  <a:pt x="458" y="2604"/>
                </a:lnTo>
                <a:lnTo>
                  <a:pt x="684" y="2553"/>
                </a:lnTo>
                <a:lnTo>
                  <a:pt x="904" y="2484"/>
                </a:lnTo>
                <a:lnTo>
                  <a:pt x="1117" y="2396"/>
                </a:lnTo>
                <a:lnTo>
                  <a:pt x="1320" y="2289"/>
                </a:lnTo>
                <a:lnTo>
                  <a:pt x="1515" y="2165"/>
                </a:lnTo>
                <a:lnTo>
                  <a:pt x="1698" y="2025"/>
                </a:lnTo>
                <a:lnTo>
                  <a:pt x="1868" y="1869"/>
                </a:lnTo>
                <a:lnTo>
                  <a:pt x="2023" y="1699"/>
                </a:lnTo>
                <a:lnTo>
                  <a:pt x="2164" y="1516"/>
                </a:lnTo>
                <a:lnTo>
                  <a:pt x="2287" y="1322"/>
                </a:lnTo>
                <a:lnTo>
                  <a:pt x="2393" y="1117"/>
                </a:lnTo>
                <a:lnTo>
                  <a:pt x="2482" y="904"/>
                </a:lnTo>
                <a:lnTo>
                  <a:pt x="2552" y="684"/>
                </a:lnTo>
                <a:lnTo>
                  <a:pt x="2601" y="459"/>
                </a:lnTo>
                <a:lnTo>
                  <a:pt x="2631" y="231"/>
                </a:lnTo>
                <a:lnTo>
                  <a:pt x="2641" y="0"/>
                </a:lnTo>
              </a:path>
            </a:pathLst>
          </a:cu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8" name="Line 87"/>
          <p:cNvSpPr>
            <a:spLocks noChangeShapeType="1"/>
          </p:cNvSpPr>
          <p:nvPr/>
        </p:nvSpPr>
        <p:spPr bwMode="auto">
          <a:xfrm flipH="1">
            <a:off x="412750" y="2530003"/>
            <a:ext cx="7255594" cy="0"/>
          </a:xfrm>
          <a:prstGeom prst="line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052" name="Прямая соединительная линия 1051"/>
          <p:cNvCxnSpPr>
            <a:endCxn id="22" idx="0"/>
          </p:cNvCxnSpPr>
          <p:nvPr/>
        </p:nvCxnSpPr>
        <p:spPr>
          <a:xfrm>
            <a:off x="2285062" y="5206068"/>
            <a:ext cx="806868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Овал 1"/>
          <p:cNvSpPr/>
          <p:nvPr/>
        </p:nvSpPr>
        <p:spPr>
          <a:xfrm>
            <a:off x="674437" y="4365104"/>
            <a:ext cx="1613739" cy="1656184"/>
          </a:xfrm>
          <a:prstGeom prst="ellipse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0" name="Line 81"/>
          <p:cNvSpPr>
            <a:spLocks noChangeShapeType="1"/>
          </p:cNvSpPr>
          <p:nvPr/>
        </p:nvSpPr>
        <p:spPr bwMode="auto">
          <a:xfrm>
            <a:off x="641727" y="5206068"/>
            <a:ext cx="2450203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1" name="Объект 2"/>
          <p:cNvSpPr txBox="1">
            <a:spLocks/>
          </p:cNvSpPr>
          <p:nvPr/>
        </p:nvSpPr>
        <p:spPr>
          <a:xfrm>
            <a:off x="5014086" y="3713276"/>
            <a:ext cx="3734378" cy="2596044"/>
          </a:xfrm>
          <a:prstGeom prst="rect">
            <a:avLst/>
          </a:prstGeom>
        </p:spPr>
        <p:txBody>
          <a:bodyPr vert="horz" lIns="182880" tIns="0">
            <a:normAutofit fontScale="25000" lnSpcReduction="20000"/>
          </a:bodyPr>
          <a:lstStyle>
            <a:lvl1pPr marL="36576" indent="0" algn="r" rtl="0" eaLnBrk="1" latinLnBrk="0" hangingPunct="1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000" kern="1200">
                <a:solidFill>
                  <a:schemeClr val="bg2">
                    <a:shade val="2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250"/>
              </a:spcBef>
              <a:buClr>
                <a:schemeClr val="accent1"/>
              </a:buClr>
              <a:buSzPct val="100000"/>
              <a:buFont typeface="Verdana"/>
              <a:buNone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250"/>
              </a:spcBef>
              <a:buClr>
                <a:schemeClr val="accent2">
                  <a:tint val="85000"/>
                  <a:satMod val="285000"/>
                </a:schemeClr>
              </a:buClr>
              <a:buSzPct val="100000"/>
              <a:buFont typeface="Wingdings 2"/>
              <a:buNone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230"/>
              </a:spcBef>
              <a:buClr>
                <a:schemeClr val="accent2">
                  <a:tint val="85000"/>
                  <a:satMod val="285000"/>
                </a:schemeClr>
              </a:buClr>
              <a:buSzPct val="112000"/>
              <a:buFont typeface="Verdana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250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7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257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Verdana"/>
              <a:buNone/>
              <a:defRPr kumimoji="0" sz="15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255"/>
              </a:spcBef>
              <a:buClr>
                <a:schemeClr val="accent3">
                  <a:tint val="85000"/>
                  <a:satMod val="275000"/>
                </a:schemeClr>
              </a:buClr>
              <a:buSzPct val="100000"/>
              <a:buFont typeface="Wingdings 2"/>
              <a:buNone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76213" indent="-139700" algn="l">
              <a:buFont typeface="Wingdings" panose="05000000000000000000" pitchFamily="2" charset="2"/>
              <a:buChar char="§"/>
            </a:pPr>
            <a:r>
              <a:rPr lang="ru-RU" sz="6400" b="1" dirty="0" smtClean="0">
                <a:solidFill>
                  <a:schemeClr val="accent2">
                    <a:lumMod val="75000"/>
                  </a:schemeClr>
                </a:solidFill>
              </a:rPr>
              <a:t>Начинать выполнять комплексный чертеж группы геометрических тел с вида сверху (горизонтальная проекция), затем главный вид (фронтальная проекция), после этого – вид слева (профильная проекция).</a:t>
            </a:r>
          </a:p>
          <a:p>
            <a:pPr marL="36513" algn="l"/>
            <a:endParaRPr lang="ru-RU" sz="64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176213" indent="-139700" algn="l">
              <a:buFont typeface="Wingdings" panose="05000000000000000000" pitchFamily="2" charset="2"/>
              <a:buChar char="§"/>
            </a:pPr>
            <a:r>
              <a:rPr lang="ru-RU" sz="6400" b="1" dirty="0" smtClean="0">
                <a:solidFill>
                  <a:schemeClr val="accent2">
                    <a:lumMod val="75000"/>
                  </a:schemeClr>
                </a:solidFill>
              </a:rPr>
              <a:t>Изображения следует располагать в проекционной связи на одном формате</a:t>
            </a:r>
            <a:r>
              <a:rPr lang="ru-RU" sz="8000" b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defTabSz="538163"/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57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20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2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nodeType="click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4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32" grpId="0" animBg="1"/>
      <p:bldP spid="44" grpId="0" animBg="1"/>
      <p:bldP spid="47" grpId="0" animBg="1"/>
      <p:bldP spid="48" grpId="0" animBg="1"/>
      <p:bldP spid="49" grpId="0" animBg="1"/>
      <p:bldP spid="56" grpId="0" animBg="1"/>
      <p:bldP spid="57" grpId="0" animBg="1"/>
      <p:bldP spid="60" grpId="0" animBg="1"/>
      <p:bldP spid="61" grpId="0" animBg="1"/>
      <p:bldP spid="1024" grpId="0" animBg="1"/>
      <p:bldP spid="1025" grpId="0" animBg="1"/>
      <p:bldP spid="1029" grpId="0" animBg="1"/>
      <p:bldP spid="1036" grpId="0" animBg="1"/>
      <p:bldP spid="1037" grpId="0" animBg="1"/>
      <p:bldP spid="1038" grpId="0" animBg="1"/>
      <p:bldP spid="1039" grpId="0" animBg="1"/>
      <p:bldP spid="1040" grpId="0" animBg="1"/>
      <p:bldP spid="1046" grpId="0" animBg="1"/>
      <p:bldP spid="1047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mdengineers.co.uk/wp-content/uploads/2014/11/engineer-sketch-draw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8" descr="Картинки по запросу Формат А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8683626" cy="614366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857224" y="642918"/>
            <a:ext cx="782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Проекционное черчение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71538" y="1571612"/>
            <a:ext cx="371477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sz="2800" b="1" i="1" u="sng" dirty="0" smtClean="0">
                <a:latin typeface="GOST type B" pitchFamily="2" charset="0"/>
                <a:cs typeface="Arial" charset="0"/>
              </a:rPr>
              <a:t>Проецирование</a:t>
            </a:r>
            <a:r>
              <a:rPr lang="ru-RU" altLang="ru-RU" sz="2800" b="1" i="1" dirty="0" smtClean="0">
                <a:latin typeface="GOST type B" pitchFamily="2" charset="0"/>
                <a:cs typeface="Arial" charset="0"/>
              </a:rPr>
              <a:t> – это процесс построения изображения</a:t>
            </a:r>
          </a:p>
          <a:p>
            <a:r>
              <a:rPr lang="ru-RU" altLang="ru-RU" sz="2800" b="1" i="1" dirty="0" smtClean="0">
                <a:latin typeface="GOST type B" pitchFamily="2" charset="0"/>
                <a:cs typeface="Arial" charset="0"/>
              </a:rPr>
              <a:t>предмета на плоскости. </a:t>
            </a:r>
          </a:p>
          <a:p>
            <a:r>
              <a:rPr lang="ru-RU" altLang="ru-RU" sz="2800" b="1" i="1" dirty="0" smtClean="0">
                <a:latin typeface="GOST type B" pitchFamily="2" charset="0"/>
                <a:cs typeface="Arial" charset="0"/>
              </a:rPr>
              <a:t>Получившиеся при этом изображение называют</a:t>
            </a:r>
          </a:p>
          <a:p>
            <a:r>
              <a:rPr lang="ru-RU" altLang="ru-RU" sz="2800" b="1" i="1" u="sng" dirty="0" smtClean="0">
                <a:latin typeface="GOST type B" pitchFamily="2" charset="0"/>
                <a:cs typeface="Arial" charset="0"/>
              </a:rPr>
              <a:t>проекцией предмета</a:t>
            </a:r>
            <a:endParaRPr lang="ru-RU" sz="2800" b="1" i="1" dirty="0">
              <a:latin typeface="GOST type B" pitchFamily="2" charset="0"/>
            </a:endParaRPr>
          </a:p>
        </p:txBody>
      </p:sp>
      <p:pic>
        <p:nvPicPr>
          <p:cNvPr id="7170" name="Picture 2" descr="2050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000240"/>
            <a:ext cx="3333750" cy="288607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Прямоугольник 150"/>
          <p:cNvSpPr/>
          <p:nvPr/>
        </p:nvSpPr>
        <p:spPr>
          <a:xfrm>
            <a:off x="179512" y="188640"/>
            <a:ext cx="8784976" cy="649409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6727724" y="5534820"/>
            <a:ext cx="773113" cy="88900"/>
          </a:xfrm>
          <a:prstGeom prst="line">
            <a:avLst/>
          </a:prstGeom>
          <a:noFill/>
          <a:ln w="0">
            <a:solidFill>
              <a:srgbClr val="7030A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 flipV="1">
            <a:off x="6970612" y="4655345"/>
            <a:ext cx="530225" cy="968375"/>
          </a:xfrm>
          <a:prstGeom prst="line">
            <a:avLst/>
          </a:prstGeom>
          <a:noFill/>
          <a:ln w="28575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6972200" y="4652169"/>
            <a:ext cx="242888" cy="1670050"/>
          </a:xfrm>
          <a:prstGeom prst="line">
            <a:avLst/>
          </a:prstGeom>
          <a:noFill/>
          <a:ln w="28575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6973788" y="4655345"/>
            <a:ext cx="684213" cy="1416050"/>
          </a:xfrm>
          <a:prstGeom prst="line">
            <a:avLst/>
          </a:prstGeom>
          <a:noFill/>
          <a:ln w="28575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6441974" y="6236495"/>
            <a:ext cx="771525" cy="88900"/>
          </a:xfrm>
          <a:prstGeom prst="line">
            <a:avLst/>
          </a:prstGeom>
          <a:noFill/>
          <a:ln w="28575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7343674" y="5228432"/>
            <a:ext cx="1281113" cy="739775"/>
          </a:xfrm>
          <a:prstGeom prst="line">
            <a:avLst/>
          </a:prstGeom>
          <a:noFill/>
          <a:ln w="0">
            <a:solidFill>
              <a:schemeClr val="accent5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6248299" y="5080795"/>
            <a:ext cx="2192338" cy="1265238"/>
          </a:xfrm>
          <a:prstGeom prst="line">
            <a:avLst/>
          </a:prstGeom>
          <a:noFill/>
          <a:ln w="0">
            <a:solidFill>
              <a:schemeClr val="accent5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6727724" y="4655345"/>
            <a:ext cx="242888" cy="879475"/>
          </a:xfrm>
          <a:prstGeom prst="line">
            <a:avLst/>
          </a:prstGeom>
          <a:noFill/>
          <a:ln w="0">
            <a:solidFill>
              <a:srgbClr val="7030A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6441974" y="4655345"/>
            <a:ext cx="528638" cy="1581150"/>
          </a:xfrm>
          <a:prstGeom prst="line">
            <a:avLst/>
          </a:prstGeom>
          <a:noFill/>
          <a:ln w="28575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6286399" y="4655345"/>
            <a:ext cx="684213" cy="1135063"/>
          </a:xfrm>
          <a:prstGeom prst="line">
            <a:avLst/>
          </a:prstGeom>
          <a:noFill/>
          <a:ln w="28575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6286399" y="5790407"/>
            <a:ext cx="155575" cy="446088"/>
          </a:xfrm>
          <a:prstGeom prst="line">
            <a:avLst/>
          </a:prstGeom>
          <a:noFill/>
          <a:ln w="28575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6507062" y="5534820"/>
            <a:ext cx="220663" cy="127000"/>
          </a:xfrm>
          <a:prstGeom prst="line">
            <a:avLst/>
          </a:prstGeom>
          <a:noFill/>
          <a:ln w="0">
            <a:solidFill>
              <a:srgbClr val="7030A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>
            <a:off x="6287987" y="5653882"/>
            <a:ext cx="246063" cy="141288"/>
          </a:xfrm>
          <a:prstGeom prst="line">
            <a:avLst/>
          </a:prstGeom>
          <a:noFill/>
          <a:ln w="0">
            <a:solidFill>
              <a:srgbClr val="7030A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7500837" y="4776788"/>
            <a:ext cx="265113" cy="839788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7765949" y="4783932"/>
            <a:ext cx="858838" cy="496888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7765949" y="4783932"/>
            <a:ext cx="263525" cy="534988"/>
          </a:xfrm>
          <a:prstGeom prst="line">
            <a:avLst/>
          </a:prstGeom>
          <a:noFill/>
          <a:ln w="0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>
            <a:off x="8361262" y="5815807"/>
            <a:ext cx="528638" cy="306388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8624787" y="5280820"/>
            <a:ext cx="265113" cy="534988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8029474" y="5318920"/>
            <a:ext cx="860425" cy="496888"/>
          </a:xfrm>
          <a:prstGeom prst="line">
            <a:avLst/>
          </a:prstGeom>
          <a:noFill/>
          <a:ln w="0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H="1" flipV="1">
            <a:off x="7500837" y="5623720"/>
            <a:ext cx="860425" cy="498475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7500837" y="5623720"/>
            <a:ext cx="153988" cy="447675"/>
          </a:xfrm>
          <a:prstGeom prst="line">
            <a:avLst/>
          </a:prstGeom>
          <a:noFill/>
          <a:ln w="28575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 flipV="1">
            <a:off x="7213499" y="6071395"/>
            <a:ext cx="441325" cy="254000"/>
          </a:xfrm>
          <a:prstGeom prst="line">
            <a:avLst/>
          </a:prstGeom>
          <a:noFill/>
          <a:ln w="28575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 flipV="1">
            <a:off x="8356500" y="5265739"/>
            <a:ext cx="263525" cy="841375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H="1" flipV="1">
            <a:off x="5406924" y="5004595"/>
            <a:ext cx="2160588" cy="1247775"/>
          </a:xfrm>
          <a:prstGeom prst="line">
            <a:avLst/>
          </a:prstGeom>
          <a:noFill/>
          <a:ln w="0">
            <a:solidFill>
              <a:schemeClr val="accent5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 flipH="1">
            <a:off x="5367237" y="4529932"/>
            <a:ext cx="2306638" cy="1333500"/>
          </a:xfrm>
          <a:prstGeom prst="line">
            <a:avLst/>
          </a:prstGeom>
          <a:noFill/>
          <a:ln w="0">
            <a:solidFill>
              <a:schemeClr val="accent5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H="1" flipV="1">
            <a:off x="6122887" y="4499770"/>
            <a:ext cx="1338263" cy="773113"/>
          </a:xfrm>
          <a:prstGeom prst="line">
            <a:avLst/>
          </a:prstGeom>
          <a:noFill/>
          <a:ln w="0">
            <a:solidFill>
              <a:schemeClr val="accent5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Freeform 40"/>
          <p:cNvSpPr>
            <a:spLocks/>
          </p:cNvSpPr>
          <p:nvPr/>
        </p:nvSpPr>
        <p:spPr bwMode="auto">
          <a:xfrm>
            <a:off x="5568849" y="5098257"/>
            <a:ext cx="1120775" cy="647700"/>
          </a:xfrm>
          <a:custGeom>
            <a:avLst/>
            <a:gdLst>
              <a:gd name="T0" fmla="*/ 0 w 4944"/>
              <a:gd name="T1" fmla="*/ 1430 h 2859"/>
              <a:gd name="T2" fmla="*/ 32 w 4944"/>
              <a:gd name="T3" fmla="*/ 1659 h 2859"/>
              <a:gd name="T4" fmla="*/ 127 w 4944"/>
              <a:gd name="T5" fmla="*/ 1882 h 2859"/>
              <a:gd name="T6" fmla="*/ 284 w 4944"/>
              <a:gd name="T7" fmla="*/ 2095 h 2859"/>
              <a:gd name="T8" fmla="*/ 496 w 4944"/>
              <a:gd name="T9" fmla="*/ 2289 h 2859"/>
              <a:gd name="T10" fmla="*/ 760 w 4944"/>
              <a:gd name="T11" fmla="*/ 2461 h 2859"/>
              <a:gd name="T12" fmla="*/ 1070 w 4944"/>
              <a:gd name="T13" fmla="*/ 2607 h 2859"/>
              <a:gd name="T14" fmla="*/ 1414 w 4944"/>
              <a:gd name="T15" fmla="*/ 2722 h 2859"/>
              <a:gd name="T16" fmla="*/ 1787 w 4944"/>
              <a:gd name="T17" fmla="*/ 2804 h 2859"/>
              <a:gd name="T18" fmla="*/ 2177 w 4944"/>
              <a:gd name="T19" fmla="*/ 2849 h 2859"/>
              <a:gd name="T20" fmla="*/ 2575 w 4944"/>
              <a:gd name="T21" fmla="*/ 2859 h 2859"/>
              <a:gd name="T22" fmla="*/ 2971 w 4944"/>
              <a:gd name="T23" fmla="*/ 2832 h 2859"/>
              <a:gd name="T24" fmla="*/ 3354 w 4944"/>
              <a:gd name="T25" fmla="*/ 2768 h 2859"/>
              <a:gd name="T26" fmla="*/ 3713 w 4944"/>
              <a:gd name="T27" fmla="*/ 2668 h 2859"/>
              <a:gd name="T28" fmla="*/ 4042 w 4944"/>
              <a:gd name="T29" fmla="*/ 2538 h 2859"/>
              <a:gd name="T30" fmla="*/ 4329 w 4944"/>
              <a:gd name="T31" fmla="*/ 2379 h 2859"/>
              <a:gd name="T32" fmla="*/ 4569 w 4944"/>
              <a:gd name="T33" fmla="*/ 2194 h 2859"/>
              <a:gd name="T34" fmla="*/ 4753 w 4944"/>
              <a:gd name="T35" fmla="*/ 1991 h 2859"/>
              <a:gd name="T36" fmla="*/ 4879 w 4944"/>
              <a:gd name="T37" fmla="*/ 1772 h 2859"/>
              <a:gd name="T38" fmla="*/ 4944 w 4944"/>
              <a:gd name="T39" fmla="*/ 1545 h 2859"/>
              <a:gd name="T40" fmla="*/ 4944 w 4944"/>
              <a:gd name="T41" fmla="*/ 1314 h 2859"/>
              <a:gd name="T42" fmla="*/ 4879 w 4944"/>
              <a:gd name="T43" fmla="*/ 1088 h 2859"/>
              <a:gd name="T44" fmla="*/ 4753 w 4944"/>
              <a:gd name="T45" fmla="*/ 869 h 2859"/>
              <a:gd name="T46" fmla="*/ 4569 w 4944"/>
              <a:gd name="T47" fmla="*/ 665 h 2859"/>
              <a:gd name="T48" fmla="*/ 4329 w 4944"/>
              <a:gd name="T49" fmla="*/ 481 h 2859"/>
              <a:gd name="T50" fmla="*/ 4042 w 4944"/>
              <a:gd name="T51" fmla="*/ 322 h 2859"/>
              <a:gd name="T52" fmla="*/ 3713 w 4944"/>
              <a:gd name="T53" fmla="*/ 191 h 2859"/>
              <a:gd name="T54" fmla="*/ 3354 w 4944"/>
              <a:gd name="T55" fmla="*/ 92 h 2859"/>
              <a:gd name="T56" fmla="*/ 2971 w 4944"/>
              <a:gd name="T57" fmla="*/ 28 h 2859"/>
              <a:gd name="T58" fmla="*/ 2575 w 4944"/>
              <a:gd name="T59" fmla="*/ 0 h 2859"/>
              <a:gd name="T60" fmla="*/ 2177 w 4944"/>
              <a:gd name="T61" fmla="*/ 10 h 2859"/>
              <a:gd name="T62" fmla="*/ 1787 w 4944"/>
              <a:gd name="T63" fmla="*/ 55 h 2859"/>
              <a:gd name="T64" fmla="*/ 1414 w 4944"/>
              <a:gd name="T65" fmla="*/ 137 h 2859"/>
              <a:gd name="T66" fmla="*/ 1070 w 4944"/>
              <a:gd name="T67" fmla="*/ 252 h 2859"/>
              <a:gd name="T68" fmla="*/ 760 w 4944"/>
              <a:gd name="T69" fmla="*/ 398 h 2859"/>
              <a:gd name="T70" fmla="*/ 496 w 4944"/>
              <a:gd name="T71" fmla="*/ 570 h 2859"/>
              <a:gd name="T72" fmla="*/ 284 w 4944"/>
              <a:gd name="T73" fmla="*/ 765 h 2859"/>
              <a:gd name="T74" fmla="*/ 127 w 4944"/>
              <a:gd name="T75" fmla="*/ 977 h 2859"/>
              <a:gd name="T76" fmla="*/ 32 w 4944"/>
              <a:gd name="T77" fmla="*/ 1200 h 2859"/>
              <a:gd name="T78" fmla="*/ 0 w 4944"/>
              <a:gd name="T79" fmla="*/ 1430 h 2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44" h="2859">
                <a:moveTo>
                  <a:pt x="0" y="1430"/>
                </a:moveTo>
                <a:lnTo>
                  <a:pt x="32" y="1659"/>
                </a:lnTo>
                <a:lnTo>
                  <a:pt x="127" y="1882"/>
                </a:lnTo>
                <a:lnTo>
                  <a:pt x="284" y="2095"/>
                </a:lnTo>
                <a:lnTo>
                  <a:pt x="496" y="2289"/>
                </a:lnTo>
                <a:lnTo>
                  <a:pt x="760" y="2461"/>
                </a:lnTo>
                <a:lnTo>
                  <a:pt x="1070" y="2607"/>
                </a:lnTo>
                <a:lnTo>
                  <a:pt x="1414" y="2722"/>
                </a:lnTo>
                <a:lnTo>
                  <a:pt x="1787" y="2804"/>
                </a:lnTo>
                <a:lnTo>
                  <a:pt x="2177" y="2849"/>
                </a:lnTo>
                <a:lnTo>
                  <a:pt x="2575" y="2859"/>
                </a:lnTo>
                <a:lnTo>
                  <a:pt x="2971" y="2832"/>
                </a:lnTo>
                <a:lnTo>
                  <a:pt x="3354" y="2768"/>
                </a:lnTo>
                <a:lnTo>
                  <a:pt x="3713" y="2668"/>
                </a:lnTo>
                <a:lnTo>
                  <a:pt x="4042" y="2538"/>
                </a:lnTo>
                <a:lnTo>
                  <a:pt x="4329" y="2379"/>
                </a:lnTo>
                <a:lnTo>
                  <a:pt x="4569" y="2194"/>
                </a:lnTo>
                <a:lnTo>
                  <a:pt x="4753" y="1991"/>
                </a:lnTo>
                <a:lnTo>
                  <a:pt x="4879" y="1772"/>
                </a:lnTo>
                <a:lnTo>
                  <a:pt x="4944" y="1545"/>
                </a:lnTo>
                <a:lnTo>
                  <a:pt x="4944" y="1314"/>
                </a:lnTo>
                <a:lnTo>
                  <a:pt x="4879" y="1088"/>
                </a:lnTo>
                <a:lnTo>
                  <a:pt x="4753" y="869"/>
                </a:lnTo>
                <a:lnTo>
                  <a:pt x="4569" y="665"/>
                </a:lnTo>
                <a:lnTo>
                  <a:pt x="4329" y="481"/>
                </a:lnTo>
                <a:lnTo>
                  <a:pt x="4042" y="322"/>
                </a:lnTo>
                <a:lnTo>
                  <a:pt x="3713" y="191"/>
                </a:lnTo>
                <a:lnTo>
                  <a:pt x="3354" y="92"/>
                </a:lnTo>
                <a:lnTo>
                  <a:pt x="2971" y="28"/>
                </a:lnTo>
                <a:lnTo>
                  <a:pt x="2575" y="0"/>
                </a:lnTo>
                <a:lnTo>
                  <a:pt x="2177" y="10"/>
                </a:lnTo>
                <a:lnTo>
                  <a:pt x="1787" y="55"/>
                </a:lnTo>
                <a:lnTo>
                  <a:pt x="1414" y="137"/>
                </a:lnTo>
                <a:lnTo>
                  <a:pt x="1070" y="252"/>
                </a:lnTo>
                <a:lnTo>
                  <a:pt x="760" y="398"/>
                </a:lnTo>
                <a:lnTo>
                  <a:pt x="496" y="570"/>
                </a:lnTo>
                <a:lnTo>
                  <a:pt x="284" y="765"/>
                </a:lnTo>
                <a:lnTo>
                  <a:pt x="127" y="977"/>
                </a:lnTo>
                <a:lnTo>
                  <a:pt x="32" y="1200"/>
                </a:lnTo>
                <a:lnTo>
                  <a:pt x="0" y="1430"/>
                </a:lnTo>
                <a:close/>
              </a:path>
            </a:pathLst>
          </a:custGeom>
          <a:noFill/>
          <a:ln w="0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Freeform 41"/>
          <p:cNvSpPr>
            <a:spLocks/>
          </p:cNvSpPr>
          <p:nvPr/>
        </p:nvSpPr>
        <p:spPr bwMode="auto">
          <a:xfrm>
            <a:off x="6362599" y="4639470"/>
            <a:ext cx="1122363" cy="647700"/>
          </a:xfrm>
          <a:custGeom>
            <a:avLst/>
            <a:gdLst>
              <a:gd name="T0" fmla="*/ 0 w 4944"/>
              <a:gd name="T1" fmla="*/ 1430 h 2859"/>
              <a:gd name="T2" fmla="*/ 32 w 4944"/>
              <a:gd name="T3" fmla="*/ 1659 h 2859"/>
              <a:gd name="T4" fmla="*/ 127 w 4944"/>
              <a:gd name="T5" fmla="*/ 1883 h 2859"/>
              <a:gd name="T6" fmla="*/ 284 w 4944"/>
              <a:gd name="T7" fmla="*/ 2095 h 2859"/>
              <a:gd name="T8" fmla="*/ 496 w 4944"/>
              <a:gd name="T9" fmla="*/ 2289 h 2859"/>
              <a:gd name="T10" fmla="*/ 762 w 4944"/>
              <a:gd name="T11" fmla="*/ 2462 h 2859"/>
              <a:gd name="T12" fmla="*/ 1070 w 4944"/>
              <a:gd name="T13" fmla="*/ 2607 h 2859"/>
              <a:gd name="T14" fmla="*/ 1415 w 4944"/>
              <a:gd name="T15" fmla="*/ 2722 h 2859"/>
              <a:gd name="T16" fmla="*/ 1787 w 4944"/>
              <a:gd name="T17" fmla="*/ 2803 h 2859"/>
              <a:gd name="T18" fmla="*/ 2178 w 4944"/>
              <a:gd name="T19" fmla="*/ 2850 h 2859"/>
              <a:gd name="T20" fmla="*/ 2577 w 4944"/>
              <a:gd name="T21" fmla="*/ 2859 h 2859"/>
              <a:gd name="T22" fmla="*/ 2972 w 4944"/>
              <a:gd name="T23" fmla="*/ 2831 h 2859"/>
              <a:gd name="T24" fmla="*/ 3355 w 4944"/>
              <a:gd name="T25" fmla="*/ 2767 h 2859"/>
              <a:gd name="T26" fmla="*/ 3715 w 4944"/>
              <a:gd name="T27" fmla="*/ 2669 h 2859"/>
              <a:gd name="T28" fmla="*/ 4042 w 4944"/>
              <a:gd name="T29" fmla="*/ 2538 h 2859"/>
              <a:gd name="T30" fmla="*/ 4330 w 4944"/>
              <a:gd name="T31" fmla="*/ 2378 h 2859"/>
              <a:gd name="T32" fmla="*/ 4569 w 4944"/>
              <a:gd name="T33" fmla="*/ 2194 h 2859"/>
              <a:gd name="T34" fmla="*/ 4754 w 4944"/>
              <a:gd name="T35" fmla="*/ 1990 h 2859"/>
              <a:gd name="T36" fmla="*/ 4881 w 4944"/>
              <a:gd name="T37" fmla="*/ 1772 h 2859"/>
              <a:gd name="T38" fmla="*/ 4944 w 4944"/>
              <a:gd name="T39" fmla="*/ 1544 h 2859"/>
              <a:gd name="T40" fmla="*/ 4944 w 4944"/>
              <a:gd name="T41" fmla="*/ 1315 h 2859"/>
              <a:gd name="T42" fmla="*/ 4881 w 4944"/>
              <a:gd name="T43" fmla="*/ 1087 h 2859"/>
              <a:gd name="T44" fmla="*/ 4754 w 4944"/>
              <a:gd name="T45" fmla="*/ 869 h 2859"/>
              <a:gd name="T46" fmla="*/ 4569 w 4944"/>
              <a:gd name="T47" fmla="*/ 665 h 2859"/>
              <a:gd name="T48" fmla="*/ 4330 w 4944"/>
              <a:gd name="T49" fmla="*/ 481 h 2859"/>
              <a:gd name="T50" fmla="*/ 4042 w 4944"/>
              <a:gd name="T51" fmla="*/ 321 h 2859"/>
              <a:gd name="T52" fmla="*/ 3715 w 4944"/>
              <a:gd name="T53" fmla="*/ 191 h 2859"/>
              <a:gd name="T54" fmla="*/ 3355 w 4944"/>
              <a:gd name="T55" fmla="*/ 92 h 2859"/>
              <a:gd name="T56" fmla="*/ 2972 w 4944"/>
              <a:gd name="T57" fmla="*/ 28 h 2859"/>
              <a:gd name="T58" fmla="*/ 2577 w 4944"/>
              <a:gd name="T59" fmla="*/ 0 h 2859"/>
              <a:gd name="T60" fmla="*/ 2178 w 4944"/>
              <a:gd name="T61" fmla="*/ 9 h 2859"/>
              <a:gd name="T62" fmla="*/ 1787 w 4944"/>
              <a:gd name="T63" fmla="*/ 56 h 2859"/>
              <a:gd name="T64" fmla="*/ 1415 w 4944"/>
              <a:gd name="T65" fmla="*/ 137 h 2859"/>
              <a:gd name="T66" fmla="*/ 1070 w 4944"/>
              <a:gd name="T67" fmla="*/ 252 h 2859"/>
              <a:gd name="T68" fmla="*/ 762 w 4944"/>
              <a:gd name="T69" fmla="*/ 397 h 2859"/>
              <a:gd name="T70" fmla="*/ 496 w 4944"/>
              <a:gd name="T71" fmla="*/ 570 h 2859"/>
              <a:gd name="T72" fmla="*/ 284 w 4944"/>
              <a:gd name="T73" fmla="*/ 764 h 2859"/>
              <a:gd name="T74" fmla="*/ 127 w 4944"/>
              <a:gd name="T75" fmla="*/ 976 h 2859"/>
              <a:gd name="T76" fmla="*/ 32 w 4944"/>
              <a:gd name="T77" fmla="*/ 1200 h 2859"/>
              <a:gd name="T78" fmla="*/ 0 w 4944"/>
              <a:gd name="T79" fmla="*/ 1430 h 2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44" h="2859">
                <a:moveTo>
                  <a:pt x="0" y="1430"/>
                </a:moveTo>
                <a:lnTo>
                  <a:pt x="32" y="1659"/>
                </a:lnTo>
                <a:lnTo>
                  <a:pt x="127" y="1883"/>
                </a:lnTo>
                <a:lnTo>
                  <a:pt x="284" y="2095"/>
                </a:lnTo>
                <a:lnTo>
                  <a:pt x="496" y="2289"/>
                </a:lnTo>
                <a:lnTo>
                  <a:pt x="762" y="2462"/>
                </a:lnTo>
                <a:lnTo>
                  <a:pt x="1070" y="2607"/>
                </a:lnTo>
                <a:lnTo>
                  <a:pt x="1415" y="2722"/>
                </a:lnTo>
                <a:lnTo>
                  <a:pt x="1787" y="2803"/>
                </a:lnTo>
                <a:lnTo>
                  <a:pt x="2178" y="2850"/>
                </a:lnTo>
                <a:lnTo>
                  <a:pt x="2577" y="2859"/>
                </a:lnTo>
                <a:lnTo>
                  <a:pt x="2972" y="2831"/>
                </a:lnTo>
                <a:lnTo>
                  <a:pt x="3355" y="2767"/>
                </a:lnTo>
                <a:lnTo>
                  <a:pt x="3715" y="2669"/>
                </a:lnTo>
                <a:lnTo>
                  <a:pt x="4042" y="2538"/>
                </a:lnTo>
                <a:lnTo>
                  <a:pt x="4330" y="2378"/>
                </a:lnTo>
                <a:lnTo>
                  <a:pt x="4569" y="2194"/>
                </a:lnTo>
                <a:lnTo>
                  <a:pt x="4754" y="1990"/>
                </a:lnTo>
                <a:lnTo>
                  <a:pt x="4881" y="1772"/>
                </a:lnTo>
                <a:lnTo>
                  <a:pt x="4944" y="1544"/>
                </a:lnTo>
                <a:lnTo>
                  <a:pt x="4944" y="1315"/>
                </a:lnTo>
                <a:lnTo>
                  <a:pt x="4881" y="1087"/>
                </a:lnTo>
                <a:lnTo>
                  <a:pt x="4754" y="869"/>
                </a:lnTo>
                <a:lnTo>
                  <a:pt x="4569" y="665"/>
                </a:lnTo>
                <a:lnTo>
                  <a:pt x="4330" y="481"/>
                </a:lnTo>
                <a:lnTo>
                  <a:pt x="4042" y="321"/>
                </a:lnTo>
                <a:lnTo>
                  <a:pt x="3715" y="191"/>
                </a:lnTo>
                <a:lnTo>
                  <a:pt x="3355" y="92"/>
                </a:lnTo>
                <a:lnTo>
                  <a:pt x="2972" y="28"/>
                </a:lnTo>
                <a:lnTo>
                  <a:pt x="2577" y="0"/>
                </a:lnTo>
                <a:lnTo>
                  <a:pt x="2178" y="9"/>
                </a:lnTo>
                <a:lnTo>
                  <a:pt x="1787" y="56"/>
                </a:lnTo>
                <a:lnTo>
                  <a:pt x="1415" y="137"/>
                </a:lnTo>
                <a:lnTo>
                  <a:pt x="1070" y="252"/>
                </a:lnTo>
                <a:lnTo>
                  <a:pt x="762" y="397"/>
                </a:lnTo>
                <a:lnTo>
                  <a:pt x="496" y="570"/>
                </a:lnTo>
                <a:lnTo>
                  <a:pt x="284" y="764"/>
                </a:lnTo>
                <a:lnTo>
                  <a:pt x="127" y="976"/>
                </a:lnTo>
                <a:lnTo>
                  <a:pt x="32" y="1200"/>
                </a:lnTo>
                <a:lnTo>
                  <a:pt x="0" y="1430"/>
                </a:lnTo>
                <a:close/>
              </a:path>
            </a:pathLst>
          </a:custGeom>
          <a:noFill/>
          <a:ln w="0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Freeform 42"/>
          <p:cNvSpPr>
            <a:spLocks/>
          </p:cNvSpPr>
          <p:nvPr/>
        </p:nvSpPr>
        <p:spPr bwMode="auto">
          <a:xfrm>
            <a:off x="5568849" y="5422107"/>
            <a:ext cx="757238" cy="323850"/>
          </a:xfrm>
          <a:custGeom>
            <a:avLst/>
            <a:gdLst>
              <a:gd name="T0" fmla="*/ 0 w 3338"/>
              <a:gd name="T1" fmla="*/ 0 h 1429"/>
              <a:gd name="T2" fmla="*/ 45 w 3338"/>
              <a:gd name="T3" fmla="*/ 273 h 1429"/>
              <a:gd name="T4" fmla="*/ 181 w 3338"/>
              <a:gd name="T5" fmla="*/ 537 h 1429"/>
              <a:gd name="T6" fmla="*/ 402 w 3338"/>
              <a:gd name="T7" fmla="*/ 782 h 1429"/>
              <a:gd name="T8" fmla="*/ 699 w 3338"/>
              <a:gd name="T9" fmla="*/ 996 h 1429"/>
              <a:gd name="T10" fmla="*/ 1062 w 3338"/>
              <a:gd name="T11" fmla="*/ 1174 h 1429"/>
              <a:gd name="T12" fmla="*/ 1477 w 3338"/>
              <a:gd name="T13" fmla="*/ 1309 h 1429"/>
              <a:gd name="T14" fmla="*/ 1930 w 3338"/>
              <a:gd name="T15" fmla="*/ 1395 h 1429"/>
              <a:gd name="T16" fmla="*/ 2401 w 3338"/>
              <a:gd name="T17" fmla="*/ 1429 h 1429"/>
              <a:gd name="T18" fmla="*/ 2877 w 3338"/>
              <a:gd name="T19" fmla="*/ 1412 h 1429"/>
              <a:gd name="T20" fmla="*/ 3338 w 3338"/>
              <a:gd name="T21" fmla="*/ 1341 h 1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38" h="1429">
                <a:moveTo>
                  <a:pt x="0" y="0"/>
                </a:moveTo>
                <a:lnTo>
                  <a:pt x="45" y="273"/>
                </a:lnTo>
                <a:lnTo>
                  <a:pt x="181" y="537"/>
                </a:lnTo>
                <a:lnTo>
                  <a:pt x="402" y="782"/>
                </a:lnTo>
                <a:lnTo>
                  <a:pt x="699" y="996"/>
                </a:lnTo>
                <a:lnTo>
                  <a:pt x="1062" y="1174"/>
                </a:lnTo>
                <a:lnTo>
                  <a:pt x="1477" y="1309"/>
                </a:lnTo>
                <a:lnTo>
                  <a:pt x="1930" y="1395"/>
                </a:lnTo>
                <a:lnTo>
                  <a:pt x="2401" y="1429"/>
                </a:lnTo>
                <a:lnTo>
                  <a:pt x="2877" y="1412"/>
                </a:lnTo>
                <a:lnTo>
                  <a:pt x="3338" y="1341"/>
                </a:lnTo>
              </a:path>
            </a:pathLst>
          </a:custGeom>
          <a:noFill/>
          <a:ln w="28575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Freeform 43"/>
          <p:cNvSpPr>
            <a:spLocks/>
          </p:cNvSpPr>
          <p:nvPr/>
        </p:nvSpPr>
        <p:spPr bwMode="auto">
          <a:xfrm>
            <a:off x="7276999" y="4880770"/>
            <a:ext cx="207963" cy="334963"/>
          </a:xfrm>
          <a:custGeom>
            <a:avLst/>
            <a:gdLst>
              <a:gd name="T0" fmla="*/ 0 w 917"/>
              <a:gd name="T1" fmla="*/ 1476 h 1476"/>
              <a:gd name="T2" fmla="*/ 347 w 917"/>
              <a:gd name="T3" fmla="*/ 1288 h 1476"/>
              <a:gd name="T4" fmla="*/ 621 w 917"/>
              <a:gd name="T5" fmla="*/ 1064 h 1476"/>
              <a:gd name="T6" fmla="*/ 811 w 917"/>
              <a:gd name="T7" fmla="*/ 814 h 1476"/>
              <a:gd name="T8" fmla="*/ 912 w 917"/>
              <a:gd name="T9" fmla="*/ 546 h 1476"/>
              <a:gd name="T10" fmla="*/ 917 w 917"/>
              <a:gd name="T11" fmla="*/ 271 h 1476"/>
              <a:gd name="T12" fmla="*/ 828 w 917"/>
              <a:gd name="T13" fmla="*/ 0 h 1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1476">
                <a:moveTo>
                  <a:pt x="0" y="1476"/>
                </a:moveTo>
                <a:lnTo>
                  <a:pt x="347" y="1288"/>
                </a:lnTo>
                <a:lnTo>
                  <a:pt x="621" y="1064"/>
                </a:lnTo>
                <a:lnTo>
                  <a:pt x="811" y="814"/>
                </a:lnTo>
                <a:lnTo>
                  <a:pt x="912" y="546"/>
                </a:lnTo>
                <a:lnTo>
                  <a:pt x="917" y="271"/>
                </a:lnTo>
                <a:lnTo>
                  <a:pt x="828" y="0"/>
                </a:lnTo>
              </a:path>
            </a:pathLst>
          </a:custGeom>
          <a:noFill/>
          <a:ln w="28575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Line 44"/>
          <p:cNvSpPr>
            <a:spLocks noChangeShapeType="1"/>
          </p:cNvSpPr>
          <p:nvPr/>
        </p:nvSpPr>
        <p:spPr bwMode="auto">
          <a:xfrm flipV="1">
            <a:off x="6130824" y="4147345"/>
            <a:ext cx="0" cy="1274763"/>
          </a:xfrm>
          <a:prstGeom prst="line">
            <a:avLst/>
          </a:prstGeom>
          <a:noFill/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 flipV="1">
            <a:off x="6924574" y="3688557"/>
            <a:ext cx="0" cy="1274763"/>
          </a:xfrm>
          <a:prstGeom prst="line">
            <a:avLst/>
          </a:prstGeom>
          <a:noFill/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Line 46"/>
          <p:cNvSpPr>
            <a:spLocks noChangeShapeType="1"/>
          </p:cNvSpPr>
          <p:nvPr/>
        </p:nvSpPr>
        <p:spPr bwMode="auto">
          <a:xfrm flipH="1">
            <a:off x="6691212" y="3661570"/>
            <a:ext cx="233363" cy="520700"/>
          </a:xfrm>
          <a:prstGeom prst="line">
            <a:avLst/>
          </a:prstGeom>
          <a:noFill/>
          <a:ln w="28575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>
            <a:off x="6921399" y="3661570"/>
            <a:ext cx="542925" cy="1219200"/>
          </a:xfrm>
          <a:prstGeom prst="line">
            <a:avLst/>
          </a:prstGeom>
          <a:noFill/>
          <a:ln w="28575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Freeform 48"/>
          <p:cNvSpPr>
            <a:spLocks/>
          </p:cNvSpPr>
          <p:nvPr/>
        </p:nvSpPr>
        <p:spPr bwMode="auto">
          <a:xfrm>
            <a:off x="5568849" y="3721895"/>
            <a:ext cx="1120775" cy="647700"/>
          </a:xfrm>
          <a:custGeom>
            <a:avLst/>
            <a:gdLst>
              <a:gd name="T0" fmla="*/ 0 w 4940"/>
              <a:gd name="T1" fmla="*/ 1429 h 2858"/>
              <a:gd name="T2" fmla="*/ 44 w 4940"/>
              <a:gd name="T3" fmla="*/ 1700 h 2858"/>
              <a:gd name="T4" fmla="*/ 177 w 4940"/>
              <a:gd name="T5" fmla="*/ 1961 h 2858"/>
              <a:gd name="T6" fmla="*/ 393 w 4940"/>
              <a:gd name="T7" fmla="*/ 2203 h 2858"/>
              <a:gd name="T8" fmla="*/ 684 w 4940"/>
              <a:gd name="T9" fmla="*/ 2416 h 2858"/>
              <a:gd name="T10" fmla="*/ 1040 w 4940"/>
              <a:gd name="T11" fmla="*/ 2594 h 2858"/>
              <a:gd name="T12" fmla="*/ 1448 w 4940"/>
              <a:gd name="T13" fmla="*/ 2730 h 2858"/>
              <a:gd name="T14" fmla="*/ 1892 w 4940"/>
              <a:gd name="T15" fmla="*/ 2820 h 2858"/>
              <a:gd name="T16" fmla="*/ 2358 w 4940"/>
              <a:gd name="T17" fmla="*/ 2858 h 2858"/>
              <a:gd name="T18" fmla="*/ 2828 w 4940"/>
              <a:gd name="T19" fmla="*/ 2845 h 2858"/>
              <a:gd name="T20" fmla="*/ 3286 w 4940"/>
              <a:gd name="T21" fmla="*/ 2781 h 2858"/>
              <a:gd name="T22" fmla="*/ 3713 w 4940"/>
              <a:gd name="T23" fmla="*/ 2668 h 2858"/>
              <a:gd name="T24" fmla="*/ 4097 w 4940"/>
              <a:gd name="T25" fmla="*/ 2510 h 2858"/>
              <a:gd name="T26" fmla="*/ 4422 w 4940"/>
              <a:gd name="T27" fmla="*/ 2313 h 2858"/>
              <a:gd name="T28" fmla="*/ 4676 w 4940"/>
              <a:gd name="T29" fmla="*/ 2085 h 2858"/>
              <a:gd name="T30" fmla="*/ 4852 w 4940"/>
              <a:gd name="T31" fmla="*/ 1833 h 2858"/>
              <a:gd name="T32" fmla="*/ 4940 w 4940"/>
              <a:gd name="T33" fmla="*/ 1565 h 2858"/>
              <a:gd name="T34" fmla="*/ 4940 w 4940"/>
              <a:gd name="T35" fmla="*/ 1293 h 2858"/>
              <a:gd name="T36" fmla="*/ 4852 w 4940"/>
              <a:gd name="T37" fmla="*/ 1026 h 2858"/>
              <a:gd name="T38" fmla="*/ 4676 w 4940"/>
              <a:gd name="T39" fmla="*/ 774 h 2858"/>
              <a:gd name="T40" fmla="*/ 4422 w 4940"/>
              <a:gd name="T41" fmla="*/ 545 h 2858"/>
              <a:gd name="T42" fmla="*/ 4097 w 4940"/>
              <a:gd name="T43" fmla="*/ 348 h 2858"/>
              <a:gd name="T44" fmla="*/ 3713 w 4940"/>
              <a:gd name="T45" fmla="*/ 190 h 2858"/>
              <a:gd name="T46" fmla="*/ 3286 w 4940"/>
              <a:gd name="T47" fmla="*/ 77 h 2858"/>
              <a:gd name="T48" fmla="*/ 2828 w 4940"/>
              <a:gd name="T49" fmla="*/ 13 h 2858"/>
              <a:gd name="T50" fmla="*/ 2358 w 4940"/>
              <a:gd name="T51" fmla="*/ 0 h 2858"/>
              <a:gd name="T52" fmla="*/ 1892 w 4940"/>
              <a:gd name="T53" fmla="*/ 39 h 2858"/>
              <a:gd name="T54" fmla="*/ 1448 w 4940"/>
              <a:gd name="T55" fmla="*/ 128 h 2858"/>
              <a:gd name="T56" fmla="*/ 1040 w 4940"/>
              <a:gd name="T57" fmla="*/ 264 h 2858"/>
              <a:gd name="T58" fmla="*/ 684 w 4940"/>
              <a:gd name="T59" fmla="*/ 442 h 2858"/>
              <a:gd name="T60" fmla="*/ 393 w 4940"/>
              <a:gd name="T61" fmla="*/ 655 h 2858"/>
              <a:gd name="T62" fmla="*/ 177 w 4940"/>
              <a:gd name="T63" fmla="*/ 898 h 2858"/>
              <a:gd name="T64" fmla="*/ 44 w 4940"/>
              <a:gd name="T65" fmla="*/ 1158 h 2858"/>
              <a:gd name="T66" fmla="*/ 0 w 4940"/>
              <a:gd name="T67" fmla="*/ 1429 h 2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40" h="2858">
                <a:moveTo>
                  <a:pt x="0" y="1429"/>
                </a:moveTo>
                <a:lnTo>
                  <a:pt x="44" y="1700"/>
                </a:lnTo>
                <a:lnTo>
                  <a:pt x="177" y="1961"/>
                </a:lnTo>
                <a:lnTo>
                  <a:pt x="393" y="2203"/>
                </a:lnTo>
                <a:lnTo>
                  <a:pt x="684" y="2416"/>
                </a:lnTo>
                <a:lnTo>
                  <a:pt x="1040" y="2594"/>
                </a:lnTo>
                <a:lnTo>
                  <a:pt x="1448" y="2730"/>
                </a:lnTo>
                <a:lnTo>
                  <a:pt x="1892" y="2820"/>
                </a:lnTo>
                <a:lnTo>
                  <a:pt x="2358" y="2858"/>
                </a:lnTo>
                <a:lnTo>
                  <a:pt x="2828" y="2845"/>
                </a:lnTo>
                <a:lnTo>
                  <a:pt x="3286" y="2781"/>
                </a:lnTo>
                <a:lnTo>
                  <a:pt x="3713" y="2668"/>
                </a:lnTo>
                <a:lnTo>
                  <a:pt x="4097" y="2510"/>
                </a:lnTo>
                <a:lnTo>
                  <a:pt x="4422" y="2313"/>
                </a:lnTo>
                <a:lnTo>
                  <a:pt x="4676" y="2085"/>
                </a:lnTo>
                <a:lnTo>
                  <a:pt x="4852" y="1833"/>
                </a:lnTo>
                <a:lnTo>
                  <a:pt x="4940" y="1565"/>
                </a:lnTo>
                <a:lnTo>
                  <a:pt x="4940" y="1293"/>
                </a:lnTo>
                <a:lnTo>
                  <a:pt x="4852" y="1026"/>
                </a:lnTo>
                <a:lnTo>
                  <a:pt x="4676" y="774"/>
                </a:lnTo>
                <a:lnTo>
                  <a:pt x="4422" y="545"/>
                </a:lnTo>
                <a:lnTo>
                  <a:pt x="4097" y="348"/>
                </a:lnTo>
                <a:lnTo>
                  <a:pt x="3713" y="190"/>
                </a:lnTo>
                <a:lnTo>
                  <a:pt x="3286" y="77"/>
                </a:lnTo>
                <a:lnTo>
                  <a:pt x="2828" y="13"/>
                </a:lnTo>
                <a:lnTo>
                  <a:pt x="2358" y="0"/>
                </a:lnTo>
                <a:lnTo>
                  <a:pt x="1892" y="39"/>
                </a:lnTo>
                <a:lnTo>
                  <a:pt x="1448" y="128"/>
                </a:lnTo>
                <a:lnTo>
                  <a:pt x="1040" y="264"/>
                </a:lnTo>
                <a:lnTo>
                  <a:pt x="684" y="442"/>
                </a:lnTo>
                <a:lnTo>
                  <a:pt x="393" y="655"/>
                </a:lnTo>
                <a:lnTo>
                  <a:pt x="177" y="898"/>
                </a:lnTo>
                <a:lnTo>
                  <a:pt x="44" y="1158"/>
                </a:lnTo>
                <a:lnTo>
                  <a:pt x="0" y="1429"/>
                </a:lnTo>
                <a:close/>
              </a:path>
            </a:pathLst>
          </a:custGeom>
          <a:noFill/>
          <a:ln w="28575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>
            <a:off x="5568849" y="4045745"/>
            <a:ext cx="0" cy="1376363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>
            <a:off x="6691212" y="4045745"/>
            <a:ext cx="0" cy="1073150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 flipH="1">
            <a:off x="6381649" y="4182270"/>
            <a:ext cx="309563" cy="698500"/>
          </a:xfrm>
          <a:prstGeom prst="line">
            <a:avLst/>
          </a:prstGeom>
          <a:noFill/>
          <a:ln w="0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6699123" y="5118895"/>
            <a:ext cx="0" cy="303213"/>
          </a:xfrm>
          <a:prstGeom prst="line">
            <a:avLst/>
          </a:prstGeom>
          <a:noFill/>
          <a:ln w="0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 flipV="1">
            <a:off x="8624787" y="5280820"/>
            <a:ext cx="0" cy="687388"/>
          </a:xfrm>
          <a:prstGeom prst="line">
            <a:avLst/>
          </a:prstGeom>
          <a:noFill/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V="1">
            <a:off x="7764362" y="4782345"/>
            <a:ext cx="0" cy="688975"/>
          </a:xfrm>
          <a:prstGeom prst="line">
            <a:avLst/>
          </a:prstGeom>
          <a:noFill/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Line 44"/>
          <p:cNvSpPr>
            <a:spLocks noChangeShapeType="1"/>
          </p:cNvSpPr>
          <p:nvPr/>
        </p:nvSpPr>
        <p:spPr bwMode="auto">
          <a:xfrm flipH="1" flipV="1">
            <a:off x="6970612" y="4655344"/>
            <a:ext cx="17414" cy="1274763"/>
          </a:xfrm>
          <a:prstGeom prst="line">
            <a:avLst/>
          </a:prstGeom>
          <a:noFill/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0" name="Прямая соединительная линия 59"/>
          <p:cNvCxnSpPr>
            <a:stCxn id="28" idx="1"/>
            <a:endCxn id="27" idx="0"/>
          </p:cNvCxnSpPr>
          <p:nvPr/>
        </p:nvCxnSpPr>
        <p:spPr>
          <a:xfrm flipV="1">
            <a:off x="7500837" y="5318920"/>
            <a:ext cx="528637" cy="304800"/>
          </a:xfrm>
          <a:prstGeom prst="line">
            <a:avLst/>
          </a:prstGeom>
          <a:ln w="63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Line 6"/>
          <p:cNvSpPr>
            <a:spLocks noChangeShapeType="1"/>
          </p:cNvSpPr>
          <p:nvPr/>
        </p:nvSpPr>
        <p:spPr bwMode="auto">
          <a:xfrm flipH="1">
            <a:off x="6543711" y="1620328"/>
            <a:ext cx="984443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" name="Line 7"/>
          <p:cNvSpPr>
            <a:spLocks noChangeShapeType="1"/>
          </p:cNvSpPr>
          <p:nvPr/>
        </p:nvSpPr>
        <p:spPr bwMode="auto">
          <a:xfrm>
            <a:off x="6216602" y="2530003"/>
            <a:ext cx="131155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" name="Line 8"/>
          <p:cNvSpPr>
            <a:spLocks noChangeShapeType="1"/>
          </p:cNvSpPr>
          <p:nvPr/>
        </p:nvSpPr>
        <p:spPr bwMode="auto">
          <a:xfrm>
            <a:off x="6216602" y="2530003"/>
            <a:ext cx="131155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" name="Freeform 9"/>
          <p:cNvSpPr>
            <a:spLocks/>
          </p:cNvSpPr>
          <p:nvPr/>
        </p:nvSpPr>
        <p:spPr bwMode="auto">
          <a:xfrm>
            <a:off x="839550" y="3296373"/>
            <a:ext cx="1211862" cy="1211862"/>
          </a:xfrm>
          <a:custGeom>
            <a:avLst/>
            <a:gdLst>
              <a:gd name="T0" fmla="*/ 2331 w 2331"/>
              <a:gd name="T1" fmla="*/ 1167 h 2332"/>
              <a:gd name="T2" fmla="*/ 2274 w 2331"/>
              <a:gd name="T3" fmla="*/ 806 h 2332"/>
              <a:gd name="T4" fmla="*/ 2108 w 2331"/>
              <a:gd name="T5" fmla="*/ 481 h 2332"/>
              <a:gd name="T6" fmla="*/ 1850 w 2331"/>
              <a:gd name="T7" fmla="*/ 222 h 2332"/>
              <a:gd name="T8" fmla="*/ 1525 w 2331"/>
              <a:gd name="T9" fmla="*/ 57 h 2332"/>
              <a:gd name="T10" fmla="*/ 1165 w 2331"/>
              <a:gd name="T11" fmla="*/ 0 h 2332"/>
              <a:gd name="T12" fmla="*/ 805 w 2331"/>
              <a:gd name="T13" fmla="*/ 57 h 2332"/>
              <a:gd name="T14" fmla="*/ 480 w 2331"/>
              <a:gd name="T15" fmla="*/ 222 h 2332"/>
              <a:gd name="T16" fmla="*/ 223 w 2331"/>
              <a:gd name="T17" fmla="*/ 481 h 2332"/>
              <a:gd name="T18" fmla="*/ 58 w 2331"/>
              <a:gd name="T19" fmla="*/ 806 h 2332"/>
              <a:gd name="T20" fmla="*/ 0 w 2331"/>
              <a:gd name="T21" fmla="*/ 1167 h 2332"/>
              <a:gd name="T22" fmla="*/ 58 w 2331"/>
              <a:gd name="T23" fmla="*/ 1527 h 2332"/>
              <a:gd name="T24" fmla="*/ 223 w 2331"/>
              <a:gd name="T25" fmla="*/ 1852 h 2332"/>
              <a:gd name="T26" fmla="*/ 480 w 2331"/>
              <a:gd name="T27" fmla="*/ 2110 h 2332"/>
              <a:gd name="T28" fmla="*/ 805 w 2331"/>
              <a:gd name="T29" fmla="*/ 2276 h 2332"/>
              <a:gd name="T30" fmla="*/ 1165 w 2331"/>
              <a:gd name="T31" fmla="*/ 2332 h 2332"/>
              <a:gd name="T32" fmla="*/ 1525 w 2331"/>
              <a:gd name="T33" fmla="*/ 2276 h 2332"/>
              <a:gd name="T34" fmla="*/ 1850 w 2331"/>
              <a:gd name="T35" fmla="*/ 2110 h 2332"/>
              <a:gd name="T36" fmla="*/ 2108 w 2331"/>
              <a:gd name="T37" fmla="*/ 1852 h 2332"/>
              <a:gd name="T38" fmla="*/ 2274 w 2331"/>
              <a:gd name="T39" fmla="*/ 1527 h 2332"/>
              <a:gd name="T40" fmla="*/ 2331 w 2331"/>
              <a:gd name="T41" fmla="*/ 1167 h 2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31" h="2332">
                <a:moveTo>
                  <a:pt x="2331" y="1167"/>
                </a:moveTo>
                <a:lnTo>
                  <a:pt x="2274" y="806"/>
                </a:lnTo>
                <a:lnTo>
                  <a:pt x="2108" y="481"/>
                </a:lnTo>
                <a:lnTo>
                  <a:pt x="1850" y="222"/>
                </a:lnTo>
                <a:lnTo>
                  <a:pt x="1525" y="57"/>
                </a:lnTo>
                <a:lnTo>
                  <a:pt x="1165" y="0"/>
                </a:lnTo>
                <a:lnTo>
                  <a:pt x="805" y="57"/>
                </a:lnTo>
                <a:lnTo>
                  <a:pt x="480" y="222"/>
                </a:lnTo>
                <a:lnTo>
                  <a:pt x="223" y="481"/>
                </a:lnTo>
                <a:lnTo>
                  <a:pt x="58" y="806"/>
                </a:lnTo>
                <a:lnTo>
                  <a:pt x="0" y="1167"/>
                </a:lnTo>
                <a:lnTo>
                  <a:pt x="58" y="1527"/>
                </a:lnTo>
                <a:lnTo>
                  <a:pt x="223" y="1852"/>
                </a:lnTo>
                <a:lnTo>
                  <a:pt x="480" y="2110"/>
                </a:lnTo>
                <a:lnTo>
                  <a:pt x="805" y="2276"/>
                </a:lnTo>
                <a:lnTo>
                  <a:pt x="1165" y="2332"/>
                </a:lnTo>
                <a:lnTo>
                  <a:pt x="1525" y="2276"/>
                </a:lnTo>
                <a:lnTo>
                  <a:pt x="1850" y="2110"/>
                </a:lnTo>
                <a:lnTo>
                  <a:pt x="2108" y="1852"/>
                </a:lnTo>
                <a:lnTo>
                  <a:pt x="2274" y="1527"/>
                </a:lnTo>
                <a:lnTo>
                  <a:pt x="2331" y="1167"/>
                </a:lnTo>
                <a:close/>
              </a:path>
            </a:pathLst>
          </a:custGeom>
          <a:noFill/>
          <a:ln w="38100">
            <a:solidFill>
              <a:srgbClr val="00B0F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Freeform 10"/>
          <p:cNvSpPr>
            <a:spLocks/>
          </p:cNvSpPr>
          <p:nvPr/>
        </p:nvSpPr>
        <p:spPr bwMode="auto">
          <a:xfrm>
            <a:off x="2051411" y="3296373"/>
            <a:ext cx="1208746" cy="1211862"/>
          </a:xfrm>
          <a:custGeom>
            <a:avLst/>
            <a:gdLst>
              <a:gd name="T0" fmla="*/ 2330 w 2330"/>
              <a:gd name="T1" fmla="*/ 1167 h 2332"/>
              <a:gd name="T2" fmla="*/ 2273 w 2330"/>
              <a:gd name="T3" fmla="*/ 806 h 2332"/>
              <a:gd name="T4" fmla="*/ 2107 w 2330"/>
              <a:gd name="T5" fmla="*/ 481 h 2332"/>
              <a:gd name="T6" fmla="*/ 1850 w 2330"/>
              <a:gd name="T7" fmla="*/ 222 h 2332"/>
              <a:gd name="T8" fmla="*/ 1525 w 2330"/>
              <a:gd name="T9" fmla="*/ 57 h 2332"/>
              <a:gd name="T10" fmla="*/ 1165 w 2330"/>
              <a:gd name="T11" fmla="*/ 0 h 2332"/>
              <a:gd name="T12" fmla="*/ 805 w 2330"/>
              <a:gd name="T13" fmla="*/ 57 h 2332"/>
              <a:gd name="T14" fmla="*/ 480 w 2330"/>
              <a:gd name="T15" fmla="*/ 222 h 2332"/>
              <a:gd name="T16" fmla="*/ 222 w 2330"/>
              <a:gd name="T17" fmla="*/ 481 h 2332"/>
              <a:gd name="T18" fmla="*/ 56 w 2330"/>
              <a:gd name="T19" fmla="*/ 806 h 2332"/>
              <a:gd name="T20" fmla="*/ 0 w 2330"/>
              <a:gd name="T21" fmla="*/ 1167 h 2332"/>
              <a:gd name="T22" fmla="*/ 56 w 2330"/>
              <a:gd name="T23" fmla="*/ 1527 h 2332"/>
              <a:gd name="T24" fmla="*/ 222 w 2330"/>
              <a:gd name="T25" fmla="*/ 1852 h 2332"/>
              <a:gd name="T26" fmla="*/ 480 w 2330"/>
              <a:gd name="T27" fmla="*/ 2110 h 2332"/>
              <a:gd name="T28" fmla="*/ 805 w 2330"/>
              <a:gd name="T29" fmla="*/ 2276 h 2332"/>
              <a:gd name="T30" fmla="*/ 1165 w 2330"/>
              <a:gd name="T31" fmla="*/ 2332 h 2332"/>
              <a:gd name="T32" fmla="*/ 1525 w 2330"/>
              <a:gd name="T33" fmla="*/ 2276 h 2332"/>
              <a:gd name="T34" fmla="*/ 1850 w 2330"/>
              <a:gd name="T35" fmla="*/ 2110 h 2332"/>
              <a:gd name="T36" fmla="*/ 2107 w 2330"/>
              <a:gd name="T37" fmla="*/ 1852 h 2332"/>
              <a:gd name="T38" fmla="*/ 2273 w 2330"/>
              <a:gd name="T39" fmla="*/ 1527 h 2332"/>
              <a:gd name="T40" fmla="*/ 2330 w 2330"/>
              <a:gd name="T41" fmla="*/ 1167 h 2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30" h="2332">
                <a:moveTo>
                  <a:pt x="2330" y="1167"/>
                </a:moveTo>
                <a:lnTo>
                  <a:pt x="2273" y="806"/>
                </a:lnTo>
                <a:lnTo>
                  <a:pt x="2107" y="481"/>
                </a:lnTo>
                <a:lnTo>
                  <a:pt x="1850" y="222"/>
                </a:lnTo>
                <a:lnTo>
                  <a:pt x="1525" y="57"/>
                </a:lnTo>
                <a:lnTo>
                  <a:pt x="1165" y="0"/>
                </a:lnTo>
                <a:lnTo>
                  <a:pt x="805" y="57"/>
                </a:lnTo>
                <a:lnTo>
                  <a:pt x="480" y="222"/>
                </a:lnTo>
                <a:lnTo>
                  <a:pt x="222" y="481"/>
                </a:lnTo>
                <a:lnTo>
                  <a:pt x="56" y="806"/>
                </a:lnTo>
                <a:lnTo>
                  <a:pt x="0" y="1167"/>
                </a:lnTo>
                <a:lnTo>
                  <a:pt x="56" y="1527"/>
                </a:lnTo>
                <a:lnTo>
                  <a:pt x="222" y="1852"/>
                </a:lnTo>
                <a:lnTo>
                  <a:pt x="480" y="2110"/>
                </a:lnTo>
                <a:lnTo>
                  <a:pt x="805" y="2276"/>
                </a:lnTo>
                <a:lnTo>
                  <a:pt x="1165" y="2332"/>
                </a:lnTo>
                <a:lnTo>
                  <a:pt x="1525" y="2276"/>
                </a:lnTo>
                <a:lnTo>
                  <a:pt x="1850" y="2110"/>
                </a:lnTo>
                <a:lnTo>
                  <a:pt x="2107" y="1852"/>
                </a:lnTo>
                <a:lnTo>
                  <a:pt x="2273" y="1527"/>
                </a:lnTo>
                <a:lnTo>
                  <a:pt x="2330" y="1167"/>
                </a:lnTo>
                <a:close/>
              </a:path>
            </a:pathLst>
          </a:custGeom>
          <a:noFill/>
          <a:ln w="38100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" name="Line 11"/>
          <p:cNvSpPr>
            <a:spLocks noChangeShapeType="1"/>
          </p:cNvSpPr>
          <p:nvPr/>
        </p:nvSpPr>
        <p:spPr bwMode="auto">
          <a:xfrm flipV="1">
            <a:off x="1447038" y="4511350"/>
            <a:ext cx="436146" cy="694718"/>
          </a:xfrm>
          <a:prstGeom prst="line">
            <a:avLst/>
          </a:prstGeom>
          <a:noFill/>
          <a:ln w="3810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Line 12"/>
          <p:cNvSpPr>
            <a:spLocks noChangeShapeType="1"/>
          </p:cNvSpPr>
          <p:nvPr/>
        </p:nvSpPr>
        <p:spPr bwMode="auto">
          <a:xfrm flipH="1" flipV="1">
            <a:off x="1447038" y="5206068"/>
            <a:ext cx="436146" cy="704064"/>
          </a:xfrm>
          <a:prstGeom prst="line">
            <a:avLst/>
          </a:prstGeom>
          <a:noFill/>
          <a:ln w="3810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9" name="Freeform 13"/>
          <p:cNvSpPr>
            <a:spLocks/>
          </p:cNvSpPr>
          <p:nvPr/>
        </p:nvSpPr>
        <p:spPr bwMode="auto">
          <a:xfrm>
            <a:off x="674437" y="4511350"/>
            <a:ext cx="1613739" cy="1398781"/>
          </a:xfrm>
          <a:custGeom>
            <a:avLst/>
            <a:gdLst>
              <a:gd name="T0" fmla="*/ 777 w 3107"/>
              <a:gd name="T1" fmla="*/ 0 h 2693"/>
              <a:gd name="T2" fmla="*/ 0 w 3107"/>
              <a:gd name="T3" fmla="*/ 1347 h 2693"/>
              <a:gd name="T4" fmla="*/ 777 w 3107"/>
              <a:gd name="T5" fmla="*/ 2693 h 2693"/>
              <a:gd name="T6" fmla="*/ 2331 w 3107"/>
              <a:gd name="T7" fmla="*/ 2693 h 2693"/>
              <a:gd name="T8" fmla="*/ 3107 w 3107"/>
              <a:gd name="T9" fmla="*/ 1347 h 2693"/>
              <a:gd name="T10" fmla="*/ 2331 w 3107"/>
              <a:gd name="T11" fmla="*/ 0 h 2693"/>
              <a:gd name="T12" fmla="*/ 777 w 3107"/>
              <a:gd name="T13" fmla="*/ 0 h 2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07" h="2693">
                <a:moveTo>
                  <a:pt x="777" y="0"/>
                </a:moveTo>
                <a:lnTo>
                  <a:pt x="0" y="1347"/>
                </a:lnTo>
                <a:lnTo>
                  <a:pt x="777" y="2693"/>
                </a:lnTo>
                <a:lnTo>
                  <a:pt x="2331" y="2693"/>
                </a:lnTo>
                <a:lnTo>
                  <a:pt x="3107" y="1347"/>
                </a:lnTo>
                <a:lnTo>
                  <a:pt x="2331" y="0"/>
                </a:lnTo>
                <a:lnTo>
                  <a:pt x="777" y="0"/>
                </a:lnTo>
                <a:close/>
              </a:path>
            </a:pathLst>
          </a:custGeom>
          <a:noFill/>
          <a:ln w="3810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Line 15"/>
          <p:cNvSpPr>
            <a:spLocks noChangeShapeType="1"/>
          </p:cNvSpPr>
          <p:nvPr/>
        </p:nvSpPr>
        <p:spPr bwMode="auto">
          <a:xfrm>
            <a:off x="1076314" y="4511350"/>
            <a:ext cx="370724" cy="694718"/>
          </a:xfrm>
          <a:prstGeom prst="line">
            <a:avLst/>
          </a:prstGeom>
          <a:noFill/>
          <a:ln w="3810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" name="Line 16"/>
          <p:cNvSpPr>
            <a:spLocks noChangeShapeType="1"/>
          </p:cNvSpPr>
          <p:nvPr/>
        </p:nvSpPr>
        <p:spPr bwMode="auto">
          <a:xfrm>
            <a:off x="674437" y="5206068"/>
            <a:ext cx="772601" cy="0"/>
          </a:xfrm>
          <a:prstGeom prst="line">
            <a:avLst/>
          </a:prstGeom>
          <a:noFill/>
          <a:ln w="3810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Line 17"/>
          <p:cNvSpPr>
            <a:spLocks noChangeShapeType="1"/>
          </p:cNvSpPr>
          <p:nvPr/>
        </p:nvSpPr>
        <p:spPr bwMode="auto">
          <a:xfrm flipH="1">
            <a:off x="1076314" y="5206068"/>
            <a:ext cx="370724" cy="704064"/>
          </a:xfrm>
          <a:prstGeom prst="line">
            <a:avLst/>
          </a:prstGeom>
          <a:noFill/>
          <a:ln w="3810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" name="Line 19"/>
          <p:cNvSpPr>
            <a:spLocks noChangeShapeType="1"/>
          </p:cNvSpPr>
          <p:nvPr/>
        </p:nvSpPr>
        <p:spPr bwMode="auto">
          <a:xfrm>
            <a:off x="2285061" y="5210740"/>
            <a:ext cx="0" cy="1300649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" name="Line 20"/>
          <p:cNvSpPr>
            <a:spLocks noChangeShapeType="1"/>
          </p:cNvSpPr>
          <p:nvPr/>
        </p:nvSpPr>
        <p:spPr bwMode="auto">
          <a:xfrm>
            <a:off x="2285061" y="6511389"/>
            <a:ext cx="806869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5" name="Line 22"/>
          <p:cNvSpPr>
            <a:spLocks noChangeShapeType="1"/>
          </p:cNvSpPr>
          <p:nvPr/>
        </p:nvSpPr>
        <p:spPr bwMode="auto">
          <a:xfrm>
            <a:off x="3091930" y="5206068"/>
            <a:ext cx="0" cy="1305321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" name="Line 23"/>
          <p:cNvSpPr>
            <a:spLocks noChangeShapeType="1"/>
          </p:cNvSpPr>
          <p:nvPr/>
        </p:nvSpPr>
        <p:spPr bwMode="auto">
          <a:xfrm>
            <a:off x="839550" y="713768"/>
            <a:ext cx="1211862" cy="0"/>
          </a:xfrm>
          <a:prstGeom prst="line">
            <a:avLst/>
          </a:prstGeom>
          <a:noFill/>
          <a:ln w="38100">
            <a:solidFill>
              <a:srgbClr val="00B0F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7" name="Line 24"/>
          <p:cNvSpPr>
            <a:spLocks noChangeShapeType="1"/>
          </p:cNvSpPr>
          <p:nvPr/>
        </p:nvSpPr>
        <p:spPr bwMode="auto">
          <a:xfrm>
            <a:off x="640169" y="2530003"/>
            <a:ext cx="161373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" name="Line 25"/>
          <p:cNvSpPr>
            <a:spLocks noChangeShapeType="1"/>
          </p:cNvSpPr>
          <p:nvPr/>
        </p:nvSpPr>
        <p:spPr bwMode="auto">
          <a:xfrm flipH="1" flipV="1">
            <a:off x="1447038" y="841497"/>
            <a:ext cx="806869" cy="1688506"/>
          </a:xfrm>
          <a:prstGeom prst="line">
            <a:avLst/>
          </a:prstGeom>
          <a:noFill/>
          <a:ln w="3810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" name="Line 26"/>
          <p:cNvSpPr>
            <a:spLocks noChangeShapeType="1"/>
          </p:cNvSpPr>
          <p:nvPr/>
        </p:nvSpPr>
        <p:spPr bwMode="auto">
          <a:xfrm>
            <a:off x="1447038" y="841497"/>
            <a:ext cx="436146" cy="1688506"/>
          </a:xfrm>
          <a:prstGeom prst="line">
            <a:avLst/>
          </a:prstGeom>
          <a:noFill/>
          <a:ln w="3810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Line 27"/>
          <p:cNvSpPr>
            <a:spLocks noChangeShapeType="1"/>
          </p:cNvSpPr>
          <p:nvPr/>
        </p:nvSpPr>
        <p:spPr bwMode="auto">
          <a:xfrm flipH="1">
            <a:off x="640169" y="841497"/>
            <a:ext cx="806869" cy="1688506"/>
          </a:xfrm>
          <a:prstGeom prst="line">
            <a:avLst/>
          </a:prstGeom>
          <a:noFill/>
          <a:ln w="3810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" name="Line 28"/>
          <p:cNvSpPr>
            <a:spLocks noChangeShapeType="1"/>
          </p:cNvSpPr>
          <p:nvPr/>
        </p:nvSpPr>
        <p:spPr bwMode="auto">
          <a:xfrm flipH="1">
            <a:off x="1076314" y="841497"/>
            <a:ext cx="370724" cy="1688506"/>
          </a:xfrm>
          <a:prstGeom prst="line">
            <a:avLst/>
          </a:prstGeom>
          <a:noFill/>
          <a:ln w="3810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81"/>
          <p:cNvGrpSpPr/>
          <p:nvPr/>
        </p:nvGrpSpPr>
        <p:grpSpPr>
          <a:xfrm>
            <a:off x="1447038" y="614078"/>
            <a:ext cx="0" cy="2096614"/>
            <a:chOff x="1447038" y="614078"/>
            <a:chExt cx="0" cy="2096614"/>
          </a:xfrm>
        </p:grpSpPr>
        <p:sp>
          <p:nvSpPr>
            <p:cNvPr id="83" name="Line 29"/>
            <p:cNvSpPr>
              <a:spLocks noChangeShapeType="1"/>
            </p:cNvSpPr>
            <p:nvPr/>
          </p:nvSpPr>
          <p:spPr bwMode="auto">
            <a:xfrm flipV="1">
              <a:off x="1447038" y="2268316"/>
              <a:ext cx="0" cy="44237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Line 30"/>
            <p:cNvSpPr>
              <a:spLocks noChangeShapeType="1"/>
            </p:cNvSpPr>
            <p:nvPr/>
          </p:nvSpPr>
          <p:spPr bwMode="auto">
            <a:xfrm flipV="1">
              <a:off x="1447038" y="1258950"/>
              <a:ext cx="0" cy="8068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Line 31"/>
            <p:cNvSpPr>
              <a:spLocks noChangeShapeType="1"/>
            </p:cNvSpPr>
            <p:nvPr/>
          </p:nvSpPr>
          <p:spPr bwMode="auto">
            <a:xfrm flipV="1">
              <a:off x="1447038" y="614078"/>
              <a:ext cx="0" cy="44237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6" name="Line 32"/>
          <p:cNvSpPr>
            <a:spLocks noChangeShapeType="1"/>
          </p:cNvSpPr>
          <p:nvPr/>
        </p:nvSpPr>
        <p:spPr bwMode="auto">
          <a:xfrm flipV="1">
            <a:off x="839550" y="713768"/>
            <a:ext cx="0" cy="1392551"/>
          </a:xfrm>
          <a:prstGeom prst="line">
            <a:avLst/>
          </a:prstGeom>
          <a:noFill/>
          <a:ln w="38100">
            <a:solidFill>
              <a:srgbClr val="00B0F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" name="Line 33"/>
          <p:cNvSpPr>
            <a:spLocks noChangeShapeType="1"/>
          </p:cNvSpPr>
          <p:nvPr/>
        </p:nvSpPr>
        <p:spPr bwMode="auto">
          <a:xfrm flipV="1">
            <a:off x="1447038" y="3044032"/>
            <a:ext cx="0" cy="3077942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" name="Группа 87"/>
          <p:cNvGrpSpPr/>
          <p:nvPr/>
        </p:nvGrpSpPr>
        <p:grpSpPr>
          <a:xfrm>
            <a:off x="839550" y="2106319"/>
            <a:ext cx="0" cy="423684"/>
            <a:chOff x="839550" y="2106319"/>
            <a:chExt cx="0" cy="423684"/>
          </a:xfrm>
        </p:grpSpPr>
        <p:sp>
          <p:nvSpPr>
            <p:cNvPr id="89" name="Line 34"/>
            <p:cNvSpPr>
              <a:spLocks noChangeShapeType="1"/>
            </p:cNvSpPr>
            <p:nvPr/>
          </p:nvSpPr>
          <p:spPr bwMode="auto">
            <a:xfrm>
              <a:off x="839550" y="2106319"/>
              <a:ext cx="0" cy="158882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Line 35"/>
            <p:cNvSpPr>
              <a:spLocks noChangeShapeType="1"/>
            </p:cNvSpPr>
            <p:nvPr/>
          </p:nvSpPr>
          <p:spPr bwMode="auto">
            <a:xfrm>
              <a:off x="839550" y="2371121"/>
              <a:ext cx="0" cy="158882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1" name="Line 36"/>
          <p:cNvSpPr>
            <a:spLocks noChangeShapeType="1"/>
          </p:cNvSpPr>
          <p:nvPr/>
        </p:nvSpPr>
        <p:spPr bwMode="auto">
          <a:xfrm flipH="1">
            <a:off x="640169" y="2530003"/>
            <a:ext cx="80686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" name="Line 37"/>
          <p:cNvSpPr>
            <a:spLocks noChangeShapeType="1"/>
          </p:cNvSpPr>
          <p:nvPr/>
        </p:nvSpPr>
        <p:spPr bwMode="auto">
          <a:xfrm flipH="1">
            <a:off x="839550" y="2530003"/>
            <a:ext cx="60748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Группа 92"/>
          <p:cNvGrpSpPr/>
          <p:nvPr/>
        </p:nvGrpSpPr>
        <p:grpSpPr>
          <a:xfrm>
            <a:off x="4300677" y="804113"/>
            <a:ext cx="604372" cy="1716544"/>
            <a:chOff x="4300677" y="804113"/>
            <a:chExt cx="604372" cy="1716544"/>
          </a:xfrm>
        </p:grpSpPr>
        <p:sp>
          <p:nvSpPr>
            <p:cNvPr id="94" name="Line 38"/>
            <p:cNvSpPr>
              <a:spLocks noChangeShapeType="1"/>
            </p:cNvSpPr>
            <p:nvPr/>
          </p:nvSpPr>
          <p:spPr bwMode="auto">
            <a:xfrm flipV="1">
              <a:off x="4300677" y="2318161"/>
              <a:ext cx="71652" cy="202496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Line 39"/>
            <p:cNvSpPr>
              <a:spLocks noChangeShapeType="1"/>
            </p:cNvSpPr>
            <p:nvPr/>
          </p:nvSpPr>
          <p:spPr bwMode="auto">
            <a:xfrm flipV="1">
              <a:off x="4406598" y="2015974"/>
              <a:ext cx="71652" cy="199381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Line 40"/>
            <p:cNvSpPr>
              <a:spLocks noChangeShapeType="1"/>
            </p:cNvSpPr>
            <p:nvPr/>
          </p:nvSpPr>
          <p:spPr bwMode="auto">
            <a:xfrm flipV="1">
              <a:off x="4515634" y="1713788"/>
              <a:ext cx="71652" cy="199381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Line 41"/>
            <p:cNvSpPr>
              <a:spLocks noChangeShapeType="1"/>
            </p:cNvSpPr>
            <p:nvPr/>
          </p:nvSpPr>
          <p:spPr bwMode="auto">
            <a:xfrm flipV="1">
              <a:off x="4621555" y="1411601"/>
              <a:ext cx="71652" cy="199381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Line 42"/>
            <p:cNvSpPr>
              <a:spLocks noChangeShapeType="1"/>
            </p:cNvSpPr>
            <p:nvPr/>
          </p:nvSpPr>
          <p:spPr bwMode="auto">
            <a:xfrm flipV="1">
              <a:off x="4727476" y="1109415"/>
              <a:ext cx="71652" cy="202496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Line 43"/>
            <p:cNvSpPr>
              <a:spLocks noChangeShapeType="1"/>
            </p:cNvSpPr>
            <p:nvPr/>
          </p:nvSpPr>
          <p:spPr bwMode="auto">
            <a:xfrm flipV="1">
              <a:off x="4833397" y="804113"/>
              <a:ext cx="71652" cy="202496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0" name="Line 44"/>
          <p:cNvSpPr>
            <a:spLocks noChangeShapeType="1"/>
          </p:cNvSpPr>
          <p:nvPr/>
        </p:nvSpPr>
        <p:spPr bwMode="auto">
          <a:xfrm flipV="1">
            <a:off x="4300677" y="704422"/>
            <a:ext cx="0" cy="1816235"/>
          </a:xfrm>
          <a:prstGeom prst="line">
            <a:avLst/>
          </a:prstGeom>
          <a:noFill/>
          <a:ln w="38100">
            <a:solidFill>
              <a:srgbClr val="00B0F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100"/>
          <p:cNvGrpSpPr/>
          <p:nvPr/>
        </p:nvGrpSpPr>
        <p:grpSpPr>
          <a:xfrm>
            <a:off x="4905050" y="610963"/>
            <a:ext cx="0" cy="1909694"/>
            <a:chOff x="4905050" y="610963"/>
            <a:chExt cx="0" cy="1909694"/>
          </a:xfrm>
        </p:grpSpPr>
        <p:sp>
          <p:nvSpPr>
            <p:cNvPr id="102" name="Line 45"/>
            <p:cNvSpPr>
              <a:spLocks noChangeShapeType="1"/>
            </p:cNvSpPr>
            <p:nvPr/>
          </p:nvSpPr>
          <p:spPr bwMode="auto">
            <a:xfrm>
              <a:off x="4905050" y="610963"/>
              <a:ext cx="0" cy="8535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Line 46"/>
            <p:cNvSpPr>
              <a:spLocks noChangeShapeType="1"/>
            </p:cNvSpPr>
            <p:nvPr/>
          </p:nvSpPr>
          <p:spPr bwMode="auto">
            <a:xfrm>
              <a:off x="4905050" y="1667058"/>
              <a:ext cx="0" cy="8535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4" name="Line 47"/>
          <p:cNvSpPr>
            <a:spLocks noChangeShapeType="1"/>
          </p:cNvSpPr>
          <p:nvPr/>
        </p:nvSpPr>
        <p:spPr bwMode="auto">
          <a:xfrm flipH="1">
            <a:off x="5509423" y="832151"/>
            <a:ext cx="707179" cy="1688506"/>
          </a:xfrm>
          <a:prstGeom prst="line">
            <a:avLst/>
          </a:prstGeom>
          <a:noFill/>
          <a:ln w="3810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" name="Line 48"/>
          <p:cNvSpPr>
            <a:spLocks noChangeShapeType="1"/>
          </p:cNvSpPr>
          <p:nvPr/>
        </p:nvSpPr>
        <p:spPr bwMode="auto">
          <a:xfrm flipH="1" flipV="1">
            <a:off x="6216602" y="832151"/>
            <a:ext cx="707179" cy="1688506"/>
          </a:xfrm>
          <a:prstGeom prst="line">
            <a:avLst/>
          </a:prstGeom>
          <a:noFill/>
          <a:ln w="3810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" name="Line 49"/>
          <p:cNvSpPr>
            <a:spLocks noChangeShapeType="1"/>
          </p:cNvSpPr>
          <p:nvPr/>
        </p:nvSpPr>
        <p:spPr bwMode="auto">
          <a:xfrm flipV="1">
            <a:off x="6216602" y="832151"/>
            <a:ext cx="0" cy="1688506"/>
          </a:xfrm>
          <a:prstGeom prst="line">
            <a:avLst/>
          </a:prstGeom>
          <a:noFill/>
          <a:ln w="3810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8" name="Группа 106"/>
          <p:cNvGrpSpPr/>
          <p:nvPr/>
        </p:nvGrpSpPr>
        <p:grpSpPr>
          <a:xfrm>
            <a:off x="4905050" y="804113"/>
            <a:ext cx="604373" cy="1716544"/>
            <a:chOff x="4905050" y="804113"/>
            <a:chExt cx="604373" cy="1716544"/>
          </a:xfrm>
        </p:grpSpPr>
        <p:grpSp>
          <p:nvGrpSpPr>
            <p:cNvPr id="9" name="Группа 107"/>
            <p:cNvGrpSpPr/>
            <p:nvPr/>
          </p:nvGrpSpPr>
          <p:grpSpPr>
            <a:xfrm>
              <a:off x="4905050" y="804113"/>
              <a:ext cx="498452" cy="1411242"/>
              <a:chOff x="4905050" y="804113"/>
              <a:chExt cx="498452" cy="1411242"/>
            </a:xfrm>
          </p:grpSpPr>
          <p:sp>
            <p:nvSpPr>
              <p:cNvPr id="110" name="Line 50"/>
              <p:cNvSpPr>
                <a:spLocks noChangeShapeType="1"/>
              </p:cNvSpPr>
              <p:nvPr/>
            </p:nvSpPr>
            <p:spPr bwMode="auto">
              <a:xfrm>
                <a:off x="4905050" y="804113"/>
                <a:ext cx="71652" cy="202496"/>
              </a:xfrm>
              <a:prstGeom prst="line">
                <a:avLst/>
              </a:prstGeom>
              <a:noFill/>
              <a:ln w="19050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Line 51"/>
              <p:cNvSpPr>
                <a:spLocks noChangeShapeType="1"/>
              </p:cNvSpPr>
              <p:nvPr/>
            </p:nvSpPr>
            <p:spPr bwMode="auto">
              <a:xfrm>
                <a:off x="5014086" y="1109415"/>
                <a:ext cx="68537" cy="202496"/>
              </a:xfrm>
              <a:prstGeom prst="line">
                <a:avLst/>
              </a:prstGeom>
              <a:noFill/>
              <a:ln w="19050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Line 52"/>
              <p:cNvSpPr>
                <a:spLocks noChangeShapeType="1"/>
              </p:cNvSpPr>
              <p:nvPr/>
            </p:nvSpPr>
            <p:spPr bwMode="auto">
              <a:xfrm>
                <a:off x="5120007" y="1411601"/>
                <a:ext cx="71652" cy="199381"/>
              </a:xfrm>
              <a:prstGeom prst="line">
                <a:avLst/>
              </a:prstGeom>
              <a:noFill/>
              <a:ln w="19050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Line 53"/>
              <p:cNvSpPr>
                <a:spLocks noChangeShapeType="1"/>
              </p:cNvSpPr>
              <p:nvPr/>
            </p:nvSpPr>
            <p:spPr bwMode="auto">
              <a:xfrm>
                <a:off x="5225929" y="1713788"/>
                <a:ext cx="71652" cy="199381"/>
              </a:xfrm>
              <a:prstGeom prst="line">
                <a:avLst/>
              </a:prstGeom>
              <a:noFill/>
              <a:ln w="19050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Line 54"/>
              <p:cNvSpPr>
                <a:spLocks noChangeShapeType="1"/>
              </p:cNvSpPr>
              <p:nvPr/>
            </p:nvSpPr>
            <p:spPr bwMode="auto">
              <a:xfrm>
                <a:off x="5331850" y="2015974"/>
                <a:ext cx="71652" cy="199381"/>
              </a:xfrm>
              <a:prstGeom prst="line">
                <a:avLst/>
              </a:prstGeom>
              <a:noFill/>
              <a:ln w="19050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9" name="Line 55"/>
            <p:cNvSpPr>
              <a:spLocks noChangeShapeType="1"/>
            </p:cNvSpPr>
            <p:nvPr/>
          </p:nvSpPr>
          <p:spPr bwMode="auto">
            <a:xfrm>
              <a:off x="5440886" y="2318161"/>
              <a:ext cx="68537" cy="202496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5" name="Line 56"/>
          <p:cNvSpPr>
            <a:spLocks noChangeShapeType="1"/>
          </p:cNvSpPr>
          <p:nvPr/>
        </p:nvSpPr>
        <p:spPr bwMode="auto">
          <a:xfrm>
            <a:off x="5509423" y="704422"/>
            <a:ext cx="0" cy="1816235"/>
          </a:xfrm>
          <a:prstGeom prst="line">
            <a:avLst/>
          </a:prstGeom>
          <a:noFill/>
          <a:ln w="38100">
            <a:solidFill>
              <a:srgbClr val="00B0F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6" name="Line 57"/>
          <p:cNvSpPr>
            <a:spLocks noChangeShapeType="1"/>
          </p:cNvSpPr>
          <p:nvPr/>
        </p:nvSpPr>
        <p:spPr bwMode="auto">
          <a:xfrm flipH="1" flipV="1">
            <a:off x="2655785" y="813459"/>
            <a:ext cx="604373" cy="1716544"/>
          </a:xfrm>
          <a:prstGeom prst="line">
            <a:avLst/>
          </a:prstGeom>
          <a:noFill/>
          <a:ln w="38100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1" name="Группа 116"/>
          <p:cNvGrpSpPr/>
          <p:nvPr/>
        </p:nvGrpSpPr>
        <p:grpSpPr>
          <a:xfrm>
            <a:off x="2655785" y="685730"/>
            <a:ext cx="0" cy="1984463"/>
            <a:chOff x="2655785" y="685730"/>
            <a:chExt cx="0" cy="1984463"/>
          </a:xfrm>
        </p:grpSpPr>
        <p:sp>
          <p:nvSpPr>
            <p:cNvPr id="118" name="Line 58"/>
            <p:cNvSpPr>
              <a:spLocks noChangeShapeType="1"/>
            </p:cNvSpPr>
            <p:nvPr/>
          </p:nvSpPr>
          <p:spPr bwMode="auto">
            <a:xfrm flipV="1">
              <a:off x="2655785" y="1779210"/>
              <a:ext cx="0" cy="89098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Line 59"/>
            <p:cNvSpPr>
              <a:spLocks noChangeShapeType="1"/>
            </p:cNvSpPr>
            <p:nvPr/>
          </p:nvSpPr>
          <p:spPr bwMode="auto">
            <a:xfrm flipV="1">
              <a:off x="2655785" y="685730"/>
              <a:ext cx="0" cy="89098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20" name="Line 60"/>
          <p:cNvSpPr>
            <a:spLocks noChangeShapeType="1"/>
          </p:cNvSpPr>
          <p:nvPr/>
        </p:nvSpPr>
        <p:spPr bwMode="auto">
          <a:xfrm>
            <a:off x="2051411" y="713768"/>
            <a:ext cx="0" cy="1392551"/>
          </a:xfrm>
          <a:prstGeom prst="line">
            <a:avLst/>
          </a:prstGeom>
          <a:noFill/>
          <a:ln w="38100">
            <a:solidFill>
              <a:srgbClr val="00B0F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1" name="Line 61"/>
          <p:cNvSpPr>
            <a:spLocks noChangeShapeType="1"/>
          </p:cNvSpPr>
          <p:nvPr/>
        </p:nvSpPr>
        <p:spPr bwMode="auto">
          <a:xfrm flipV="1">
            <a:off x="2135525" y="813459"/>
            <a:ext cx="520259" cy="1473549"/>
          </a:xfrm>
          <a:prstGeom prst="line">
            <a:avLst/>
          </a:prstGeom>
          <a:noFill/>
          <a:ln w="38100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" name="Line 62"/>
          <p:cNvSpPr>
            <a:spLocks noChangeShapeType="1"/>
          </p:cNvSpPr>
          <p:nvPr/>
        </p:nvSpPr>
        <p:spPr bwMode="auto">
          <a:xfrm flipV="1">
            <a:off x="2655785" y="3153068"/>
            <a:ext cx="0" cy="816215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" name="Line 64"/>
          <p:cNvSpPr>
            <a:spLocks noChangeShapeType="1"/>
          </p:cNvSpPr>
          <p:nvPr/>
        </p:nvSpPr>
        <p:spPr bwMode="auto">
          <a:xfrm flipH="1" flipV="1">
            <a:off x="2655785" y="1620328"/>
            <a:ext cx="404992" cy="90967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4" name="Line 65"/>
          <p:cNvSpPr>
            <a:spLocks noChangeShapeType="1"/>
          </p:cNvSpPr>
          <p:nvPr/>
        </p:nvSpPr>
        <p:spPr bwMode="auto">
          <a:xfrm flipH="1">
            <a:off x="2051411" y="2287008"/>
            <a:ext cx="84114" cy="242995"/>
          </a:xfrm>
          <a:prstGeom prst="line">
            <a:avLst/>
          </a:prstGeom>
          <a:noFill/>
          <a:ln w="0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9" name="Группа 124"/>
          <p:cNvGrpSpPr/>
          <p:nvPr/>
        </p:nvGrpSpPr>
        <p:grpSpPr>
          <a:xfrm>
            <a:off x="2051411" y="2106319"/>
            <a:ext cx="0" cy="423684"/>
            <a:chOff x="2051411" y="2106319"/>
            <a:chExt cx="0" cy="423684"/>
          </a:xfrm>
        </p:grpSpPr>
        <p:sp>
          <p:nvSpPr>
            <p:cNvPr id="126" name="Line 66"/>
            <p:cNvSpPr>
              <a:spLocks noChangeShapeType="1"/>
            </p:cNvSpPr>
            <p:nvPr/>
          </p:nvSpPr>
          <p:spPr bwMode="auto">
            <a:xfrm>
              <a:off x="2051411" y="2106319"/>
              <a:ext cx="0" cy="158882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Line 67"/>
            <p:cNvSpPr>
              <a:spLocks noChangeShapeType="1"/>
            </p:cNvSpPr>
            <p:nvPr/>
          </p:nvSpPr>
          <p:spPr bwMode="auto">
            <a:xfrm>
              <a:off x="2051411" y="2371121"/>
              <a:ext cx="0" cy="158882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28" name="Line 68"/>
          <p:cNvSpPr>
            <a:spLocks noChangeShapeType="1"/>
          </p:cNvSpPr>
          <p:nvPr/>
        </p:nvSpPr>
        <p:spPr bwMode="auto">
          <a:xfrm flipH="1">
            <a:off x="2253908" y="1620328"/>
            <a:ext cx="401877" cy="90967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9" name="Line 69"/>
          <p:cNvSpPr>
            <a:spLocks noChangeShapeType="1"/>
          </p:cNvSpPr>
          <p:nvPr/>
        </p:nvSpPr>
        <p:spPr bwMode="auto">
          <a:xfrm>
            <a:off x="2253908" y="2530003"/>
            <a:ext cx="40187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0" name="Line 70"/>
          <p:cNvSpPr>
            <a:spLocks noChangeShapeType="1"/>
          </p:cNvSpPr>
          <p:nvPr/>
        </p:nvSpPr>
        <p:spPr bwMode="auto">
          <a:xfrm>
            <a:off x="2655785" y="2530003"/>
            <a:ext cx="40499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1" name="Line 71"/>
          <p:cNvSpPr>
            <a:spLocks noChangeShapeType="1"/>
          </p:cNvSpPr>
          <p:nvPr/>
        </p:nvSpPr>
        <p:spPr bwMode="auto">
          <a:xfrm>
            <a:off x="2655785" y="2530003"/>
            <a:ext cx="60437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2" name="Line 72"/>
          <p:cNvSpPr>
            <a:spLocks noChangeShapeType="1"/>
          </p:cNvSpPr>
          <p:nvPr/>
        </p:nvSpPr>
        <p:spPr bwMode="auto">
          <a:xfrm>
            <a:off x="6216602" y="2530003"/>
            <a:ext cx="70717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31" name="Группа 132"/>
          <p:cNvGrpSpPr/>
          <p:nvPr/>
        </p:nvGrpSpPr>
        <p:grpSpPr>
          <a:xfrm>
            <a:off x="6216602" y="1620328"/>
            <a:ext cx="327109" cy="0"/>
            <a:chOff x="6216602" y="1620328"/>
            <a:chExt cx="327109" cy="0"/>
          </a:xfrm>
        </p:grpSpPr>
        <p:sp>
          <p:nvSpPr>
            <p:cNvPr id="134" name="Line 73"/>
            <p:cNvSpPr>
              <a:spLocks noChangeShapeType="1"/>
            </p:cNvSpPr>
            <p:nvPr/>
          </p:nvSpPr>
          <p:spPr bwMode="auto">
            <a:xfrm>
              <a:off x="6216602" y="1620328"/>
              <a:ext cx="109036" cy="0"/>
            </a:xfrm>
            <a:prstGeom prst="line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Line 74"/>
            <p:cNvSpPr>
              <a:spLocks noChangeShapeType="1"/>
            </p:cNvSpPr>
            <p:nvPr/>
          </p:nvSpPr>
          <p:spPr bwMode="auto">
            <a:xfrm>
              <a:off x="6434675" y="1620328"/>
              <a:ext cx="109036" cy="0"/>
            </a:xfrm>
            <a:prstGeom prst="line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6" name="Line 75"/>
          <p:cNvSpPr>
            <a:spLocks noChangeShapeType="1"/>
          </p:cNvSpPr>
          <p:nvPr/>
        </p:nvSpPr>
        <p:spPr bwMode="auto">
          <a:xfrm>
            <a:off x="4300677" y="704422"/>
            <a:ext cx="1208746" cy="0"/>
          </a:xfrm>
          <a:prstGeom prst="line">
            <a:avLst/>
          </a:prstGeom>
          <a:noFill/>
          <a:ln w="38100">
            <a:solidFill>
              <a:srgbClr val="00B0F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7" name="Line 76"/>
          <p:cNvSpPr>
            <a:spLocks noChangeShapeType="1"/>
          </p:cNvSpPr>
          <p:nvPr/>
        </p:nvSpPr>
        <p:spPr bwMode="auto">
          <a:xfrm flipV="1">
            <a:off x="7528154" y="1620328"/>
            <a:ext cx="0" cy="90967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8" name="Line 77"/>
          <p:cNvSpPr>
            <a:spLocks noChangeShapeType="1"/>
          </p:cNvSpPr>
          <p:nvPr/>
        </p:nvSpPr>
        <p:spPr bwMode="auto">
          <a:xfrm>
            <a:off x="2686938" y="5209183"/>
            <a:ext cx="0" cy="1302206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9" name="Line 78"/>
          <p:cNvSpPr>
            <a:spLocks noChangeShapeType="1"/>
          </p:cNvSpPr>
          <p:nvPr/>
        </p:nvSpPr>
        <p:spPr bwMode="auto">
          <a:xfrm>
            <a:off x="1447038" y="5206068"/>
            <a:ext cx="838023" cy="4672"/>
          </a:xfrm>
          <a:prstGeom prst="line">
            <a:avLst/>
          </a:prstGeom>
          <a:noFill/>
          <a:ln w="3810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" name="Line 79"/>
          <p:cNvSpPr>
            <a:spLocks noChangeShapeType="1"/>
          </p:cNvSpPr>
          <p:nvPr/>
        </p:nvSpPr>
        <p:spPr bwMode="auto">
          <a:xfrm flipV="1">
            <a:off x="2288176" y="5206068"/>
            <a:ext cx="1239900" cy="4672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1" name="Line 80"/>
          <p:cNvSpPr>
            <a:spLocks noChangeShapeType="1"/>
          </p:cNvSpPr>
          <p:nvPr/>
        </p:nvSpPr>
        <p:spPr bwMode="auto">
          <a:xfrm>
            <a:off x="2655785" y="3969283"/>
            <a:ext cx="0" cy="641757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2" name="Line 81"/>
          <p:cNvSpPr>
            <a:spLocks noChangeShapeType="1"/>
          </p:cNvSpPr>
          <p:nvPr/>
        </p:nvSpPr>
        <p:spPr bwMode="auto">
          <a:xfrm>
            <a:off x="708706" y="3900746"/>
            <a:ext cx="281937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" name="Line 82"/>
          <p:cNvSpPr>
            <a:spLocks noChangeShapeType="1"/>
          </p:cNvSpPr>
          <p:nvPr/>
        </p:nvSpPr>
        <p:spPr bwMode="auto">
          <a:xfrm flipV="1">
            <a:off x="3528076" y="433389"/>
            <a:ext cx="0" cy="209661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4" name="Line 83"/>
          <p:cNvSpPr>
            <a:spLocks noChangeShapeType="1"/>
          </p:cNvSpPr>
          <p:nvPr/>
        </p:nvSpPr>
        <p:spPr bwMode="auto">
          <a:xfrm>
            <a:off x="3528076" y="433389"/>
            <a:ext cx="0" cy="6249343"/>
          </a:xfrm>
          <a:prstGeom prst="line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5" name="Freeform 85"/>
          <p:cNvSpPr>
            <a:spLocks/>
          </p:cNvSpPr>
          <p:nvPr/>
        </p:nvSpPr>
        <p:spPr bwMode="auto">
          <a:xfrm>
            <a:off x="3528076" y="2520657"/>
            <a:ext cx="2688526" cy="2685411"/>
          </a:xfrm>
          <a:custGeom>
            <a:avLst/>
            <a:gdLst>
              <a:gd name="T0" fmla="*/ 0 w 5179"/>
              <a:gd name="T1" fmla="*/ 5175 h 5175"/>
              <a:gd name="T2" fmla="*/ 325 w 5179"/>
              <a:gd name="T3" fmla="*/ 5163 h 5175"/>
              <a:gd name="T4" fmla="*/ 648 w 5179"/>
              <a:gd name="T5" fmla="*/ 5131 h 5175"/>
              <a:gd name="T6" fmla="*/ 969 w 5179"/>
              <a:gd name="T7" fmla="*/ 5080 h 5175"/>
              <a:gd name="T8" fmla="*/ 1285 w 5179"/>
              <a:gd name="T9" fmla="*/ 5008 h 5175"/>
              <a:gd name="T10" fmla="*/ 1597 w 5179"/>
              <a:gd name="T11" fmla="*/ 4917 h 5175"/>
              <a:gd name="T12" fmla="*/ 1901 w 5179"/>
              <a:gd name="T13" fmla="*/ 4806 h 5175"/>
              <a:gd name="T14" fmla="*/ 2200 w 5179"/>
              <a:gd name="T15" fmla="*/ 4677 h 5175"/>
              <a:gd name="T16" fmla="*/ 2489 w 5179"/>
              <a:gd name="T17" fmla="*/ 4530 h 5175"/>
              <a:gd name="T18" fmla="*/ 2769 w 5179"/>
              <a:gd name="T19" fmla="*/ 4364 h 5175"/>
              <a:gd name="T20" fmla="*/ 3037 w 5179"/>
              <a:gd name="T21" fmla="*/ 4181 h 5175"/>
              <a:gd name="T22" fmla="*/ 3293 w 5179"/>
              <a:gd name="T23" fmla="*/ 3981 h 5175"/>
              <a:gd name="T24" fmla="*/ 3537 w 5179"/>
              <a:gd name="T25" fmla="*/ 3767 h 5175"/>
              <a:gd name="T26" fmla="*/ 3766 w 5179"/>
              <a:gd name="T27" fmla="*/ 3537 h 5175"/>
              <a:gd name="T28" fmla="*/ 3981 w 5179"/>
              <a:gd name="T29" fmla="*/ 3294 h 5175"/>
              <a:gd name="T30" fmla="*/ 4181 w 5179"/>
              <a:gd name="T31" fmla="*/ 3037 h 5175"/>
              <a:gd name="T32" fmla="*/ 4364 w 5179"/>
              <a:gd name="T33" fmla="*/ 2769 h 5175"/>
              <a:gd name="T34" fmla="*/ 4529 w 5179"/>
              <a:gd name="T35" fmla="*/ 2490 h 5175"/>
              <a:gd name="T36" fmla="*/ 4678 w 5179"/>
              <a:gd name="T37" fmla="*/ 2201 h 5175"/>
              <a:gd name="T38" fmla="*/ 4808 w 5179"/>
              <a:gd name="T39" fmla="*/ 1903 h 5175"/>
              <a:gd name="T40" fmla="*/ 4919 w 5179"/>
              <a:gd name="T41" fmla="*/ 1597 h 5175"/>
              <a:gd name="T42" fmla="*/ 5011 w 5179"/>
              <a:gd name="T43" fmla="*/ 1286 h 5175"/>
              <a:gd name="T44" fmla="*/ 5083 w 5179"/>
              <a:gd name="T45" fmla="*/ 969 h 5175"/>
              <a:gd name="T46" fmla="*/ 5134 w 5179"/>
              <a:gd name="T47" fmla="*/ 648 h 5175"/>
              <a:gd name="T48" fmla="*/ 5167 w 5179"/>
              <a:gd name="T49" fmla="*/ 325 h 5175"/>
              <a:gd name="T50" fmla="*/ 5179 w 5179"/>
              <a:gd name="T51" fmla="*/ 0 h 5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179" h="5175">
                <a:moveTo>
                  <a:pt x="0" y="5175"/>
                </a:moveTo>
                <a:lnTo>
                  <a:pt x="325" y="5163"/>
                </a:lnTo>
                <a:lnTo>
                  <a:pt x="648" y="5131"/>
                </a:lnTo>
                <a:lnTo>
                  <a:pt x="969" y="5080"/>
                </a:lnTo>
                <a:lnTo>
                  <a:pt x="1285" y="5008"/>
                </a:lnTo>
                <a:lnTo>
                  <a:pt x="1597" y="4917"/>
                </a:lnTo>
                <a:lnTo>
                  <a:pt x="1901" y="4806"/>
                </a:lnTo>
                <a:lnTo>
                  <a:pt x="2200" y="4677"/>
                </a:lnTo>
                <a:lnTo>
                  <a:pt x="2489" y="4530"/>
                </a:lnTo>
                <a:lnTo>
                  <a:pt x="2769" y="4364"/>
                </a:lnTo>
                <a:lnTo>
                  <a:pt x="3037" y="4181"/>
                </a:lnTo>
                <a:lnTo>
                  <a:pt x="3293" y="3981"/>
                </a:lnTo>
                <a:lnTo>
                  <a:pt x="3537" y="3767"/>
                </a:lnTo>
                <a:lnTo>
                  <a:pt x="3766" y="3537"/>
                </a:lnTo>
                <a:lnTo>
                  <a:pt x="3981" y="3294"/>
                </a:lnTo>
                <a:lnTo>
                  <a:pt x="4181" y="3037"/>
                </a:lnTo>
                <a:lnTo>
                  <a:pt x="4364" y="2769"/>
                </a:lnTo>
                <a:lnTo>
                  <a:pt x="4529" y="2490"/>
                </a:lnTo>
                <a:lnTo>
                  <a:pt x="4678" y="2201"/>
                </a:lnTo>
                <a:lnTo>
                  <a:pt x="4808" y="1903"/>
                </a:lnTo>
                <a:lnTo>
                  <a:pt x="4919" y="1597"/>
                </a:lnTo>
                <a:lnTo>
                  <a:pt x="5011" y="1286"/>
                </a:lnTo>
                <a:lnTo>
                  <a:pt x="5083" y="969"/>
                </a:lnTo>
                <a:lnTo>
                  <a:pt x="5134" y="648"/>
                </a:lnTo>
                <a:lnTo>
                  <a:pt x="5167" y="325"/>
                </a:lnTo>
                <a:lnTo>
                  <a:pt x="5179" y="0"/>
                </a:lnTo>
              </a:path>
            </a:pathLst>
          </a:cu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6" name="Freeform 86"/>
          <p:cNvSpPr>
            <a:spLocks/>
          </p:cNvSpPr>
          <p:nvPr/>
        </p:nvSpPr>
        <p:spPr bwMode="auto">
          <a:xfrm>
            <a:off x="3528076" y="2530003"/>
            <a:ext cx="1370743" cy="1370743"/>
          </a:xfrm>
          <a:custGeom>
            <a:avLst/>
            <a:gdLst>
              <a:gd name="T0" fmla="*/ 0 w 2641"/>
              <a:gd name="T1" fmla="*/ 2644 h 2644"/>
              <a:gd name="T2" fmla="*/ 230 w 2641"/>
              <a:gd name="T3" fmla="*/ 2633 h 2644"/>
              <a:gd name="T4" fmla="*/ 458 w 2641"/>
              <a:gd name="T5" fmla="*/ 2604 h 2644"/>
              <a:gd name="T6" fmla="*/ 684 w 2641"/>
              <a:gd name="T7" fmla="*/ 2553 h 2644"/>
              <a:gd name="T8" fmla="*/ 904 w 2641"/>
              <a:gd name="T9" fmla="*/ 2484 h 2644"/>
              <a:gd name="T10" fmla="*/ 1117 w 2641"/>
              <a:gd name="T11" fmla="*/ 2396 h 2644"/>
              <a:gd name="T12" fmla="*/ 1320 w 2641"/>
              <a:gd name="T13" fmla="*/ 2289 h 2644"/>
              <a:gd name="T14" fmla="*/ 1515 w 2641"/>
              <a:gd name="T15" fmla="*/ 2165 h 2644"/>
              <a:gd name="T16" fmla="*/ 1698 w 2641"/>
              <a:gd name="T17" fmla="*/ 2025 h 2644"/>
              <a:gd name="T18" fmla="*/ 1868 w 2641"/>
              <a:gd name="T19" fmla="*/ 1869 h 2644"/>
              <a:gd name="T20" fmla="*/ 2023 w 2641"/>
              <a:gd name="T21" fmla="*/ 1699 h 2644"/>
              <a:gd name="T22" fmla="*/ 2164 w 2641"/>
              <a:gd name="T23" fmla="*/ 1516 h 2644"/>
              <a:gd name="T24" fmla="*/ 2287 w 2641"/>
              <a:gd name="T25" fmla="*/ 1322 h 2644"/>
              <a:gd name="T26" fmla="*/ 2393 w 2641"/>
              <a:gd name="T27" fmla="*/ 1117 h 2644"/>
              <a:gd name="T28" fmla="*/ 2482 w 2641"/>
              <a:gd name="T29" fmla="*/ 904 h 2644"/>
              <a:gd name="T30" fmla="*/ 2552 w 2641"/>
              <a:gd name="T31" fmla="*/ 684 h 2644"/>
              <a:gd name="T32" fmla="*/ 2601 w 2641"/>
              <a:gd name="T33" fmla="*/ 459 h 2644"/>
              <a:gd name="T34" fmla="*/ 2631 w 2641"/>
              <a:gd name="T35" fmla="*/ 231 h 2644"/>
              <a:gd name="T36" fmla="*/ 2641 w 2641"/>
              <a:gd name="T37" fmla="*/ 0 h 2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41" h="2644">
                <a:moveTo>
                  <a:pt x="0" y="2644"/>
                </a:moveTo>
                <a:lnTo>
                  <a:pt x="230" y="2633"/>
                </a:lnTo>
                <a:lnTo>
                  <a:pt x="458" y="2604"/>
                </a:lnTo>
                <a:lnTo>
                  <a:pt x="684" y="2553"/>
                </a:lnTo>
                <a:lnTo>
                  <a:pt x="904" y="2484"/>
                </a:lnTo>
                <a:lnTo>
                  <a:pt x="1117" y="2396"/>
                </a:lnTo>
                <a:lnTo>
                  <a:pt x="1320" y="2289"/>
                </a:lnTo>
                <a:lnTo>
                  <a:pt x="1515" y="2165"/>
                </a:lnTo>
                <a:lnTo>
                  <a:pt x="1698" y="2025"/>
                </a:lnTo>
                <a:lnTo>
                  <a:pt x="1868" y="1869"/>
                </a:lnTo>
                <a:lnTo>
                  <a:pt x="2023" y="1699"/>
                </a:lnTo>
                <a:lnTo>
                  <a:pt x="2164" y="1516"/>
                </a:lnTo>
                <a:lnTo>
                  <a:pt x="2287" y="1322"/>
                </a:lnTo>
                <a:lnTo>
                  <a:pt x="2393" y="1117"/>
                </a:lnTo>
                <a:lnTo>
                  <a:pt x="2482" y="904"/>
                </a:lnTo>
                <a:lnTo>
                  <a:pt x="2552" y="684"/>
                </a:lnTo>
                <a:lnTo>
                  <a:pt x="2601" y="459"/>
                </a:lnTo>
                <a:lnTo>
                  <a:pt x="2631" y="231"/>
                </a:lnTo>
                <a:lnTo>
                  <a:pt x="2641" y="0"/>
                </a:lnTo>
              </a:path>
            </a:pathLst>
          </a:cu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7" name="Line 87"/>
          <p:cNvSpPr>
            <a:spLocks noChangeShapeType="1"/>
          </p:cNvSpPr>
          <p:nvPr/>
        </p:nvSpPr>
        <p:spPr bwMode="auto">
          <a:xfrm flipH="1">
            <a:off x="412750" y="2530003"/>
            <a:ext cx="7255594" cy="0"/>
          </a:xfrm>
          <a:prstGeom prst="line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48" name="Прямая соединительная линия 147"/>
          <p:cNvCxnSpPr>
            <a:endCxn id="75" idx="0"/>
          </p:cNvCxnSpPr>
          <p:nvPr/>
        </p:nvCxnSpPr>
        <p:spPr>
          <a:xfrm>
            <a:off x="2285062" y="5206068"/>
            <a:ext cx="806868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Line 81"/>
          <p:cNvSpPr>
            <a:spLocks noChangeShapeType="1"/>
          </p:cNvSpPr>
          <p:nvPr/>
        </p:nvSpPr>
        <p:spPr bwMode="auto">
          <a:xfrm>
            <a:off x="641727" y="5206068"/>
            <a:ext cx="2450203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1346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2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2" grpId="0" animBg="1"/>
      <p:bldP spid="53" grpId="0" animBg="1"/>
      <p:bldP spid="56" grpId="0" animBg="1"/>
      <p:bldP spid="57" grpId="0" animBg="1"/>
      <p:bldP spid="5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Прямоугольник 150"/>
          <p:cNvSpPr/>
          <p:nvPr/>
        </p:nvSpPr>
        <p:spPr>
          <a:xfrm>
            <a:off x="158972" y="23446"/>
            <a:ext cx="8784976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Line 6"/>
          <p:cNvSpPr>
            <a:spLocks noChangeShapeType="1"/>
          </p:cNvSpPr>
          <p:nvPr/>
        </p:nvSpPr>
        <p:spPr bwMode="auto">
          <a:xfrm flipH="1">
            <a:off x="6543711" y="1620328"/>
            <a:ext cx="984443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3" name="Line 7"/>
          <p:cNvSpPr>
            <a:spLocks noChangeShapeType="1"/>
          </p:cNvSpPr>
          <p:nvPr/>
        </p:nvSpPr>
        <p:spPr bwMode="auto">
          <a:xfrm>
            <a:off x="6216602" y="2530003"/>
            <a:ext cx="131155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4" name="Line 8"/>
          <p:cNvSpPr>
            <a:spLocks noChangeShapeType="1"/>
          </p:cNvSpPr>
          <p:nvPr/>
        </p:nvSpPr>
        <p:spPr bwMode="auto">
          <a:xfrm>
            <a:off x="6216602" y="2530003"/>
            <a:ext cx="131155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5" name="Freeform 9"/>
          <p:cNvSpPr>
            <a:spLocks/>
          </p:cNvSpPr>
          <p:nvPr/>
        </p:nvSpPr>
        <p:spPr bwMode="auto">
          <a:xfrm>
            <a:off x="839550" y="3296373"/>
            <a:ext cx="1211862" cy="1211862"/>
          </a:xfrm>
          <a:custGeom>
            <a:avLst/>
            <a:gdLst>
              <a:gd name="T0" fmla="*/ 2331 w 2331"/>
              <a:gd name="T1" fmla="*/ 1167 h 2332"/>
              <a:gd name="T2" fmla="*/ 2274 w 2331"/>
              <a:gd name="T3" fmla="*/ 806 h 2332"/>
              <a:gd name="T4" fmla="*/ 2108 w 2331"/>
              <a:gd name="T5" fmla="*/ 481 h 2332"/>
              <a:gd name="T6" fmla="*/ 1850 w 2331"/>
              <a:gd name="T7" fmla="*/ 222 h 2332"/>
              <a:gd name="T8" fmla="*/ 1525 w 2331"/>
              <a:gd name="T9" fmla="*/ 57 h 2332"/>
              <a:gd name="T10" fmla="*/ 1165 w 2331"/>
              <a:gd name="T11" fmla="*/ 0 h 2332"/>
              <a:gd name="T12" fmla="*/ 805 w 2331"/>
              <a:gd name="T13" fmla="*/ 57 h 2332"/>
              <a:gd name="T14" fmla="*/ 480 w 2331"/>
              <a:gd name="T15" fmla="*/ 222 h 2332"/>
              <a:gd name="T16" fmla="*/ 223 w 2331"/>
              <a:gd name="T17" fmla="*/ 481 h 2332"/>
              <a:gd name="T18" fmla="*/ 58 w 2331"/>
              <a:gd name="T19" fmla="*/ 806 h 2332"/>
              <a:gd name="T20" fmla="*/ 0 w 2331"/>
              <a:gd name="T21" fmla="*/ 1167 h 2332"/>
              <a:gd name="T22" fmla="*/ 58 w 2331"/>
              <a:gd name="T23" fmla="*/ 1527 h 2332"/>
              <a:gd name="T24" fmla="*/ 223 w 2331"/>
              <a:gd name="T25" fmla="*/ 1852 h 2332"/>
              <a:gd name="T26" fmla="*/ 480 w 2331"/>
              <a:gd name="T27" fmla="*/ 2110 h 2332"/>
              <a:gd name="T28" fmla="*/ 805 w 2331"/>
              <a:gd name="T29" fmla="*/ 2276 h 2332"/>
              <a:gd name="T30" fmla="*/ 1165 w 2331"/>
              <a:gd name="T31" fmla="*/ 2332 h 2332"/>
              <a:gd name="T32" fmla="*/ 1525 w 2331"/>
              <a:gd name="T33" fmla="*/ 2276 h 2332"/>
              <a:gd name="T34" fmla="*/ 1850 w 2331"/>
              <a:gd name="T35" fmla="*/ 2110 h 2332"/>
              <a:gd name="T36" fmla="*/ 2108 w 2331"/>
              <a:gd name="T37" fmla="*/ 1852 h 2332"/>
              <a:gd name="T38" fmla="*/ 2274 w 2331"/>
              <a:gd name="T39" fmla="*/ 1527 h 2332"/>
              <a:gd name="T40" fmla="*/ 2331 w 2331"/>
              <a:gd name="T41" fmla="*/ 1167 h 2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31" h="2332">
                <a:moveTo>
                  <a:pt x="2331" y="1167"/>
                </a:moveTo>
                <a:lnTo>
                  <a:pt x="2274" y="806"/>
                </a:lnTo>
                <a:lnTo>
                  <a:pt x="2108" y="481"/>
                </a:lnTo>
                <a:lnTo>
                  <a:pt x="1850" y="222"/>
                </a:lnTo>
                <a:lnTo>
                  <a:pt x="1525" y="57"/>
                </a:lnTo>
                <a:lnTo>
                  <a:pt x="1165" y="0"/>
                </a:lnTo>
                <a:lnTo>
                  <a:pt x="805" y="57"/>
                </a:lnTo>
                <a:lnTo>
                  <a:pt x="480" y="222"/>
                </a:lnTo>
                <a:lnTo>
                  <a:pt x="223" y="481"/>
                </a:lnTo>
                <a:lnTo>
                  <a:pt x="58" y="806"/>
                </a:lnTo>
                <a:lnTo>
                  <a:pt x="0" y="1167"/>
                </a:lnTo>
                <a:lnTo>
                  <a:pt x="58" y="1527"/>
                </a:lnTo>
                <a:lnTo>
                  <a:pt x="223" y="1852"/>
                </a:lnTo>
                <a:lnTo>
                  <a:pt x="480" y="2110"/>
                </a:lnTo>
                <a:lnTo>
                  <a:pt x="805" y="2276"/>
                </a:lnTo>
                <a:lnTo>
                  <a:pt x="1165" y="2332"/>
                </a:lnTo>
                <a:lnTo>
                  <a:pt x="1525" y="2276"/>
                </a:lnTo>
                <a:lnTo>
                  <a:pt x="1850" y="2110"/>
                </a:lnTo>
                <a:lnTo>
                  <a:pt x="2108" y="1852"/>
                </a:lnTo>
                <a:lnTo>
                  <a:pt x="2274" y="1527"/>
                </a:lnTo>
                <a:lnTo>
                  <a:pt x="2331" y="1167"/>
                </a:lnTo>
                <a:close/>
              </a:path>
            </a:pathLst>
          </a:custGeom>
          <a:noFill/>
          <a:ln w="38100">
            <a:solidFill>
              <a:srgbClr val="00B0F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6" name="Freeform 10"/>
          <p:cNvSpPr>
            <a:spLocks/>
          </p:cNvSpPr>
          <p:nvPr/>
        </p:nvSpPr>
        <p:spPr bwMode="auto">
          <a:xfrm>
            <a:off x="2051411" y="3296373"/>
            <a:ext cx="1208746" cy="1211862"/>
          </a:xfrm>
          <a:custGeom>
            <a:avLst/>
            <a:gdLst>
              <a:gd name="T0" fmla="*/ 2330 w 2330"/>
              <a:gd name="T1" fmla="*/ 1167 h 2332"/>
              <a:gd name="T2" fmla="*/ 2273 w 2330"/>
              <a:gd name="T3" fmla="*/ 806 h 2332"/>
              <a:gd name="T4" fmla="*/ 2107 w 2330"/>
              <a:gd name="T5" fmla="*/ 481 h 2332"/>
              <a:gd name="T6" fmla="*/ 1850 w 2330"/>
              <a:gd name="T7" fmla="*/ 222 h 2332"/>
              <a:gd name="T8" fmla="*/ 1525 w 2330"/>
              <a:gd name="T9" fmla="*/ 57 h 2332"/>
              <a:gd name="T10" fmla="*/ 1165 w 2330"/>
              <a:gd name="T11" fmla="*/ 0 h 2332"/>
              <a:gd name="T12" fmla="*/ 805 w 2330"/>
              <a:gd name="T13" fmla="*/ 57 h 2332"/>
              <a:gd name="T14" fmla="*/ 480 w 2330"/>
              <a:gd name="T15" fmla="*/ 222 h 2332"/>
              <a:gd name="T16" fmla="*/ 222 w 2330"/>
              <a:gd name="T17" fmla="*/ 481 h 2332"/>
              <a:gd name="T18" fmla="*/ 56 w 2330"/>
              <a:gd name="T19" fmla="*/ 806 h 2332"/>
              <a:gd name="T20" fmla="*/ 0 w 2330"/>
              <a:gd name="T21" fmla="*/ 1167 h 2332"/>
              <a:gd name="T22" fmla="*/ 56 w 2330"/>
              <a:gd name="T23" fmla="*/ 1527 h 2332"/>
              <a:gd name="T24" fmla="*/ 222 w 2330"/>
              <a:gd name="T25" fmla="*/ 1852 h 2332"/>
              <a:gd name="T26" fmla="*/ 480 w 2330"/>
              <a:gd name="T27" fmla="*/ 2110 h 2332"/>
              <a:gd name="T28" fmla="*/ 805 w 2330"/>
              <a:gd name="T29" fmla="*/ 2276 h 2332"/>
              <a:gd name="T30" fmla="*/ 1165 w 2330"/>
              <a:gd name="T31" fmla="*/ 2332 h 2332"/>
              <a:gd name="T32" fmla="*/ 1525 w 2330"/>
              <a:gd name="T33" fmla="*/ 2276 h 2332"/>
              <a:gd name="T34" fmla="*/ 1850 w 2330"/>
              <a:gd name="T35" fmla="*/ 2110 h 2332"/>
              <a:gd name="T36" fmla="*/ 2107 w 2330"/>
              <a:gd name="T37" fmla="*/ 1852 h 2332"/>
              <a:gd name="T38" fmla="*/ 2273 w 2330"/>
              <a:gd name="T39" fmla="*/ 1527 h 2332"/>
              <a:gd name="T40" fmla="*/ 2330 w 2330"/>
              <a:gd name="T41" fmla="*/ 1167 h 23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30" h="2332">
                <a:moveTo>
                  <a:pt x="2330" y="1167"/>
                </a:moveTo>
                <a:lnTo>
                  <a:pt x="2273" y="806"/>
                </a:lnTo>
                <a:lnTo>
                  <a:pt x="2107" y="481"/>
                </a:lnTo>
                <a:lnTo>
                  <a:pt x="1850" y="222"/>
                </a:lnTo>
                <a:lnTo>
                  <a:pt x="1525" y="57"/>
                </a:lnTo>
                <a:lnTo>
                  <a:pt x="1165" y="0"/>
                </a:lnTo>
                <a:lnTo>
                  <a:pt x="805" y="57"/>
                </a:lnTo>
                <a:lnTo>
                  <a:pt x="480" y="222"/>
                </a:lnTo>
                <a:lnTo>
                  <a:pt x="222" y="481"/>
                </a:lnTo>
                <a:lnTo>
                  <a:pt x="56" y="806"/>
                </a:lnTo>
                <a:lnTo>
                  <a:pt x="0" y="1167"/>
                </a:lnTo>
                <a:lnTo>
                  <a:pt x="56" y="1527"/>
                </a:lnTo>
                <a:lnTo>
                  <a:pt x="222" y="1852"/>
                </a:lnTo>
                <a:lnTo>
                  <a:pt x="480" y="2110"/>
                </a:lnTo>
                <a:lnTo>
                  <a:pt x="805" y="2276"/>
                </a:lnTo>
                <a:lnTo>
                  <a:pt x="1165" y="2332"/>
                </a:lnTo>
                <a:lnTo>
                  <a:pt x="1525" y="2276"/>
                </a:lnTo>
                <a:lnTo>
                  <a:pt x="1850" y="2110"/>
                </a:lnTo>
                <a:lnTo>
                  <a:pt x="2107" y="1852"/>
                </a:lnTo>
                <a:lnTo>
                  <a:pt x="2273" y="1527"/>
                </a:lnTo>
                <a:lnTo>
                  <a:pt x="2330" y="1167"/>
                </a:lnTo>
                <a:close/>
              </a:path>
            </a:pathLst>
          </a:custGeom>
          <a:noFill/>
          <a:ln w="38100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7" name="Line 11"/>
          <p:cNvSpPr>
            <a:spLocks noChangeShapeType="1"/>
          </p:cNvSpPr>
          <p:nvPr/>
        </p:nvSpPr>
        <p:spPr bwMode="auto">
          <a:xfrm flipV="1">
            <a:off x="1447038" y="4511350"/>
            <a:ext cx="436146" cy="694718"/>
          </a:xfrm>
          <a:prstGeom prst="line">
            <a:avLst/>
          </a:prstGeom>
          <a:noFill/>
          <a:ln w="3810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8" name="Line 12"/>
          <p:cNvSpPr>
            <a:spLocks noChangeShapeType="1"/>
          </p:cNvSpPr>
          <p:nvPr/>
        </p:nvSpPr>
        <p:spPr bwMode="auto">
          <a:xfrm flipH="1" flipV="1">
            <a:off x="1447038" y="5206068"/>
            <a:ext cx="436146" cy="704064"/>
          </a:xfrm>
          <a:prstGeom prst="line">
            <a:avLst/>
          </a:prstGeom>
          <a:noFill/>
          <a:ln w="3810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9" name="Freeform 13"/>
          <p:cNvSpPr>
            <a:spLocks/>
          </p:cNvSpPr>
          <p:nvPr/>
        </p:nvSpPr>
        <p:spPr bwMode="auto">
          <a:xfrm>
            <a:off x="674437" y="4511350"/>
            <a:ext cx="1613739" cy="1398781"/>
          </a:xfrm>
          <a:custGeom>
            <a:avLst/>
            <a:gdLst>
              <a:gd name="T0" fmla="*/ 777 w 3107"/>
              <a:gd name="T1" fmla="*/ 0 h 2693"/>
              <a:gd name="T2" fmla="*/ 0 w 3107"/>
              <a:gd name="T3" fmla="*/ 1347 h 2693"/>
              <a:gd name="T4" fmla="*/ 777 w 3107"/>
              <a:gd name="T5" fmla="*/ 2693 h 2693"/>
              <a:gd name="T6" fmla="*/ 2331 w 3107"/>
              <a:gd name="T7" fmla="*/ 2693 h 2693"/>
              <a:gd name="T8" fmla="*/ 3107 w 3107"/>
              <a:gd name="T9" fmla="*/ 1347 h 2693"/>
              <a:gd name="T10" fmla="*/ 2331 w 3107"/>
              <a:gd name="T11" fmla="*/ 0 h 2693"/>
              <a:gd name="T12" fmla="*/ 777 w 3107"/>
              <a:gd name="T13" fmla="*/ 0 h 2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107" h="2693">
                <a:moveTo>
                  <a:pt x="777" y="0"/>
                </a:moveTo>
                <a:lnTo>
                  <a:pt x="0" y="1347"/>
                </a:lnTo>
                <a:lnTo>
                  <a:pt x="777" y="2693"/>
                </a:lnTo>
                <a:lnTo>
                  <a:pt x="2331" y="2693"/>
                </a:lnTo>
                <a:lnTo>
                  <a:pt x="3107" y="1347"/>
                </a:lnTo>
                <a:lnTo>
                  <a:pt x="2331" y="0"/>
                </a:lnTo>
                <a:lnTo>
                  <a:pt x="777" y="0"/>
                </a:lnTo>
                <a:close/>
              </a:path>
            </a:pathLst>
          </a:custGeom>
          <a:noFill/>
          <a:ln w="3810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0" name="Line 15"/>
          <p:cNvSpPr>
            <a:spLocks noChangeShapeType="1"/>
          </p:cNvSpPr>
          <p:nvPr/>
        </p:nvSpPr>
        <p:spPr bwMode="auto">
          <a:xfrm>
            <a:off x="1076314" y="4511350"/>
            <a:ext cx="370724" cy="694718"/>
          </a:xfrm>
          <a:prstGeom prst="line">
            <a:avLst/>
          </a:prstGeom>
          <a:noFill/>
          <a:ln w="3810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" name="Line 16"/>
          <p:cNvSpPr>
            <a:spLocks noChangeShapeType="1"/>
          </p:cNvSpPr>
          <p:nvPr/>
        </p:nvSpPr>
        <p:spPr bwMode="auto">
          <a:xfrm>
            <a:off x="674437" y="5206068"/>
            <a:ext cx="772601" cy="0"/>
          </a:xfrm>
          <a:prstGeom prst="line">
            <a:avLst/>
          </a:prstGeom>
          <a:noFill/>
          <a:ln w="3810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Line 17"/>
          <p:cNvSpPr>
            <a:spLocks noChangeShapeType="1"/>
          </p:cNvSpPr>
          <p:nvPr/>
        </p:nvSpPr>
        <p:spPr bwMode="auto">
          <a:xfrm flipH="1">
            <a:off x="1076314" y="5206068"/>
            <a:ext cx="370724" cy="704064"/>
          </a:xfrm>
          <a:prstGeom prst="line">
            <a:avLst/>
          </a:prstGeom>
          <a:noFill/>
          <a:ln w="3810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3" name="Line 19"/>
          <p:cNvSpPr>
            <a:spLocks noChangeShapeType="1"/>
          </p:cNvSpPr>
          <p:nvPr/>
        </p:nvSpPr>
        <p:spPr bwMode="auto">
          <a:xfrm>
            <a:off x="2285061" y="5210740"/>
            <a:ext cx="0" cy="1300649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" name="Line 20"/>
          <p:cNvSpPr>
            <a:spLocks noChangeShapeType="1"/>
          </p:cNvSpPr>
          <p:nvPr/>
        </p:nvSpPr>
        <p:spPr bwMode="auto">
          <a:xfrm>
            <a:off x="2285061" y="6511389"/>
            <a:ext cx="806869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5" name="Line 22"/>
          <p:cNvSpPr>
            <a:spLocks noChangeShapeType="1"/>
          </p:cNvSpPr>
          <p:nvPr/>
        </p:nvSpPr>
        <p:spPr bwMode="auto">
          <a:xfrm>
            <a:off x="3091930" y="5206068"/>
            <a:ext cx="0" cy="1305321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6" name="Line 23"/>
          <p:cNvSpPr>
            <a:spLocks noChangeShapeType="1"/>
          </p:cNvSpPr>
          <p:nvPr/>
        </p:nvSpPr>
        <p:spPr bwMode="auto">
          <a:xfrm>
            <a:off x="839550" y="713768"/>
            <a:ext cx="1211862" cy="0"/>
          </a:xfrm>
          <a:prstGeom prst="line">
            <a:avLst/>
          </a:prstGeom>
          <a:noFill/>
          <a:ln w="38100">
            <a:solidFill>
              <a:srgbClr val="00B0F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7" name="Line 24"/>
          <p:cNvSpPr>
            <a:spLocks noChangeShapeType="1"/>
          </p:cNvSpPr>
          <p:nvPr/>
        </p:nvSpPr>
        <p:spPr bwMode="auto">
          <a:xfrm>
            <a:off x="640169" y="2530003"/>
            <a:ext cx="161373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8" name="Line 25"/>
          <p:cNvSpPr>
            <a:spLocks noChangeShapeType="1"/>
          </p:cNvSpPr>
          <p:nvPr/>
        </p:nvSpPr>
        <p:spPr bwMode="auto">
          <a:xfrm flipH="1" flipV="1">
            <a:off x="1447038" y="841497"/>
            <a:ext cx="806869" cy="1688506"/>
          </a:xfrm>
          <a:prstGeom prst="line">
            <a:avLst/>
          </a:prstGeom>
          <a:noFill/>
          <a:ln w="3810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" name="Line 26"/>
          <p:cNvSpPr>
            <a:spLocks noChangeShapeType="1"/>
          </p:cNvSpPr>
          <p:nvPr/>
        </p:nvSpPr>
        <p:spPr bwMode="auto">
          <a:xfrm>
            <a:off x="1447038" y="841497"/>
            <a:ext cx="436146" cy="1688506"/>
          </a:xfrm>
          <a:prstGeom prst="line">
            <a:avLst/>
          </a:prstGeom>
          <a:noFill/>
          <a:ln w="3810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0" name="Line 27"/>
          <p:cNvSpPr>
            <a:spLocks noChangeShapeType="1"/>
          </p:cNvSpPr>
          <p:nvPr/>
        </p:nvSpPr>
        <p:spPr bwMode="auto">
          <a:xfrm flipH="1">
            <a:off x="640169" y="841497"/>
            <a:ext cx="806869" cy="1688506"/>
          </a:xfrm>
          <a:prstGeom prst="line">
            <a:avLst/>
          </a:prstGeom>
          <a:noFill/>
          <a:ln w="3810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" name="Line 28"/>
          <p:cNvSpPr>
            <a:spLocks noChangeShapeType="1"/>
          </p:cNvSpPr>
          <p:nvPr/>
        </p:nvSpPr>
        <p:spPr bwMode="auto">
          <a:xfrm flipH="1">
            <a:off x="1076314" y="841497"/>
            <a:ext cx="370724" cy="1688506"/>
          </a:xfrm>
          <a:prstGeom prst="line">
            <a:avLst/>
          </a:prstGeom>
          <a:noFill/>
          <a:ln w="3810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" name="Группа 81"/>
          <p:cNvGrpSpPr/>
          <p:nvPr/>
        </p:nvGrpSpPr>
        <p:grpSpPr>
          <a:xfrm>
            <a:off x="1447038" y="614078"/>
            <a:ext cx="0" cy="2096614"/>
            <a:chOff x="1447038" y="614078"/>
            <a:chExt cx="0" cy="2096614"/>
          </a:xfrm>
        </p:grpSpPr>
        <p:sp>
          <p:nvSpPr>
            <p:cNvPr id="83" name="Line 29"/>
            <p:cNvSpPr>
              <a:spLocks noChangeShapeType="1"/>
            </p:cNvSpPr>
            <p:nvPr/>
          </p:nvSpPr>
          <p:spPr bwMode="auto">
            <a:xfrm flipV="1">
              <a:off x="1447038" y="2268316"/>
              <a:ext cx="0" cy="44237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4" name="Line 30"/>
            <p:cNvSpPr>
              <a:spLocks noChangeShapeType="1"/>
            </p:cNvSpPr>
            <p:nvPr/>
          </p:nvSpPr>
          <p:spPr bwMode="auto">
            <a:xfrm flipV="1">
              <a:off x="1447038" y="1258950"/>
              <a:ext cx="0" cy="80686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5" name="Line 31"/>
            <p:cNvSpPr>
              <a:spLocks noChangeShapeType="1"/>
            </p:cNvSpPr>
            <p:nvPr/>
          </p:nvSpPr>
          <p:spPr bwMode="auto">
            <a:xfrm flipV="1">
              <a:off x="1447038" y="614078"/>
              <a:ext cx="0" cy="44237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86" name="Line 32"/>
          <p:cNvSpPr>
            <a:spLocks noChangeShapeType="1"/>
          </p:cNvSpPr>
          <p:nvPr/>
        </p:nvSpPr>
        <p:spPr bwMode="auto">
          <a:xfrm flipV="1">
            <a:off x="839550" y="713768"/>
            <a:ext cx="0" cy="1392551"/>
          </a:xfrm>
          <a:prstGeom prst="line">
            <a:avLst/>
          </a:prstGeom>
          <a:noFill/>
          <a:ln w="38100">
            <a:solidFill>
              <a:srgbClr val="00B0F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7" name="Line 33"/>
          <p:cNvSpPr>
            <a:spLocks noChangeShapeType="1"/>
          </p:cNvSpPr>
          <p:nvPr/>
        </p:nvSpPr>
        <p:spPr bwMode="auto">
          <a:xfrm flipV="1">
            <a:off x="1447038" y="3044032"/>
            <a:ext cx="0" cy="3077942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4" name="Группа 87"/>
          <p:cNvGrpSpPr/>
          <p:nvPr/>
        </p:nvGrpSpPr>
        <p:grpSpPr>
          <a:xfrm>
            <a:off x="839550" y="2106319"/>
            <a:ext cx="0" cy="423684"/>
            <a:chOff x="839550" y="2106319"/>
            <a:chExt cx="0" cy="423684"/>
          </a:xfrm>
        </p:grpSpPr>
        <p:sp>
          <p:nvSpPr>
            <p:cNvPr id="89" name="Line 34"/>
            <p:cNvSpPr>
              <a:spLocks noChangeShapeType="1"/>
            </p:cNvSpPr>
            <p:nvPr/>
          </p:nvSpPr>
          <p:spPr bwMode="auto">
            <a:xfrm>
              <a:off x="839550" y="2106319"/>
              <a:ext cx="0" cy="158882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0" name="Line 35"/>
            <p:cNvSpPr>
              <a:spLocks noChangeShapeType="1"/>
            </p:cNvSpPr>
            <p:nvPr/>
          </p:nvSpPr>
          <p:spPr bwMode="auto">
            <a:xfrm>
              <a:off x="839550" y="2371121"/>
              <a:ext cx="0" cy="158882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91" name="Line 36"/>
          <p:cNvSpPr>
            <a:spLocks noChangeShapeType="1"/>
          </p:cNvSpPr>
          <p:nvPr/>
        </p:nvSpPr>
        <p:spPr bwMode="auto">
          <a:xfrm flipH="1">
            <a:off x="640169" y="2530003"/>
            <a:ext cx="80686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" name="Line 37"/>
          <p:cNvSpPr>
            <a:spLocks noChangeShapeType="1"/>
          </p:cNvSpPr>
          <p:nvPr/>
        </p:nvSpPr>
        <p:spPr bwMode="auto">
          <a:xfrm flipH="1">
            <a:off x="839550" y="2530003"/>
            <a:ext cx="60748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5" name="Группа 92"/>
          <p:cNvGrpSpPr/>
          <p:nvPr/>
        </p:nvGrpSpPr>
        <p:grpSpPr>
          <a:xfrm>
            <a:off x="4300677" y="804113"/>
            <a:ext cx="604372" cy="1716544"/>
            <a:chOff x="4300677" y="804113"/>
            <a:chExt cx="604372" cy="1716544"/>
          </a:xfrm>
        </p:grpSpPr>
        <p:sp>
          <p:nvSpPr>
            <p:cNvPr id="94" name="Line 38"/>
            <p:cNvSpPr>
              <a:spLocks noChangeShapeType="1"/>
            </p:cNvSpPr>
            <p:nvPr/>
          </p:nvSpPr>
          <p:spPr bwMode="auto">
            <a:xfrm flipV="1">
              <a:off x="4300677" y="2318161"/>
              <a:ext cx="71652" cy="202496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5" name="Line 39"/>
            <p:cNvSpPr>
              <a:spLocks noChangeShapeType="1"/>
            </p:cNvSpPr>
            <p:nvPr/>
          </p:nvSpPr>
          <p:spPr bwMode="auto">
            <a:xfrm flipV="1">
              <a:off x="4406598" y="2015974"/>
              <a:ext cx="71652" cy="199381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6" name="Line 40"/>
            <p:cNvSpPr>
              <a:spLocks noChangeShapeType="1"/>
            </p:cNvSpPr>
            <p:nvPr/>
          </p:nvSpPr>
          <p:spPr bwMode="auto">
            <a:xfrm flipV="1">
              <a:off x="4515634" y="1713788"/>
              <a:ext cx="71652" cy="199381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7" name="Line 41"/>
            <p:cNvSpPr>
              <a:spLocks noChangeShapeType="1"/>
            </p:cNvSpPr>
            <p:nvPr/>
          </p:nvSpPr>
          <p:spPr bwMode="auto">
            <a:xfrm flipV="1">
              <a:off x="4621555" y="1411601"/>
              <a:ext cx="71652" cy="199381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8" name="Line 42"/>
            <p:cNvSpPr>
              <a:spLocks noChangeShapeType="1"/>
            </p:cNvSpPr>
            <p:nvPr/>
          </p:nvSpPr>
          <p:spPr bwMode="auto">
            <a:xfrm flipV="1">
              <a:off x="4727476" y="1109415"/>
              <a:ext cx="71652" cy="202496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9" name="Line 43"/>
            <p:cNvSpPr>
              <a:spLocks noChangeShapeType="1"/>
            </p:cNvSpPr>
            <p:nvPr/>
          </p:nvSpPr>
          <p:spPr bwMode="auto">
            <a:xfrm flipV="1">
              <a:off x="4833397" y="804113"/>
              <a:ext cx="71652" cy="202496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0" name="Line 44"/>
          <p:cNvSpPr>
            <a:spLocks noChangeShapeType="1"/>
          </p:cNvSpPr>
          <p:nvPr/>
        </p:nvSpPr>
        <p:spPr bwMode="auto">
          <a:xfrm flipV="1">
            <a:off x="4300677" y="704422"/>
            <a:ext cx="0" cy="1816235"/>
          </a:xfrm>
          <a:prstGeom prst="line">
            <a:avLst/>
          </a:prstGeom>
          <a:noFill/>
          <a:ln w="38100">
            <a:solidFill>
              <a:srgbClr val="00B0F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9" name="Группа 100"/>
          <p:cNvGrpSpPr/>
          <p:nvPr/>
        </p:nvGrpSpPr>
        <p:grpSpPr>
          <a:xfrm>
            <a:off x="4905050" y="610963"/>
            <a:ext cx="0" cy="1909694"/>
            <a:chOff x="4905050" y="610963"/>
            <a:chExt cx="0" cy="1909694"/>
          </a:xfrm>
        </p:grpSpPr>
        <p:sp>
          <p:nvSpPr>
            <p:cNvPr id="102" name="Line 45"/>
            <p:cNvSpPr>
              <a:spLocks noChangeShapeType="1"/>
            </p:cNvSpPr>
            <p:nvPr/>
          </p:nvSpPr>
          <p:spPr bwMode="auto">
            <a:xfrm>
              <a:off x="4905050" y="610963"/>
              <a:ext cx="0" cy="8535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" name="Line 46"/>
            <p:cNvSpPr>
              <a:spLocks noChangeShapeType="1"/>
            </p:cNvSpPr>
            <p:nvPr/>
          </p:nvSpPr>
          <p:spPr bwMode="auto">
            <a:xfrm>
              <a:off x="4905050" y="1667058"/>
              <a:ext cx="0" cy="85359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04" name="Line 47"/>
          <p:cNvSpPr>
            <a:spLocks noChangeShapeType="1"/>
          </p:cNvSpPr>
          <p:nvPr/>
        </p:nvSpPr>
        <p:spPr bwMode="auto">
          <a:xfrm flipH="1">
            <a:off x="5509423" y="832151"/>
            <a:ext cx="707179" cy="1688506"/>
          </a:xfrm>
          <a:prstGeom prst="line">
            <a:avLst/>
          </a:prstGeom>
          <a:noFill/>
          <a:ln w="3810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5" name="Line 48"/>
          <p:cNvSpPr>
            <a:spLocks noChangeShapeType="1"/>
          </p:cNvSpPr>
          <p:nvPr/>
        </p:nvSpPr>
        <p:spPr bwMode="auto">
          <a:xfrm flipH="1" flipV="1">
            <a:off x="6216602" y="832151"/>
            <a:ext cx="707179" cy="1688506"/>
          </a:xfrm>
          <a:prstGeom prst="line">
            <a:avLst/>
          </a:prstGeom>
          <a:noFill/>
          <a:ln w="3810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6" name="Line 49"/>
          <p:cNvSpPr>
            <a:spLocks noChangeShapeType="1"/>
          </p:cNvSpPr>
          <p:nvPr/>
        </p:nvSpPr>
        <p:spPr bwMode="auto">
          <a:xfrm flipV="1">
            <a:off x="6216602" y="832151"/>
            <a:ext cx="0" cy="1688506"/>
          </a:xfrm>
          <a:prstGeom prst="line">
            <a:avLst/>
          </a:prstGeom>
          <a:noFill/>
          <a:ln w="3810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9" name="Группа 106"/>
          <p:cNvGrpSpPr/>
          <p:nvPr/>
        </p:nvGrpSpPr>
        <p:grpSpPr>
          <a:xfrm>
            <a:off x="4905050" y="804113"/>
            <a:ext cx="604373" cy="1716544"/>
            <a:chOff x="4905050" y="804113"/>
            <a:chExt cx="604373" cy="1716544"/>
          </a:xfrm>
        </p:grpSpPr>
        <p:grpSp>
          <p:nvGrpSpPr>
            <p:cNvPr id="31" name="Группа 107"/>
            <p:cNvGrpSpPr/>
            <p:nvPr/>
          </p:nvGrpSpPr>
          <p:grpSpPr>
            <a:xfrm>
              <a:off x="4905050" y="804113"/>
              <a:ext cx="498452" cy="1411242"/>
              <a:chOff x="4905050" y="804113"/>
              <a:chExt cx="498452" cy="1411242"/>
            </a:xfrm>
          </p:grpSpPr>
          <p:sp>
            <p:nvSpPr>
              <p:cNvPr id="110" name="Line 50"/>
              <p:cNvSpPr>
                <a:spLocks noChangeShapeType="1"/>
              </p:cNvSpPr>
              <p:nvPr/>
            </p:nvSpPr>
            <p:spPr bwMode="auto">
              <a:xfrm>
                <a:off x="4905050" y="804113"/>
                <a:ext cx="71652" cy="202496"/>
              </a:xfrm>
              <a:prstGeom prst="line">
                <a:avLst/>
              </a:prstGeom>
              <a:noFill/>
              <a:ln w="19050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Line 51"/>
              <p:cNvSpPr>
                <a:spLocks noChangeShapeType="1"/>
              </p:cNvSpPr>
              <p:nvPr/>
            </p:nvSpPr>
            <p:spPr bwMode="auto">
              <a:xfrm>
                <a:off x="5014086" y="1109415"/>
                <a:ext cx="68537" cy="202496"/>
              </a:xfrm>
              <a:prstGeom prst="line">
                <a:avLst/>
              </a:prstGeom>
              <a:noFill/>
              <a:ln w="19050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" name="Line 52"/>
              <p:cNvSpPr>
                <a:spLocks noChangeShapeType="1"/>
              </p:cNvSpPr>
              <p:nvPr/>
            </p:nvSpPr>
            <p:spPr bwMode="auto">
              <a:xfrm>
                <a:off x="5120007" y="1411601"/>
                <a:ext cx="71652" cy="199381"/>
              </a:xfrm>
              <a:prstGeom prst="line">
                <a:avLst/>
              </a:prstGeom>
              <a:noFill/>
              <a:ln w="19050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" name="Line 53"/>
              <p:cNvSpPr>
                <a:spLocks noChangeShapeType="1"/>
              </p:cNvSpPr>
              <p:nvPr/>
            </p:nvSpPr>
            <p:spPr bwMode="auto">
              <a:xfrm>
                <a:off x="5225929" y="1713788"/>
                <a:ext cx="71652" cy="199381"/>
              </a:xfrm>
              <a:prstGeom prst="line">
                <a:avLst/>
              </a:prstGeom>
              <a:noFill/>
              <a:ln w="19050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" name="Line 54"/>
              <p:cNvSpPr>
                <a:spLocks noChangeShapeType="1"/>
              </p:cNvSpPr>
              <p:nvPr/>
            </p:nvSpPr>
            <p:spPr bwMode="auto">
              <a:xfrm>
                <a:off x="5331850" y="2015974"/>
                <a:ext cx="71652" cy="199381"/>
              </a:xfrm>
              <a:prstGeom prst="line">
                <a:avLst/>
              </a:prstGeom>
              <a:noFill/>
              <a:ln w="19050">
                <a:solidFill>
                  <a:srgbClr val="00B05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09" name="Line 55"/>
            <p:cNvSpPr>
              <a:spLocks noChangeShapeType="1"/>
            </p:cNvSpPr>
            <p:nvPr/>
          </p:nvSpPr>
          <p:spPr bwMode="auto">
            <a:xfrm>
              <a:off x="5440886" y="2318161"/>
              <a:ext cx="68537" cy="202496"/>
            </a:xfrm>
            <a:prstGeom prst="line">
              <a:avLst/>
            </a:prstGeom>
            <a:noFill/>
            <a:ln w="19050">
              <a:solidFill>
                <a:srgbClr val="00B05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15" name="Line 56"/>
          <p:cNvSpPr>
            <a:spLocks noChangeShapeType="1"/>
          </p:cNvSpPr>
          <p:nvPr/>
        </p:nvSpPr>
        <p:spPr bwMode="auto">
          <a:xfrm>
            <a:off x="5509423" y="704422"/>
            <a:ext cx="0" cy="1816235"/>
          </a:xfrm>
          <a:prstGeom prst="line">
            <a:avLst/>
          </a:prstGeom>
          <a:noFill/>
          <a:ln w="38100">
            <a:solidFill>
              <a:srgbClr val="00B0F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6" name="Line 57"/>
          <p:cNvSpPr>
            <a:spLocks noChangeShapeType="1"/>
          </p:cNvSpPr>
          <p:nvPr/>
        </p:nvSpPr>
        <p:spPr bwMode="auto">
          <a:xfrm flipH="1" flipV="1">
            <a:off x="2655785" y="813459"/>
            <a:ext cx="604373" cy="1716544"/>
          </a:xfrm>
          <a:prstGeom prst="line">
            <a:avLst/>
          </a:prstGeom>
          <a:noFill/>
          <a:ln w="38100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24" name="Группа 116"/>
          <p:cNvGrpSpPr/>
          <p:nvPr/>
        </p:nvGrpSpPr>
        <p:grpSpPr>
          <a:xfrm>
            <a:off x="2655785" y="685730"/>
            <a:ext cx="0" cy="1984463"/>
            <a:chOff x="2655785" y="685730"/>
            <a:chExt cx="0" cy="1984463"/>
          </a:xfrm>
        </p:grpSpPr>
        <p:sp>
          <p:nvSpPr>
            <p:cNvPr id="118" name="Line 58"/>
            <p:cNvSpPr>
              <a:spLocks noChangeShapeType="1"/>
            </p:cNvSpPr>
            <p:nvPr/>
          </p:nvSpPr>
          <p:spPr bwMode="auto">
            <a:xfrm flipV="1">
              <a:off x="2655785" y="1779210"/>
              <a:ext cx="0" cy="89098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9" name="Line 59"/>
            <p:cNvSpPr>
              <a:spLocks noChangeShapeType="1"/>
            </p:cNvSpPr>
            <p:nvPr/>
          </p:nvSpPr>
          <p:spPr bwMode="auto">
            <a:xfrm flipV="1">
              <a:off x="2655785" y="685730"/>
              <a:ext cx="0" cy="89098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20" name="Line 60"/>
          <p:cNvSpPr>
            <a:spLocks noChangeShapeType="1"/>
          </p:cNvSpPr>
          <p:nvPr/>
        </p:nvSpPr>
        <p:spPr bwMode="auto">
          <a:xfrm>
            <a:off x="2051411" y="713768"/>
            <a:ext cx="0" cy="1392551"/>
          </a:xfrm>
          <a:prstGeom prst="line">
            <a:avLst/>
          </a:prstGeom>
          <a:noFill/>
          <a:ln w="38100">
            <a:solidFill>
              <a:srgbClr val="00B0F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1" name="Line 61"/>
          <p:cNvSpPr>
            <a:spLocks noChangeShapeType="1"/>
          </p:cNvSpPr>
          <p:nvPr/>
        </p:nvSpPr>
        <p:spPr bwMode="auto">
          <a:xfrm flipV="1">
            <a:off x="2135525" y="813459"/>
            <a:ext cx="520259" cy="1473549"/>
          </a:xfrm>
          <a:prstGeom prst="line">
            <a:avLst/>
          </a:prstGeom>
          <a:noFill/>
          <a:ln w="38100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2" name="Line 62"/>
          <p:cNvSpPr>
            <a:spLocks noChangeShapeType="1"/>
          </p:cNvSpPr>
          <p:nvPr/>
        </p:nvSpPr>
        <p:spPr bwMode="auto">
          <a:xfrm flipV="1">
            <a:off x="2655785" y="3153068"/>
            <a:ext cx="0" cy="816215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3" name="Line 64"/>
          <p:cNvSpPr>
            <a:spLocks noChangeShapeType="1"/>
          </p:cNvSpPr>
          <p:nvPr/>
        </p:nvSpPr>
        <p:spPr bwMode="auto">
          <a:xfrm flipH="1" flipV="1">
            <a:off x="2655785" y="1620328"/>
            <a:ext cx="404992" cy="90967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4" name="Line 65"/>
          <p:cNvSpPr>
            <a:spLocks noChangeShapeType="1"/>
          </p:cNvSpPr>
          <p:nvPr/>
        </p:nvSpPr>
        <p:spPr bwMode="auto">
          <a:xfrm flipH="1">
            <a:off x="2051411" y="2287008"/>
            <a:ext cx="84114" cy="242995"/>
          </a:xfrm>
          <a:prstGeom prst="line">
            <a:avLst/>
          </a:prstGeom>
          <a:noFill/>
          <a:ln w="0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25" name="Группа 124"/>
          <p:cNvGrpSpPr/>
          <p:nvPr/>
        </p:nvGrpSpPr>
        <p:grpSpPr>
          <a:xfrm>
            <a:off x="2051411" y="2106319"/>
            <a:ext cx="0" cy="423684"/>
            <a:chOff x="2051411" y="2106319"/>
            <a:chExt cx="0" cy="423684"/>
          </a:xfrm>
        </p:grpSpPr>
        <p:sp>
          <p:nvSpPr>
            <p:cNvPr id="126" name="Line 66"/>
            <p:cNvSpPr>
              <a:spLocks noChangeShapeType="1"/>
            </p:cNvSpPr>
            <p:nvPr/>
          </p:nvSpPr>
          <p:spPr bwMode="auto">
            <a:xfrm>
              <a:off x="2051411" y="2106319"/>
              <a:ext cx="0" cy="158882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Line 67"/>
            <p:cNvSpPr>
              <a:spLocks noChangeShapeType="1"/>
            </p:cNvSpPr>
            <p:nvPr/>
          </p:nvSpPr>
          <p:spPr bwMode="auto">
            <a:xfrm>
              <a:off x="2051411" y="2371121"/>
              <a:ext cx="0" cy="158882"/>
            </a:xfrm>
            <a:prstGeom prst="line">
              <a:avLst/>
            </a:prstGeom>
            <a:noFill/>
            <a:ln w="19050">
              <a:solidFill>
                <a:srgbClr val="00B0F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28" name="Line 68"/>
          <p:cNvSpPr>
            <a:spLocks noChangeShapeType="1"/>
          </p:cNvSpPr>
          <p:nvPr/>
        </p:nvSpPr>
        <p:spPr bwMode="auto">
          <a:xfrm flipH="1">
            <a:off x="2253908" y="1620328"/>
            <a:ext cx="401877" cy="90967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9" name="Line 69"/>
          <p:cNvSpPr>
            <a:spLocks noChangeShapeType="1"/>
          </p:cNvSpPr>
          <p:nvPr/>
        </p:nvSpPr>
        <p:spPr bwMode="auto">
          <a:xfrm>
            <a:off x="2253908" y="2530003"/>
            <a:ext cx="401877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0" name="Line 70"/>
          <p:cNvSpPr>
            <a:spLocks noChangeShapeType="1"/>
          </p:cNvSpPr>
          <p:nvPr/>
        </p:nvSpPr>
        <p:spPr bwMode="auto">
          <a:xfrm>
            <a:off x="2655785" y="2530003"/>
            <a:ext cx="404992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1" name="Line 71"/>
          <p:cNvSpPr>
            <a:spLocks noChangeShapeType="1"/>
          </p:cNvSpPr>
          <p:nvPr/>
        </p:nvSpPr>
        <p:spPr bwMode="auto">
          <a:xfrm>
            <a:off x="2655785" y="2530003"/>
            <a:ext cx="604373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2" name="Line 72"/>
          <p:cNvSpPr>
            <a:spLocks noChangeShapeType="1"/>
          </p:cNvSpPr>
          <p:nvPr/>
        </p:nvSpPr>
        <p:spPr bwMode="auto">
          <a:xfrm>
            <a:off x="6216602" y="2530003"/>
            <a:ext cx="707179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26" name="Группа 132"/>
          <p:cNvGrpSpPr/>
          <p:nvPr/>
        </p:nvGrpSpPr>
        <p:grpSpPr>
          <a:xfrm>
            <a:off x="6216602" y="1620328"/>
            <a:ext cx="327109" cy="0"/>
            <a:chOff x="6216602" y="1620328"/>
            <a:chExt cx="327109" cy="0"/>
          </a:xfrm>
        </p:grpSpPr>
        <p:sp>
          <p:nvSpPr>
            <p:cNvPr id="134" name="Line 73"/>
            <p:cNvSpPr>
              <a:spLocks noChangeShapeType="1"/>
            </p:cNvSpPr>
            <p:nvPr/>
          </p:nvSpPr>
          <p:spPr bwMode="auto">
            <a:xfrm>
              <a:off x="6216602" y="1620328"/>
              <a:ext cx="109036" cy="0"/>
            </a:xfrm>
            <a:prstGeom prst="line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5" name="Line 74"/>
            <p:cNvSpPr>
              <a:spLocks noChangeShapeType="1"/>
            </p:cNvSpPr>
            <p:nvPr/>
          </p:nvSpPr>
          <p:spPr bwMode="auto">
            <a:xfrm>
              <a:off x="6434675" y="1620328"/>
              <a:ext cx="109036" cy="0"/>
            </a:xfrm>
            <a:prstGeom prst="line">
              <a:avLst/>
            </a:prstGeom>
            <a:noFill/>
            <a:ln w="19050">
              <a:solidFill>
                <a:schemeClr val="accent6">
                  <a:lumMod val="75000"/>
                </a:schemeClr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36" name="Line 75"/>
          <p:cNvSpPr>
            <a:spLocks noChangeShapeType="1"/>
          </p:cNvSpPr>
          <p:nvPr/>
        </p:nvSpPr>
        <p:spPr bwMode="auto">
          <a:xfrm>
            <a:off x="4300677" y="704422"/>
            <a:ext cx="1208746" cy="0"/>
          </a:xfrm>
          <a:prstGeom prst="line">
            <a:avLst/>
          </a:prstGeom>
          <a:noFill/>
          <a:ln w="38100">
            <a:solidFill>
              <a:srgbClr val="00B0F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7" name="Line 76"/>
          <p:cNvSpPr>
            <a:spLocks noChangeShapeType="1"/>
          </p:cNvSpPr>
          <p:nvPr/>
        </p:nvSpPr>
        <p:spPr bwMode="auto">
          <a:xfrm flipV="1">
            <a:off x="7528154" y="1620328"/>
            <a:ext cx="0" cy="90967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8" name="Line 77"/>
          <p:cNvSpPr>
            <a:spLocks noChangeShapeType="1"/>
          </p:cNvSpPr>
          <p:nvPr/>
        </p:nvSpPr>
        <p:spPr bwMode="auto">
          <a:xfrm>
            <a:off x="2686938" y="5209183"/>
            <a:ext cx="0" cy="1302206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9" name="Line 78"/>
          <p:cNvSpPr>
            <a:spLocks noChangeShapeType="1"/>
          </p:cNvSpPr>
          <p:nvPr/>
        </p:nvSpPr>
        <p:spPr bwMode="auto">
          <a:xfrm>
            <a:off x="1447038" y="5206068"/>
            <a:ext cx="838023" cy="4672"/>
          </a:xfrm>
          <a:prstGeom prst="line">
            <a:avLst/>
          </a:prstGeom>
          <a:noFill/>
          <a:ln w="38100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0" name="Line 79"/>
          <p:cNvSpPr>
            <a:spLocks noChangeShapeType="1"/>
          </p:cNvSpPr>
          <p:nvPr/>
        </p:nvSpPr>
        <p:spPr bwMode="auto">
          <a:xfrm flipV="1">
            <a:off x="2288176" y="5206068"/>
            <a:ext cx="1239900" cy="4672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1" name="Line 80"/>
          <p:cNvSpPr>
            <a:spLocks noChangeShapeType="1"/>
          </p:cNvSpPr>
          <p:nvPr/>
        </p:nvSpPr>
        <p:spPr bwMode="auto">
          <a:xfrm>
            <a:off x="2655785" y="3969283"/>
            <a:ext cx="0" cy="641757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2" name="Line 81"/>
          <p:cNvSpPr>
            <a:spLocks noChangeShapeType="1"/>
          </p:cNvSpPr>
          <p:nvPr/>
        </p:nvSpPr>
        <p:spPr bwMode="auto">
          <a:xfrm>
            <a:off x="708706" y="3900746"/>
            <a:ext cx="281937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3" name="Line 82"/>
          <p:cNvSpPr>
            <a:spLocks noChangeShapeType="1"/>
          </p:cNvSpPr>
          <p:nvPr/>
        </p:nvSpPr>
        <p:spPr bwMode="auto">
          <a:xfrm flipV="1">
            <a:off x="3528076" y="433389"/>
            <a:ext cx="0" cy="2096614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4" name="Line 83"/>
          <p:cNvSpPr>
            <a:spLocks noChangeShapeType="1"/>
          </p:cNvSpPr>
          <p:nvPr/>
        </p:nvSpPr>
        <p:spPr bwMode="auto">
          <a:xfrm>
            <a:off x="3528076" y="433389"/>
            <a:ext cx="0" cy="6249343"/>
          </a:xfrm>
          <a:prstGeom prst="line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5" name="Freeform 85"/>
          <p:cNvSpPr>
            <a:spLocks/>
          </p:cNvSpPr>
          <p:nvPr/>
        </p:nvSpPr>
        <p:spPr bwMode="auto">
          <a:xfrm>
            <a:off x="3528076" y="2520657"/>
            <a:ext cx="2688526" cy="2685411"/>
          </a:xfrm>
          <a:custGeom>
            <a:avLst/>
            <a:gdLst>
              <a:gd name="T0" fmla="*/ 0 w 5179"/>
              <a:gd name="T1" fmla="*/ 5175 h 5175"/>
              <a:gd name="T2" fmla="*/ 325 w 5179"/>
              <a:gd name="T3" fmla="*/ 5163 h 5175"/>
              <a:gd name="T4" fmla="*/ 648 w 5179"/>
              <a:gd name="T5" fmla="*/ 5131 h 5175"/>
              <a:gd name="T6" fmla="*/ 969 w 5179"/>
              <a:gd name="T7" fmla="*/ 5080 h 5175"/>
              <a:gd name="T8" fmla="*/ 1285 w 5179"/>
              <a:gd name="T9" fmla="*/ 5008 h 5175"/>
              <a:gd name="T10" fmla="*/ 1597 w 5179"/>
              <a:gd name="T11" fmla="*/ 4917 h 5175"/>
              <a:gd name="T12" fmla="*/ 1901 w 5179"/>
              <a:gd name="T13" fmla="*/ 4806 h 5175"/>
              <a:gd name="T14" fmla="*/ 2200 w 5179"/>
              <a:gd name="T15" fmla="*/ 4677 h 5175"/>
              <a:gd name="T16" fmla="*/ 2489 w 5179"/>
              <a:gd name="T17" fmla="*/ 4530 h 5175"/>
              <a:gd name="T18" fmla="*/ 2769 w 5179"/>
              <a:gd name="T19" fmla="*/ 4364 h 5175"/>
              <a:gd name="T20" fmla="*/ 3037 w 5179"/>
              <a:gd name="T21" fmla="*/ 4181 h 5175"/>
              <a:gd name="T22" fmla="*/ 3293 w 5179"/>
              <a:gd name="T23" fmla="*/ 3981 h 5175"/>
              <a:gd name="T24" fmla="*/ 3537 w 5179"/>
              <a:gd name="T25" fmla="*/ 3767 h 5175"/>
              <a:gd name="T26" fmla="*/ 3766 w 5179"/>
              <a:gd name="T27" fmla="*/ 3537 h 5175"/>
              <a:gd name="T28" fmla="*/ 3981 w 5179"/>
              <a:gd name="T29" fmla="*/ 3294 h 5175"/>
              <a:gd name="T30" fmla="*/ 4181 w 5179"/>
              <a:gd name="T31" fmla="*/ 3037 h 5175"/>
              <a:gd name="T32" fmla="*/ 4364 w 5179"/>
              <a:gd name="T33" fmla="*/ 2769 h 5175"/>
              <a:gd name="T34" fmla="*/ 4529 w 5179"/>
              <a:gd name="T35" fmla="*/ 2490 h 5175"/>
              <a:gd name="T36" fmla="*/ 4678 w 5179"/>
              <a:gd name="T37" fmla="*/ 2201 h 5175"/>
              <a:gd name="T38" fmla="*/ 4808 w 5179"/>
              <a:gd name="T39" fmla="*/ 1903 h 5175"/>
              <a:gd name="T40" fmla="*/ 4919 w 5179"/>
              <a:gd name="T41" fmla="*/ 1597 h 5175"/>
              <a:gd name="T42" fmla="*/ 5011 w 5179"/>
              <a:gd name="T43" fmla="*/ 1286 h 5175"/>
              <a:gd name="T44" fmla="*/ 5083 w 5179"/>
              <a:gd name="T45" fmla="*/ 969 h 5175"/>
              <a:gd name="T46" fmla="*/ 5134 w 5179"/>
              <a:gd name="T47" fmla="*/ 648 h 5175"/>
              <a:gd name="T48" fmla="*/ 5167 w 5179"/>
              <a:gd name="T49" fmla="*/ 325 h 5175"/>
              <a:gd name="T50" fmla="*/ 5179 w 5179"/>
              <a:gd name="T51" fmla="*/ 0 h 51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179" h="5175">
                <a:moveTo>
                  <a:pt x="0" y="5175"/>
                </a:moveTo>
                <a:lnTo>
                  <a:pt x="325" y="5163"/>
                </a:lnTo>
                <a:lnTo>
                  <a:pt x="648" y="5131"/>
                </a:lnTo>
                <a:lnTo>
                  <a:pt x="969" y="5080"/>
                </a:lnTo>
                <a:lnTo>
                  <a:pt x="1285" y="5008"/>
                </a:lnTo>
                <a:lnTo>
                  <a:pt x="1597" y="4917"/>
                </a:lnTo>
                <a:lnTo>
                  <a:pt x="1901" y="4806"/>
                </a:lnTo>
                <a:lnTo>
                  <a:pt x="2200" y="4677"/>
                </a:lnTo>
                <a:lnTo>
                  <a:pt x="2489" y="4530"/>
                </a:lnTo>
                <a:lnTo>
                  <a:pt x="2769" y="4364"/>
                </a:lnTo>
                <a:lnTo>
                  <a:pt x="3037" y="4181"/>
                </a:lnTo>
                <a:lnTo>
                  <a:pt x="3293" y="3981"/>
                </a:lnTo>
                <a:lnTo>
                  <a:pt x="3537" y="3767"/>
                </a:lnTo>
                <a:lnTo>
                  <a:pt x="3766" y="3537"/>
                </a:lnTo>
                <a:lnTo>
                  <a:pt x="3981" y="3294"/>
                </a:lnTo>
                <a:lnTo>
                  <a:pt x="4181" y="3037"/>
                </a:lnTo>
                <a:lnTo>
                  <a:pt x="4364" y="2769"/>
                </a:lnTo>
                <a:lnTo>
                  <a:pt x="4529" y="2490"/>
                </a:lnTo>
                <a:lnTo>
                  <a:pt x="4678" y="2201"/>
                </a:lnTo>
                <a:lnTo>
                  <a:pt x="4808" y="1903"/>
                </a:lnTo>
                <a:lnTo>
                  <a:pt x="4919" y="1597"/>
                </a:lnTo>
                <a:lnTo>
                  <a:pt x="5011" y="1286"/>
                </a:lnTo>
                <a:lnTo>
                  <a:pt x="5083" y="969"/>
                </a:lnTo>
                <a:lnTo>
                  <a:pt x="5134" y="648"/>
                </a:lnTo>
                <a:lnTo>
                  <a:pt x="5167" y="325"/>
                </a:lnTo>
                <a:lnTo>
                  <a:pt x="5179" y="0"/>
                </a:lnTo>
              </a:path>
            </a:pathLst>
          </a:cu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6" name="Freeform 86"/>
          <p:cNvSpPr>
            <a:spLocks/>
          </p:cNvSpPr>
          <p:nvPr/>
        </p:nvSpPr>
        <p:spPr bwMode="auto">
          <a:xfrm>
            <a:off x="3528076" y="2530003"/>
            <a:ext cx="1370743" cy="1370743"/>
          </a:xfrm>
          <a:custGeom>
            <a:avLst/>
            <a:gdLst>
              <a:gd name="T0" fmla="*/ 0 w 2641"/>
              <a:gd name="T1" fmla="*/ 2644 h 2644"/>
              <a:gd name="T2" fmla="*/ 230 w 2641"/>
              <a:gd name="T3" fmla="*/ 2633 h 2644"/>
              <a:gd name="T4" fmla="*/ 458 w 2641"/>
              <a:gd name="T5" fmla="*/ 2604 h 2644"/>
              <a:gd name="T6" fmla="*/ 684 w 2641"/>
              <a:gd name="T7" fmla="*/ 2553 h 2644"/>
              <a:gd name="T8" fmla="*/ 904 w 2641"/>
              <a:gd name="T9" fmla="*/ 2484 h 2644"/>
              <a:gd name="T10" fmla="*/ 1117 w 2641"/>
              <a:gd name="T11" fmla="*/ 2396 h 2644"/>
              <a:gd name="T12" fmla="*/ 1320 w 2641"/>
              <a:gd name="T13" fmla="*/ 2289 h 2644"/>
              <a:gd name="T14" fmla="*/ 1515 w 2641"/>
              <a:gd name="T15" fmla="*/ 2165 h 2644"/>
              <a:gd name="T16" fmla="*/ 1698 w 2641"/>
              <a:gd name="T17" fmla="*/ 2025 h 2644"/>
              <a:gd name="T18" fmla="*/ 1868 w 2641"/>
              <a:gd name="T19" fmla="*/ 1869 h 2644"/>
              <a:gd name="T20" fmla="*/ 2023 w 2641"/>
              <a:gd name="T21" fmla="*/ 1699 h 2644"/>
              <a:gd name="T22" fmla="*/ 2164 w 2641"/>
              <a:gd name="T23" fmla="*/ 1516 h 2644"/>
              <a:gd name="T24" fmla="*/ 2287 w 2641"/>
              <a:gd name="T25" fmla="*/ 1322 h 2644"/>
              <a:gd name="T26" fmla="*/ 2393 w 2641"/>
              <a:gd name="T27" fmla="*/ 1117 h 2644"/>
              <a:gd name="T28" fmla="*/ 2482 w 2641"/>
              <a:gd name="T29" fmla="*/ 904 h 2644"/>
              <a:gd name="T30" fmla="*/ 2552 w 2641"/>
              <a:gd name="T31" fmla="*/ 684 h 2644"/>
              <a:gd name="T32" fmla="*/ 2601 w 2641"/>
              <a:gd name="T33" fmla="*/ 459 h 2644"/>
              <a:gd name="T34" fmla="*/ 2631 w 2641"/>
              <a:gd name="T35" fmla="*/ 231 h 2644"/>
              <a:gd name="T36" fmla="*/ 2641 w 2641"/>
              <a:gd name="T37" fmla="*/ 0 h 2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41" h="2644">
                <a:moveTo>
                  <a:pt x="0" y="2644"/>
                </a:moveTo>
                <a:lnTo>
                  <a:pt x="230" y="2633"/>
                </a:lnTo>
                <a:lnTo>
                  <a:pt x="458" y="2604"/>
                </a:lnTo>
                <a:lnTo>
                  <a:pt x="684" y="2553"/>
                </a:lnTo>
                <a:lnTo>
                  <a:pt x="904" y="2484"/>
                </a:lnTo>
                <a:lnTo>
                  <a:pt x="1117" y="2396"/>
                </a:lnTo>
                <a:lnTo>
                  <a:pt x="1320" y="2289"/>
                </a:lnTo>
                <a:lnTo>
                  <a:pt x="1515" y="2165"/>
                </a:lnTo>
                <a:lnTo>
                  <a:pt x="1698" y="2025"/>
                </a:lnTo>
                <a:lnTo>
                  <a:pt x="1868" y="1869"/>
                </a:lnTo>
                <a:lnTo>
                  <a:pt x="2023" y="1699"/>
                </a:lnTo>
                <a:lnTo>
                  <a:pt x="2164" y="1516"/>
                </a:lnTo>
                <a:lnTo>
                  <a:pt x="2287" y="1322"/>
                </a:lnTo>
                <a:lnTo>
                  <a:pt x="2393" y="1117"/>
                </a:lnTo>
                <a:lnTo>
                  <a:pt x="2482" y="904"/>
                </a:lnTo>
                <a:lnTo>
                  <a:pt x="2552" y="684"/>
                </a:lnTo>
                <a:lnTo>
                  <a:pt x="2601" y="459"/>
                </a:lnTo>
                <a:lnTo>
                  <a:pt x="2631" y="231"/>
                </a:lnTo>
                <a:lnTo>
                  <a:pt x="2641" y="0"/>
                </a:lnTo>
              </a:path>
            </a:pathLst>
          </a:cu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7" name="Line 87"/>
          <p:cNvSpPr>
            <a:spLocks noChangeShapeType="1"/>
          </p:cNvSpPr>
          <p:nvPr/>
        </p:nvSpPr>
        <p:spPr bwMode="auto">
          <a:xfrm flipH="1">
            <a:off x="412750" y="2530003"/>
            <a:ext cx="7255594" cy="0"/>
          </a:xfrm>
          <a:prstGeom prst="line">
            <a:avLst/>
          </a:prstGeom>
          <a:noFill/>
          <a:ln w="19050">
            <a:solidFill>
              <a:schemeClr val="bg2">
                <a:lumMod val="5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148" name="Прямая соединительная линия 147"/>
          <p:cNvCxnSpPr>
            <a:endCxn id="75" idx="0"/>
          </p:cNvCxnSpPr>
          <p:nvPr/>
        </p:nvCxnSpPr>
        <p:spPr>
          <a:xfrm>
            <a:off x="2285062" y="5206068"/>
            <a:ext cx="806868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Line 81"/>
          <p:cNvSpPr>
            <a:spLocks noChangeShapeType="1"/>
          </p:cNvSpPr>
          <p:nvPr/>
        </p:nvSpPr>
        <p:spPr bwMode="auto">
          <a:xfrm>
            <a:off x="641727" y="5206068"/>
            <a:ext cx="2450203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9" name="Объект 2"/>
          <p:cNvSpPr>
            <a:spLocks noGrp="1"/>
          </p:cNvSpPr>
          <p:nvPr>
            <p:ph idx="1"/>
          </p:nvPr>
        </p:nvSpPr>
        <p:spPr>
          <a:xfrm>
            <a:off x="422255" y="49409"/>
            <a:ext cx="8352928" cy="792088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ru-RU" sz="3800" dirty="0" smtClean="0">
                <a:solidFill>
                  <a:schemeClr val="accent3">
                    <a:lumMod val="75000"/>
                  </a:schemeClr>
                </a:solidFill>
              </a:rPr>
              <a:t>Выполнив </a:t>
            </a:r>
            <a:r>
              <a:rPr lang="ru-RU" sz="3800" dirty="0">
                <a:solidFill>
                  <a:schemeClr val="accent3">
                    <a:lumMod val="75000"/>
                  </a:schemeClr>
                </a:solidFill>
              </a:rPr>
              <a:t>три проекции группы геометрических тел, следует определить точки на поверхности каждого из них.</a:t>
            </a:r>
          </a:p>
          <a:p>
            <a:pPr defTabSz="538163"/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839550" y="1511291"/>
            <a:ext cx="0" cy="2410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Блок-схема: узел 7"/>
          <p:cNvSpPr/>
          <p:nvPr/>
        </p:nvSpPr>
        <p:spPr>
          <a:xfrm>
            <a:off x="816690" y="1488218"/>
            <a:ext cx="45719" cy="5532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2" name="Блок-схема: узел 151"/>
          <p:cNvSpPr/>
          <p:nvPr/>
        </p:nvSpPr>
        <p:spPr>
          <a:xfrm>
            <a:off x="808514" y="3874643"/>
            <a:ext cx="45719" cy="55322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>
            <a:stCxn id="8" idx="2"/>
          </p:cNvCxnSpPr>
          <p:nvPr/>
        </p:nvCxnSpPr>
        <p:spPr>
          <a:xfrm flipV="1">
            <a:off x="816690" y="1511291"/>
            <a:ext cx="4124186" cy="4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Блок-схема: узел 152"/>
          <p:cNvSpPr/>
          <p:nvPr/>
        </p:nvSpPr>
        <p:spPr>
          <a:xfrm>
            <a:off x="4882190" y="1493019"/>
            <a:ext cx="45719" cy="45719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5" name="Блок-схема: узел 154"/>
          <p:cNvSpPr/>
          <p:nvPr/>
        </p:nvSpPr>
        <p:spPr>
          <a:xfrm>
            <a:off x="2770081" y="1921812"/>
            <a:ext cx="45719" cy="45719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1" name="Прямая соединительная линия 50"/>
          <p:cNvCxnSpPr>
            <a:stCxn id="155" idx="4"/>
          </p:cNvCxnSpPr>
          <p:nvPr/>
        </p:nvCxnSpPr>
        <p:spPr>
          <a:xfrm>
            <a:off x="2792941" y="1967531"/>
            <a:ext cx="55422" cy="454385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Блок-схема: узел 160"/>
          <p:cNvSpPr/>
          <p:nvPr/>
        </p:nvSpPr>
        <p:spPr>
          <a:xfrm>
            <a:off x="2852119" y="6488529"/>
            <a:ext cx="45719" cy="45719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2" name="Блок-схема: узел 161"/>
          <p:cNvSpPr/>
          <p:nvPr/>
        </p:nvSpPr>
        <p:spPr>
          <a:xfrm>
            <a:off x="7528154" y="1912396"/>
            <a:ext cx="45719" cy="45719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4" name="Прямая соединительная линия 163"/>
          <p:cNvCxnSpPr>
            <a:stCxn id="155" idx="3"/>
            <a:endCxn id="162" idx="3"/>
          </p:cNvCxnSpPr>
          <p:nvPr/>
        </p:nvCxnSpPr>
        <p:spPr>
          <a:xfrm flipV="1">
            <a:off x="2776776" y="1951420"/>
            <a:ext cx="4758073" cy="9416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Блок-схема: узел 165"/>
          <p:cNvSpPr/>
          <p:nvPr/>
        </p:nvSpPr>
        <p:spPr>
          <a:xfrm>
            <a:off x="2454846" y="1695326"/>
            <a:ext cx="45719" cy="45719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7" name="Блок-схема: узел 166"/>
          <p:cNvSpPr/>
          <p:nvPr/>
        </p:nvSpPr>
        <p:spPr>
          <a:xfrm flipV="1">
            <a:off x="2372794" y="4205129"/>
            <a:ext cx="45719" cy="45719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8" name="Блок-схема: узел 167"/>
          <p:cNvSpPr/>
          <p:nvPr/>
        </p:nvSpPr>
        <p:spPr>
          <a:xfrm>
            <a:off x="5107943" y="1668430"/>
            <a:ext cx="45719" cy="45719"/>
          </a:xfrm>
          <a:prstGeom prst="flowChartConnector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0" name="Прямая соединительная линия 169"/>
          <p:cNvCxnSpPr/>
          <p:nvPr/>
        </p:nvCxnSpPr>
        <p:spPr>
          <a:xfrm flipH="1">
            <a:off x="2418513" y="1741045"/>
            <a:ext cx="43028" cy="250511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единительная линия 172"/>
          <p:cNvCxnSpPr/>
          <p:nvPr/>
        </p:nvCxnSpPr>
        <p:spPr>
          <a:xfrm flipH="1">
            <a:off x="2288176" y="813459"/>
            <a:ext cx="367610" cy="167604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единительная линия 176"/>
          <p:cNvCxnSpPr>
            <a:endCxn id="66" idx="13"/>
          </p:cNvCxnSpPr>
          <p:nvPr/>
        </p:nvCxnSpPr>
        <p:spPr>
          <a:xfrm>
            <a:off x="2285061" y="2520657"/>
            <a:ext cx="15362" cy="1872212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/>
          <p:cNvCxnSpPr>
            <a:stCxn id="66" idx="13"/>
          </p:cNvCxnSpPr>
          <p:nvPr/>
        </p:nvCxnSpPr>
        <p:spPr>
          <a:xfrm flipV="1">
            <a:off x="2300423" y="3902304"/>
            <a:ext cx="355361" cy="490565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Прямая соединительная линия 183"/>
          <p:cNvCxnSpPr>
            <a:stCxn id="167" idx="6"/>
          </p:cNvCxnSpPr>
          <p:nvPr/>
        </p:nvCxnSpPr>
        <p:spPr>
          <a:xfrm>
            <a:off x="2418513" y="4227988"/>
            <a:ext cx="1110355" cy="0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единительная линия 187"/>
          <p:cNvCxnSpPr>
            <a:stCxn id="166" idx="0"/>
          </p:cNvCxnSpPr>
          <p:nvPr/>
        </p:nvCxnSpPr>
        <p:spPr>
          <a:xfrm flipV="1">
            <a:off x="2477706" y="1685750"/>
            <a:ext cx="2642301" cy="9576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Прямая соединительная линия 190"/>
          <p:cNvCxnSpPr/>
          <p:nvPr/>
        </p:nvCxnSpPr>
        <p:spPr>
          <a:xfrm>
            <a:off x="5120007" y="1695326"/>
            <a:ext cx="0" cy="974867"/>
          </a:xfrm>
          <a:prstGeom prst="line">
            <a:avLst/>
          </a:prstGeom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" name="Freeform 86"/>
          <p:cNvSpPr>
            <a:spLocks/>
          </p:cNvSpPr>
          <p:nvPr/>
        </p:nvSpPr>
        <p:spPr bwMode="auto">
          <a:xfrm>
            <a:off x="3528076" y="2530003"/>
            <a:ext cx="1591931" cy="1716152"/>
          </a:xfrm>
          <a:custGeom>
            <a:avLst/>
            <a:gdLst>
              <a:gd name="T0" fmla="*/ 0 w 2641"/>
              <a:gd name="T1" fmla="*/ 2644 h 2644"/>
              <a:gd name="T2" fmla="*/ 230 w 2641"/>
              <a:gd name="T3" fmla="*/ 2633 h 2644"/>
              <a:gd name="T4" fmla="*/ 458 w 2641"/>
              <a:gd name="T5" fmla="*/ 2604 h 2644"/>
              <a:gd name="T6" fmla="*/ 684 w 2641"/>
              <a:gd name="T7" fmla="*/ 2553 h 2644"/>
              <a:gd name="T8" fmla="*/ 904 w 2641"/>
              <a:gd name="T9" fmla="*/ 2484 h 2644"/>
              <a:gd name="T10" fmla="*/ 1117 w 2641"/>
              <a:gd name="T11" fmla="*/ 2396 h 2644"/>
              <a:gd name="T12" fmla="*/ 1320 w 2641"/>
              <a:gd name="T13" fmla="*/ 2289 h 2644"/>
              <a:gd name="T14" fmla="*/ 1515 w 2641"/>
              <a:gd name="T15" fmla="*/ 2165 h 2644"/>
              <a:gd name="T16" fmla="*/ 1698 w 2641"/>
              <a:gd name="T17" fmla="*/ 2025 h 2644"/>
              <a:gd name="T18" fmla="*/ 1868 w 2641"/>
              <a:gd name="T19" fmla="*/ 1869 h 2644"/>
              <a:gd name="T20" fmla="*/ 2023 w 2641"/>
              <a:gd name="T21" fmla="*/ 1699 h 2644"/>
              <a:gd name="T22" fmla="*/ 2164 w 2641"/>
              <a:gd name="T23" fmla="*/ 1516 h 2644"/>
              <a:gd name="T24" fmla="*/ 2287 w 2641"/>
              <a:gd name="T25" fmla="*/ 1322 h 2644"/>
              <a:gd name="T26" fmla="*/ 2393 w 2641"/>
              <a:gd name="T27" fmla="*/ 1117 h 2644"/>
              <a:gd name="T28" fmla="*/ 2482 w 2641"/>
              <a:gd name="T29" fmla="*/ 904 h 2644"/>
              <a:gd name="T30" fmla="*/ 2552 w 2641"/>
              <a:gd name="T31" fmla="*/ 684 h 2644"/>
              <a:gd name="T32" fmla="*/ 2601 w 2641"/>
              <a:gd name="T33" fmla="*/ 459 h 2644"/>
              <a:gd name="T34" fmla="*/ 2631 w 2641"/>
              <a:gd name="T35" fmla="*/ 231 h 2644"/>
              <a:gd name="T36" fmla="*/ 2641 w 2641"/>
              <a:gd name="T37" fmla="*/ 0 h 2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41" h="2644">
                <a:moveTo>
                  <a:pt x="0" y="2644"/>
                </a:moveTo>
                <a:lnTo>
                  <a:pt x="230" y="2633"/>
                </a:lnTo>
                <a:lnTo>
                  <a:pt x="458" y="2604"/>
                </a:lnTo>
                <a:lnTo>
                  <a:pt x="684" y="2553"/>
                </a:lnTo>
                <a:lnTo>
                  <a:pt x="904" y="2484"/>
                </a:lnTo>
                <a:lnTo>
                  <a:pt x="1117" y="2396"/>
                </a:lnTo>
                <a:lnTo>
                  <a:pt x="1320" y="2289"/>
                </a:lnTo>
                <a:lnTo>
                  <a:pt x="1515" y="2165"/>
                </a:lnTo>
                <a:lnTo>
                  <a:pt x="1698" y="2025"/>
                </a:lnTo>
                <a:lnTo>
                  <a:pt x="1868" y="1869"/>
                </a:lnTo>
                <a:lnTo>
                  <a:pt x="2023" y="1699"/>
                </a:lnTo>
                <a:lnTo>
                  <a:pt x="2164" y="1516"/>
                </a:lnTo>
                <a:lnTo>
                  <a:pt x="2287" y="1322"/>
                </a:lnTo>
                <a:lnTo>
                  <a:pt x="2393" y="1117"/>
                </a:lnTo>
                <a:lnTo>
                  <a:pt x="2482" y="904"/>
                </a:lnTo>
                <a:lnTo>
                  <a:pt x="2552" y="684"/>
                </a:lnTo>
                <a:lnTo>
                  <a:pt x="2601" y="459"/>
                </a:lnTo>
                <a:lnTo>
                  <a:pt x="2631" y="231"/>
                </a:lnTo>
                <a:lnTo>
                  <a:pt x="2641" y="0"/>
                </a:lnTo>
              </a:path>
            </a:pathLst>
          </a:custGeom>
          <a:noFill/>
          <a:ln w="9525">
            <a:solidFill>
              <a:srgbClr val="92D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10" name="Блок-схема: узел 209"/>
          <p:cNvSpPr/>
          <p:nvPr/>
        </p:nvSpPr>
        <p:spPr>
          <a:xfrm>
            <a:off x="1083596" y="1890982"/>
            <a:ext cx="45719" cy="4571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1" name="Блок-схема: узел 210"/>
          <p:cNvSpPr/>
          <p:nvPr/>
        </p:nvSpPr>
        <p:spPr>
          <a:xfrm>
            <a:off x="6411815" y="1884217"/>
            <a:ext cx="45719" cy="4571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2" name="Блок-схема: узел 211"/>
          <p:cNvSpPr/>
          <p:nvPr/>
        </p:nvSpPr>
        <p:spPr>
          <a:xfrm>
            <a:off x="1037877" y="5422107"/>
            <a:ext cx="45719" cy="45719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4" name="Прямая соединительная линия 213"/>
          <p:cNvCxnSpPr/>
          <p:nvPr/>
        </p:nvCxnSpPr>
        <p:spPr>
          <a:xfrm flipH="1">
            <a:off x="862409" y="905361"/>
            <a:ext cx="583072" cy="1624642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Прямая соединительная линия 215"/>
          <p:cNvCxnSpPr>
            <a:endCxn id="212" idx="6"/>
          </p:cNvCxnSpPr>
          <p:nvPr/>
        </p:nvCxnSpPr>
        <p:spPr>
          <a:xfrm flipH="1">
            <a:off x="1083596" y="1921812"/>
            <a:ext cx="45719" cy="352315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8" name="Прямая соединительная линия 217"/>
          <p:cNvCxnSpPr/>
          <p:nvPr/>
        </p:nvCxnSpPr>
        <p:spPr>
          <a:xfrm>
            <a:off x="1080293" y="1890982"/>
            <a:ext cx="535438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Прямая соединительная линия 219"/>
          <p:cNvCxnSpPr/>
          <p:nvPr/>
        </p:nvCxnSpPr>
        <p:spPr>
          <a:xfrm flipV="1">
            <a:off x="862409" y="5196682"/>
            <a:ext cx="584630" cy="33128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2" name="Прямая соединительная линия 221"/>
          <p:cNvCxnSpPr/>
          <p:nvPr/>
        </p:nvCxnSpPr>
        <p:spPr>
          <a:xfrm>
            <a:off x="856441" y="2534153"/>
            <a:ext cx="5968" cy="298288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Freeform 86"/>
          <p:cNvSpPr>
            <a:spLocks/>
          </p:cNvSpPr>
          <p:nvPr/>
        </p:nvSpPr>
        <p:spPr bwMode="auto">
          <a:xfrm>
            <a:off x="3510782" y="2549467"/>
            <a:ext cx="2931192" cy="2937727"/>
          </a:xfrm>
          <a:custGeom>
            <a:avLst/>
            <a:gdLst>
              <a:gd name="T0" fmla="*/ 0 w 2641"/>
              <a:gd name="T1" fmla="*/ 2644 h 2644"/>
              <a:gd name="T2" fmla="*/ 230 w 2641"/>
              <a:gd name="T3" fmla="*/ 2633 h 2644"/>
              <a:gd name="T4" fmla="*/ 458 w 2641"/>
              <a:gd name="T5" fmla="*/ 2604 h 2644"/>
              <a:gd name="T6" fmla="*/ 684 w 2641"/>
              <a:gd name="T7" fmla="*/ 2553 h 2644"/>
              <a:gd name="T8" fmla="*/ 904 w 2641"/>
              <a:gd name="T9" fmla="*/ 2484 h 2644"/>
              <a:gd name="T10" fmla="*/ 1117 w 2641"/>
              <a:gd name="T11" fmla="*/ 2396 h 2644"/>
              <a:gd name="T12" fmla="*/ 1320 w 2641"/>
              <a:gd name="T13" fmla="*/ 2289 h 2644"/>
              <a:gd name="T14" fmla="*/ 1515 w 2641"/>
              <a:gd name="T15" fmla="*/ 2165 h 2644"/>
              <a:gd name="T16" fmla="*/ 1698 w 2641"/>
              <a:gd name="T17" fmla="*/ 2025 h 2644"/>
              <a:gd name="T18" fmla="*/ 1868 w 2641"/>
              <a:gd name="T19" fmla="*/ 1869 h 2644"/>
              <a:gd name="T20" fmla="*/ 2023 w 2641"/>
              <a:gd name="T21" fmla="*/ 1699 h 2644"/>
              <a:gd name="T22" fmla="*/ 2164 w 2641"/>
              <a:gd name="T23" fmla="*/ 1516 h 2644"/>
              <a:gd name="T24" fmla="*/ 2287 w 2641"/>
              <a:gd name="T25" fmla="*/ 1322 h 2644"/>
              <a:gd name="T26" fmla="*/ 2393 w 2641"/>
              <a:gd name="T27" fmla="*/ 1117 h 2644"/>
              <a:gd name="T28" fmla="*/ 2482 w 2641"/>
              <a:gd name="T29" fmla="*/ 904 h 2644"/>
              <a:gd name="T30" fmla="*/ 2552 w 2641"/>
              <a:gd name="T31" fmla="*/ 684 h 2644"/>
              <a:gd name="T32" fmla="*/ 2601 w 2641"/>
              <a:gd name="T33" fmla="*/ 459 h 2644"/>
              <a:gd name="T34" fmla="*/ 2631 w 2641"/>
              <a:gd name="T35" fmla="*/ 231 h 2644"/>
              <a:gd name="T36" fmla="*/ 2641 w 2641"/>
              <a:gd name="T37" fmla="*/ 0 h 2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641" h="2644">
                <a:moveTo>
                  <a:pt x="0" y="2644"/>
                </a:moveTo>
                <a:lnTo>
                  <a:pt x="230" y="2633"/>
                </a:lnTo>
                <a:lnTo>
                  <a:pt x="458" y="2604"/>
                </a:lnTo>
                <a:lnTo>
                  <a:pt x="684" y="2553"/>
                </a:lnTo>
                <a:lnTo>
                  <a:pt x="904" y="2484"/>
                </a:lnTo>
                <a:lnTo>
                  <a:pt x="1117" y="2396"/>
                </a:lnTo>
                <a:lnTo>
                  <a:pt x="1320" y="2289"/>
                </a:lnTo>
                <a:lnTo>
                  <a:pt x="1515" y="2165"/>
                </a:lnTo>
                <a:lnTo>
                  <a:pt x="1698" y="2025"/>
                </a:lnTo>
                <a:lnTo>
                  <a:pt x="1868" y="1869"/>
                </a:lnTo>
                <a:lnTo>
                  <a:pt x="2023" y="1699"/>
                </a:lnTo>
                <a:lnTo>
                  <a:pt x="2164" y="1516"/>
                </a:lnTo>
                <a:lnTo>
                  <a:pt x="2287" y="1322"/>
                </a:lnTo>
                <a:lnTo>
                  <a:pt x="2393" y="1117"/>
                </a:lnTo>
                <a:lnTo>
                  <a:pt x="2482" y="904"/>
                </a:lnTo>
                <a:lnTo>
                  <a:pt x="2552" y="684"/>
                </a:lnTo>
                <a:lnTo>
                  <a:pt x="2601" y="459"/>
                </a:lnTo>
                <a:lnTo>
                  <a:pt x="2631" y="231"/>
                </a:lnTo>
                <a:lnTo>
                  <a:pt x="2641" y="0"/>
                </a:lnTo>
              </a:path>
            </a:pathLst>
          </a:custGeom>
          <a:noFill/>
          <a:ln w="9525">
            <a:solidFill>
              <a:srgbClr val="FF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231" name="Прямая соединительная линия 230"/>
          <p:cNvCxnSpPr>
            <a:endCxn id="229" idx="0"/>
          </p:cNvCxnSpPr>
          <p:nvPr/>
        </p:nvCxnSpPr>
        <p:spPr>
          <a:xfrm>
            <a:off x="1087403" y="5459466"/>
            <a:ext cx="2423379" cy="277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Прямая соединительная линия 232"/>
          <p:cNvCxnSpPr/>
          <p:nvPr/>
        </p:nvCxnSpPr>
        <p:spPr>
          <a:xfrm>
            <a:off x="6434675" y="1890982"/>
            <a:ext cx="0" cy="63902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Line 6"/>
          <p:cNvSpPr>
            <a:spLocks noChangeShapeType="1"/>
          </p:cNvSpPr>
          <p:nvPr/>
        </p:nvSpPr>
        <p:spPr bwMode="auto">
          <a:xfrm>
            <a:off x="6597966" y="5472931"/>
            <a:ext cx="819509" cy="95682"/>
          </a:xfrm>
          <a:prstGeom prst="line">
            <a:avLst/>
          </a:prstGeom>
          <a:noFill/>
          <a:ln w="0">
            <a:solidFill>
              <a:srgbClr val="7030A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 flipV="1">
            <a:off x="6855431" y="4526358"/>
            <a:ext cx="562045" cy="1042256"/>
          </a:xfrm>
          <a:prstGeom prst="line">
            <a:avLst/>
          </a:prstGeom>
          <a:noFill/>
          <a:ln w="28575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6857114" y="4522939"/>
            <a:ext cx="257464" cy="1797464"/>
          </a:xfrm>
          <a:prstGeom prst="line">
            <a:avLst/>
          </a:prstGeom>
          <a:noFill/>
          <a:ln w="28575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H="1" flipV="1">
            <a:off x="6858797" y="4526358"/>
            <a:ext cx="725274" cy="1524085"/>
          </a:xfrm>
          <a:prstGeom prst="line">
            <a:avLst/>
          </a:prstGeom>
          <a:noFill/>
          <a:ln w="28575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6295068" y="6228139"/>
            <a:ext cx="817826" cy="95682"/>
          </a:xfrm>
          <a:prstGeom prst="line">
            <a:avLst/>
          </a:prstGeom>
          <a:noFill/>
          <a:ln w="28575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>
            <a:off x="7250881" y="5143167"/>
            <a:ext cx="1357996" cy="796215"/>
          </a:xfrm>
          <a:prstGeom prst="line">
            <a:avLst/>
          </a:prstGeom>
          <a:noFill/>
          <a:ln w="0">
            <a:solidFill>
              <a:schemeClr val="accent5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6089770" y="4984267"/>
            <a:ext cx="2323906" cy="1361767"/>
          </a:xfrm>
          <a:prstGeom prst="line">
            <a:avLst/>
          </a:prstGeom>
          <a:noFill/>
          <a:ln w="0">
            <a:solidFill>
              <a:schemeClr val="accent5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6597966" y="4526358"/>
            <a:ext cx="257464" cy="946573"/>
          </a:xfrm>
          <a:prstGeom prst="line">
            <a:avLst/>
          </a:prstGeom>
          <a:noFill/>
          <a:ln w="0">
            <a:solidFill>
              <a:srgbClr val="7030A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6295068" y="4526358"/>
            <a:ext cx="560363" cy="1701781"/>
          </a:xfrm>
          <a:prstGeom prst="line">
            <a:avLst/>
          </a:prstGeom>
          <a:noFill/>
          <a:ln w="28575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6130156" y="4526358"/>
            <a:ext cx="725274" cy="1221661"/>
          </a:xfrm>
          <a:prstGeom prst="line">
            <a:avLst/>
          </a:prstGeom>
          <a:noFill/>
          <a:ln w="28575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>
            <a:off x="6130156" y="5748017"/>
            <a:ext cx="164911" cy="480122"/>
          </a:xfrm>
          <a:prstGeom prst="line">
            <a:avLst/>
          </a:prstGeom>
          <a:noFill/>
          <a:ln w="28575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6364062" y="5472931"/>
            <a:ext cx="233906" cy="136689"/>
          </a:xfrm>
          <a:prstGeom prst="line">
            <a:avLst/>
          </a:prstGeom>
          <a:noFill/>
          <a:ln w="0">
            <a:solidFill>
              <a:srgbClr val="7030A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H="1">
            <a:off x="6131840" y="5601076"/>
            <a:ext cx="260830" cy="152067"/>
          </a:xfrm>
          <a:prstGeom prst="line">
            <a:avLst/>
          </a:prstGeom>
          <a:noFill/>
          <a:ln w="0">
            <a:solidFill>
              <a:srgbClr val="7030A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7417476" y="4657066"/>
            <a:ext cx="281023" cy="903858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>
            <a:off x="7698498" y="4664755"/>
            <a:ext cx="910379" cy="534797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>
            <a:off x="7698498" y="4664755"/>
            <a:ext cx="279340" cy="575804"/>
          </a:xfrm>
          <a:prstGeom prst="line">
            <a:avLst/>
          </a:prstGeom>
          <a:noFill/>
          <a:ln w="0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H="1">
            <a:off x="8329537" y="5775355"/>
            <a:ext cx="560363" cy="329763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>
            <a:off x="8608877" y="5199552"/>
            <a:ext cx="281023" cy="575804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>
            <a:off x="7977838" y="5240559"/>
            <a:ext cx="912061" cy="534797"/>
          </a:xfrm>
          <a:prstGeom prst="line">
            <a:avLst/>
          </a:prstGeom>
          <a:noFill/>
          <a:ln w="0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H="1" flipV="1">
            <a:off x="7417476" y="5568613"/>
            <a:ext cx="912061" cy="536505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7417476" y="5568613"/>
            <a:ext cx="163229" cy="481830"/>
          </a:xfrm>
          <a:prstGeom prst="line">
            <a:avLst/>
          </a:prstGeom>
          <a:noFill/>
          <a:ln w="28575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 flipV="1">
            <a:off x="7112894" y="6050443"/>
            <a:ext cx="467810" cy="273379"/>
          </a:xfrm>
          <a:prstGeom prst="line">
            <a:avLst/>
          </a:prstGeom>
          <a:noFill/>
          <a:ln w="28575">
            <a:solidFill>
              <a:srgbClr val="7030A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Line 36"/>
          <p:cNvSpPr>
            <a:spLocks noChangeShapeType="1"/>
          </p:cNvSpPr>
          <p:nvPr/>
        </p:nvSpPr>
        <p:spPr bwMode="auto">
          <a:xfrm flipV="1">
            <a:off x="8324489" y="5183321"/>
            <a:ext cx="279340" cy="905566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Line 37"/>
          <p:cNvSpPr>
            <a:spLocks noChangeShapeType="1"/>
          </p:cNvSpPr>
          <p:nvPr/>
        </p:nvSpPr>
        <p:spPr bwMode="auto">
          <a:xfrm flipH="1" flipV="1">
            <a:off x="5197902" y="4902253"/>
            <a:ext cx="2290250" cy="1342972"/>
          </a:xfrm>
          <a:prstGeom prst="line">
            <a:avLst/>
          </a:prstGeom>
          <a:noFill/>
          <a:ln w="0">
            <a:solidFill>
              <a:schemeClr val="accent5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Line 38"/>
          <p:cNvSpPr>
            <a:spLocks noChangeShapeType="1"/>
          </p:cNvSpPr>
          <p:nvPr/>
        </p:nvSpPr>
        <p:spPr bwMode="auto">
          <a:xfrm flipH="1">
            <a:off x="5155833" y="4391376"/>
            <a:ext cx="2445065" cy="1435237"/>
          </a:xfrm>
          <a:prstGeom prst="line">
            <a:avLst/>
          </a:prstGeom>
          <a:noFill/>
          <a:ln w="0">
            <a:solidFill>
              <a:schemeClr val="accent5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Line 39"/>
          <p:cNvSpPr>
            <a:spLocks noChangeShapeType="1"/>
          </p:cNvSpPr>
          <p:nvPr/>
        </p:nvSpPr>
        <p:spPr bwMode="auto">
          <a:xfrm flipH="1" flipV="1">
            <a:off x="5956831" y="4358913"/>
            <a:ext cx="1418576" cy="832096"/>
          </a:xfrm>
          <a:prstGeom prst="line">
            <a:avLst/>
          </a:prstGeom>
          <a:noFill/>
          <a:ln w="0">
            <a:solidFill>
              <a:schemeClr val="accent5">
                <a:lumMod val="7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Freeform 40"/>
          <p:cNvSpPr>
            <a:spLocks/>
          </p:cNvSpPr>
          <p:nvPr/>
        </p:nvSpPr>
        <p:spPr bwMode="auto">
          <a:xfrm>
            <a:off x="5369544" y="5003061"/>
            <a:ext cx="1188036" cy="697115"/>
          </a:xfrm>
          <a:custGeom>
            <a:avLst/>
            <a:gdLst>
              <a:gd name="T0" fmla="*/ 0 w 4944"/>
              <a:gd name="T1" fmla="*/ 1430 h 2859"/>
              <a:gd name="T2" fmla="*/ 32 w 4944"/>
              <a:gd name="T3" fmla="*/ 1659 h 2859"/>
              <a:gd name="T4" fmla="*/ 127 w 4944"/>
              <a:gd name="T5" fmla="*/ 1882 h 2859"/>
              <a:gd name="T6" fmla="*/ 284 w 4944"/>
              <a:gd name="T7" fmla="*/ 2095 h 2859"/>
              <a:gd name="T8" fmla="*/ 496 w 4944"/>
              <a:gd name="T9" fmla="*/ 2289 h 2859"/>
              <a:gd name="T10" fmla="*/ 760 w 4944"/>
              <a:gd name="T11" fmla="*/ 2461 h 2859"/>
              <a:gd name="T12" fmla="*/ 1070 w 4944"/>
              <a:gd name="T13" fmla="*/ 2607 h 2859"/>
              <a:gd name="T14" fmla="*/ 1414 w 4944"/>
              <a:gd name="T15" fmla="*/ 2722 h 2859"/>
              <a:gd name="T16" fmla="*/ 1787 w 4944"/>
              <a:gd name="T17" fmla="*/ 2804 h 2859"/>
              <a:gd name="T18" fmla="*/ 2177 w 4944"/>
              <a:gd name="T19" fmla="*/ 2849 h 2859"/>
              <a:gd name="T20" fmla="*/ 2575 w 4944"/>
              <a:gd name="T21" fmla="*/ 2859 h 2859"/>
              <a:gd name="T22" fmla="*/ 2971 w 4944"/>
              <a:gd name="T23" fmla="*/ 2832 h 2859"/>
              <a:gd name="T24" fmla="*/ 3354 w 4944"/>
              <a:gd name="T25" fmla="*/ 2768 h 2859"/>
              <a:gd name="T26" fmla="*/ 3713 w 4944"/>
              <a:gd name="T27" fmla="*/ 2668 h 2859"/>
              <a:gd name="T28" fmla="*/ 4042 w 4944"/>
              <a:gd name="T29" fmla="*/ 2538 h 2859"/>
              <a:gd name="T30" fmla="*/ 4329 w 4944"/>
              <a:gd name="T31" fmla="*/ 2379 h 2859"/>
              <a:gd name="T32" fmla="*/ 4569 w 4944"/>
              <a:gd name="T33" fmla="*/ 2194 h 2859"/>
              <a:gd name="T34" fmla="*/ 4753 w 4944"/>
              <a:gd name="T35" fmla="*/ 1991 h 2859"/>
              <a:gd name="T36" fmla="*/ 4879 w 4944"/>
              <a:gd name="T37" fmla="*/ 1772 h 2859"/>
              <a:gd name="T38" fmla="*/ 4944 w 4944"/>
              <a:gd name="T39" fmla="*/ 1545 h 2859"/>
              <a:gd name="T40" fmla="*/ 4944 w 4944"/>
              <a:gd name="T41" fmla="*/ 1314 h 2859"/>
              <a:gd name="T42" fmla="*/ 4879 w 4944"/>
              <a:gd name="T43" fmla="*/ 1088 h 2859"/>
              <a:gd name="T44" fmla="*/ 4753 w 4944"/>
              <a:gd name="T45" fmla="*/ 869 h 2859"/>
              <a:gd name="T46" fmla="*/ 4569 w 4944"/>
              <a:gd name="T47" fmla="*/ 665 h 2859"/>
              <a:gd name="T48" fmla="*/ 4329 w 4944"/>
              <a:gd name="T49" fmla="*/ 481 h 2859"/>
              <a:gd name="T50" fmla="*/ 4042 w 4944"/>
              <a:gd name="T51" fmla="*/ 322 h 2859"/>
              <a:gd name="T52" fmla="*/ 3713 w 4944"/>
              <a:gd name="T53" fmla="*/ 191 h 2859"/>
              <a:gd name="T54" fmla="*/ 3354 w 4944"/>
              <a:gd name="T55" fmla="*/ 92 h 2859"/>
              <a:gd name="T56" fmla="*/ 2971 w 4944"/>
              <a:gd name="T57" fmla="*/ 28 h 2859"/>
              <a:gd name="T58" fmla="*/ 2575 w 4944"/>
              <a:gd name="T59" fmla="*/ 0 h 2859"/>
              <a:gd name="T60" fmla="*/ 2177 w 4944"/>
              <a:gd name="T61" fmla="*/ 10 h 2859"/>
              <a:gd name="T62" fmla="*/ 1787 w 4944"/>
              <a:gd name="T63" fmla="*/ 55 h 2859"/>
              <a:gd name="T64" fmla="*/ 1414 w 4944"/>
              <a:gd name="T65" fmla="*/ 137 h 2859"/>
              <a:gd name="T66" fmla="*/ 1070 w 4944"/>
              <a:gd name="T67" fmla="*/ 252 h 2859"/>
              <a:gd name="T68" fmla="*/ 760 w 4944"/>
              <a:gd name="T69" fmla="*/ 398 h 2859"/>
              <a:gd name="T70" fmla="*/ 496 w 4944"/>
              <a:gd name="T71" fmla="*/ 570 h 2859"/>
              <a:gd name="T72" fmla="*/ 284 w 4944"/>
              <a:gd name="T73" fmla="*/ 765 h 2859"/>
              <a:gd name="T74" fmla="*/ 127 w 4944"/>
              <a:gd name="T75" fmla="*/ 977 h 2859"/>
              <a:gd name="T76" fmla="*/ 32 w 4944"/>
              <a:gd name="T77" fmla="*/ 1200 h 2859"/>
              <a:gd name="T78" fmla="*/ 0 w 4944"/>
              <a:gd name="T79" fmla="*/ 1430 h 2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44" h="2859">
                <a:moveTo>
                  <a:pt x="0" y="1430"/>
                </a:moveTo>
                <a:lnTo>
                  <a:pt x="32" y="1659"/>
                </a:lnTo>
                <a:lnTo>
                  <a:pt x="127" y="1882"/>
                </a:lnTo>
                <a:lnTo>
                  <a:pt x="284" y="2095"/>
                </a:lnTo>
                <a:lnTo>
                  <a:pt x="496" y="2289"/>
                </a:lnTo>
                <a:lnTo>
                  <a:pt x="760" y="2461"/>
                </a:lnTo>
                <a:lnTo>
                  <a:pt x="1070" y="2607"/>
                </a:lnTo>
                <a:lnTo>
                  <a:pt x="1414" y="2722"/>
                </a:lnTo>
                <a:lnTo>
                  <a:pt x="1787" y="2804"/>
                </a:lnTo>
                <a:lnTo>
                  <a:pt x="2177" y="2849"/>
                </a:lnTo>
                <a:lnTo>
                  <a:pt x="2575" y="2859"/>
                </a:lnTo>
                <a:lnTo>
                  <a:pt x="2971" y="2832"/>
                </a:lnTo>
                <a:lnTo>
                  <a:pt x="3354" y="2768"/>
                </a:lnTo>
                <a:lnTo>
                  <a:pt x="3713" y="2668"/>
                </a:lnTo>
                <a:lnTo>
                  <a:pt x="4042" y="2538"/>
                </a:lnTo>
                <a:lnTo>
                  <a:pt x="4329" y="2379"/>
                </a:lnTo>
                <a:lnTo>
                  <a:pt x="4569" y="2194"/>
                </a:lnTo>
                <a:lnTo>
                  <a:pt x="4753" y="1991"/>
                </a:lnTo>
                <a:lnTo>
                  <a:pt x="4879" y="1772"/>
                </a:lnTo>
                <a:lnTo>
                  <a:pt x="4944" y="1545"/>
                </a:lnTo>
                <a:lnTo>
                  <a:pt x="4944" y="1314"/>
                </a:lnTo>
                <a:lnTo>
                  <a:pt x="4879" y="1088"/>
                </a:lnTo>
                <a:lnTo>
                  <a:pt x="4753" y="869"/>
                </a:lnTo>
                <a:lnTo>
                  <a:pt x="4569" y="665"/>
                </a:lnTo>
                <a:lnTo>
                  <a:pt x="4329" y="481"/>
                </a:lnTo>
                <a:lnTo>
                  <a:pt x="4042" y="322"/>
                </a:lnTo>
                <a:lnTo>
                  <a:pt x="3713" y="191"/>
                </a:lnTo>
                <a:lnTo>
                  <a:pt x="3354" y="92"/>
                </a:lnTo>
                <a:lnTo>
                  <a:pt x="2971" y="28"/>
                </a:lnTo>
                <a:lnTo>
                  <a:pt x="2575" y="0"/>
                </a:lnTo>
                <a:lnTo>
                  <a:pt x="2177" y="10"/>
                </a:lnTo>
                <a:lnTo>
                  <a:pt x="1787" y="55"/>
                </a:lnTo>
                <a:lnTo>
                  <a:pt x="1414" y="137"/>
                </a:lnTo>
                <a:lnTo>
                  <a:pt x="1070" y="252"/>
                </a:lnTo>
                <a:lnTo>
                  <a:pt x="760" y="398"/>
                </a:lnTo>
                <a:lnTo>
                  <a:pt x="496" y="570"/>
                </a:lnTo>
                <a:lnTo>
                  <a:pt x="284" y="765"/>
                </a:lnTo>
                <a:lnTo>
                  <a:pt x="127" y="977"/>
                </a:lnTo>
                <a:lnTo>
                  <a:pt x="32" y="1200"/>
                </a:lnTo>
                <a:lnTo>
                  <a:pt x="0" y="1430"/>
                </a:lnTo>
                <a:close/>
              </a:path>
            </a:pathLst>
          </a:custGeom>
          <a:noFill/>
          <a:ln w="0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Freeform 41"/>
          <p:cNvSpPr>
            <a:spLocks/>
          </p:cNvSpPr>
          <p:nvPr/>
        </p:nvSpPr>
        <p:spPr bwMode="auto">
          <a:xfrm>
            <a:off x="6210929" y="4509271"/>
            <a:ext cx="1189719" cy="697115"/>
          </a:xfrm>
          <a:custGeom>
            <a:avLst/>
            <a:gdLst>
              <a:gd name="T0" fmla="*/ 0 w 4944"/>
              <a:gd name="T1" fmla="*/ 1430 h 2859"/>
              <a:gd name="T2" fmla="*/ 32 w 4944"/>
              <a:gd name="T3" fmla="*/ 1659 h 2859"/>
              <a:gd name="T4" fmla="*/ 127 w 4944"/>
              <a:gd name="T5" fmla="*/ 1883 h 2859"/>
              <a:gd name="T6" fmla="*/ 284 w 4944"/>
              <a:gd name="T7" fmla="*/ 2095 h 2859"/>
              <a:gd name="T8" fmla="*/ 496 w 4944"/>
              <a:gd name="T9" fmla="*/ 2289 h 2859"/>
              <a:gd name="T10" fmla="*/ 762 w 4944"/>
              <a:gd name="T11" fmla="*/ 2462 h 2859"/>
              <a:gd name="T12" fmla="*/ 1070 w 4944"/>
              <a:gd name="T13" fmla="*/ 2607 h 2859"/>
              <a:gd name="T14" fmla="*/ 1415 w 4944"/>
              <a:gd name="T15" fmla="*/ 2722 h 2859"/>
              <a:gd name="T16" fmla="*/ 1787 w 4944"/>
              <a:gd name="T17" fmla="*/ 2803 h 2859"/>
              <a:gd name="T18" fmla="*/ 2178 w 4944"/>
              <a:gd name="T19" fmla="*/ 2850 h 2859"/>
              <a:gd name="T20" fmla="*/ 2577 w 4944"/>
              <a:gd name="T21" fmla="*/ 2859 h 2859"/>
              <a:gd name="T22" fmla="*/ 2972 w 4944"/>
              <a:gd name="T23" fmla="*/ 2831 h 2859"/>
              <a:gd name="T24" fmla="*/ 3355 w 4944"/>
              <a:gd name="T25" fmla="*/ 2767 h 2859"/>
              <a:gd name="T26" fmla="*/ 3715 w 4944"/>
              <a:gd name="T27" fmla="*/ 2669 h 2859"/>
              <a:gd name="T28" fmla="*/ 4042 w 4944"/>
              <a:gd name="T29" fmla="*/ 2538 h 2859"/>
              <a:gd name="T30" fmla="*/ 4330 w 4944"/>
              <a:gd name="T31" fmla="*/ 2378 h 2859"/>
              <a:gd name="T32" fmla="*/ 4569 w 4944"/>
              <a:gd name="T33" fmla="*/ 2194 h 2859"/>
              <a:gd name="T34" fmla="*/ 4754 w 4944"/>
              <a:gd name="T35" fmla="*/ 1990 h 2859"/>
              <a:gd name="T36" fmla="*/ 4881 w 4944"/>
              <a:gd name="T37" fmla="*/ 1772 h 2859"/>
              <a:gd name="T38" fmla="*/ 4944 w 4944"/>
              <a:gd name="T39" fmla="*/ 1544 h 2859"/>
              <a:gd name="T40" fmla="*/ 4944 w 4944"/>
              <a:gd name="T41" fmla="*/ 1315 h 2859"/>
              <a:gd name="T42" fmla="*/ 4881 w 4944"/>
              <a:gd name="T43" fmla="*/ 1087 h 2859"/>
              <a:gd name="T44" fmla="*/ 4754 w 4944"/>
              <a:gd name="T45" fmla="*/ 869 h 2859"/>
              <a:gd name="T46" fmla="*/ 4569 w 4944"/>
              <a:gd name="T47" fmla="*/ 665 h 2859"/>
              <a:gd name="T48" fmla="*/ 4330 w 4944"/>
              <a:gd name="T49" fmla="*/ 481 h 2859"/>
              <a:gd name="T50" fmla="*/ 4042 w 4944"/>
              <a:gd name="T51" fmla="*/ 321 h 2859"/>
              <a:gd name="T52" fmla="*/ 3715 w 4944"/>
              <a:gd name="T53" fmla="*/ 191 h 2859"/>
              <a:gd name="T54" fmla="*/ 3355 w 4944"/>
              <a:gd name="T55" fmla="*/ 92 h 2859"/>
              <a:gd name="T56" fmla="*/ 2972 w 4944"/>
              <a:gd name="T57" fmla="*/ 28 h 2859"/>
              <a:gd name="T58" fmla="*/ 2577 w 4944"/>
              <a:gd name="T59" fmla="*/ 0 h 2859"/>
              <a:gd name="T60" fmla="*/ 2178 w 4944"/>
              <a:gd name="T61" fmla="*/ 9 h 2859"/>
              <a:gd name="T62" fmla="*/ 1787 w 4944"/>
              <a:gd name="T63" fmla="*/ 56 h 2859"/>
              <a:gd name="T64" fmla="*/ 1415 w 4944"/>
              <a:gd name="T65" fmla="*/ 137 h 2859"/>
              <a:gd name="T66" fmla="*/ 1070 w 4944"/>
              <a:gd name="T67" fmla="*/ 252 h 2859"/>
              <a:gd name="T68" fmla="*/ 762 w 4944"/>
              <a:gd name="T69" fmla="*/ 397 h 2859"/>
              <a:gd name="T70" fmla="*/ 496 w 4944"/>
              <a:gd name="T71" fmla="*/ 570 h 2859"/>
              <a:gd name="T72" fmla="*/ 284 w 4944"/>
              <a:gd name="T73" fmla="*/ 764 h 2859"/>
              <a:gd name="T74" fmla="*/ 127 w 4944"/>
              <a:gd name="T75" fmla="*/ 976 h 2859"/>
              <a:gd name="T76" fmla="*/ 32 w 4944"/>
              <a:gd name="T77" fmla="*/ 1200 h 2859"/>
              <a:gd name="T78" fmla="*/ 0 w 4944"/>
              <a:gd name="T79" fmla="*/ 1430 h 2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44" h="2859">
                <a:moveTo>
                  <a:pt x="0" y="1430"/>
                </a:moveTo>
                <a:lnTo>
                  <a:pt x="32" y="1659"/>
                </a:lnTo>
                <a:lnTo>
                  <a:pt x="127" y="1883"/>
                </a:lnTo>
                <a:lnTo>
                  <a:pt x="284" y="2095"/>
                </a:lnTo>
                <a:lnTo>
                  <a:pt x="496" y="2289"/>
                </a:lnTo>
                <a:lnTo>
                  <a:pt x="762" y="2462"/>
                </a:lnTo>
                <a:lnTo>
                  <a:pt x="1070" y="2607"/>
                </a:lnTo>
                <a:lnTo>
                  <a:pt x="1415" y="2722"/>
                </a:lnTo>
                <a:lnTo>
                  <a:pt x="1787" y="2803"/>
                </a:lnTo>
                <a:lnTo>
                  <a:pt x="2178" y="2850"/>
                </a:lnTo>
                <a:lnTo>
                  <a:pt x="2577" y="2859"/>
                </a:lnTo>
                <a:lnTo>
                  <a:pt x="2972" y="2831"/>
                </a:lnTo>
                <a:lnTo>
                  <a:pt x="3355" y="2767"/>
                </a:lnTo>
                <a:lnTo>
                  <a:pt x="3715" y="2669"/>
                </a:lnTo>
                <a:lnTo>
                  <a:pt x="4042" y="2538"/>
                </a:lnTo>
                <a:lnTo>
                  <a:pt x="4330" y="2378"/>
                </a:lnTo>
                <a:lnTo>
                  <a:pt x="4569" y="2194"/>
                </a:lnTo>
                <a:lnTo>
                  <a:pt x="4754" y="1990"/>
                </a:lnTo>
                <a:lnTo>
                  <a:pt x="4881" y="1772"/>
                </a:lnTo>
                <a:lnTo>
                  <a:pt x="4944" y="1544"/>
                </a:lnTo>
                <a:lnTo>
                  <a:pt x="4944" y="1315"/>
                </a:lnTo>
                <a:lnTo>
                  <a:pt x="4881" y="1087"/>
                </a:lnTo>
                <a:lnTo>
                  <a:pt x="4754" y="869"/>
                </a:lnTo>
                <a:lnTo>
                  <a:pt x="4569" y="665"/>
                </a:lnTo>
                <a:lnTo>
                  <a:pt x="4330" y="481"/>
                </a:lnTo>
                <a:lnTo>
                  <a:pt x="4042" y="321"/>
                </a:lnTo>
                <a:lnTo>
                  <a:pt x="3715" y="191"/>
                </a:lnTo>
                <a:lnTo>
                  <a:pt x="3355" y="92"/>
                </a:lnTo>
                <a:lnTo>
                  <a:pt x="2972" y="28"/>
                </a:lnTo>
                <a:lnTo>
                  <a:pt x="2577" y="0"/>
                </a:lnTo>
                <a:lnTo>
                  <a:pt x="2178" y="9"/>
                </a:lnTo>
                <a:lnTo>
                  <a:pt x="1787" y="56"/>
                </a:lnTo>
                <a:lnTo>
                  <a:pt x="1415" y="137"/>
                </a:lnTo>
                <a:lnTo>
                  <a:pt x="1070" y="252"/>
                </a:lnTo>
                <a:lnTo>
                  <a:pt x="762" y="397"/>
                </a:lnTo>
                <a:lnTo>
                  <a:pt x="496" y="570"/>
                </a:lnTo>
                <a:lnTo>
                  <a:pt x="284" y="764"/>
                </a:lnTo>
                <a:lnTo>
                  <a:pt x="127" y="976"/>
                </a:lnTo>
                <a:lnTo>
                  <a:pt x="32" y="1200"/>
                </a:lnTo>
                <a:lnTo>
                  <a:pt x="0" y="1430"/>
                </a:lnTo>
                <a:close/>
              </a:path>
            </a:pathLst>
          </a:custGeom>
          <a:noFill/>
          <a:ln w="0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Freeform 42"/>
          <p:cNvSpPr>
            <a:spLocks/>
          </p:cNvSpPr>
          <p:nvPr/>
        </p:nvSpPr>
        <p:spPr bwMode="auto">
          <a:xfrm>
            <a:off x="5369544" y="5351618"/>
            <a:ext cx="802682" cy="348558"/>
          </a:xfrm>
          <a:custGeom>
            <a:avLst/>
            <a:gdLst>
              <a:gd name="T0" fmla="*/ 0 w 3338"/>
              <a:gd name="T1" fmla="*/ 0 h 1429"/>
              <a:gd name="T2" fmla="*/ 45 w 3338"/>
              <a:gd name="T3" fmla="*/ 273 h 1429"/>
              <a:gd name="T4" fmla="*/ 181 w 3338"/>
              <a:gd name="T5" fmla="*/ 537 h 1429"/>
              <a:gd name="T6" fmla="*/ 402 w 3338"/>
              <a:gd name="T7" fmla="*/ 782 h 1429"/>
              <a:gd name="T8" fmla="*/ 699 w 3338"/>
              <a:gd name="T9" fmla="*/ 996 h 1429"/>
              <a:gd name="T10" fmla="*/ 1062 w 3338"/>
              <a:gd name="T11" fmla="*/ 1174 h 1429"/>
              <a:gd name="T12" fmla="*/ 1477 w 3338"/>
              <a:gd name="T13" fmla="*/ 1309 h 1429"/>
              <a:gd name="T14" fmla="*/ 1930 w 3338"/>
              <a:gd name="T15" fmla="*/ 1395 h 1429"/>
              <a:gd name="T16" fmla="*/ 2401 w 3338"/>
              <a:gd name="T17" fmla="*/ 1429 h 1429"/>
              <a:gd name="T18" fmla="*/ 2877 w 3338"/>
              <a:gd name="T19" fmla="*/ 1412 h 1429"/>
              <a:gd name="T20" fmla="*/ 3338 w 3338"/>
              <a:gd name="T21" fmla="*/ 1341 h 1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338" h="1429">
                <a:moveTo>
                  <a:pt x="0" y="0"/>
                </a:moveTo>
                <a:lnTo>
                  <a:pt x="45" y="273"/>
                </a:lnTo>
                <a:lnTo>
                  <a:pt x="181" y="537"/>
                </a:lnTo>
                <a:lnTo>
                  <a:pt x="402" y="782"/>
                </a:lnTo>
                <a:lnTo>
                  <a:pt x="699" y="996"/>
                </a:lnTo>
                <a:lnTo>
                  <a:pt x="1062" y="1174"/>
                </a:lnTo>
                <a:lnTo>
                  <a:pt x="1477" y="1309"/>
                </a:lnTo>
                <a:lnTo>
                  <a:pt x="1930" y="1395"/>
                </a:lnTo>
                <a:lnTo>
                  <a:pt x="2401" y="1429"/>
                </a:lnTo>
                <a:lnTo>
                  <a:pt x="2877" y="1412"/>
                </a:lnTo>
                <a:lnTo>
                  <a:pt x="3338" y="1341"/>
                </a:lnTo>
              </a:path>
            </a:pathLst>
          </a:custGeom>
          <a:noFill/>
          <a:ln w="28575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Freeform 43"/>
          <p:cNvSpPr>
            <a:spLocks/>
          </p:cNvSpPr>
          <p:nvPr/>
        </p:nvSpPr>
        <p:spPr bwMode="auto">
          <a:xfrm>
            <a:off x="7180205" y="4768981"/>
            <a:ext cx="220443" cy="360518"/>
          </a:xfrm>
          <a:custGeom>
            <a:avLst/>
            <a:gdLst>
              <a:gd name="T0" fmla="*/ 0 w 917"/>
              <a:gd name="T1" fmla="*/ 1476 h 1476"/>
              <a:gd name="T2" fmla="*/ 347 w 917"/>
              <a:gd name="T3" fmla="*/ 1288 h 1476"/>
              <a:gd name="T4" fmla="*/ 621 w 917"/>
              <a:gd name="T5" fmla="*/ 1064 h 1476"/>
              <a:gd name="T6" fmla="*/ 811 w 917"/>
              <a:gd name="T7" fmla="*/ 814 h 1476"/>
              <a:gd name="T8" fmla="*/ 912 w 917"/>
              <a:gd name="T9" fmla="*/ 546 h 1476"/>
              <a:gd name="T10" fmla="*/ 917 w 917"/>
              <a:gd name="T11" fmla="*/ 271 h 1476"/>
              <a:gd name="T12" fmla="*/ 828 w 917"/>
              <a:gd name="T13" fmla="*/ 0 h 1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17" h="1476">
                <a:moveTo>
                  <a:pt x="0" y="1476"/>
                </a:moveTo>
                <a:lnTo>
                  <a:pt x="347" y="1288"/>
                </a:lnTo>
                <a:lnTo>
                  <a:pt x="621" y="1064"/>
                </a:lnTo>
                <a:lnTo>
                  <a:pt x="811" y="814"/>
                </a:lnTo>
                <a:lnTo>
                  <a:pt x="912" y="546"/>
                </a:lnTo>
                <a:lnTo>
                  <a:pt x="917" y="271"/>
                </a:lnTo>
                <a:lnTo>
                  <a:pt x="828" y="0"/>
                </a:lnTo>
              </a:path>
            </a:pathLst>
          </a:custGeom>
          <a:noFill/>
          <a:ln w="28575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Line 44"/>
          <p:cNvSpPr>
            <a:spLocks noChangeShapeType="1"/>
          </p:cNvSpPr>
          <p:nvPr/>
        </p:nvSpPr>
        <p:spPr bwMode="auto">
          <a:xfrm flipV="1">
            <a:off x="5965245" y="3979600"/>
            <a:ext cx="0" cy="1372019"/>
          </a:xfrm>
          <a:prstGeom prst="line">
            <a:avLst/>
          </a:prstGeom>
          <a:noFill/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5" name="Line 45"/>
          <p:cNvSpPr>
            <a:spLocks noChangeShapeType="1"/>
          </p:cNvSpPr>
          <p:nvPr/>
        </p:nvSpPr>
        <p:spPr bwMode="auto">
          <a:xfrm flipV="1">
            <a:off x="6806630" y="3485810"/>
            <a:ext cx="0" cy="1372019"/>
          </a:xfrm>
          <a:prstGeom prst="line">
            <a:avLst/>
          </a:prstGeom>
          <a:noFill/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6" name="Line 46"/>
          <p:cNvSpPr>
            <a:spLocks noChangeShapeType="1"/>
          </p:cNvSpPr>
          <p:nvPr/>
        </p:nvSpPr>
        <p:spPr bwMode="auto">
          <a:xfrm flipH="1">
            <a:off x="6559263" y="3456764"/>
            <a:ext cx="247368" cy="560426"/>
          </a:xfrm>
          <a:prstGeom prst="line">
            <a:avLst/>
          </a:prstGeom>
          <a:noFill/>
          <a:ln w="28575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7" name="Line 47"/>
          <p:cNvSpPr>
            <a:spLocks noChangeShapeType="1"/>
          </p:cNvSpPr>
          <p:nvPr/>
        </p:nvSpPr>
        <p:spPr bwMode="auto">
          <a:xfrm>
            <a:off x="6803264" y="3456764"/>
            <a:ext cx="575507" cy="1312217"/>
          </a:xfrm>
          <a:prstGeom prst="line">
            <a:avLst/>
          </a:prstGeom>
          <a:noFill/>
          <a:ln w="28575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8" name="Freeform 48"/>
          <p:cNvSpPr>
            <a:spLocks/>
          </p:cNvSpPr>
          <p:nvPr/>
        </p:nvSpPr>
        <p:spPr bwMode="auto">
          <a:xfrm>
            <a:off x="5369544" y="3521691"/>
            <a:ext cx="1188036" cy="697115"/>
          </a:xfrm>
          <a:custGeom>
            <a:avLst/>
            <a:gdLst>
              <a:gd name="T0" fmla="*/ 0 w 4940"/>
              <a:gd name="T1" fmla="*/ 1429 h 2858"/>
              <a:gd name="T2" fmla="*/ 44 w 4940"/>
              <a:gd name="T3" fmla="*/ 1700 h 2858"/>
              <a:gd name="T4" fmla="*/ 177 w 4940"/>
              <a:gd name="T5" fmla="*/ 1961 h 2858"/>
              <a:gd name="T6" fmla="*/ 393 w 4940"/>
              <a:gd name="T7" fmla="*/ 2203 h 2858"/>
              <a:gd name="T8" fmla="*/ 684 w 4940"/>
              <a:gd name="T9" fmla="*/ 2416 h 2858"/>
              <a:gd name="T10" fmla="*/ 1040 w 4940"/>
              <a:gd name="T11" fmla="*/ 2594 h 2858"/>
              <a:gd name="T12" fmla="*/ 1448 w 4940"/>
              <a:gd name="T13" fmla="*/ 2730 h 2858"/>
              <a:gd name="T14" fmla="*/ 1892 w 4940"/>
              <a:gd name="T15" fmla="*/ 2820 h 2858"/>
              <a:gd name="T16" fmla="*/ 2358 w 4940"/>
              <a:gd name="T17" fmla="*/ 2858 h 2858"/>
              <a:gd name="T18" fmla="*/ 2828 w 4940"/>
              <a:gd name="T19" fmla="*/ 2845 h 2858"/>
              <a:gd name="T20" fmla="*/ 3286 w 4940"/>
              <a:gd name="T21" fmla="*/ 2781 h 2858"/>
              <a:gd name="T22" fmla="*/ 3713 w 4940"/>
              <a:gd name="T23" fmla="*/ 2668 h 2858"/>
              <a:gd name="T24" fmla="*/ 4097 w 4940"/>
              <a:gd name="T25" fmla="*/ 2510 h 2858"/>
              <a:gd name="T26" fmla="*/ 4422 w 4940"/>
              <a:gd name="T27" fmla="*/ 2313 h 2858"/>
              <a:gd name="T28" fmla="*/ 4676 w 4940"/>
              <a:gd name="T29" fmla="*/ 2085 h 2858"/>
              <a:gd name="T30" fmla="*/ 4852 w 4940"/>
              <a:gd name="T31" fmla="*/ 1833 h 2858"/>
              <a:gd name="T32" fmla="*/ 4940 w 4940"/>
              <a:gd name="T33" fmla="*/ 1565 h 2858"/>
              <a:gd name="T34" fmla="*/ 4940 w 4940"/>
              <a:gd name="T35" fmla="*/ 1293 h 2858"/>
              <a:gd name="T36" fmla="*/ 4852 w 4940"/>
              <a:gd name="T37" fmla="*/ 1026 h 2858"/>
              <a:gd name="T38" fmla="*/ 4676 w 4940"/>
              <a:gd name="T39" fmla="*/ 774 h 2858"/>
              <a:gd name="T40" fmla="*/ 4422 w 4940"/>
              <a:gd name="T41" fmla="*/ 545 h 2858"/>
              <a:gd name="T42" fmla="*/ 4097 w 4940"/>
              <a:gd name="T43" fmla="*/ 348 h 2858"/>
              <a:gd name="T44" fmla="*/ 3713 w 4940"/>
              <a:gd name="T45" fmla="*/ 190 h 2858"/>
              <a:gd name="T46" fmla="*/ 3286 w 4940"/>
              <a:gd name="T47" fmla="*/ 77 h 2858"/>
              <a:gd name="T48" fmla="*/ 2828 w 4940"/>
              <a:gd name="T49" fmla="*/ 13 h 2858"/>
              <a:gd name="T50" fmla="*/ 2358 w 4940"/>
              <a:gd name="T51" fmla="*/ 0 h 2858"/>
              <a:gd name="T52" fmla="*/ 1892 w 4940"/>
              <a:gd name="T53" fmla="*/ 39 h 2858"/>
              <a:gd name="T54" fmla="*/ 1448 w 4940"/>
              <a:gd name="T55" fmla="*/ 128 h 2858"/>
              <a:gd name="T56" fmla="*/ 1040 w 4940"/>
              <a:gd name="T57" fmla="*/ 264 h 2858"/>
              <a:gd name="T58" fmla="*/ 684 w 4940"/>
              <a:gd name="T59" fmla="*/ 442 h 2858"/>
              <a:gd name="T60" fmla="*/ 393 w 4940"/>
              <a:gd name="T61" fmla="*/ 655 h 2858"/>
              <a:gd name="T62" fmla="*/ 177 w 4940"/>
              <a:gd name="T63" fmla="*/ 898 h 2858"/>
              <a:gd name="T64" fmla="*/ 44 w 4940"/>
              <a:gd name="T65" fmla="*/ 1158 h 2858"/>
              <a:gd name="T66" fmla="*/ 0 w 4940"/>
              <a:gd name="T67" fmla="*/ 1429 h 28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40" h="2858">
                <a:moveTo>
                  <a:pt x="0" y="1429"/>
                </a:moveTo>
                <a:lnTo>
                  <a:pt x="44" y="1700"/>
                </a:lnTo>
                <a:lnTo>
                  <a:pt x="177" y="1961"/>
                </a:lnTo>
                <a:lnTo>
                  <a:pt x="393" y="2203"/>
                </a:lnTo>
                <a:lnTo>
                  <a:pt x="684" y="2416"/>
                </a:lnTo>
                <a:lnTo>
                  <a:pt x="1040" y="2594"/>
                </a:lnTo>
                <a:lnTo>
                  <a:pt x="1448" y="2730"/>
                </a:lnTo>
                <a:lnTo>
                  <a:pt x="1892" y="2820"/>
                </a:lnTo>
                <a:lnTo>
                  <a:pt x="2358" y="2858"/>
                </a:lnTo>
                <a:lnTo>
                  <a:pt x="2828" y="2845"/>
                </a:lnTo>
                <a:lnTo>
                  <a:pt x="3286" y="2781"/>
                </a:lnTo>
                <a:lnTo>
                  <a:pt x="3713" y="2668"/>
                </a:lnTo>
                <a:lnTo>
                  <a:pt x="4097" y="2510"/>
                </a:lnTo>
                <a:lnTo>
                  <a:pt x="4422" y="2313"/>
                </a:lnTo>
                <a:lnTo>
                  <a:pt x="4676" y="2085"/>
                </a:lnTo>
                <a:lnTo>
                  <a:pt x="4852" y="1833"/>
                </a:lnTo>
                <a:lnTo>
                  <a:pt x="4940" y="1565"/>
                </a:lnTo>
                <a:lnTo>
                  <a:pt x="4940" y="1293"/>
                </a:lnTo>
                <a:lnTo>
                  <a:pt x="4852" y="1026"/>
                </a:lnTo>
                <a:lnTo>
                  <a:pt x="4676" y="774"/>
                </a:lnTo>
                <a:lnTo>
                  <a:pt x="4422" y="545"/>
                </a:lnTo>
                <a:lnTo>
                  <a:pt x="4097" y="348"/>
                </a:lnTo>
                <a:lnTo>
                  <a:pt x="3713" y="190"/>
                </a:lnTo>
                <a:lnTo>
                  <a:pt x="3286" y="77"/>
                </a:lnTo>
                <a:lnTo>
                  <a:pt x="2828" y="13"/>
                </a:lnTo>
                <a:lnTo>
                  <a:pt x="2358" y="0"/>
                </a:lnTo>
                <a:lnTo>
                  <a:pt x="1892" y="39"/>
                </a:lnTo>
                <a:lnTo>
                  <a:pt x="1448" y="128"/>
                </a:lnTo>
                <a:lnTo>
                  <a:pt x="1040" y="264"/>
                </a:lnTo>
                <a:lnTo>
                  <a:pt x="684" y="442"/>
                </a:lnTo>
                <a:lnTo>
                  <a:pt x="393" y="655"/>
                </a:lnTo>
                <a:lnTo>
                  <a:pt x="177" y="898"/>
                </a:lnTo>
                <a:lnTo>
                  <a:pt x="44" y="1158"/>
                </a:lnTo>
                <a:lnTo>
                  <a:pt x="0" y="1429"/>
                </a:lnTo>
                <a:close/>
              </a:path>
            </a:pathLst>
          </a:custGeom>
          <a:noFill/>
          <a:ln w="28575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9" name="Line 49"/>
          <p:cNvSpPr>
            <a:spLocks noChangeShapeType="1"/>
          </p:cNvSpPr>
          <p:nvPr/>
        </p:nvSpPr>
        <p:spPr bwMode="auto">
          <a:xfrm>
            <a:off x="5369544" y="3870249"/>
            <a:ext cx="0" cy="1481371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" name="Line 50"/>
          <p:cNvSpPr>
            <a:spLocks noChangeShapeType="1"/>
          </p:cNvSpPr>
          <p:nvPr/>
        </p:nvSpPr>
        <p:spPr bwMode="auto">
          <a:xfrm>
            <a:off x="6559263" y="3870249"/>
            <a:ext cx="0" cy="1155024"/>
          </a:xfrm>
          <a:prstGeom prst="line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2" name="Line 52"/>
          <p:cNvSpPr>
            <a:spLocks noChangeShapeType="1"/>
          </p:cNvSpPr>
          <p:nvPr/>
        </p:nvSpPr>
        <p:spPr bwMode="auto">
          <a:xfrm flipH="1">
            <a:off x="6231122" y="4017190"/>
            <a:ext cx="328141" cy="751791"/>
          </a:xfrm>
          <a:prstGeom prst="line">
            <a:avLst/>
          </a:prstGeom>
          <a:noFill/>
          <a:ln w="0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" name="Line 53"/>
          <p:cNvSpPr>
            <a:spLocks noChangeShapeType="1"/>
          </p:cNvSpPr>
          <p:nvPr/>
        </p:nvSpPr>
        <p:spPr bwMode="auto">
          <a:xfrm>
            <a:off x="6567649" y="5025273"/>
            <a:ext cx="0" cy="326346"/>
          </a:xfrm>
          <a:prstGeom prst="line">
            <a:avLst/>
          </a:prstGeom>
          <a:noFill/>
          <a:ln w="0">
            <a:solidFill>
              <a:schemeClr val="tx2">
                <a:lumMod val="60000"/>
                <a:lumOff val="40000"/>
              </a:schemeClr>
            </a:solidFill>
            <a:prstDash val="dash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6" name="Line 56"/>
          <p:cNvSpPr>
            <a:spLocks noChangeShapeType="1"/>
          </p:cNvSpPr>
          <p:nvPr/>
        </p:nvSpPr>
        <p:spPr bwMode="auto">
          <a:xfrm flipV="1">
            <a:off x="8608877" y="5199552"/>
            <a:ext cx="0" cy="739831"/>
          </a:xfrm>
          <a:prstGeom prst="line">
            <a:avLst/>
          </a:prstGeom>
          <a:noFill/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7" name="Line 57"/>
          <p:cNvSpPr>
            <a:spLocks noChangeShapeType="1"/>
          </p:cNvSpPr>
          <p:nvPr/>
        </p:nvSpPr>
        <p:spPr bwMode="auto">
          <a:xfrm flipV="1">
            <a:off x="7696816" y="4663047"/>
            <a:ext cx="0" cy="741539"/>
          </a:xfrm>
          <a:prstGeom prst="line">
            <a:avLst/>
          </a:prstGeom>
          <a:noFill/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9" name="Line 44"/>
          <p:cNvSpPr>
            <a:spLocks noChangeShapeType="1"/>
          </p:cNvSpPr>
          <p:nvPr/>
        </p:nvSpPr>
        <p:spPr bwMode="auto">
          <a:xfrm flipH="1" flipV="1">
            <a:off x="6855431" y="4526356"/>
            <a:ext cx="18459" cy="1372019"/>
          </a:xfrm>
          <a:prstGeom prst="line">
            <a:avLst/>
          </a:prstGeom>
          <a:noFill/>
          <a:ln w="0">
            <a:solidFill>
              <a:schemeClr val="accent5">
                <a:lumMod val="60000"/>
                <a:lumOff val="40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cxnSp>
        <p:nvCxnSpPr>
          <p:cNvPr id="60" name="Прямая соединительная линия 59"/>
          <p:cNvCxnSpPr>
            <a:stCxn id="28" idx="1"/>
            <a:endCxn id="27" idx="0"/>
          </p:cNvCxnSpPr>
          <p:nvPr/>
        </p:nvCxnSpPr>
        <p:spPr>
          <a:xfrm flipV="1">
            <a:off x="7417476" y="5240559"/>
            <a:ext cx="560362" cy="328054"/>
          </a:xfrm>
          <a:prstGeom prst="line">
            <a:avLst/>
          </a:prstGeom>
          <a:ln w="635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5530651" y="4745237"/>
            <a:ext cx="3490" cy="849324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Блок-схема: узел 153"/>
          <p:cNvSpPr/>
          <p:nvPr/>
        </p:nvSpPr>
        <p:spPr>
          <a:xfrm>
            <a:off x="5509910" y="4701448"/>
            <a:ext cx="48463" cy="49207"/>
          </a:xfrm>
          <a:prstGeom prst="flowChartConnector">
            <a:avLst/>
          </a:prstGeom>
          <a:solidFill>
            <a:schemeClr val="tx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5" name="Блок-схема: узел 194"/>
          <p:cNvSpPr/>
          <p:nvPr/>
        </p:nvSpPr>
        <p:spPr>
          <a:xfrm>
            <a:off x="8703919" y="5404586"/>
            <a:ext cx="48463" cy="49207"/>
          </a:xfrm>
          <a:prstGeom prst="flowChartConnector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6" name="Блок-схема: узел 195"/>
          <p:cNvSpPr/>
          <p:nvPr/>
        </p:nvSpPr>
        <p:spPr>
          <a:xfrm>
            <a:off x="6766474" y="4278370"/>
            <a:ext cx="48463" cy="49207"/>
          </a:xfrm>
          <a:prstGeom prst="flowChartConnector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98" name="Прямая соединительная линия 197"/>
          <p:cNvCxnSpPr>
            <a:stCxn id="195" idx="3"/>
          </p:cNvCxnSpPr>
          <p:nvPr/>
        </p:nvCxnSpPr>
        <p:spPr>
          <a:xfrm>
            <a:off x="8711015" y="5446587"/>
            <a:ext cx="17134" cy="4302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Прямая соединительная линия 200"/>
          <p:cNvCxnSpPr/>
          <p:nvPr/>
        </p:nvCxnSpPr>
        <p:spPr>
          <a:xfrm flipV="1">
            <a:off x="6648511" y="4857829"/>
            <a:ext cx="158120" cy="9824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единительная линия 202"/>
          <p:cNvCxnSpPr/>
          <p:nvPr/>
        </p:nvCxnSpPr>
        <p:spPr>
          <a:xfrm>
            <a:off x="6803264" y="4301128"/>
            <a:ext cx="1" cy="724145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единительная линия 204"/>
          <p:cNvCxnSpPr/>
          <p:nvPr/>
        </p:nvCxnSpPr>
        <p:spPr>
          <a:xfrm>
            <a:off x="6651815" y="4961712"/>
            <a:ext cx="151449" cy="85773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Блок-схема: узел 236"/>
          <p:cNvSpPr/>
          <p:nvPr/>
        </p:nvSpPr>
        <p:spPr>
          <a:xfrm>
            <a:off x="6840428" y="5586896"/>
            <a:ext cx="48463" cy="49207"/>
          </a:xfrm>
          <a:prstGeom prst="flowChartConnector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9" name="Прямая соединительная линия 238"/>
          <p:cNvCxnSpPr/>
          <p:nvPr/>
        </p:nvCxnSpPr>
        <p:spPr>
          <a:xfrm>
            <a:off x="6579545" y="6031923"/>
            <a:ext cx="294344" cy="15520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Прямая соединительная линия 241"/>
          <p:cNvCxnSpPr/>
          <p:nvPr/>
        </p:nvCxnSpPr>
        <p:spPr>
          <a:xfrm flipV="1">
            <a:off x="6597966" y="5898376"/>
            <a:ext cx="275923" cy="152067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Прямая соединительная линия 243"/>
          <p:cNvCxnSpPr/>
          <p:nvPr/>
        </p:nvCxnSpPr>
        <p:spPr>
          <a:xfrm>
            <a:off x="6858797" y="5594561"/>
            <a:ext cx="21033" cy="60196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77697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7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9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2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4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6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8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30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2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4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6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8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0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2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4000"/>
                            </p:stCondLst>
                            <p:childTnLst>
                              <p:par>
                                <p:cTn id="10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8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2000"/>
                            </p:stCondLst>
                            <p:childTnLst>
                              <p:par>
                                <p:cTn id="12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3000"/>
                            </p:stCondLst>
                            <p:childTnLst>
                              <p:par>
                                <p:cTn id="12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40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500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2500"/>
                            </p:stCondLst>
                            <p:childTnLst>
                              <p:par>
                                <p:cTn id="14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500"/>
                            </p:stCondLst>
                            <p:childTnLst>
                              <p:par>
                                <p:cTn id="150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500"/>
                            </p:stCondLst>
                            <p:childTnLst>
                              <p:par>
                                <p:cTn id="15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85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9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2" grpId="0" animBg="1"/>
      <p:bldP spid="153" grpId="0" animBg="1"/>
      <p:bldP spid="155" grpId="0" animBg="1"/>
      <p:bldP spid="161" grpId="0" animBg="1"/>
      <p:bldP spid="162" grpId="0" animBg="1"/>
      <p:bldP spid="166" grpId="0" animBg="1"/>
      <p:bldP spid="167" grpId="0" animBg="1"/>
      <p:bldP spid="168" grpId="0" animBg="1"/>
      <p:bldP spid="194" grpId="0" animBg="1"/>
      <p:bldP spid="210" grpId="0" animBg="1"/>
      <p:bldP spid="211" grpId="0" animBg="1"/>
      <p:bldP spid="212" grpId="0" animBg="1"/>
      <p:bldP spid="229" grpId="0" animBg="1"/>
      <p:bldP spid="154" grpId="0" animBg="1"/>
      <p:bldP spid="195" grpId="0" animBg="1"/>
      <p:bldP spid="196" grpId="0" animBg="1"/>
      <p:bldP spid="23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arrest.ru/wp-content/uploads/2014/11/8jhSbDWF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08309" cy="6858000"/>
          </a:xfrm>
          <a:prstGeom prst="rect">
            <a:avLst/>
          </a:prstGeom>
          <a:noFill/>
        </p:spPr>
      </p:pic>
      <p:pic>
        <p:nvPicPr>
          <p:cNvPr id="5" name="Picture 8" descr="Картинки по запросу Формат А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8715404" cy="6166151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85918" y="857232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68288"/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GOST type B" pitchFamily="2" charset="0"/>
              </a:rPr>
              <a:t>Заполнить основную надпись чертежным шрифтом типа Б, размеры шрифта h=3,5; 5; 7;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GOST type B" pitchFamily="2" charset="0"/>
            </a:endParaRPr>
          </a:p>
        </p:txBody>
      </p:sp>
      <p:pic>
        <p:nvPicPr>
          <p:cNvPr id="1026" name="Picture 2" descr="C:\Users\user\Desktop\Безымянный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1857364"/>
            <a:ext cx="7447111" cy="300039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628" y="2357430"/>
            <a:ext cx="205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latin typeface="GOST type B" pitchFamily="2" charset="0"/>
              </a:rPr>
              <a:t>ПЧ. 13.14.16.15.08.03</a:t>
            </a:r>
            <a:endParaRPr lang="ru-RU" b="1" i="1" dirty="0">
              <a:latin typeface="GOST type B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72264" y="3857628"/>
            <a:ext cx="14173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err="1" smtClean="0">
                <a:latin typeface="GOST type B" pitchFamily="2" charset="0"/>
              </a:rPr>
              <a:t>ЛМсК</a:t>
            </a:r>
            <a:r>
              <a:rPr lang="ru-RU" b="1" i="1" dirty="0" smtClean="0">
                <a:latin typeface="GOST type B" pitchFamily="2" charset="0"/>
              </a:rPr>
              <a:t> Э-15-2</a:t>
            </a:r>
            <a:endParaRPr lang="ru-RU" b="1" i="1" dirty="0">
              <a:latin typeface="GOST type B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arrest.ru/wp-content/uploads/2014/11/8jhSbDWF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08309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57158" y="214290"/>
            <a:ext cx="8358246" cy="63579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</a:endParaRPr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928662" y="642918"/>
            <a:ext cx="7131644" cy="4874890"/>
            <a:chOff x="2578" y="1118"/>
            <a:chExt cx="7367" cy="5497"/>
          </a:xfrm>
        </p:grpSpPr>
        <p:grpSp>
          <p:nvGrpSpPr>
            <p:cNvPr id="7" name="Group 4"/>
            <p:cNvGrpSpPr>
              <a:grpSpLocks/>
            </p:cNvGrpSpPr>
            <p:nvPr/>
          </p:nvGrpSpPr>
          <p:grpSpPr bwMode="auto">
            <a:xfrm>
              <a:off x="7293" y="3059"/>
              <a:ext cx="1447" cy="1574"/>
              <a:chOff x="7293" y="3059"/>
              <a:chExt cx="1447" cy="1574"/>
            </a:xfrm>
          </p:grpSpPr>
          <p:sp>
            <p:nvSpPr>
              <p:cNvPr id="2160" name="Freeform 5"/>
              <p:cNvSpPr>
                <a:spLocks/>
              </p:cNvSpPr>
              <p:nvPr/>
            </p:nvSpPr>
            <p:spPr bwMode="auto">
              <a:xfrm>
                <a:off x="7301" y="4382"/>
                <a:ext cx="47" cy="108"/>
              </a:xfrm>
              <a:custGeom>
                <a:avLst/>
                <a:gdLst>
                  <a:gd name="T0" fmla="*/ 0 w 184"/>
                  <a:gd name="T1" fmla="*/ 0 h 432"/>
                  <a:gd name="T2" fmla="*/ 31 w 184"/>
                  <a:gd name="T3" fmla="*/ 183 h 432"/>
                  <a:gd name="T4" fmla="*/ 120 w 184"/>
                  <a:gd name="T5" fmla="*/ 360 h 432"/>
                  <a:gd name="T6" fmla="*/ 184 w 184"/>
                  <a:gd name="T7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4" h="432">
                    <a:moveTo>
                      <a:pt x="0" y="0"/>
                    </a:moveTo>
                    <a:lnTo>
                      <a:pt x="31" y="183"/>
                    </a:lnTo>
                    <a:lnTo>
                      <a:pt x="120" y="360"/>
                    </a:lnTo>
                    <a:lnTo>
                      <a:pt x="184" y="43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61" name="Freeform 6"/>
              <p:cNvSpPr>
                <a:spLocks/>
              </p:cNvSpPr>
              <p:nvPr/>
            </p:nvSpPr>
            <p:spPr bwMode="auto">
              <a:xfrm>
                <a:off x="7392" y="4531"/>
                <a:ext cx="106" cy="55"/>
              </a:xfrm>
              <a:custGeom>
                <a:avLst/>
                <a:gdLst>
                  <a:gd name="T0" fmla="*/ 0 w 425"/>
                  <a:gd name="T1" fmla="*/ 0 h 223"/>
                  <a:gd name="T2" fmla="*/ 102 w 425"/>
                  <a:gd name="T3" fmla="*/ 74 h 223"/>
                  <a:gd name="T4" fmla="*/ 342 w 425"/>
                  <a:gd name="T5" fmla="*/ 196 h 223"/>
                  <a:gd name="T6" fmla="*/ 425 w 425"/>
                  <a:gd name="T7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5" h="223">
                    <a:moveTo>
                      <a:pt x="0" y="0"/>
                    </a:moveTo>
                    <a:lnTo>
                      <a:pt x="102" y="74"/>
                    </a:lnTo>
                    <a:lnTo>
                      <a:pt x="342" y="196"/>
                    </a:lnTo>
                    <a:lnTo>
                      <a:pt x="425" y="22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62" name="Freeform 7"/>
              <p:cNvSpPr>
                <a:spLocks/>
              </p:cNvSpPr>
              <p:nvPr/>
            </p:nvSpPr>
            <p:spPr bwMode="auto">
              <a:xfrm>
                <a:off x="7556" y="4605"/>
                <a:ext cx="119" cy="17"/>
              </a:xfrm>
              <a:custGeom>
                <a:avLst/>
                <a:gdLst>
                  <a:gd name="T0" fmla="*/ 0 w 477"/>
                  <a:gd name="T1" fmla="*/ 0 h 71"/>
                  <a:gd name="T2" fmla="*/ 264 w 477"/>
                  <a:gd name="T3" fmla="*/ 53 h 71"/>
                  <a:gd name="T4" fmla="*/ 477 w 477"/>
                  <a:gd name="T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7" h="71">
                    <a:moveTo>
                      <a:pt x="0" y="0"/>
                    </a:moveTo>
                    <a:lnTo>
                      <a:pt x="264" y="53"/>
                    </a:lnTo>
                    <a:lnTo>
                      <a:pt x="477" y="7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63" name="Freeform 8"/>
              <p:cNvSpPr>
                <a:spLocks/>
              </p:cNvSpPr>
              <p:nvPr/>
            </p:nvSpPr>
            <p:spPr bwMode="auto">
              <a:xfrm>
                <a:off x="7735" y="4612"/>
                <a:ext cx="120" cy="11"/>
              </a:xfrm>
              <a:custGeom>
                <a:avLst/>
                <a:gdLst>
                  <a:gd name="T0" fmla="*/ 0 w 480"/>
                  <a:gd name="T1" fmla="*/ 47 h 47"/>
                  <a:gd name="T2" fmla="*/ 180 w 480"/>
                  <a:gd name="T3" fmla="*/ 43 h 47"/>
                  <a:gd name="T4" fmla="*/ 480 w 480"/>
                  <a:gd name="T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47">
                    <a:moveTo>
                      <a:pt x="0" y="47"/>
                    </a:moveTo>
                    <a:lnTo>
                      <a:pt x="180" y="43"/>
                    </a:lnTo>
                    <a:lnTo>
                      <a:pt x="48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64" name="Freeform 9"/>
              <p:cNvSpPr>
                <a:spLocks/>
              </p:cNvSpPr>
              <p:nvPr/>
            </p:nvSpPr>
            <p:spPr bwMode="auto">
              <a:xfrm>
                <a:off x="7914" y="4548"/>
                <a:ext cx="110" cy="48"/>
              </a:xfrm>
              <a:custGeom>
                <a:avLst/>
                <a:gdLst>
                  <a:gd name="T0" fmla="*/ 0 w 441"/>
                  <a:gd name="T1" fmla="*/ 194 h 194"/>
                  <a:gd name="T2" fmla="*/ 66 w 441"/>
                  <a:gd name="T3" fmla="*/ 177 h 194"/>
                  <a:gd name="T4" fmla="*/ 326 w 441"/>
                  <a:gd name="T5" fmla="*/ 70 h 194"/>
                  <a:gd name="T6" fmla="*/ 441 w 441"/>
                  <a:gd name="T7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1" h="194">
                    <a:moveTo>
                      <a:pt x="0" y="194"/>
                    </a:moveTo>
                    <a:lnTo>
                      <a:pt x="66" y="177"/>
                    </a:lnTo>
                    <a:lnTo>
                      <a:pt x="326" y="70"/>
                    </a:lnTo>
                    <a:lnTo>
                      <a:pt x="44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65" name="Freeform 10"/>
              <p:cNvSpPr>
                <a:spLocks/>
              </p:cNvSpPr>
              <p:nvPr/>
            </p:nvSpPr>
            <p:spPr bwMode="auto">
              <a:xfrm>
                <a:off x="8072" y="4412"/>
                <a:ext cx="63" cy="100"/>
              </a:xfrm>
              <a:custGeom>
                <a:avLst/>
                <a:gdLst>
                  <a:gd name="T0" fmla="*/ 0 w 254"/>
                  <a:gd name="T1" fmla="*/ 401 h 401"/>
                  <a:gd name="T2" fmla="*/ 84 w 254"/>
                  <a:gd name="T3" fmla="*/ 325 h 401"/>
                  <a:gd name="T4" fmla="*/ 202 w 254"/>
                  <a:gd name="T5" fmla="*/ 153 h 401"/>
                  <a:gd name="T6" fmla="*/ 254 w 25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4" h="401">
                    <a:moveTo>
                      <a:pt x="0" y="401"/>
                    </a:moveTo>
                    <a:lnTo>
                      <a:pt x="84" y="325"/>
                    </a:lnTo>
                    <a:lnTo>
                      <a:pt x="202" y="153"/>
                    </a:lnTo>
                    <a:lnTo>
                      <a:pt x="25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66" name="Freeform 11"/>
              <p:cNvSpPr>
                <a:spLocks/>
              </p:cNvSpPr>
              <p:nvPr/>
            </p:nvSpPr>
            <p:spPr bwMode="auto">
              <a:xfrm>
                <a:off x="8072" y="4252"/>
                <a:ext cx="63" cy="100"/>
              </a:xfrm>
              <a:custGeom>
                <a:avLst/>
                <a:gdLst>
                  <a:gd name="T0" fmla="*/ 254 w 254"/>
                  <a:gd name="T1" fmla="*/ 401 h 401"/>
                  <a:gd name="T2" fmla="*/ 202 w 254"/>
                  <a:gd name="T3" fmla="*/ 248 h 401"/>
                  <a:gd name="T4" fmla="*/ 84 w 254"/>
                  <a:gd name="T5" fmla="*/ 76 h 401"/>
                  <a:gd name="T6" fmla="*/ 0 w 254"/>
                  <a:gd name="T7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4" h="401">
                    <a:moveTo>
                      <a:pt x="254" y="401"/>
                    </a:moveTo>
                    <a:lnTo>
                      <a:pt x="202" y="248"/>
                    </a:lnTo>
                    <a:lnTo>
                      <a:pt x="84" y="7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67" name="Freeform 12"/>
              <p:cNvSpPr>
                <a:spLocks/>
              </p:cNvSpPr>
              <p:nvPr/>
            </p:nvSpPr>
            <p:spPr bwMode="auto">
              <a:xfrm>
                <a:off x="7914" y="4168"/>
                <a:ext cx="110" cy="48"/>
              </a:xfrm>
              <a:custGeom>
                <a:avLst/>
                <a:gdLst>
                  <a:gd name="T0" fmla="*/ 441 w 441"/>
                  <a:gd name="T1" fmla="*/ 194 h 194"/>
                  <a:gd name="T2" fmla="*/ 326 w 441"/>
                  <a:gd name="T3" fmla="*/ 125 h 194"/>
                  <a:gd name="T4" fmla="*/ 66 w 441"/>
                  <a:gd name="T5" fmla="*/ 18 h 194"/>
                  <a:gd name="T6" fmla="*/ 0 w 441"/>
                  <a:gd name="T7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1" h="194">
                    <a:moveTo>
                      <a:pt x="441" y="194"/>
                    </a:moveTo>
                    <a:lnTo>
                      <a:pt x="326" y="125"/>
                    </a:lnTo>
                    <a:lnTo>
                      <a:pt x="66" y="1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68" name="Freeform 13"/>
              <p:cNvSpPr>
                <a:spLocks/>
              </p:cNvSpPr>
              <p:nvPr/>
            </p:nvSpPr>
            <p:spPr bwMode="auto">
              <a:xfrm>
                <a:off x="7735" y="4141"/>
                <a:ext cx="120" cy="12"/>
              </a:xfrm>
              <a:custGeom>
                <a:avLst/>
                <a:gdLst>
                  <a:gd name="T0" fmla="*/ 480 w 480"/>
                  <a:gd name="T1" fmla="*/ 47 h 47"/>
                  <a:gd name="T2" fmla="*/ 180 w 480"/>
                  <a:gd name="T3" fmla="*/ 5 h 47"/>
                  <a:gd name="T4" fmla="*/ 0 w 480"/>
                  <a:gd name="T5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0" h="47">
                    <a:moveTo>
                      <a:pt x="480" y="47"/>
                    </a:moveTo>
                    <a:lnTo>
                      <a:pt x="180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69" name="Freeform 14"/>
              <p:cNvSpPr>
                <a:spLocks/>
              </p:cNvSpPr>
              <p:nvPr/>
            </p:nvSpPr>
            <p:spPr bwMode="auto">
              <a:xfrm>
                <a:off x="7556" y="4142"/>
                <a:ext cx="119" cy="18"/>
              </a:xfrm>
              <a:custGeom>
                <a:avLst/>
                <a:gdLst>
                  <a:gd name="T0" fmla="*/ 477 w 477"/>
                  <a:gd name="T1" fmla="*/ 0 h 71"/>
                  <a:gd name="T2" fmla="*/ 264 w 477"/>
                  <a:gd name="T3" fmla="*/ 18 h 71"/>
                  <a:gd name="T4" fmla="*/ 0 w 477"/>
                  <a:gd name="T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7" h="71">
                    <a:moveTo>
                      <a:pt x="477" y="0"/>
                    </a:moveTo>
                    <a:lnTo>
                      <a:pt x="264" y="18"/>
                    </a:lnTo>
                    <a:lnTo>
                      <a:pt x="0" y="7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70" name="Freeform 15"/>
              <p:cNvSpPr>
                <a:spLocks/>
              </p:cNvSpPr>
              <p:nvPr/>
            </p:nvSpPr>
            <p:spPr bwMode="auto">
              <a:xfrm>
                <a:off x="7392" y="4178"/>
                <a:ext cx="106" cy="56"/>
              </a:xfrm>
              <a:custGeom>
                <a:avLst/>
                <a:gdLst>
                  <a:gd name="T0" fmla="*/ 425 w 425"/>
                  <a:gd name="T1" fmla="*/ 0 h 223"/>
                  <a:gd name="T2" fmla="*/ 342 w 425"/>
                  <a:gd name="T3" fmla="*/ 27 h 223"/>
                  <a:gd name="T4" fmla="*/ 102 w 425"/>
                  <a:gd name="T5" fmla="*/ 149 h 223"/>
                  <a:gd name="T6" fmla="*/ 0 w 425"/>
                  <a:gd name="T7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5" h="223">
                    <a:moveTo>
                      <a:pt x="425" y="0"/>
                    </a:moveTo>
                    <a:lnTo>
                      <a:pt x="342" y="27"/>
                    </a:lnTo>
                    <a:lnTo>
                      <a:pt x="102" y="149"/>
                    </a:lnTo>
                    <a:lnTo>
                      <a:pt x="0" y="22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71" name="Freeform 16"/>
              <p:cNvSpPr>
                <a:spLocks/>
              </p:cNvSpPr>
              <p:nvPr/>
            </p:nvSpPr>
            <p:spPr bwMode="auto">
              <a:xfrm>
                <a:off x="7301" y="4274"/>
                <a:ext cx="47" cy="108"/>
              </a:xfrm>
              <a:custGeom>
                <a:avLst/>
                <a:gdLst>
                  <a:gd name="T0" fmla="*/ 184 w 184"/>
                  <a:gd name="T1" fmla="*/ 0 h 432"/>
                  <a:gd name="T2" fmla="*/ 120 w 184"/>
                  <a:gd name="T3" fmla="*/ 71 h 432"/>
                  <a:gd name="T4" fmla="*/ 31 w 184"/>
                  <a:gd name="T5" fmla="*/ 248 h 432"/>
                  <a:gd name="T6" fmla="*/ 0 w 184"/>
                  <a:gd name="T7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4" h="432">
                    <a:moveTo>
                      <a:pt x="184" y="0"/>
                    </a:moveTo>
                    <a:lnTo>
                      <a:pt x="120" y="71"/>
                    </a:lnTo>
                    <a:lnTo>
                      <a:pt x="31" y="248"/>
                    </a:lnTo>
                    <a:lnTo>
                      <a:pt x="0" y="43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72" name="Freeform 17"/>
              <p:cNvSpPr>
                <a:spLocks/>
              </p:cNvSpPr>
              <p:nvPr/>
            </p:nvSpPr>
            <p:spPr bwMode="auto">
              <a:xfrm>
                <a:off x="7894" y="4039"/>
                <a:ext cx="46" cy="108"/>
              </a:xfrm>
              <a:custGeom>
                <a:avLst/>
                <a:gdLst>
                  <a:gd name="T0" fmla="*/ 0 w 184"/>
                  <a:gd name="T1" fmla="*/ 0 h 432"/>
                  <a:gd name="T2" fmla="*/ 30 w 184"/>
                  <a:gd name="T3" fmla="*/ 183 h 432"/>
                  <a:gd name="T4" fmla="*/ 120 w 184"/>
                  <a:gd name="T5" fmla="*/ 360 h 432"/>
                  <a:gd name="T6" fmla="*/ 184 w 184"/>
                  <a:gd name="T7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4" h="432">
                    <a:moveTo>
                      <a:pt x="0" y="0"/>
                    </a:moveTo>
                    <a:lnTo>
                      <a:pt x="30" y="183"/>
                    </a:lnTo>
                    <a:lnTo>
                      <a:pt x="120" y="360"/>
                    </a:lnTo>
                    <a:lnTo>
                      <a:pt x="184" y="43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73" name="Freeform 18"/>
              <p:cNvSpPr>
                <a:spLocks/>
              </p:cNvSpPr>
              <p:nvPr/>
            </p:nvSpPr>
            <p:spPr bwMode="auto">
              <a:xfrm>
                <a:off x="7984" y="4188"/>
                <a:ext cx="107" cy="56"/>
              </a:xfrm>
              <a:custGeom>
                <a:avLst/>
                <a:gdLst>
                  <a:gd name="T0" fmla="*/ 0 w 426"/>
                  <a:gd name="T1" fmla="*/ 0 h 223"/>
                  <a:gd name="T2" fmla="*/ 101 w 426"/>
                  <a:gd name="T3" fmla="*/ 75 h 223"/>
                  <a:gd name="T4" fmla="*/ 342 w 426"/>
                  <a:gd name="T5" fmla="*/ 196 h 223"/>
                  <a:gd name="T6" fmla="*/ 426 w 426"/>
                  <a:gd name="T7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6" h="223">
                    <a:moveTo>
                      <a:pt x="0" y="0"/>
                    </a:moveTo>
                    <a:lnTo>
                      <a:pt x="101" y="75"/>
                    </a:lnTo>
                    <a:lnTo>
                      <a:pt x="342" y="196"/>
                    </a:lnTo>
                    <a:lnTo>
                      <a:pt x="426" y="22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74" name="Freeform 19"/>
              <p:cNvSpPr>
                <a:spLocks/>
              </p:cNvSpPr>
              <p:nvPr/>
            </p:nvSpPr>
            <p:spPr bwMode="auto">
              <a:xfrm>
                <a:off x="8148" y="4262"/>
                <a:ext cx="120" cy="17"/>
              </a:xfrm>
              <a:custGeom>
                <a:avLst/>
                <a:gdLst>
                  <a:gd name="T0" fmla="*/ 0 w 478"/>
                  <a:gd name="T1" fmla="*/ 0 h 71"/>
                  <a:gd name="T2" fmla="*/ 264 w 478"/>
                  <a:gd name="T3" fmla="*/ 52 h 71"/>
                  <a:gd name="T4" fmla="*/ 478 w 478"/>
                  <a:gd name="T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8" h="71">
                    <a:moveTo>
                      <a:pt x="0" y="0"/>
                    </a:moveTo>
                    <a:lnTo>
                      <a:pt x="264" y="52"/>
                    </a:lnTo>
                    <a:lnTo>
                      <a:pt x="478" y="7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75" name="Freeform 20"/>
              <p:cNvSpPr>
                <a:spLocks/>
              </p:cNvSpPr>
              <p:nvPr/>
            </p:nvSpPr>
            <p:spPr bwMode="auto">
              <a:xfrm>
                <a:off x="8328" y="4269"/>
                <a:ext cx="120" cy="11"/>
              </a:xfrm>
              <a:custGeom>
                <a:avLst/>
                <a:gdLst>
                  <a:gd name="T0" fmla="*/ 0 w 479"/>
                  <a:gd name="T1" fmla="*/ 46 h 46"/>
                  <a:gd name="T2" fmla="*/ 179 w 479"/>
                  <a:gd name="T3" fmla="*/ 43 h 46"/>
                  <a:gd name="T4" fmla="*/ 479 w 479"/>
                  <a:gd name="T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9" h="46">
                    <a:moveTo>
                      <a:pt x="0" y="46"/>
                    </a:moveTo>
                    <a:lnTo>
                      <a:pt x="179" y="43"/>
                    </a:lnTo>
                    <a:lnTo>
                      <a:pt x="47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76" name="Freeform 21"/>
              <p:cNvSpPr>
                <a:spLocks/>
              </p:cNvSpPr>
              <p:nvPr/>
            </p:nvSpPr>
            <p:spPr bwMode="auto">
              <a:xfrm>
                <a:off x="8506" y="4205"/>
                <a:ext cx="110" cy="49"/>
              </a:xfrm>
              <a:custGeom>
                <a:avLst/>
                <a:gdLst>
                  <a:gd name="T0" fmla="*/ 0 w 440"/>
                  <a:gd name="T1" fmla="*/ 193 h 193"/>
                  <a:gd name="T2" fmla="*/ 66 w 440"/>
                  <a:gd name="T3" fmla="*/ 177 h 193"/>
                  <a:gd name="T4" fmla="*/ 325 w 440"/>
                  <a:gd name="T5" fmla="*/ 69 h 193"/>
                  <a:gd name="T6" fmla="*/ 440 w 440"/>
                  <a:gd name="T7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0" h="193">
                    <a:moveTo>
                      <a:pt x="0" y="193"/>
                    </a:moveTo>
                    <a:lnTo>
                      <a:pt x="66" y="177"/>
                    </a:lnTo>
                    <a:lnTo>
                      <a:pt x="325" y="69"/>
                    </a:lnTo>
                    <a:lnTo>
                      <a:pt x="44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77" name="Freeform 22"/>
              <p:cNvSpPr>
                <a:spLocks/>
              </p:cNvSpPr>
              <p:nvPr/>
            </p:nvSpPr>
            <p:spPr bwMode="auto">
              <a:xfrm>
                <a:off x="8665" y="4069"/>
                <a:ext cx="63" cy="100"/>
              </a:xfrm>
              <a:custGeom>
                <a:avLst/>
                <a:gdLst>
                  <a:gd name="T0" fmla="*/ 0 w 254"/>
                  <a:gd name="T1" fmla="*/ 402 h 402"/>
                  <a:gd name="T2" fmla="*/ 84 w 254"/>
                  <a:gd name="T3" fmla="*/ 325 h 402"/>
                  <a:gd name="T4" fmla="*/ 202 w 254"/>
                  <a:gd name="T5" fmla="*/ 154 h 402"/>
                  <a:gd name="T6" fmla="*/ 254 w 254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4" h="402">
                    <a:moveTo>
                      <a:pt x="0" y="402"/>
                    </a:moveTo>
                    <a:lnTo>
                      <a:pt x="84" y="325"/>
                    </a:lnTo>
                    <a:lnTo>
                      <a:pt x="202" y="154"/>
                    </a:lnTo>
                    <a:lnTo>
                      <a:pt x="25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78" name="Freeform 23"/>
              <p:cNvSpPr>
                <a:spLocks/>
              </p:cNvSpPr>
              <p:nvPr/>
            </p:nvSpPr>
            <p:spPr bwMode="auto">
              <a:xfrm>
                <a:off x="8665" y="3909"/>
                <a:ext cx="63" cy="100"/>
              </a:xfrm>
              <a:custGeom>
                <a:avLst/>
                <a:gdLst>
                  <a:gd name="T0" fmla="*/ 254 w 254"/>
                  <a:gd name="T1" fmla="*/ 402 h 402"/>
                  <a:gd name="T2" fmla="*/ 202 w 254"/>
                  <a:gd name="T3" fmla="*/ 248 h 402"/>
                  <a:gd name="T4" fmla="*/ 84 w 254"/>
                  <a:gd name="T5" fmla="*/ 77 h 402"/>
                  <a:gd name="T6" fmla="*/ 0 w 254"/>
                  <a:gd name="T7" fmla="*/ 0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4" h="402">
                    <a:moveTo>
                      <a:pt x="254" y="402"/>
                    </a:moveTo>
                    <a:lnTo>
                      <a:pt x="202" y="248"/>
                    </a:lnTo>
                    <a:lnTo>
                      <a:pt x="84" y="7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79" name="Freeform 24"/>
              <p:cNvSpPr>
                <a:spLocks/>
              </p:cNvSpPr>
              <p:nvPr/>
            </p:nvSpPr>
            <p:spPr bwMode="auto">
              <a:xfrm>
                <a:off x="8506" y="3825"/>
                <a:ext cx="110" cy="48"/>
              </a:xfrm>
              <a:custGeom>
                <a:avLst/>
                <a:gdLst>
                  <a:gd name="T0" fmla="*/ 440 w 440"/>
                  <a:gd name="T1" fmla="*/ 193 h 193"/>
                  <a:gd name="T2" fmla="*/ 325 w 440"/>
                  <a:gd name="T3" fmla="*/ 124 h 193"/>
                  <a:gd name="T4" fmla="*/ 66 w 440"/>
                  <a:gd name="T5" fmla="*/ 18 h 193"/>
                  <a:gd name="T6" fmla="*/ 0 w 440"/>
                  <a:gd name="T7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40" h="193">
                    <a:moveTo>
                      <a:pt x="440" y="193"/>
                    </a:moveTo>
                    <a:lnTo>
                      <a:pt x="325" y="124"/>
                    </a:lnTo>
                    <a:lnTo>
                      <a:pt x="66" y="1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80" name="Freeform 25"/>
              <p:cNvSpPr>
                <a:spLocks/>
              </p:cNvSpPr>
              <p:nvPr/>
            </p:nvSpPr>
            <p:spPr bwMode="auto">
              <a:xfrm>
                <a:off x="8328" y="3798"/>
                <a:ext cx="120" cy="12"/>
              </a:xfrm>
              <a:custGeom>
                <a:avLst/>
                <a:gdLst>
                  <a:gd name="T0" fmla="*/ 479 w 479"/>
                  <a:gd name="T1" fmla="*/ 46 h 46"/>
                  <a:gd name="T2" fmla="*/ 179 w 479"/>
                  <a:gd name="T3" fmla="*/ 5 h 46"/>
                  <a:gd name="T4" fmla="*/ 0 w 479"/>
                  <a:gd name="T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9" h="46">
                    <a:moveTo>
                      <a:pt x="479" y="46"/>
                    </a:moveTo>
                    <a:lnTo>
                      <a:pt x="179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81" name="Freeform 26"/>
              <p:cNvSpPr>
                <a:spLocks/>
              </p:cNvSpPr>
              <p:nvPr/>
            </p:nvSpPr>
            <p:spPr bwMode="auto">
              <a:xfrm>
                <a:off x="8148" y="3799"/>
                <a:ext cx="120" cy="18"/>
              </a:xfrm>
              <a:custGeom>
                <a:avLst/>
                <a:gdLst>
                  <a:gd name="T0" fmla="*/ 478 w 478"/>
                  <a:gd name="T1" fmla="*/ 0 h 71"/>
                  <a:gd name="T2" fmla="*/ 264 w 478"/>
                  <a:gd name="T3" fmla="*/ 19 h 71"/>
                  <a:gd name="T4" fmla="*/ 0 w 478"/>
                  <a:gd name="T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78" h="71">
                    <a:moveTo>
                      <a:pt x="478" y="0"/>
                    </a:moveTo>
                    <a:lnTo>
                      <a:pt x="264" y="19"/>
                    </a:lnTo>
                    <a:lnTo>
                      <a:pt x="0" y="7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82" name="Freeform 27"/>
              <p:cNvSpPr>
                <a:spLocks/>
              </p:cNvSpPr>
              <p:nvPr/>
            </p:nvSpPr>
            <p:spPr bwMode="auto">
              <a:xfrm>
                <a:off x="7984" y="3835"/>
                <a:ext cx="107" cy="56"/>
              </a:xfrm>
              <a:custGeom>
                <a:avLst/>
                <a:gdLst>
                  <a:gd name="T0" fmla="*/ 426 w 426"/>
                  <a:gd name="T1" fmla="*/ 0 h 223"/>
                  <a:gd name="T2" fmla="*/ 342 w 426"/>
                  <a:gd name="T3" fmla="*/ 27 h 223"/>
                  <a:gd name="T4" fmla="*/ 101 w 426"/>
                  <a:gd name="T5" fmla="*/ 148 h 223"/>
                  <a:gd name="T6" fmla="*/ 0 w 426"/>
                  <a:gd name="T7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26" h="223">
                    <a:moveTo>
                      <a:pt x="426" y="0"/>
                    </a:moveTo>
                    <a:lnTo>
                      <a:pt x="342" y="27"/>
                    </a:lnTo>
                    <a:lnTo>
                      <a:pt x="101" y="148"/>
                    </a:lnTo>
                    <a:lnTo>
                      <a:pt x="0" y="22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83" name="Freeform 28"/>
              <p:cNvSpPr>
                <a:spLocks/>
              </p:cNvSpPr>
              <p:nvPr/>
            </p:nvSpPr>
            <p:spPr bwMode="auto">
              <a:xfrm>
                <a:off x="7894" y="3931"/>
                <a:ext cx="46" cy="108"/>
              </a:xfrm>
              <a:custGeom>
                <a:avLst/>
                <a:gdLst>
                  <a:gd name="T0" fmla="*/ 184 w 184"/>
                  <a:gd name="T1" fmla="*/ 0 h 434"/>
                  <a:gd name="T2" fmla="*/ 120 w 184"/>
                  <a:gd name="T3" fmla="*/ 72 h 434"/>
                  <a:gd name="T4" fmla="*/ 30 w 184"/>
                  <a:gd name="T5" fmla="*/ 249 h 434"/>
                  <a:gd name="T6" fmla="*/ 0 w 184"/>
                  <a:gd name="T7" fmla="*/ 434 h 4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4" h="434">
                    <a:moveTo>
                      <a:pt x="184" y="0"/>
                    </a:moveTo>
                    <a:lnTo>
                      <a:pt x="120" y="72"/>
                    </a:lnTo>
                    <a:lnTo>
                      <a:pt x="30" y="249"/>
                    </a:lnTo>
                    <a:lnTo>
                      <a:pt x="0" y="43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84" name="Freeform 29"/>
              <p:cNvSpPr>
                <a:spLocks/>
              </p:cNvSpPr>
              <p:nvPr/>
            </p:nvSpPr>
            <p:spPr bwMode="auto">
              <a:xfrm>
                <a:off x="7293" y="4374"/>
                <a:ext cx="17" cy="10"/>
              </a:xfrm>
              <a:custGeom>
                <a:avLst/>
                <a:gdLst>
                  <a:gd name="T0" fmla="*/ 34 w 67"/>
                  <a:gd name="T1" fmla="*/ 33 h 38"/>
                  <a:gd name="T2" fmla="*/ 0 w 67"/>
                  <a:gd name="T3" fmla="*/ 38 h 38"/>
                  <a:gd name="T4" fmla="*/ 0 w 67"/>
                  <a:gd name="T5" fmla="*/ 28 h 38"/>
                  <a:gd name="T6" fmla="*/ 3 w 67"/>
                  <a:gd name="T7" fmla="*/ 18 h 38"/>
                  <a:gd name="T8" fmla="*/ 9 w 67"/>
                  <a:gd name="T9" fmla="*/ 9 h 38"/>
                  <a:gd name="T10" fmla="*/ 19 w 67"/>
                  <a:gd name="T11" fmla="*/ 2 h 38"/>
                  <a:gd name="T12" fmla="*/ 29 w 67"/>
                  <a:gd name="T13" fmla="*/ 0 h 38"/>
                  <a:gd name="T14" fmla="*/ 39 w 67"/>
                  <a:gd name="T15" fmla="*/ 0 h 38"/>
                  <a:gd name="T16" fmla="*/ 49 w 67"/>
                  <a:gd name="T17" fmla="*/ 2 h 38"/>
                  <a:gd name="T18" fmla="*/ 58 w 67"/>
                  <a:gd name="T19" fmla="*/ 9 h 38"/>
                  <a:gd name="T20" fmla="*/ 65 w 67"/>
                  <a:gd name="T21" fmla="*/ 18 h 38"/>
                  <a:gd name="T22" fmla="*/ 67 w 67"/>
                  <a:gd name="T23" fmla="*/ 28 h 38"/>
                  <a:gd name="T24" fmla="*/ 34 w 67"/>
                  <a:gd name="T25" fmla="*/ 3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38">
                    <a:moveTo>
                      <a:pt x="34" y="33"/>
                    </a:moveTo>
                    <a:lnTo>
                      <a:pt x="0" y="38"/>
                    </a:lnTo>
                    <a:lnTo>
                      <a:pt x="0" y="28"/>
                    </a:lnTo>
                    <a:lnTo>
                      <a:pt x="3" y="18"/>
                    </a:lnTo>
                    <a:lnTo>
                      <a:pt x="9" y="9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39" y="0"/>
                    </a:lnTo>
                    <a:lnTo>
                      <a:pt x="49" y="2"/>
                    </a:lnTo>
                    <a:lnTo>
                      <a:pt x="58" y="9"/>
                    </a:lnTo>
                    <a:lnTo>
                      <a:pt x="65" y="18"/>
                    </a:lnTo>
                    <a:lnTo>
                      <a:pt x="67" y="28"/>
                    </a:lnTo>
                    <a:lnTo>
                      <a:pt x="34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85" name="Freeform 30"/>
              <p:cNvSpPr>
                <a:spLocks/>
              </p:cNvSpPr>
              <p:nvPr/>
            </p:nvSpPr>
            <p:spPr bwMode="auto">
              <a:xfrm>
                <a:off x="7293" y="4374"/>
                <a:ext cx="17" cy="10"/>
              </a:xfrm>
              <a:custGeom>
                <a:avLst/>
                <a:gdLst>
                  <a:gd name="T0" fmla="*/ 0 w 67"/>
                  <a:gd name="T1" fmla="*/ 38 h 38"/>
                  <a:gd name="T2" fmla="*/ 0 w 67"/>
                  <a:gd name="T3" fmla="*/ 28 h 38"/>
                  <a:gd name="T4" fmla="*/ 3 w 67"/>
                  <a:gd name="T5" fmla="*/ 18 h 38"/>
                  <a:gd name="T6" fmla="*/ 9 w 67"/>
                  <a:gd name="T7" fmla="*/ 9 h 38"/>
                  <a:gd name="T8" fmla="*/ 19 w 67"/>
                  <a:gd name="T9" fmla="*/ 2 h 38"/>
                  <a:gd name="T10" fmla="*/ 29 w 67"/>
                  <a:gd name="T11" fmla="*/ 0 h 38"/>
                  <a:gd name="T12" fmla="*/ 39 w 67"/>
                  <a:gd name="T13" fmla="*/ 0 h 38"/>
                  <a:gd name="T14" fmla="*/ 49 w 67"/>
                  <a:gd name="T15" fmla="*/ 2 h 38"/>
                  <a:gd name="T16" fmla="*/ 58 w 67"/>
                  <a:gd name="T17" fmla="*/ 9 h 38"/>
                  <a:gd name="T18" fmla="*/ 65 w 67"/>
                  <a:gd name="T19" fmla="*/ 18 h 38"/>
                  <a:gd name="T20" fmla="*/ 67 w 67"/>
                  <a:gd name="T21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38">
                    <a:moveTo>
                      <a:pt x="0" y="38"/>
                    </a:moveTo>
                    <a:lnTo>
                      <a:pt x="0" y="28"/>
                    </a:lnTo>
                    <a:lnTo>
                      <a:pt x="3" y="18"/>
                    </a:lnTo>
                    <a:lnTo>
                      <a:pt x="9" y="9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39" y="0"/>
                    </a:lnTo>
                    <a:lnTo>
                      <a:pt x="49" y="2"/>
                    </a:lnTo>
                    <a:lnTo>
                      <a:pt x="58" y="9"/>
                    </a:lnTo>
                    <a:lnTo>
                      <a:pt x="65" y="18"/>
                    </a:lnTo>
                    <a:lnTo>
                      <a:pt x="67" y="2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86" name="Freeform 31"/>
              <p:cNvSpPr>
                <a:spLocks/>
              </p:cNvSpPr>
              <p:nvPr/>
            </p:nvSpPr>
            <p:spPr bwMode="auto">
              <a:xfrm>
                <a:off x="7293" y="4381"/>
                <a:ext cx="25" cy="49"/>
              </a:xfrm>
              <a:custGeom>
                <a:avLst/>
                <a:gdLst>
                  <a:gd name="T0" fmla="*/ 67 w 98"/>
                  <a:gd name="T1" fmla="*/ 0 h 195"/>
                  <a:gd name="T2" fmla="*/ 34 w 98"/>
                  <a:gd name="T3" fmla="*/ 5 h 195"/>
                  <a:gd name="T4" fmla="*/ 0 w 98"/>
                  <a:gd name="T5" fmla="*/ 10 h 195"/>
                  <a:gd name="T6" fmla="*/ 31 w 98"/>
                  <a:gd name="T7" fmla="*/ 195 h 195"/>
                  <a:gd name="T8" fmla="*/ 65 w 98"/>
                  <a:gd name="T9" fmla="*/ 190 h 195"/>
                  <a:gd name="T10" fmla="*/ 98 w 98"/>
                  <a:gd name="T11" fmla="*/ 184 h 195"/>
                  <a:gd name="T12" fmla="*/ 67 w 98"/>
                  <a:gd name="T13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195">
                    <a:moveTo>
                      <a:pt x="67" y="0"/>
                    </a:moveTo>
                    <a:lnTo>
                      <a:pt x="34" y="5"/>
                    </a:lnTo>
                    <a:lnTo>
                      <a:pt x="0" y="10"/>
                    </a:lnTo>
                    <a:lnTo>
                      <a:pt x="31" y="195"/>
                    </a:lnTo>
                    <a:lnTo>
                      <a:pt x="65" y="190"/>
                    </a:lnTo>
                    <a:lnTo>
                      <a:pt x="98" y="184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87" name="Freeform 32"/>
              <p:cNvSpPr>
                <a:spLocks/>
              </p:cNvSpPr>
              <p:nvPr/>
            </p:nvSpPr>
            <p:spPr bwMode="auto">
              <a:xfrm>
                <a:off x="7293" y="4381"/>
                <a:ext cx="25" cy="49"/>
              </a:xfrm>
              <a:custGeom>
                <a:avLst/>
                <a:gdLst>
                  <a:gd name="T0" fmla="*/ 67 w 98"/>
                  <a:gd name="T1" fmla="*/ 0 h 195"/>
                  <a:gd name="T2" fmla="*/ 34 w 98"/>
                  <a:gd name="T3" fmla="*/ 5 h 195"/>
                  <a:gd name="T4" fmla="*/ 0 w 98"/>
                  <a:gd name="T5" fmla="*/ 10 h 195"/>
                  <a:gd name="T6" fmla="*/ 31 w 98"/>
                  <a:gd name="T7" fmla="*/ 195 h 195"/>
                  <a:gd name="T8" fmla="*/ 65 w 98"/>
                  <a:gd name="T9" fmla="*/ 190 h 195"/>
                  <a:gd name="T10" fmla="*/ 98 w 98"/>
                  <a:gd name="T11" fmla="*/ 184 h 195"/>
                  <a:gd name="T12" fmla="*/ 67 w 98"/>
                  <a:gd name="T13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195">
                    <a:moveTo>
                      <a:pt x="67" y="0"/>
                    </a:moveTo>
                    <a:lnTo>
                      <a:pt x="34" y="5"/>
                    </a:lnTo>
                    <a:lnTo>
                      <a:pt x="0" y="10"/>
                    </a:lnTo>
                    <a:lnTo>
                      <a:pt x="31" y="195"/>
                    </a:lnTo>
                    <a:lnTo>
                      <a:pt x="65" y="190"/>
                    </a:lnTo>
                    <a:lnTo>
                      <a:pt x="98" y="184"/>
                    </a:lnTo>
                    <a:lnTo>
                      <a:pt x="67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88" name="Freeform 33"/>
              <p:cNvSpPr>
                <a:spLocks/>
              </p:cNvSpPr>
              <p:nvPr/>
            </p:nvSpPr>
            <p:spPr bwMode="auto">
              <a:xfrm>
                <a:off x="7301" y="4428"/>
                <a:ext cx="8" cy="4"/>
              </a:xfrm>
              <a:custGeom>
                <a:avLst/>
                <a:gdLst>
                  <a:gd name="T0" fmla="*/ 34 w 34"/>
                  <a:gd name="T1" fmla="*/ 0 h 15"/>
                  <a:gd name="T2" fmla="*/ 0 w 34"/>
                  <a:gd name="T3" fmla="*/ 5 h 15"/>
                  <a:gd name="T4" fmla="*/ 3 w 34"/>
                  <a:gd name="T5" fmla="*/ 15 h 15"/>
                  <a:gd name="T6" fmla="*/ 34 w 34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15">
                    <a:moveTo>
                      <a:pt x="34" y="0"/>
                    </a:moveTo>
                    <a:lnTo>
                      <a:pt x="0" y="5"/>
                    </a:lnTo>
                    <a:lnTo>
                      <a:pt x="3" y="1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89" name="Line 34"/>
              <p:cNvSpPr>
                <a:spLocks noChangeShapeType="1"/>
              </p:cNvSpPr>
              <p:nvPr/>
            </p:nvSpPr>
            <p:spPr bwMode="auto">
              <a:xfrm>
                <a:off x="7301" y="4430"/>
                <a:ext cx="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90" name="Freeform 35"/>
              <p:cNvSpPr>
                <a:spLocks/>
              </p:cNvSpPr>
              <p:nvPr/>
            </p:nvSpPr>
            <p:spPr bwMode="auto">
              <a:xfrm>
                <a:off x="7301" y="4425"/>
                <a:ext cx="39" cy="52"/>
              </a:xfrm>
              <a:custGeom>
                <a:avLst/>
                <a:gdLst>
                  <a:gd name="T0" fmla="*/ 62 w 155"/>
                  <a:gd name="T1" fmla="*/ 0 h 210"/>
                  <a:gd name="T2" fmla="*/ 31 w 155"/>
                  <a:gd name="T3" fmla="*/ 16 h 210"/>
                  <a:gd name="T4" fmla="*/ 0 w 155"/>
                  <a:gd name="T5" fmla="*/ 31 h 210"/>
                  <a:gd name="T6" fmla="*/ 93 w 155"/>
                  <a:gd name="T7" fmla="*/ 210 h 210"/>
                  <a:gd name="T8" fmla="*/ 124 w 155"/>
                  <a:gd name="T9" fmla="*/ 195 h 210"/>
                  <a:gd name="T10" fmla="*/ 155 w 155"/>
                  <a:gd name="T11" fmla="*/ 179 h 210"/>
                  <a:gd name="T12" fmla="*/ 62 w 155"/>
                  <a:gd name="T13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210">
                    <a:moveTo>
                      <a:pt x="62" y="0"/>
                    </a:moveTo>
                    <a:lnTo>
                      <a:pt x="31" y="16"/>
                    </a:lnTo>
                    <a:lnTo>
                      <a:pt x="0" y="31"/>
                    </a:lnTo>
                    <a:lnTo>
                      <a:pt x="93" y="210"/>
                    </a:lnTo>
                    <a:lnTo>
                      <a:pt x="124" y="195"/>
                    </a:lnTo>
                    <a:lnTo>
                      <a:pt x="155" y="179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91" name="Freeform 36"/>
              <p:cNvSpPr>
                <a:spLocks/>
              </p:cNvSpPr>
              <p:nvPr/>
            </p:nvSpPr>
            <p:spPr bwMode="auto">
              <a:xfrm>
                <a:off x="7301" y="4425"/>
                <a:ext cx="39" cy="52"/>
              </a:xfrm>
              <a:custGeom>
                <a:avLst/>
                <a:gdLst>
                  <a:gd name="T0" fmla="*/ 62 w 155"/>
                  <a:gd name="T1" fmla="*/ 0 h 210"/>
                  <a:gd name="T2" fmla="*/ 31 w 155"/>
                  <a:gd name="T3" fmla="*/ 16 h 210"/>
                  <a:gd name="T4" fmla="*/ 0 w 155"/>
                  <a:gd name="T5" fmla="*/ 31 h 210"/>
                  <a:gd name="T6" fmla="*/ 93 w 155"/>
                  <a:gd name="T7" fmla="*/ 210 h 210"/>
                  <a:gd name="T8" fmla="*/ 124 w 155"/>
                  <a:gd name="T9" fmla="*/ 195 h 210"/>
                  <a:gd name="T10" fmla="*/ 155 w 155"/>
                  <a:gd name="T11" fmla="*/ 179 h 210"/>
                  <a:gd name="T12" fmla="*/ 62 w 155"/>
                  <a:gd name="T13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210">
                    <a:moveTo>
                      <a:pt x="62" y="0"/>
                    </a:moveTo>
                    <a:lnTo>
                      <a:pt x="31" y="16"/>
                    </a:lnTo>
                    <a:lnTo>
                      <a:pt x="0" y="31"/>
                    </a:lnTo>
                    <a:lnTo>
                      <a:pt x="93" y="210"/>
                    </a:lnTo>
                    <a:lnTo>
                      <a:pt x="124" y="195"/>
                    </a:lnTo>
                    <a:lnTo>
                      <a:pt x="155" y="179"/>
                    </a:lnTo>
                    <a:lnTo>
                      <a:pt x="62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92" name="Freeform 37"/>
              <p:cNvSpPr>
                <a:spLocks/>
              </p:cNvSpPr>
              <p:nvPr/>
            </p:nvSpPr>
            <p:spPr bwMode="auto">
              <a:xfrm>
                <a:off x="7325" y="4473"/>
                <a:ext cx="7" cy="6"/>
              </a:xfrm>
              <a:custGeom>
                <a:avLst/>
                <a:gdLst>
                  <a:gd name="T0" fmla="*/ 31 w 31"/>
                  <a:gd name="T1" fmla="*/ 0 h 23"/>
                  <a:gd name="T2" fmla="*/ 0 w 31"/>
                  <a:gd name="T3" fmla="*/ 15 h 23"/>
                  <a:gd name="T4" fmla="*/ 5 w 31"/>
                  <a:gd name="T5" fmla="*/ 23 h 23"/>
                  <a:gd name="T6" fmla="*/ 31 w 31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3">
                    <a:moveTo>
                      <a:pt x="31" y="0"/>
                    </a:moveTo>
                    <a:lnTo>
                      <a:pt x="0" y="15"/>
                    </a:lnTo>
                    <a:lnTo>
                      <a:pt x="5" y="2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93" name="Line 38"/>
              <p:cNvSpPr>
                <a:spLocks noChangeShapeType="1"/>
              </p:cNvSpPr>
              <p:nvPr/>
            </p:nvSpPr>
            <p:spPr bwMode="auto">
              <a:xfrm>
                <a:off x="7325" y="4477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94" name="Freeform 39"/>
              <p:cNvSpPr>
                <a:spLocks/>
              </p:cNvSpPr>
              <p:nvPr/>
            </p:nvSpPr>
            <p:spPr bwMode="auto">
              <a:xfrm>
                <a:off x="7326" y="4467"/>
                <a:ext cx="50" cy="53"/>
              </a:xfrm>
              <a:custGeom>
                <a:avLst/>
                <a:gdLst>
                  <a:gd name="T0" fmla="*/ 51 w 199"/>
                  <a:gd name="T1" fmla="*/ 0 h 211"/>
                  <a:gd name="T2" fmla="*/ 26 w 199"/>
                  <a:gd name="T3" fmla="*/ 23 h 211"/>
                  <a:gd name="T4" fmla="*/ 0 w 199"/>
                  <a:gd name="T5" fmla="*/ 46 h 211"/>
                  <a:gd name="T6" fmla="*/ 148 w 199"/>
                  <a:gd name="T7" fmla="*/ 211 h 211"/>
                  <a:gd name="T8" fmla="*/ 174 w 199"/>
                  <a:gd name="T9" fmla="*/ 188 h 211"/>
                  <a:gd name="T10" fmla="*/ 199 w 199"/>
                  <a:gd name="T11" fmla="*/ 165 h 211"/>
                  <a:gd name="T12" fmla="*/ 51 w 199"/>
                  <a:gd name="T1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9" h="211">
                    <a:moveTo>
                      <a:pt x="51" y="0"/>
                    </a:moveTo>
                    <a:lnTo>
                      <a:pt x="26" y="23"/>
                    </a:lnTo>
                    <a:lnTo>
                      <a:pt x="0" y="46"/>
                    </a:lnTo>
                    <a:lnTo>
                      <a:pt x="148" y="211"/>
                    </a:lnTo>
                    <a:lnTo>
                      <a:pt x="174" y="188"/>
                    </a:lnTo>
                    <a:lnTo>
                      <a:pt x="199" y="165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95" name="Freeform 40"/>
              <p:cNvSpPr>
                <a:spLocks/>
              </p:cNvSpPr>
              <p:nvPr/>
            </p:nvSpPr>
            <p:spPr bwMode="auto">
              <a:xfrm>
                <a:off x="7326" y="4467"/>
                <a:ext cx="50" cy="53"/>
              </a:xfrm>
              <a:custGeom>
                <a:avLst/>
                <a:gdLst>
                  <a:gd name="T0" fmla="*/ 51 w 199"/>
                  <a:gd name="T1" fmla="*/ 0 h 211"/>
                  <a:gd name="T2" fmla="*/ 26 w 199"/>
                  <a:gd name="T3" fmla="*/ 23 h 211"/>
                  <a:gd name="T4" fmla="*/ 0 w 199"/>
                  <a:gd name="T5" fmla="*/ 46 h 211"/>
                  <a:gd name="T6" fmla="*/ 148 w 199"/>
                  <a:gd name="T7" fmla="*/ 211 h 211"/>
                  <a:gd name="T8" fmla="*/ 174 w 199"/>
                  <a:gd name="T9" fmla="*/ 188 h 211"/>
                  <a:gd name="T10" fmla="*/ 199 w 199"/>
                  <a:gd name="T11" fmla="*/ 165 h 211"/>
                  <a:gd name="T12" fmla="*/ 51 w 199"/>
                  <a:gd name="T1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9" h="211">
                    <a:moveTo>
                      <a:pt x="51" y="0"/>
                    </a:moveTo>
                    <a:lnTo>
                      <a:pt x="26" y="23"/>
                    </a:lnTo>
                    <a:lnTo>
                      <a:pt x="0" y="46"/>
                    </a:lnTo>
                    <a:lnTo>
                      <a:pt x="148" y="211"/>
                    </a:lnTo>
                    <a:lnTo>
                      <a:pt x="174" y="188"/>
                    </a:lnTo>
                    <a:lnTo>
                      <a:pt x="199" y="165"/>
                    </a:lnTo>
                    <a:lnTo>
                      <a:pt x="51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96" name="Freeform 41"/>
              <p:cNvSpPr>
                <a:spLocks/>
              </p:cNvSpPr>
              <p:nvPr/>
            </p:nvSpPr>
            <p:spPr bwMode="auto">
              <a:xfrm>
                <a:off x="7363" y="4515"/>
                <a:ext cx="6" cy="7"/>
              </a:xfrm>
              <a:custGeom>
                <a:avLst/>
                <a:gdLst>
                  <a:gd name="T0" fmla="*/ 26 w 26"/>
                  <a:gd name="T1" fmla="*/ 0 h 28"/>
                  <a:gd name="T2" fmla="*/ 0 w 26"/>
                  <a:gd name="T3" fmla="*/ 23 h 28"/>
                  <a:gd name="T4" fmla="*/ 6 w 26"/>
                  <a:gd name="T5" fmla="*/ 28 h 28"/>
                  <a:gd name="T6" fmla="*/ 26 w 26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8">
                    <a:moveTo>
                      <a:pt x="26" y="0"/>
                    </a:moveTo>
                    <a:lnTo>
                      <a:pt x="0" y="23"/>
                    </a:lnTo>
                    <a:lnTo>
                      <a:pt x="6" y="28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97" name="Line 42"/>
              <p:cNvSpPr>
                <a:spLocks noChangeShapeType="1"/>
              </p:cNvSpPr>
              <p:nvPr/>
            </p:nvSpPr>
            <p:spPr bwMode="auto">
              <a:xfrm>
                <a:off x="7363" y="4520"/>
                <a:ext cx="2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98" name="Freeform 43"/>
              <p:cNvSpPr>
                <a:spLocks/>
              </p:cNvSpPr>
              <p:nvPr/>
            </p:nvSpPr>
            <p:spPr bwMode="auto">
              <a:xfrm>
                <a:off x="7365" y="4507"/>
                <a:ext cx="60" cy="51"/>
              </a:xfrm>
              <a:custGeom>
                <a:avLst/>
                <a:gdLst>
                  <a:gd name="T0" fmla="*/ 39 w 241"/>
                  <a:gd name="T1" fmla="*/ 0 h 202"/>
                  <a:gd name="T2" fmla="*/ 20 w 241"/>
                  <a:gd name="T3" fmla="*/ 28 h 202"/>
                  <a:gd name="T4" fmla="*/ 0 w 241"/>
                  <a:gd name="T5" fmla="*/ 56 h 202"/>
                  <a:gd name="T6" fmla="*/ 203 w 241"/>
                  <a:gd name="T7" fmla="*/ 202 h 202"/>
                  <a:gd name="T8" fmla="*/ 222 w 241"/>
                  <a:gd name="T9" fmla="*/ 174 h 202"/>
                  <a:gd name="T10" fmla="*/ 241 w 241"/>
                  <a:gd name="T11" fmla="*/ 146 h 202"/>
                  <a:gd name="T12" fmla="*/ 39 w 241"/>
                  <a:gd name="T13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1" h="202">
                    <a:moveTo>
                      <a:pt x="39" y="0"/>
                    </a:moveTo>
                    <a:lnTo>
                      <a:pt x="20" y="28"/>
                    </a:lnTo>
                    <a:lnTo>
                      <a:pt x="0" y="56"/>
                    </a:lnTo>
                    <a:lnTo>
                      <a:pt x="203" y="202"/>
                    </a:lnTo>
                    <a:lnTo>
                      <a:pt x="222" y="174"/>
                    </a:lnTo>
                    <a:lnTo>
                      <a:pt x="241" y="146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99" name="Freeform 44"/>
              <p:cNvSpPr>
                <a:spLocks/>
              </p:cNvSpPr>
              <p:nvPr/>
            </p:nvSpPr>
            <p:spPr bwMode="auto">
              <a:xfrm>
                <a:off x="7365" y="4507"/>
                <a:ext cx="60" cy="51"/>
              </a:xfrm>
              <a:custGeom>
                <a:avLst/>
                <a:gdLst>
                  <a:gd name="T0" fmla="*/ 39 w 241"/>
                  <a:gd name="T1" fmla="*/ 0 h 202"/>
                  <a:gd name="T2" fmla="*/ 20 w 241"/>
                  <a:gd name="T3" fmla="*/ 28 h 202"/>
                  <a:gd name="T4" fmla="*/ 0 w 241"/>
                  <a:gd name="T5" fmla="*/ 56 h 202"/>
                  <a:gd name="T6" fmla="*/ 203 w 241"/>
                  <a:gd name="T7" fmla="*/ 202 h 202"/>
                  <a:gd name="T8" fmla="*/ 222 w 241"/>
                  <a:gd name="T9" fmla="*/ 174 h 202"/>
                  <a:gd name="T10" fmla="*/ 241 w 241"/>
                  <a:gd name="T11" fmla="*/ 146 h 202"/>
                  <a:gd name="T12" fmla="*/ 39 w 241"/>
                  <a:gd name="T13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1" h="202">
                    <a:moveTo>
                      <a:pt x="39" y="0"/>
                    </a:moveTo>
                    <a:lnTo>
                      <a:pt x="20" y="28"/>
                    </a:lnTo>
                    <a:lnTo>
                      <a:pt x="0" y="56"/>
                    </a:lnTo>
                    <a:lnTo>
                      <a:pt x="203" y="202"/>
                    </a:lnTo>
                    <a:lnTo>
                      <a:pt x="222" y="174"/>
                    </a:lnTo>
                    <a:lnTo>
                      <a:pt x="241" y="146"/>
                    </a:lnTo>
                    <a:lnTo>
                      <a:pt x="39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00" name="Freeform 45"/>
              <p:cNvSpPr>
                <a:spLocks/>
              </p:cNvSpPr>
              <p:nvPr/>
            </p:nvSpPr>
            <p:spPr bwMode="auto">
              <a:xfrm>
                <a:off x="7415" y="4551"/>
                <a:ext cx="5" cy="8"/>
              </a:xfrm>
              <a:custGeom>
                <a:avLst/>
                <a:gdLst>
                  <a:gd name="T0" fmla="*/ 19 w 19"/>
                  <a:gd name="T1" fmla="*/ 0 h 31"/>
                  <a:gd name="T2" fmla="*/ 0 w 19"/>
                  <a:gd name="T3" fmla="*/ 28 h 31"/>
                  <a:gd name="T4" fmla="*/ 3 w 19"/>
                  <a:gd name="T5" fmla="*/ 31 h 31"/>
                  <a:gd name="T6" fmla="*/ 19 w 19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31">
                    <a:moveTo>
                      <a:pt x="19" y="0"/>
                    </a:moveTo>
                    <a:lnTo>
                      <a:pt x="0" y="28"/>
                    </a:lnTo>
                    <a:lnTo>
                      <a:pt x="3" y="31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01" name="Line 46"/>
              <p:cNvSpPr>
                <a:spLocks noChangeShapeType="1"/>
              </p:cNvSpPr>
              <p:nvPr/>
            </p:nvSpPr>
            <p:spPr bwMode="auto">
              <a:xfrm>
                <a:off x="7415" y="455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02" name="Freeform 47"/>
              <p:cNvSpPr>
                <a:spLocks/>
              </p:cNvSpPr>
              <p:nvPr/>
            </p:nvSpPr>
            <p:spPr bwMode="auto">
              <a:xfrm>
                <a:off x="7416" y="4543"/>
                <a:ext cx="69" cy="46"/>
              </a:xfrm>
              <a:custGeom>
                <a:avLst/>
                <a:gdLst>
                  <a:gd name="T0" fmla="*/ 31 w 276"/>
                  <a:gd name="T1" fmla="*/ 0 h 183"/>
                  <a:gd name="T2" fmla="*/ 16 w 276"/>
                  <a:gd name="T3" fmla="*/ 31 h 183"/>
                  <a:gd name="T4" fmla="*/ 0 w 276"/>
                  <a:gd name="T5" fmla="*/ 62 h 183"/>
                  <a:gd name="T6" fmla="*/ 245 w 276"/>
                  <a:gd name="T7" fmla="*/ 183 h 183"/>
                  <a:gd name="T8" fmla="*/ 261 w 276"/>
                  <a:gd name="T9" fmla="*/ 152 h 183"/>
                  <a:gd name="T10" fmla="*/ 276 w 276"/>
                  <a:gd name="T11" fmla="*/ 121 h 183"/>
                  <a:gd name="T12" fmla="*/ 31 w 276"/>
                  <a:gd name="T13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6" h="183">
                    <a:moveTo>
                      <a:pt x="31" y="0"/>
                    </a:moveTo>
                    <a:lnTo>
                      <a:pt x="16" y="31"/>
                    </a:lnTo>
                    <a:lnTo>
                      <a:pt x="0" y="62"/>
                    </a:lnTo>
                    <a:lnTo>
                      <a:pt x="245" y="183"/>
                    </a:lnTo>
                    <a:lnTo>
                      <a:pt x="261" y="152"/>
                    </a:lnTo>
                    <a:lnTo>
                      <a:pt x="276" y="12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03" name="Freeform 48"/>
              <p:cNvSpPr>
                <a:spLocks/>
              </p:cNvSpPr>
              <p:nvPr/>
            </p:nvSpPr>
            <p:spPr bwMode="auto">
              <a:xfrm>
                <a:off x="7416" y="4543"/>
                <a:ext cx="69" cy="46"/>
              </a:xfrm>
              <a:custGeom>
                <a:avLst/>
                <a:gdLst>
                  <a:gd name="T0" fmla="*/ 31 w 276"/>
                  <a:gd name="T1" fmla="*/ 0 h 183"/>
                  <a:gd name="T2" fmla="*/ 16 w 276"/>
                  <a:gd name="T3" fmla="*/ 31 h 183"/>
                  <a:gd name="T4" fmla="*/ 0 w 276"/>
                  <a:gd name="T5" fmla="*/ 62 h 183"/>
                  <a:gd name="T6" fmla="*/ 245 w 276"/>
                  <a:gd name="T7" fmla="*/ 183 h 183"/>
                  <a:gd name="T8" fmla="*/ 261 w 276"/>
                  <a:gd name="T9" fmla="*/ 152 h 183"/>
                  <a:gd name="T10" fmla="*/ 276 w 276"/>
                  <a:gd name="T11" fmla="*/ 121 h 183"/>
                  <a:gd name="T12" fmla="*/ 31 w 276"/>
                  <a:gd name="T13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6" h="183">
                    <a:moveTo>
                      <a:pt x="31" y="0"/>
                    </a:moveTo>
                    <a:lnTo>
                      <a:pt x="16" y="31"/>
                    </a:lnTo>
                    <a:lnTo>
                      <a:pt x="0" y="62"/>
                    </a:lnTo>
                    <a:lnTo>
                      <a:pt x="245" y="183"/>
                    </a:lnTo>
                    <a:lnTo>
                      <a:pt x="261" y="152"/>
                    </a:lnTo>
                    <a:lnTo>
                      <a:pt x="276" y="121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04" name="Freeform 49"/>
              <p:cNvSpPr>
                <a:spLocks/>
              </p:cNvSpPr>
              <p:nvPr/>
            </p:nvSpPr>
            <p:spPr bwMode="auto">
              <a:xfrm>
                <a:off x="7477" y="4581"/>
                <a:ext cx="4" cy="8"/>
              </a:xfrm>
              <a:custGeom>
                <a:avLst/>
                <a:gdLst>
                  <a:gd name="T0" fmla="*/ 16 w 16"/>
                  <a:gd name="T1" fmla="*/ 0 h 32"/>
                  <a:gd name="T2" fmla="*/ 0 w 16"/>
                  <a:gd name="T3" fmla="*/ 31 h 32"/>
                  <a:gd name="T4" fmla="*/ 5 w 16"/>
                  <a:gd name="T5" fmla="*/ 32 h 32"/>
                  <a:gd name="T6" fmla="*/ 16 w 16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" h="32">
                    <a:moveTo>
                      <a:pt x="16" y="0"/>
                    </a:moveTo>
                    <a:lnTo>
                      <a:pt x="0" y="31"/>
                    </a:lnTo>
                    <a:lnTo>
                      <a:pt x="5" y="32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05" name="Line 50"/>
              <p:cNvSpPr>
                <a:spLocks noChangeShapeType="1"/>
              </p:cNvSpPr>
              <p:nvPr/>
            </p:nvSpPr>
            <p:spPr bwMode="auto">
              <a:xfrm>
                <a:off x="7477" y="4589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06" name="Freeform 51"/>
              <p:cNvSpPr>
                <a:spLocks/>
              </p:cNvSpPr>
              <p:nvPr/>
            </p:nvSpPr>
            <p:spPr bwMode="auto">
              <a:xfrm>
                <a:off x="7479" y="4573"/>
                <a:ext cx="75" cy="39"/>
              </a:xfrm>
              <a:custGeom>
                <a:avLst/>
                <a:gdLst>
                  <a:gd name="T0" fmla="*/ 21 w 303"/>
                  <a:gd name="T1" fmla="*/ 0 h 155"/>
                  <a:gd name="T2" fmla="*/ 11 w 303"/>
                  <a:gd name="T3" fmla="*/ 32 h 155"/>
                  <a:gd name="T4" fmla="*/ 0 w 303"/>
                  <a:gd name="T5" fmla="*/ 64 h 155"/>
                  <a:gd name="T6" fmla="*/ 282 w 303"/>
                  <a:gd name="T7" fmla="*/ 155 h 155"/>
                  <a:gd name="T8" fmla="*/ 293 w 303"/>
                  <a:gd name="T9" fmla="*/ 122 h 155"/>
                  <a:gd name="T10" fmla="*/ 303 w 303"/>
                  <a:gd name="T11" fmla="*/ 90 h 155"/>
                  <a:gd name="T12" fmla="*/ 21 w 303"/>
                  <a:gd name="T1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3" h="155">
                    <a:moveTo>
                      <a:pt x="21" y="0"/>
                    </a:moveTo>
                    <a:lnTo>
                      <a:pt x="11" y="32"/>
                    </a:lnTo>
                    <a:lnTo>
                      <a:pt x="0" y="64"/>
                    </a:lnTo>
                    <a:lnTo>
                      <a:pt x="282" y="155"/>
                    </a:lnTo>
                    <a:lnTo>
                      <a:pt x="293" y="122"/>
                    </a:lnTo>
                    <a:lnTo>
                      <a:pt x="303" y="9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07" name="Freeform 52"/>
              <p:cNvSpPr>
                <a:spLocks/>
              </p:cNvSpPr>
              <p:nvPr/>
            </p:nvSpPr>
            <p:spPr bwMode="auto">
              <a:xfrm>
                <a:off x="7479" y="4573"/>
                <a:ext cx="75" cy="39"/>
              </a:xfrm>
              <a:custGeom>
                <a:avLst/>
                <a:gdLst>
                  <a:gd name="T0" fmla="*/ 21 w 303"/>
                  <a:gd name="T1" fmla="*/ 0 h 155"/>
                  <a:gd name="T2" fmla="*/ 11 w 303"/>
                  <a:gd name="T3" fmla="*/ 32 h 155"/>
                  <a:gd name="T4" fmla="*/ 0 w 303"/>
                  <a:gd name="T5" fmla="*/ 64 h 155"/>
                  <a:gd name="T6" fmla="*/ 282 w 303"/>
                  <a:gd name="T7" fmla="*/ 155 h 155"/>
                  <a:gd name="T8" fmla="*/ 293 w 303"/>
                  <a:gd name="T9" fmla="*/ 122 h 155"/>
                  <a:gd name="T10" fmla="*/ 303 w 303"/>
                  <a:gd name="T11" fmla="*/ 90 h 155"/>
                  <a:gd name="T12" fmla="*/ 21 w 303"/>
                  <a:gd name="T13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3" h="155">
                    <a:moveTo>
                      <a:pt x="21" y="0"/>
                    </a:moveTo>
                    <a:lnTo>
                      <a:pt x="11" y="32"/>
                    </a:lnTo>
                    <a:lnTo>
                      <a:pt x="0" y="64"/>
                    </a:lnTo>
                    <a:lnTo>
                      <a:pt x="282" y="155"/>
                    </a:lnTo>
                    <a:lnTo>
                      <a:pt x="293" y="122"/>
                    </a:lnTo>
                    <a:lnTo>
                      <a:pt x="303" y="90"/>
                    </a:lnTo>
                    <a:lnTo>
                      <a:pt x="21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08" name="Freeform 53"/>
              <p:cNvSpPr>
                <a:spLocks/>
              </p:cNvSpPr>
              <p:nvPr/>
            </p:nvSpPr>
            <p:spPr bwMode="auto">
              <a:xfrm>
                <a:off x="7549" y="4604"/>
                <a:ext cx="3" cy="8"/>
              </a:xfrm>
              <a:custGeom>
                <a:avLst/>
                <a:gdLst>
                  <a:gd name="T0" fmla="*/ 11 w 11"/>
                  <a:gd name="T1" fmla="*/ 0 h 34"/>
                  <a:gd name="T2" fmla="*/ 0 w 11"/>
                  <a:gd name="T3" fmla="*/ 33 h 34"/>
                  <a:gd name="T4" fmla="*/ 4 w 11"/>
                  <a:gd name="T5" fmla="*/ 34 h 34"/>
                  <a:gd name="T6" fmla="*/ 11 w 11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" h="34">
                    <a:moveTo>
                      <a:pt x="11" y="0"/>
                    </a:moveTo>
                    <a:lnTo>
                      <a:pt x="0" y="33"/>
                    </a:lnTo>
                    <a:lnTo>
                      <a:pt x="4" y="3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09" name="Line 54"/>
              <p:cNvSpPr>
                <a:spLocks noChangeShapeType="1"/>
              </p:cNvSpPr>
              <p:nvPr/>
            </p:nvSpPr>
            <p:spPr bwMode="auto">
              <a:xfrm>
                <a:off x="7549" y="4612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10" name="Freeform 55"/>
              <p:cNvSpPr>
                <a:spLocks/>
              </p:cNvSpPr>
              <p:nvPr/>
            </p:nvSpPr>
            <p:spPr bwMode="auto">
              <a:xfrm>
                <a:off x="7550" y="4595"/>
                <a:ext cx="80" cy="32"/>
              </a:xfrm>
              <a:custGeom>
                <a:avLst/>
                <a:gdLst>
                  <a:gd name="T0" fmla="*/ 13 w 318"/>
                  <a:gd name="T1" fmla="*/ 0 h 126"/>
                  <a:gd name="T2" fmla="*/ 7 w 318"/>
                  <a:gd name="T3" fmla="*/ 33 h 126"/>
                  <a:gd name="T4" fmla="*/ 0 w 318"/>
                  <a:gd name="T5" fmla="*/ 67 h 126"/>
                  <a:gd name="T6" fmla="*/ 305 w 318"/>
                  <a:gd name="T7" fmla="*/ 126 h 126"/>
                  <a:gd name="T8" fmla="*/ 312 w 318"/>
                  <a:gd name="T9" fmla="*/ 93 h 126"/>
                  <a:gd name="T10" fmla="*/ 318 w 318"/>
                  <a:gd name="T11" fmla="*/ 59 h 126"/>
                  <a:gd name="T12" fmla="*/ 13 w 318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8" h="126">
                    <a:moveTo>
                      <a:pt x="13" y="0"/>
                    </a:moveTo>
                    <a:lnTo>
                      <a:pt x="7" y="33"/>
                    </a:lnTo>
                    <a:lnTo>
                      <a:pt x="0" y="67"/>
                    </a:lnTo>
                    <a:lnTo>
                      <a:pt x="305" y="126"/>
                    </a:lnTo>
                    <a:lnTo>
                      <a:pt x="312" y="93"/>
                    </a:lnTo>
                    <a:lnTo>
                      <a:pt x="318" y="59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11" name="Freeform 56"/>
              <p:cNvSpPr>
                <a:spLocks/>
              </p:cNvSpPr>
              <p:nvPr/>
            </p:nvSpPr>
            <p:spPr bwMode="auto">
              <a:xfrm>
                <a:off x="7550" y="4595"/>
                <a:ext cx="80" cy="32"/>
              </a:xfrm>
              <a:custGeom>
                <a:avLst/>
                <a:gdLst>
                  <a:gd name="T0" fmla="*/ 13 w 318"/>
                  <a:gd name="T1" fmla="*/ 0 h 126"/>
                  <a:gd name="T2" fmla="*/ 7 w 318"/>
                  <a:gd name="T3" fmla="*/ 33 h 126"/>
                  <a:gd name="T4" fmla="*/ 0 w 318"/>
                  <a:gd name="T5" fmla="*/ 67 h 126"/>
                  <a:gd name="T6" fmla="*/ 305 w 318"/>
                  <a:gd name="T7" fmla="*/ 126 h 126"/>
                  <a:gd name="T8" fmla="*/ 312 w 318"/>
                  <a:gd name="T9" fmla="*/ 93 h 126"/>
                  <a:gd name="T10" fmla="*/ 318 w 318"/>
                  <a:gd name="T11" fmla="*/ 59 h 126"/>
                  <a:gd name="T12" fmla="*/ 13 w 318"/>
                  <a:gd name="T13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8" h="126">
                    <a:moveTo>
                      <a:pt x="13" y="0"/>
                    </a:moveTo>
                    <a:lnTo>
                      <a:pt x="7" y="33"/>
                    </a:lnTo>
                    <a:lnTo>
                      <a:pt x="0" y="67"/>
                    </a:lnTo>
                    <a:lnTo>
                      <a:pt x="305" y="126"/>
                    </a:lnTo>
                    <a:lnTo>
                      <a:pt x="312" y="93"/>
                    </a:lnTo>
                    <a:lnTo>
                      <a:pt x="318" y="59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12" name="Freeform 57"/>
              <p:cNvSpPr>
                <a:spLocks/>
              </p:cNvSpPr>
              <p:nvPr/>
            </p:nvSpPr>
            <p:spPr bwMode="auto">
              <a:xfrm>
                <a:off x="7626" y="4619"/>
                <a:ext cx="2" cy="8"/>
              </a:xfrm>
              <a:custGeom>
                <a:avLst/>
                <a:gdLst>
                  <a:gd name="T0" fmla="*/ 7 w 7"/>
                  <a:gd name="T1" fmla="*/ 0 h 33"/>
                  <a:gd name="T2" fmla="*/ 0 w 7"/>
                  <a:gd name="T3" fmla="*/ 33 h 33"/>
                  <a:gd name="T4" fmla="*/ 4 w 7"/>
                  <a:gd name="T5" fmla="*/ 33 h 33"/>
                  <a:gd name="T6" fmla="*/ 7 w 7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3">
                    <a:moveTo>
                      <a:pt x="7" y="0"/>
                    </a:moveTo>
                    <a:lnTo>
                      <a:pt x="0" y="33"/>
                    </a:lnTo>
                    <a:lnTo>
                      <a:pt x="4" y="33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13" name="Line 58"/>
              <p:cNvSpPr>
                <a:spLocks noChangeShapeType="1"/>
              </p:cNvSpPr>
              <p:nvPr/>
            </p:nvSpPr>
            <p:spPr bwMode="auto">
              <a:xfrm>
                <a:off x="7626" y="4627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14" name="Freeform 59"/>
              <p:cNvSpPr>
                <a:spLocks/>
              </p:cNvSpPr>
              <p:nvPr/>
            </p:nvSpPr>
            <p:spPr bwMode="auto">
              <a:xfrm>
                <a:off x="7627" y="4610"/>
                <a:ext cx="82" cy="23"/>
              </a:xfrm>
              <a:custGeom>
                <a:avLst/>
                <a:gdLst>
                  <a:gd name="T0" fmla="*/ 5 w 326"/>
                  <a:gd name="T1" fmla="*/ 0 h 91"/>
                  <a:gd name="T2" fmla="*/ 3 w 326"/>
                  <a:gd name="T3" fmla="*/ 34 h 91"/>
                  <a:gd name="T4" fmla="*/ 0 w 326"/>
                  <a:gd name="T5" fmla="*/ 67 h 91"/>
                  <a:gd name="T6" fmla="*/ 321 w 326"/>
                  <a:gd name="T7" fmla="*/ 91 h 91"/>
                  <a:gd name="T8" fmla="*/ 324 w 326"/>
                  <a:gd name="T9" fmla="*/ 57 h 91"/>
                  <a:gd name="T10" fmla="*/ 326 w 326"/>
                  <a:gd name="T11" fmla="*/ 24 h 91"/>
                  <a:gd name="T12" fmla="*/ 5 w 326"/>
                  <a:gd name="T1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6" h="91">
                    <a:moveTo>
                      <a:pt x="5" y="0"/>
                    </a:moveTo>
                    <a:lnTo>
                      <a:pt x="3" y="34"/>
                    </a:lnTo>
                    <a:lnTo>
                      <a:pt x="0" y="67"/>
                    </a:lnTo>
                    <a:lnTo>
                      <a:pt x="321" y="91"/>
                    </a:lnTo>
                    <a:lnTo>
                      <a:pt x="324" y="57"/>
                    </a:lnTo>
                    <a:lnTo>
                      <a:pt x="326" y="24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15" name="Freeform 60"/>
              <p:cNvSpPr>
                <a:spLocks/>
              </p:cNvSpPr>
              <p:nvPr/>
            </p:nvSpPr>
            <p:spPr bwMode="auto">
              <a:xfrm>
                <a:off x="7627" y="4610"/>
                <a:ext cx="82" cy="23"/>
              </a:xfrm>
              <a:custGeom>
                <a:avLst/>
                <a:gdLst>
                  <a:gd name="T0" fmla="*/ 5 w 326"/>
                  <a:gd name="T1" fmla="*/ 0 h 91"/>
                  <a:gd name="T2" fmla="*/ 3 w 326"/>
                  <a:gd name="T3" fmla="*/ 34 h 91"/>
                  <a:gd name="T4" fmla="*/ 0 w 326"/>
                  <a:gd name="T5" fmla="*/ 67 h 91"/>
                  <a:gd name="T6" fmla="*/ 321 w 326"/>
                  <a:gd name="T7" fmla="*/ 91 h 91"/>
                  <a:gd name="T8" fmla="*/ 324 w 326"/>
                  <a:gd name="T9" fmla="*/ 57 h 91"/>
                  <a:gd name="T10" fmla="*/ 326 w 326"/>
                  <a:gd name="T11" fmla="*/ 24 h 91"/>
                  <a:gd name="T12" fmla="*/ 5 w 326"/>
                  <a:gd name="T1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6" h="91">
                    <a:moveTo>
                      <a:pt x="5" y="0"/>
                    </a:moveTo>
                    <a:lnTo>
                      <a:pt x="3" y="34"/>
                    </a:lnTo>
                    <a:lnTo>
                      <a:pt x="0" y="67"/>
                    </a:lnTo>
                    <a:lnTo>
                      <a:pt x="321" y="91"/>
                    </a:lnTo>
                    <a:lnTo>
                      <a:pt x="324" y="57"/>
                    </a:lnTo>
                    <a:lnTo>
                      <a:pt x="326" y="24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16" name="Freeform 61"/>
              <p:cNvSpPr>
                <a:spLocks/>
              </p:cNvSpPr>
              <p:nvPr/>
            </p:nvSpPr>
            <p:spPr bwMode="auto">
              <a:xfrm>
                <a:off x="7708" y="4625"/>
                <a:ext cx="0" cy="8"/>
              </a:xfrm>
              <a:custGeom>
                <a:avLst/>
                <a:gdLst>
                  <a:gd name="T0" fmla="*/ 3 w 4"/>
                  <a:gd name="T1" fmla="*/ 0 h 34"/>
                  <a:gd name="T2" fmla="*/ 0 w 4"/>
                  <a:gd name="T3" fmla="*/ 34 h 34"/>
                  <a:gd name="T4" fmla="*/ 4 w 4"/>
                  <a:gd name="T5" fmla="*/ 34 h 34"/>
                  <a:gd name="T6" fmla="*/ 3 w 4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4">
                    <a:moveTo>
                      <a:pt x="3" y="0"/>
                    </a:moveTo>
                    <a:lnTo>
                      <a:pt x="0" y="34"/>
                    </a:lnTo>
                    <a:lnTo>
                      <a:pt x="4" y="3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17" name="Line 62"/>
              <p:cNvSpPr>
                <a:spLocks noChangeShapeType="1"/>
              </p:cNvSpPr>
              <p:nvPr/>
            </p:nvSpPr>
            <p:spPr bwMode="auto">
              <a:xfrm>
                <a:off x="7708" y="46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18" name="Freeform 63"/>
              <p:cNvSpPr>
                <a:spLocks/>
              </p:cNvSpPr>
              <p:nvPr/>
            </p:nvSpPr>
            <p:spPr bwMode="auto">
              <a:xfrm>
                <a:off x="7708" y="4613"/>
                <a:ext cx="81" cy="20"/>
              </a:xfrm>
              <a:custGeom>
                <a:avLst/>
                <a:gdLst>
                  <a:gd name="T0" fmla="*/ 0 w 324"/>
                  <a:gd name="T1" fmla="*/ 13 h 80"/>
                  <a:gd name="T2" fmla="*/ 2 w 324"/>
                  <a:gd name="T3" fmla="*/ 46 h 80"/>
                  <a:gd name="T4" fmla="*/ 3 w 324"/>
                  <a:gd name="T5" fmla="*/ 80 h 80"/>
                  <a:gd name="T6" fmla="*/ 324 w 324"/>
                  <a:gd name="T7" fmla="*/ 67 h 80"/>
                  <a:gd name="T8" fmla="*/ 322 w 324"/>
                  <a:gd name="T9" fmla="*/ 33 h 80"/>
                  <a:gd name="T10" fmla="*/ 321 w 324"/>
                  <a:gd name="T11" fmla="*/ 0 h 80"/>
                  <a:gd name="T12" fmla="*/ 0 w 324"/>
                  <a:gd name="T13" fmla="*/ 1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4" h="80">
                    <a:moveTo>
                      <a:pt x="0" y="13"/>
                    </a:moveTo>
                    <a:lnTo>
                      <a:pt x="2" y="46"/>
                    </a:lnTo>
                    <a:lnTo>
                      <a:pt x="3" y="80"/>
                    </a:lnTo>
                    <a:lnTo>
                      <a:pt x="324" y="67"/>
                    </a:lnTo>
                    <a:lnTo>
                      <a:pt x="322" y="33"/>
                    </a:lnTo>
                    <a:lnTo>
                      <a:pt x="321" y="0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19" name="Freeform 64"/>
              <p:cNvSpPr>
                <a:spLocks/>
              </p:cNvSpPr>
              <p:nvPr/>
            </p:nvSpPr>
            <p:spPr bwMode="auto">
              <a:xfrm>
                <a:off x="7708" y="4613"/>
                <a:ext cx="81" cy="20"/>
              </a:xfrm>
              <a:custGeom>
                <a:avLst/>
                <a:gdLst>
                  <a:gd name="T0" fmla="*/ 0 w 324"/>
                  <a:gd name="T1" fmla="*/ 13 h 80"/>
                  <a:gd name="T2" fmla="*/ 2 w 324"/>
                  <a:gd name="T3" fmla="*/ 46 h 80"/>
                  <a:gd name="T4" fmla="*/ 3 w 324"/>
                  <a:gd name="T5" fmla="*/ 80 h 80"/>
                  <a:gd name="T6" fmla="*/ 324 w 324"/>
                  <a:gd name="T7" fmla="*/ 67 h 80"/>
                  <a:gd name="T8" fmla="*/ 322 w 324"/>
                  <a:gd name="T9" fmla="*/ 33 h 80"/>
                  <a:gd name="T10" fmla="*/ 321 w 324"/>
                  <a:gd name="T11" fmla="*/ 0 h 80"/>
                  <a:gd name="T12" fmla="*/ 0 w 324"/>
                  <a:gd name="T13" fmla="*/ 1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4" h="80">
                    <a:moveTo>
                      <a:pt x="0" y="13"/>
                    </a:moveTo>
                    <a:lnTo>
                      <a:pt x="2" y="46"/>
                    </a:lnTo>
                    <a:lnTo>
                      <a:pt x="3" y="80"/>
                    </a:lnTo>
                    <a:lnTo>
                      <a:pt x="324" y="67"/>
                    </a:lnTo>
                    <a:lnTo>
                      <a:pt x="322" y="33"/>
                    </a:lnTo>
                    <a:lnTo>
                      <a:pt x="321" y="0"/>
                    </a:lnTo>
                    <a:lnTo>
                      <a:pt x="0" y="13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20" name="Freeform 65"/>
              <p:cNvSpPr>
                <a:spLocks/>
              </p:cNvSpPr>
              <p:nvPr/>
            </p:nvSpPr>
            <p:spPr bwMode="auto">
              <a:xfrm>
                <a:off x="7788" y="4621"/>
                <a:ext cx="2" cy="9"/>
              </a:xfrm>
              <a:custGeom>
                <a:avLst/>
                <a:gdLst>
                  <a:gd name="T0" fmla="*/ 0 w 5"/>
                  <a:gd name="T1" fmla="*/ 0 h 34"/>
                  <a:gd name="T2" fmla="*/ 2 w 5"/>
                  <a:gd name="T3" fmla="*/ 34 h 34"/>
                  <a:gd name="T4" fmla="*/ 5 w 5"/>
                  <a:gd name="T5" fmla="*/ 34 h 34"/>
                  <a:gd name="T6" fmla="*/ 0 w 5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4">
                    <a:moveTo>
                      <a:pt x="0" y="0"/>
                    </a:moveTo>
                    <a:lnTo>
                      <a:pt x="2" y="34"/>
                    </a:lnTo>
                    <a:lnTo>
                      <a:pt x="5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21" name="Line 66"/>
              <p:cNvSpPr>
                <a:spLocks noChangeShapeType="1"/>
              </p:cNvSpPr>
              <p:nvPr/>
            </p:nvSpPr>
            <p:spPr bwMode="auto">
              <a:xfrm>
                <a:off x="7789" y="4630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22" name="Freeform 67"/>
              <p:cNvSpPr>
                <a:spLocks/>
              </p:cNvSpPr>
              <p:nvPr/>
            </p:nvSpPr>
            <p:spPr bwMode="auto">
              <a:xfrm>
                <a:off x="7787" y="4601"/>
                <a:ext cx="81" cy="29"/>
              </a:xfrm>
              <a:custGeom>
                <a:avLst/>
                <a:gdLst>
                  <a:gd name="T0" fmla="*/ 0 w 322"/>
                  <a:gd name="T1" fmla="*/ 48 h 115"/>
                  <a:gd name="T2" fmla="*/ 5 w 322"/>
                  <a:gd name="T3" fmla="*/ 81 h 115"/>
                  <a:gd name="T4" fmla="*/ 10 w 322"/>
                  <a:gd name="T5" fmla="*/ 115 h 115"/>
                  <a:gd name="T6" fmla="*/ 322 w 322"/>
                  <a:gd name="T7" fmla="*/ 67 h 115"/>
                  <a:gd name="T8" fmla="*/ 317 w 322"/>
                  <a:gd name="T9" fmla="*/ 33 h 115"/>
                  <a:gd name="T10" fmla="*/ 312 w 322"/>
                  <a:gd name="T11" fmla="*/ 0 h 115"/>
                  <a:gd name="T12" fmla="*/ 0 w 322"/>
                  <a:gd name="T13" fmla="*/ 48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115">
                    <a:moveTo>
                      <a:pt x="0" y="48"/>
                    </a:moveTo>
                    <a:lnTo>
                      <a:pt x="5" y="81"/>
                    </a:lnTo>
                    <a:lnTo>
                      <a:pt x="10" y="115"/>
                    </a:lnTo>
                    <a:lnTo>
                      <a:pt x="322" y="67"/>
                    </a:lnTo>
                    <a:lnTo>
                      <a:pt x="317" y="33"/>
                    </a:lnTo>
                    <a:lnTo>
                      <a:pt x="312" y="0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23" name="Freeform 68"/>
              <p:cNvSpPr>
                <a:spLocks/>
              </p:cNvSpPr>
              <p:nvPr/>
            </p:nvSpPr>
            <p:spPr bwMode="auto">
              <a:xfrm>
                <a:off x="7787" y="4601"/>
                <a:ext cx="81" cy="29"/>
              </a:xfrm>
              <a:custGeom>
                <a:avLst/>
                <a:gdLst>
                  <a:gd name="T0" fmla="*/ 0 w 322"/>
                  <a:gd name="T1" fmla="*/ 48 h 115"/>
                  <a:gd name="T2" fmla="*/ 5 w 322"/>
                  <a:gd name="T3" fmla="*/ 81 h 115"/>
                  <a:gd name="T4" fmla="*/ 10 w 322"/>
                  <a:gd name="T5" fmla="*/ 115 h 115"/>
                  <a:gd name="T6" fmla="*/ 322 w 322"/>
                  <a:gd name="T7" fmla="*/ 67 h 115"/>
                  <a:gd name="T8" fmla="*/ 317 w 322"/>
                  <a:gd name="T9" fmla="*/ 33 h 115"/>
                  <a:gd name="T10" fmla="*/ 312 w 322"/>
                  <a:gd name="T11" fmla="*/ 0 h 115"/>
                  <a:gd name="T12" fmla="*/ 0 w 322"/>
                  <a:gd name="T13" fmla="*/ 48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2" h="115">
                    <a:moveTo>
                      <a:pt x="0" y="48"/>
                    </a:moveTo>
                    <a:lnTo>
                      <a:pt x="5" y="81"/>
                    </a:lnTo>
                    <a:lnTo>
                      <a:pt x="10" y="115"/>
                    </a:lnTo>
                    <a:lnTo>
                      <a:pt x="322" y="67"/>
                    </a:lnTo>
                    <a:lnTo>
                      <a:pt x="317" y="33"/>
                    </a:lnTo>
                    <a:lnTo>
                      <a:pt x="312" y="0"/>
                    </a:lnTo>
                    <a:lnTo>
                      <a:pt x="0" y="48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24" name="Freeform 69"/>
              <p:cNvSpPr>
                <a:spLocks/>
              </p:cNvSpPr>
              <p:nvPr/>
            </p:nvSpPr>
            <p:spPr bwMode="auto">
              <a:xfrm>
                <a:off x="7865" y="4601"/>
                <a:ext cx="10" cy="17"/>
              </a:xfrm>
              <a:custGeom>
                <a:avLst/>
                <a:gdLst>
                  <a:gd name="T0" fmla="*/ 5 w 38"/>
                  <a:gd name="T1" fmla="*/ 33 h 67"/>
                  <a:gd name="T2" fmla="*/ 0 w 38"/>
                  <a:gd name="T3" fmla="*/ 0 h 67"/>
                  <a:gd name="T4" fmla="*/ 10 w 38"/>
                  <a:gd name="T5" fmla="*/ 0 h 67"/>
                  <a:gd name="T6" fmla="*/ 20 w 38"/>
                  <a:gd name="T7" fmla="*/ 2 h 67"/>
                  <a:gd name="T8" fmla="*/ 29 w 38"/>
                  <a:gd name="T9" fmla="*/ 9 h 67"/>
                  <a:gd name="T10" fmla="*/ 36 w 38"/>
                  <a:gd name="T11" fmla="*/ 18 h 67"/>
                  <a:gd name="T12" fmla="*/ 38 w 38"/>
                  <a:gd name="T13" fmla="*/ 28 h 67"/>
                  <a:gd name="T14" fmla="*/ 38 w 38"/>
                  <a:gd name="T15" fmla="*/ 39 h 67"/>
                  <a:gd name="T16" fmla="*/ 36 w 38"/>
                  <a:gd name="T17" fmla="*/ 49 h 67"/>
                  <a:gd name="T18" fmla="*/ 29 w 38"/>
                  <a:gd name="T19" fmla="*/ 58 h 67"/>
                  <a:gd name="T20" fmla="*/ 20 w 38"/>
                  <a:gd name="T21" fmla="*/ 64 h 67"/>
                  <a:gd name="T22" fmla="*/ 10 w 38"/>
                  <a:gd name="T23" fmla="*/ 67 h 67"/>
                  <a:gd name="T24" fmla="*/ 5 w 38"/>
                  <a:gd name="T25" fmla="*/ 3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" h="67">
                    <a:moveTo>
                      <a:pt x="5" y="33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20" y="2"/>
                    </a:lnTo>
                    <a:lnTo>
                      <a:pt x="29" y="9"/>
                    </a:lnTo>
                    <a:lnTo>
                      <a:pt x="36" y="18"/>
                    </a:lnTo>
                    <a:lnTo>
                      <a:pt x="38" y="28"/>
                    </a:lnTo>
                    <a:lnTo>
                      <a:pt x="38" y="39"/>
                    </a:lnTo>
                    <a:lnTo>
                      <a:pt x="36" y="49"/>
                    </a:lnTo>
                    <a:lnTo>
                      <a:pt x="29" y="58"/>
                    </a:lnTo>
                    <a:lnTo>
                      <a:pt x="20" y="64"/>
                    </a:lnTo>
                    <a:lnTo>
                      <a:pt x="10" y="67"/>
                    </a:lnTo>
                    <a:lnTo>
                      <a:pt x="5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25" name="Freeform 70"/>
              <p:cNvSpPr>
                <a:spLocks/>
              </p:cNvSpPr>
              <p:nvPr/>
            </p:nvSpPr>
            <p:spPr bwMode="auto">
              <a:xfrm>
                <a:off x="7865" y="4601"/>
                <a:ext cx="10" cy="17"/>
              </a:xfrm>
              <a:custGeom>
                <a:avLst/>
                <a:gdLst>
                  <a:gd name="T0" fmla="*/ 0 w 38"/>
                  <a:gd name="T1" fmla="*/ 0 h 67"/>
                  <a:gd name="T2" fmla="*/ 10 w 38"/>
                  <a:gd name="T3" fmla="*/ 0 h 67"/>
                  <a:gd name="T4" fmla="*/ 20 w 38"/>
                  <a:gd name="T5" fmla="*/ 2 h 67"/>
                  <a:gd name="T6" fmla="*/ 29 w 38"/>
                  <a:gd name="T7" fmla="*/ 9 h 67"/>
                  <a:gd name="T8" fmla="*/ 36 w 38"/>
                  <a:gd name="T9" fmla="*/ 18 h 67"/>
                  <a:gd name="T10" fmla="*/ 38 w 38"/>
                  <a:gd name="T11" fmla="*/ 28 h 67"/>
                  <a:gd name="T12" fmla="*/ 38 w 38"/>
                  <a:gd name="T13" fmla="*/ 39 h 67"/>
                  <a:gd name="T14" fmla="*/ 36 w 38"/>
                  <a:gd name="T15" fmla="*/ 49 h 67"/>
                  <a:gd name="T16" fmla="*/ 29 w 38"/>
                  <a:gd name="T17" fmla="*/ 58 h 67"/>
                  <a:gd name="T18" fmla="*/ 20 w 38"/>
                  <a:gd name="T19" fmla="*/ 64 h 67"/>
                  <a:gd name="T20" fmla="*/ 10 w 38"/>
                  <a:gd name="T21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67">
                    <a:moveTo>
                      <a:pt x="0" y="0"/>
                    </a:moveTo>
                    <a:lnTo>
                      <a:pt x="10" y="0"/>
                    </a:lnTo>
                    <a:lnTo>
                      <a:pt x="20" y="2"/>
                    </a:lnTo>
                    <a:lnTo>
                      <a:pt x="29" y="9"/>
                    </a:lnTo>
                    <a:lnTo>
                      <a:pt x="36" y="18"/>
                    </a:lnTo>
                    <a:lnTo>
                      <a:pt x="38" y="28"/>
                    </a:lnTo>
                    <a:lnTo>
                      <a:pt x="38" y="39"/>
                    </a:lnTo>
                    <a:lnTo>
                      <a:pt x="36" y="49"/>
                    </a:lnTo>
                    <a:lnTo>
                      <a:pt x="29" y="58"/>
                    </a:lnTo>
                    <a:lnTo>
                      <a:pt x="20" y="64"/>
                    </a:lnTo>
                    <a:lnTo>
                      <a:pt x="10" y="6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26" name="Freeform 71"/>
              <p:cNvSpPr>
                <a:spLocks/>
              </p:cNvSpPr>
              <p:nvPr/>
            </p:nvSpPr>
            <p:spPr bwMode="auto">
              <a:xfrm>
                <a:off x="8568" y="4221"/>
                <a:ext cx="12" cy="15"/>
              </a:xfrm>
              <a:custGeom>
                <a:avLst/>
                <a:gdLst>
                  <a:gd name="T0" fmla="*/ 34 w 51"/>
                  <a:gd name="T1" fmla="*/ 29 h 63"/>
                  <a:gd name="T2" fmla="*/ 51 w 51"/>
                  <a:gd name="T3" fmla="*/ 59 h 63"/>
                  <a:gd name="T4" fmla="*/ 40 w 51"/>
                  <a:gd name="T5" fmla="*/ 63 h 63"/>
                  <a:gd name="T6" fmla="*/ 30 w 51"/>
                  <a:gd name="T7" fmla="*/ 63 h 63"/>
                  <a:gd name="T8" fmla="*/ 20 w 51"/>
                  <a:gd name="T9" fmla="*/ 60 h 63"/>
                  <a:gd name="T10" fmla="*/ 11 w 51"/>
                  <a:gd name="T11" fmla="*/ 54 h 63"/>
                  <a:gd name="T12" fmla="*/ 4 w 51"/>
                  <a:gd name="T13" fmla="*/ 46 h 63"/>
                  <a:gd name="T14" fmla="*/ 0 w 51"/>
                  <a:gd name="T15" fmla="*/ 36 h 63"/>
                  <a:gd name="T16" fmla="*/ 0 w 51"/>
                  <a:gd name="T17" fmla="*/ 26 h 63"/>
                  <a:gd name="T18" fmla="*/ 3 w 51"/>
                  <a:gd name="T19" fmla="*/ 15 h 63"/>
                  <a:gd name="T20" fmla="*/ 9 w 51"/>
                  <a:gd name="T21" fmla="*/ 6 h 63"/>
                  <a:gd name="T22" fmla="*/ 17 w 51"/>
                  <a:gd name="T23" fmla="*/ 0 h 63"/>
                  <a:gd name="T24" fmla="*/ 34 w 51"/>
                  <a:gd name="T25" fmla="*/ 29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" h="63">
                    <a:moveTo>
                      <a:pt x="34" y="29"/>
                    </a:moveTo>
                    <a:lnTo>
                      <a:pt x="51" y="59"/>
                    </a:lnTo>
                    <a:lnTo>
                      <a:pt x="40" y="63"/>
                    </a:lnTo>
                    <a:lnTo>
                      <a:pt x="30" y="63"/>
                    </a:lnTo>
                    <a:lnTo>
                      <a:pt x="20" y="60"/>
                    </a:lnTo>
                    <a:lnTo>
                      <a:pt x="11" y="54"/>
                    </a:lnTo>
                    <a:lnTo>
                      <a:pt x="4" y="46"/>
                    </a:lnTo>
                    <a:lnTo>
                      <a:pt x="0" y="36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9" y="6"/>
                    </a:lnTo>
                    <a:lnTo>
                      <a:pt x="17" y="0"/>
                    </a:lnTo>
                    <a:lnTo>
                      <a:pt x="34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27" name="Freeform 72"/>
              <p:cNvSpPr>
                <a:spLocks/>
              </p:cNvSpPr>
              <p:nvPr/>
            </p:nvSpPr>
            <p:spPr bwMode="auto">
              <a:xfrm>
                <a:off x="8568" y="4221"/>
                <a:ext cx="12" cy="15"/>
              </a:xfrm>
              <a:custGeom>
                <a:avLst/>
                <a:gdLst>
                  <a:gd name="T0" fmla="*/ 51 w 51"/>
                  <a:gd name="T1" fmla="*/ 59 h 63"/>
                  <a:gd name="T2" fmla="*/ 40 w 51"/>
                  <a:gd name="T3" fmla="*/ 63 h 63"/>
                  <a:gd name="T4" fmla="*/ 30 w 51"/>
                  <a:gd name="T5" fmla="*/ 63 h 63"/>
                  <a:gd name="T6" fmla="*/ 20 w 51"/>
                  <a:gd name="T7" fmla="*/ 60 h 63"/>
                  <a:gd name="T8" fmla="*/ 11 w 51"/>
                  <a:gd name="T9" fmla="*/ 54 h 63"/>
                  <a:gd name="T10" fmla="*/ 4 w 51"/>
                  <a:gd name="T11" fmla="*/ 46 h 63"/>
                  <a:gd name="T12" fmla="*/ 0 w 51"/>
                  <a:gd name="T13" fmla="*/ 36 h 63"/>
                  <a:gd name="T14" fmla="*/ 0 w 51"/>
                  <a:gd name="T15" fmla="*/ 26 h 63"/>
                  <a:gd name="T16" fmla="*/ 3 w 51"/>
                  <a:gd name="T17" fmla="*/ 15 h 63"/>
                  <a:gd name="T18" fmla="*/ 9 w 51"/>
                  <a:gd name="T19" fmla="*/ 6 h 63"/>
                  <a:gd name="T20" fmla="*/ 17 w 51"/>
                  <a:gd name="T2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63">
                    <a:moveTo>
                      <a:pt x="51" y="59"/>
                    </a:moveTo>
                    <a:lnTo>
                      <a:pt x="40" y="63"/>
                    </a:lnTo>
                    <a:lnTo>
                      <a:pt x="30" y="63"/>
                    </a:lnTo>
                    <a:lnTo>
                      <a:pt x="20" y="60"/>
                    </a:lnTo>
                    <a:lnTo>
                      <a:pt x="11" y="54"/>
                    </a:lnTo>
                    <a:lnTo>
                      <a:pt x="4" y="46"/>
                    </a:lnTo>
                    <a:lnTo>
                      <a:pt x="0" y="36"/>
                    </a:lnTo>
                    <a:lnTo>
                      <a:pt x="0" y="26"/>
                    </a:lnTo>
                    <a:lnTo>
                      <a:pt x="3" y="15"/>
                    </a:lnTo>
                    <a:lnTo>
                      <a:pt x="9" y="6"/>
                    </a:lnTo>
                    <a:lnTo>
                      <a:pt x="1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28" name="Freeform 73"/>
              <p:cNvSpPr>
                <a:spLocks/>
              </p:cNvSpPr>
              <p:nvPr/>
            </p:nvSpPr>
            <p:spPr bwMode="auto">
              <a:xfrm>
                <a:off x="8572" y="4189"/>
                <a:ext cx="67" cy="47"/>
              </a:xfrm>
              <a:custGeom>
                <a:avLst/>
                <a:gdLst>
                  <a:gd name="T0" fmla="*/ 0 w 268"/>
                  <a:gd name="T1" fmla="*/ 128 h 187"/>
                  <a:gd name="T2" fmla="*/ 17 w 268"/>
                  <a:gd name="T3" fmla="*/ 157 h 187"/>
                  <a:gd name="T4" fmla="*/ 34 w 268"/>
                  <a:gd name="T5" fmla="*/ 187 h 187"/>
                  <a:gd name="T6" fmla="*/ 268 w 268"/>
                  <a:gd name="T7" fmla="*/ 59 h 187"/>
                  <a:gd name="T8" fmla="*/ 251 w 268"/>
                  <a:gd name="T9" fmla="*/ 30 h 187"/>
                  <a:gd name="T10" fmla="*/ 234 w 268"/>
                  <a:gd name="T11" fmla="*/ 0 h 187"/>
                  <a:gd name="T12" fmla="*/ 0 w 268"/>
                  <a:gd name="T13" fmla="*/ 128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8" h="187">
                    <a:moveTo>
                      <a:pt x="0" y="128"/>
                    </a:moveTo>
                    <a:lnTo>
                      <a:pt x="17" y="157"/>
                    </a:lnTo>
                    <a:lnTo>
                      <a:pt x="34" y="187"/>
                    </a:lnTo>
                    <a:lnTo>
                      <a:pt x="268" y="59"/>
                    </a:lnTo>
                    <a:lnTo>
                      <a:pt x="251" y="30"/>
                    </a:lnTo>
                    <a:lnTo>
                      <a:pt x="234" y="0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29" name="Freeform 74"/>
              <p:cNvSpPr>
                <a:spLocks/>
              </p:cNvSpPr>
              <p:nvPr/>
            </p:nvSpPr>
            <p:spPr bwMode="auto">
              <a:xfrm>
                <a:off x="8572" y="4189"/>
                <a:ext cx="67" cy="47"/>
              </a:xfrm>
              <a:custGeom>
                <a:avLst/>
                <a:gdLst>
                  <a:gd name="T0" fmla="*/ 0 w 268"/>
                  <a:gd name="T1" fmla="*/ 128 h 187"/>
                  <a:gd name="T2" fmla="*/ 17 w 268"/>
                  <a:gd name="T3" fmla="*/ 157 h 187"/>
                  <a:gd name="T4" fmla="*/ 34 w 268"/>
                  <a:gd name="T5" fmla="*/ 187 h 187"/>
                  <a:gd name="T6" fmla="*/ 268 w 268"/>
                  <a:gd name="T7" fmla="*/ 59 h 187"/>
                  <a:gd name="T8" fmla="*/ 251 w 268"/>
                  <a:gd name="T9" fmla="*/ 30 h 187"/>
                  <a:gd name="T10" fmla="*/ 234 w 268"/>
                  <a:gd name="T11" fmla="*/ 0 h 187"/>
                  <a:gd name="T12" fmla="*/ 0 w 268"/>
                  <a:gd name="T13" fmla="*/ 128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8" h="187">
                    <a:moveTo>
                      <a:pt x="0" y="128"/>
                    </a:moveTo>
                    <a:lnTo>
                      <a:pt x="17" y="157"/>
                    </a:lnTo>
                    <a:lnTo>
                      <a:pt x="34" y="187"/>
                    </a:lnTo>
                    <a:lnTo>
                      <a:pt x="268" y="59"/>
                    </a:lnTo>
                    <a:lnTo>
                      <a:pt x="251" y="30"/>
                    </a:lnTo>
                    <a:lnTo>
                      <a:pt x="234" y="0"/>
                    </a:lnTo>
                    <a:lnTo>
                      <a:pt x="0" y="128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30" name="Freeform 75"/>
              <p:cNvSpPr>
                <a:spLocks/>
              </p:cNvSpPr>
              <p:nvPr/>
            </p:nvSpPr>
            <p:spPr bwMode="auto">
              <a:xfrm>
                <a:off x="8635" y="4196"/>
                <a:ext cx="5" cy="8"/>
              </a:xfrm>
              <a:custGeom>
                <a:avLst/>
                <a:gdLst>
                  <a:gd name="T0" fmla="*/ 0 w 22"/>
                  <a:gd name="T1" fmla="*/ 0 h 29"/>
                  <a:gd name="T2" fmla="*/ 17 w 22"/>
                  <a:gd name="T3" fmla="*/ 29 h 29"/>
                  <a:gd name="T4" fmla="*/ 22 w 22"/>
                  <a:gd name="T5" fmla="*/ 27 h 29"/>
                  <a:gd name="T6" fmla="*/ 0 w 22"/>
                  <a:gd name="T7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2" h="29">
                    <a:moveTo>
                      <a:pt x="0" y="0"/>
                    </a:moveTo>
                    <a:lnTo>
                      <a:pt x="17" y="29"/>
                    </a:lnTo>
                    <a:lnTo>
                      <a:pt x="22" y="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31" name="Line 76"/>
              <p:cNvSpPr>
                <a:spLocks noChangeShapeType="1"/>
              </p:cNvSpPr>
              <p:nvPr/>
            </p:nvSpPr>
            <p:spPr bwMode="auto">
              <a:xfrm flipV="1">
                <a:off x="8639" y="4203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32" name="Freeform 77"/>
              <p:cNvSpPr>
                <a:spLocks/>
              </p:cNvSpPr>
              <p:nvPr/>
            </p:nvSpPr>
            <p:spPr bwMode="auto">
              <a:xfrm>
                <a:off x="8629" y="4152"/>
                <a:ext cx="58" cy="51"/>
              </a:xfrm>
              <a:custGeom>
                <a:avLst/>
                <a:gdLst>
                  <a:gd name="T0" fmla="*/ 0 w 230"/>
                  <a:gd name="T1" fmla="*/ 151 h 205"/>
                  <a:gd name="T2" fmla="*/ 22 w 230"/>
                  <a:gd name="T3" fmla="*/ 178 h 205"/>
                  <a:gd name="T4" fmla="*/ 44 w 230"/>
                  <a:gd name="T5" fmla="*/ 205 h 205"/>
                  <a:gd name="T6" fmla="*/ 230 w 230"/>
                  <a:gd name="T7" fmla="*/ 54 h 205"/>
                  <a:gd name="T8" fmla="*/ 208 w 230"/>
                  <a:gd name="T9" fmla="*/ 27 h 205"/>
                  <a:gd name="T10" fmla="*/ 186 w 230"/>
                  <a:gd name="T11" fmla="*/ 0 h 205"/>
                  <a:gd name="T12" fmla="*/ 0 w 230"/>
                  <a:gd name="T13" fmla="*/ 151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0" h="205">
                    <a:moveTo>
                      <a:pt x="0" y="151"/>
                    </a:moveTo>
                    <a:lnTo>
                      <a:pt x="22" y="178"/>
                    </a:lnTo>
                    <a:lnTo>
                      <a:pt x="44" y="205"/>
                    </a:lnTo>
                    <a:lnTo>
                      <a:pt x="230" y="54"/>
                    </a:lnTo>
                    <a:lnTo>
                      <a:pt x="208" y="27"/>
                    </a:lnTo>
                    <a:lnTo>
                      <a:pt x="186" y="0"/>
                    </a:lnTo>
                    <a:lnTo>
                      <a:pt x="0" y="15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33" name="Freeform 78"/>
              <p:cNvSpPr>
                <a:spLocks/>
              </p:cNvSpPr>
              <p:nvPr/>
            </p:nvSpPr>
            <p:spPr bwMode="auto">
              <a:xfrm>
                <a:off x="8629" y="4152"/>
                <a:ext cx="58" cy="51"/>
              </a:xfrm>
              <a:custGeom>
                <a:avLst/>
                <a:gdLst>
                  <a:gd name="T0" fmla="*/ 0 w 230"/>
                  <a:gd name="T1" fmla="*/ 151 h 205"/>
                  <a:gd name="T2" fmla="*/ 22 w 230"/>
                  <a:gd name="T3" fmla="*/ 178 h 205"/>
                  <a:gd name="T4" fmla="*/ 44 w 230"/>
                  <a:gd name="T5" fmla="*/ 205 h 205"/>
                  <a:gd name="T6" fmla="*/ 230 w 230"/>
                  <a:gd name="T7" fmla="*/ 54 h 205"/>
                  <a:gd name="T8" fmla="*/ 208 w 230"/>
                  <a:gd name="T9" fmla="*/ 27 h 205"/>
                  <a:gd name="T10" fmla="*/ 186 w 230"/>
                  <a:gd name="T11" fmla="*/ 0 h 205"/>
                  <a:gd name="T12" fmla="*/ 0 w 230"/>
                  <a:gd name="T13" fmla="*/ 151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0" h="205">
                    <a:moveTo>
                      <a:pt x="0" y="151"/>
                    </a:moveTo>
                    <a:lnTo>
                      <a:pt x="22" y="178"/>
                    </a:lnTo>
                    <a:lnTo>
                      <a:pt x="44" y="205"/>
                    </a:lnTo>
                    <a:lnTo>
                      <a:pt x="230" y="54"/>
                    </a:lnTo>
                    <a:lnTo>
                      <a:pt x="208" y="27"/>
                    </a:lnTo>
                    <a:lnTo>
                      <a:pt x="186" y="0"/>
                    </a:lnTo>
                    <a:lnTo>
                      <a:pt x="0" y="151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34" name="Freeform 79"/>
              <p:cNvSpPr>
                <a:spLocks/>
              </p:cNvSpPr>
              <p:nvPr/>
            </p:nvSpPr>
            <p:spPr bwMode="auto">
              <a:xfrm>
                <a:off x="8681" y="4158"/>
                <a:ext cx="7" cy="7"/>
              </a:xfrm>
              <a:custGeom>
                <a:avLst/>
                <a:gdLst>
                  <a:gd name="T0" fmla="*/ 0 w 27"/>
                  <a:gd name="T1" fmla="*/ 0 h 27"/>
                  <a:gd name="T2" fmla="*/ 22 w 27"/>
                  <a:gd name="T3" fmla="*/ 27 h 27"/>
                  <a:gd name="T4" fmla="*/ 27 w 27"/>
                  <a:gd name="T5" fmla="*/ 20 h 27"/>
                  <a:gd name="T6" fmla="*/ 0 w 27"/>
                  <a:gd name="T7" fmla="*/ 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7" h="27">
                    <a:moveTo>
                      <a:pt x="0" y="0"/>
                    </a:moveTo>
                    <a:lnTo>
                      <a:pt x="22" y="27"/>
                    </a:lnTo>
                    <a:lnTo>
                      <a:pt x="27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35" name="Line 80"/>
              <p:cNvSpPr>
                <a:spLocks noChangeShapeType="1"/>
              </p:cNvSpPr>
              <p:nvPr/>
            </p:nvSpPr>
            <p:spPr bwMode="auto">
              <a:xfrm flipV="1">
                <a:off x="8687" y="4164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36" name="Freeform 81"/>
              <p:cNvSpPr>
                <a:spLocks/>
              </p:cNvSpPr>
              <p:nvPr/>
            </p:nvSpPr>
            <p:spPr bwMode="auto">
              <a:xfrm>
                <a:off x="8674" y="4111"/>
                <a:ext cx="46" cy="53"/>
              </a:xfrm>
              <a:custGeom>
                <a:avLst/>
                <a:gdLst>
                  <a:gd name="T0" fmla="*/ 0 w 183"/>
                  <a:gd name="T1" fmla="*/ 170 h 211"/>
                  <a:gd name="T2" fmla="*/ 27 w 183"/>
                  <a:gd name="T3" fmla="*/ 191 h 211"/>
                  <a:gd name="T4" fmla="*/ 54 w 183"/>
                  <a:gd name="T5" fmla="*/ 211 h 211"/>
                  <a:gd name="T6" fmla="*/ 183 w 183"/>
                  <a:gd name="T7" fmla="*/ 41 h 211"/>
                  <a:gd name="T8" fmla="*/ 155 w 183"/>
                  <a:gd name="T9" fmla="*/ 20 h 211"/>
                  <a:gd name="T10" fmla="*/ 128 w 183"/>
                  <a:gd name="T11" fmla="*/ 0 h 211"/>
                  <a:gd name="T12" fmla="*/ 0 w 183"/>
                  <a:gd name="T13" fmla="*/ 17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3" h="211">
                    <a:moveTo>
                      <a:pt x="0" y="170"/>
                    </a:moveTo>
                    <a:lnTo>
                      <a:pt x="27" y="191"/>
                    </a:lnTo>
                    <a:lnTo>
                      <a:pt x="54" y="211"/>
                    </a:lnTo>
                    <a:lnTo>
                      <a:pt x="183" y="41"/>
                    </a:lnTo>
                    <a:lnTo>
                      <a:pt x="155" y="20"/>
                    </a:lnTo>
                    <a:lnTo>
                      <a:pt x="128" y="0"/>
                    </a:lnTo>
                    <a:lnTo>
                      <a:pt x="0" y="1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37" name="Freeform 82"/>
              <p:cNvSpPr>
                <a:spLocks/>
              </p:cNvSpPr>
              <p:nvPr/>
            </p:nvSpPr>
            <p:spPr bwMode="auto">
              <a:xfrm>
                <a:off x="8674" y="4111"/>
                <a:ext cx="46" cy="53"/>
              </a:xfrm>
              <a:custGeom>
                <a:avLst/>
                <a:gdLst>
                  <a:gd name="T0" fmla="*/ 0 w 183"/>
                  <a:gd name="T1" fmla="*/ 170 h 211"/>
                  <a:gd name="T2" fmla="*/ 27 w 183"/>
                  <a:gd name="T3" fmla="*/ 191 h 211"/>
                  <a:gd name="T4" fmla="*/ 54 w 183"/>
                  <a:gd name="T5" fmla="*/ 211 h 211"/>
                  <a:gd name="T6" fmla="*/ 183 w 183"/>
                  <a:gd name="T7" fmla="*/ 41 h 211"/>
                  <a:gd name="T8" fmla="*/ 155 w 183"/>
                  <a:gd name="T9" fmla="*/ 20 h 211"/>
                  <a:gd name="T10" fmla="*/ 128 w 183"/>
                  <a:gd name="T11" fmla="*/ 0 h 211"/>
                  <a:gd name="T12" fmla="*/ 0 w 183"/>
                  <a:gd name="T13" fmla="*/ 17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3" h="211">
                    <a:moveTo>
                      <a:pt x="0" y="170"/>
                    </a:moveTo>
                    <a:lnTo>
                      <a:pt x="27" y="191"/>
                    </a:lnTo>
                    <a:lnTo>
                      <a:pt x="54" y="211"/>
                    </a:lnTo>
                    <a:lnTo>
                      <a:pt x="183" y="41"/>
                    </a:lnTo>
                    <a:lnTo>
                      <a:pt x="155" y="20"/>
                    </a:lnTo>
                    <a:lnTo>
                      <a:pt x="128" y="0"/>
                    </a:lnTo>
                    <a:lnTo>
                      <a:pt x="0" y="17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38" name="Freeform 83"/>
              <p:cNvSpPr>
                <a:spLocks/>
              </p:cNvSpPr>
              <p:nvPr/>
            </p:nvSpPr>
            <p:spPr bwMode="auto">
              <a:xfrm>
                <a:off x="8713" y="4116"/>
                <a:ext cx="8" cy="5"/>
              </a:xfrm>
              <a:custGeom>
                <a:avLst/>
                <a:gdLst>
                  <a:gd name="T0" fmla="*/ 0 w 33"/>
                  <a:gd name="T1" fmla="*/ 0 h 21"/>
                  <a:gd name="T2" fmla="*/ 28 w 33"/>
                  <a:gd name="T3" fmla="*/ 21 h 21"/>
                  <a:gd name="T4" fmla="*/ 33 w 33"/>
                  <a:gd name="T5" fmla="*/ 12 h 21"/>
                  <a:gd name="T6" fmla="*/ 0 w 33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3" h="21">
                    <a:moveTo>
                      <a:pt x="0" y="0"/>
                    </a:moveTo>
                    <a:lnTo>
                      <a:pt x="28" y="21"/>
                    </a:lnTo>
                    <a:lnTo>
                      <a:pt x="33" y="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39" name="Line 84"/>
              <p:cNvSpPr>
                <a:spLocks noChangeShapeType="1"/>
              </p:cNvSpPr>
              <p:nvPr/>
            </p:nvSpPr>
            <p:spPr bwMode="auto">
              <a:xfrm flipV="1">
                <a:off x="8720" y="4119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40" name="Freeform 85"/>
              <p:cNvSpPr>
                <a:spLocks/>
              </p:cNvSpPr>
              <p:nvPr/>
            </p:nvSpPr>
            <p:spPr bwMode="auto">
              <a:xfrm>
                <a:off x="8705" y="4067"/>
                <a:ext cx="33" cy="52"/>
              </a:xfrm>
              <a:custGeom>
                <a:avLst/>
                <a:gdLst>
                  <a:gd name="T0" fmla="*/ 0 w 133"/>
                  <a:gd name="T1" fmla="*/ 182 h 205"/>
                  <a:gd name="T2" fmla="*/ 32 w 133"/>
                  <a:gd name="T3" fmla="*/ 193 h 205"/>
                  <a:gd name="T4" fmla="*/ 65 w 133"/>
                  <a:gd name="T5" fmla="*/ 205 h 205"/>
                  <a:gd name="T6" fmla="*/ 133 w 133"/>
                  <a:gd name="T7" fmla="*/ 23 h 205"/>
                  <a:gd name="T8" fmla="*/ 101 w 133"/>
                  <a:gd name="T9" fmla="*/ 12 h 205"/>
                  <a:gd name="T10" fmla="*/ 69 w 133"/>
                  <a:gd name="T11" fmla="*/ 0 h 205"/>
                  <a:gd name="T12" fmla="*/ 0 w 133"/>
                  <a:gd name="T13" fmla="*/ 182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205">
                    <a:moveTo>
                      <a:pt x="0" y="182"/>
                    </a:moveTo>
                    <a:lnTo>
                      <a:pt x="32" y="193"/>
                    </a:lnTo>
                    <a:lnTo>
                      <a:pt x="65" y="205"/>
                    </a:lnTo>
                    <a:lnTo>
                      <a:pt x="133" y="23"/>
                    </a:lnTo>
                    <a:lnTo>
                      <a:pt x="101" y="12"/>
                    </a:lnTo>
                    <a:lnTo>
                      <a:pt x="69" y="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41" name="Freeform 86"/>
              <p:cNvSpPr>
                <a:spLocks/>
              </p:cNvSpPr>
              <p:nvPr/>
            </p:nvSpPr>
            <p:spPr bwMode="auto">
              <a:xfrm>
                <a:off x="8705" y="4067"/>
                <a:ext cx="33" cy="52"/>
              </a:xfrm>
              <a:custGeom>
                <a:avLst/>
                <a:gdLst>
                  <a:gd name="T0" fmla="*/ 0 w 133"/>
                  <a:gd name="T1" fmla="*/ 182 h 205"/>
                  <a:gd name="T2" fmla="*/ 32 w 133"/>
                  <a:gd name="T3" fmla="*/ 193 h 205"/>
                  <a:gd name="T4" fmla="*/ 65 w 133"/>
                  <a:gd name="T5" fmla="*/ 205 h 205"/>
                  <a:gd name="T6" fmla="*/ 133 w 133"/>
                  <a:gd name="T7" fmla="*/ 23 h 205"/>
                  <a:gd name="T8" fmla="*/ 101 w 133"/>
                  <a:gd name="T9" fmla="*/ 12 h 205"/>
                  <a:gd name="T10" fmla="*/ 69 w 133"/>
                  <a:gd name="T11" fmla="*/ 0 h 205"/>
                  <a:gd name="T12" fmla="*/ 0 w 133"/>
                  <a:gd name="T13" fmla="*/ 182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" h="205">
                    <a:moveTo>
                      <a:pt x="0" y="182"/>
                    </a:moveTo>
                    <a:lnTo>
                      <a:pt x="32" y="193"/>
                    </a:lnTo>
                    <a:lnTo>
                      <a:pt x="65" y="205"/>
                    </a:lnTo>
                    <a:lnTo>
                      <a:pt x="133" y="23"/>
                    </a:lnTo>
                    <a:lnTo>
                      <a:pt x="101" y="12"/>
                    </a:lnTo>
                    <a:lnTo>
                      <a:pt x="69" y="0"/>
                    </a:lnTo>
                    <a:lnTo>
                      <a:pt x="0" y="182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42" name="Freeform 87"/>
              <p:cNvSpPr>
                <a:spLocks/>
              </p:cNvSpPr>
              <p:nvPr/>
            </p:nvSpPr>
            <p:spPr bwMode="auto">
              <a:xfrm>
                <a:off x="8730" y="4070"/>
                <a:ext cx="9" cy="3"/>
              </a:xfrm>
              <a:custGeom>
                <a:avLst/>
                <a:gdLst>
                  <a:gd name="T0" fmla="*/ 0 w 33"/>
                  <a:gd name="T1" fmla="*/ 0 h 11"/>
                  <a:gd name="T2" fmla="*/ 32 w 33"/>
                  <a:gd name="T3" fmla="*/ 11 h 11"/>
                  <a:gd name="T4" fmla="*/ 33 w 33"/>
                  <a:gd name="T5" fmla="*/ 6 h 11"/>
                  <a:gd name="T6" fmla="*/ 33 w 33"/>
                  <a:gd name="T7" fmla="*/ 1 h 11"/>
                  <a:gd name="T8" fmla="*/ 0 w 33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1">
                    <a:moveTo>
                      <a:pt x="0" y="0"/>
                    </a:moveTo>
                    <a:lnTo>
                      <a:pt x="32" y="11"/>
                    </a:lnTo>
                    <a:lnTo>
                      <a:pt x="33" y="6"/>
                    </a:lnTo>
                    <a:lnTo>
                      <a:pt x="3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43" name="Freeform 88"/>
              <p:cNvSpPr>
                <a:spLocks/>
              </p:cNvSpPr>
              <p:nvPr/>
            </p:nvSpPr>
            <p:spPr bwMode="auto">
              <a:xfrm>
                <a:off x="8738" y="4071"/>
                <a:ext cx="1" cy="2"/>
              </a:xfrm>
              <a:custGeom>
                <a:avLst/>
                <a:gdLst>
                  <a:gd name="T0" fmla="*/ 0 w 1"/>
                  <a:gd name="T1" fmla="*/ 10 h 10"/>
                  <a:gd name="T2" fmla="*/ 1 w 1"/>
                  <a:gd name="T3" fmla="*/ 5 h 10"/>
                  <a:gd name="T4" fmla="*/ 1 w 1"/>
                  <a:gd name="T5" fmla="*/ 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0">
                    <a:moveTo>
                      <a:pt x="0" y="10"/>
                    </a:moveTo>
                    <a:lnTo>
                      <a:pt x="1" y="5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44" name="Freeform 89"/>
              <p:cNvSpPr>
                <a:spLocks/>
              </p:cNvSpPr>
              <p:nvPr/>
            </p:nvSpPr>
            <p:spPr bwMode="auto">
              <a:xfrm>
                <a:off x="8722" y="4024"/>
                <a:ext cx="18" cy="47"/>
              </a:xfrm>
              <a:custGeom>
                <a:avLst/>
                <a:gdLst>
                  <a:gd name="T0" fmla="*/ 0 w 71"/>
                  <a:gd name="T1" fmla="*/ 186 h 189"/>
                  <a:gd name="T2" fmla="*/ 34 w 71"/>
                  <a:gd name="T3" fmla="*/ 188 h 189"/>
                  <a:gd name="T4" fmla="*/ 67 w 71"/>
                  <a:gd name="T5" fmla="*/ 189 h 189"/>
                  <a:gd name="T6" fmla="*/ 71 w 71"/>
                  <a:gd name="T7" fmla="*/ 3 h 189"/>
                  <a:gd name="T8" fmla="*/ 38 w 71"/>
                  <a:gd name="T9" fmla="*/ 2 h 189"/>
                  <a:gd name="T10" fmla="*/ 4 w 71"/>
                  <a:gd name="T11" fmla="*/ 0 h 189"/>
                  <a:gd name="T12" fmla="*/ 0 w 71"/>
                  <a:gd name="T13" fmla="*/ 186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189">
                    <a:moveTo>
                      <a:pt x="0" y="186"/>
                    </a:moveTo>
                    <a:lnTo>
                      <a:pt x="34" y="188"/>
                    </a:lnTo>
                    <a:lnTo>
                      <a:pt x="67" y="189"/>
                    </a:lnTo>
                    <a:lnTo>
                      <a:pt x="71" y="3"/>
                    </a:lnTo>
                    <a:lnTo>
                      <a:pt x="38" y="2"/>
                    </a:lnTo>
                    <a:lnTo>
                      <a:pt x="4" y="0"/>
                    </a:lnTo>
                    <a:lnTo>
                      <a:pt x="0" y="1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45" name="Freeform 90"/>
              <p:cNvSpPr>
                <a:spLocks/>
              </p:cNvSpPr>
              <p:nvPr/>
            </p:nvSpPr>
            <p:spPr bwMode="auto">
              <a:xfrm>
                <a:off x="8722" y="4024"/>
                <a:ext cx="18" cy="47"/>
              </a:xfrm>
              <a:custGeom>
                <a:avLst/>
                <a:gdLst>
                  <a:gd name="T0" fmla="*/ 0 w 71"/>
                  <a:gd name="T1" fmla="*/ 186 h 189"/>
                  <a:gd name="T2" fmla="*/ 34 w 71"/>
                  <a:gd name="T3" fmla="*/ 188 h 189"/>
                  <a:gd name="T4" fmla="*/ 67 w 71"/>
                  <a:gd name="T5" fmla="*/ 189 h 189"/>
                  <a:gd name="T6" fmla="*/ 71 w 71"/>
                  <a:gd name="T7" fmla="*/ 3 h 189"/>
                  <a:gd name="T8" fmla="*/ 38 w 71"/>
                  <a:gd name="T9" fmla="*/ 2 h 189"/>
                  <a:gd name="T10" fmla="*/ 4 w 71"/>
                  <a:gd name="T11" fmla="*/ 0 h 189"/>
                  <a:gd name="T12" fmla="*/ 0 w 71"/>
                  <a:gd name="T13" fmla="*/ 186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189">
                    <a:moveTo>
                      <a:pt x="0" y="186"/>
                    </a:moveTo>
                    <a:lnTo>
                      <a:pt x="34" y="188"/>
                    </a:lnTo>
                    <a:lnTo>
                      <a:pt x="67" y="189"/>
                    </a:lnTo>
                    <a:lnTo>
                      <a:pt x="71" y="3"/>
                    </a:lnTo>
                    <a:lnTo>
                      <a:pt x="38" y="2"/>
                    </a:lnTo>
                    <a:lnTo>
                      <a:pt x="4" y="0"/>
                    </a:lnTo>
                    <a:lnTo>
                      <a:pt x="0" y="18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46" name="Freeform 91"/>
              <p:cNvSpPr>
                <a:spLocks/>
              </p:cNvSpPr>
              <p:nvPr/>
            </p:nvSpPr>
            <p:spPr bwMode="auto">
              <a:xfrm>
                <a:off x="8731" y="4021"/>
                <a:ext cx="9" cy="3"/>
              </a:xfrm>
              <a:custGeom>
                <a:avLst/>
                <a:gdLst>
                  <a:gd name="T0" fmla="*/ 0 w 33"/>
                  <a:gd name="T1" fmla="*/ 11 h 12"/>
                  <a:gd name="T2" fmla="*/ 33 w 33"/>
                  <a:gd name="T3" fmla="*/ 12 h 12"/>
                  <a:gd name="T4" fmla="*/ 33 w 33"/>
                  <a:gd name="T5" fmla="*/ 6 h 12"/>
                  <a:gd name="T6" fmla="*/ 32 w 33"/>
                  <a:gd name="T7" fmla="*/ 0 h 12"/>
                  <a:gd name="T8" fmla="*/ 0 w 33"/>
                  <a:gd name="T9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0" y="11"/>
                    </a:moveTo>
                    <a:lnTo>
                      <a:pt x="33" y="12"/>
                    </a:lnTo>
                    <a:lnTo>
                      <a:pt x="33" y="6"/>
                    </a:lnTo>
                    <a:lnTo>
                      <a:pt x="32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47" name="Freeform 92"/>
              <p:cNvSpPr>
                <a:spLocks/>
              </p:cNvSpPr>
              <p:nvPr/>
            </p:nvSpPr>
            <p:spPr bwMode="auto">
              <a:xfrm>
                <a:off x="8739" y="4021"/>
                <a:ext cx="1" cy="3"/>
              </a:xfrm>
              <a:custGeom>
                <a:avLst/>
                <a:gdLst>
                  <a:gd name="T0" fmla="*/ 1 w 1"/>
                  <a:gd name="T1" fmla="*/ 12 h 12"/>
                  <a:gd name="T2" fmla="*/ 1 w 1"/>
                  <a:gd name="T3" fmla="*/ 6 h 12"/>
                  <a:gd name="T4" fmla="*/ 0 w 1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2">
                    <a:moveTo>
                      <a:pt x="1" y="12"/>
                    </a:moveTo>
                    <a:lnTo>
                      <a:pt x="1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48" name="Freeform 93"/>
              <p:cNvSpPr>
                <a:spLocks/>
              </p:cNvSpPr>
              <p:nvPr/>
            </p:nvSpPr>
            <p:spPr bwMode="auto">
              <a:xfrm>
                <a:off x="8708" y="3976"/>
                <a:ext cx="31" cy="51"/>
              </a:xfrm>
              <a:custGeom>
                <a:avLst/>
                <a:gdLst>
                  <a:gd name="T0" fmla="*/ 60 w 125"/>
                  <a:gd name="T1" fmla="*/ 204 h 204"/>
                  <a:gd name="T2" fmla="*/ 93 w 125"/>
                  <a:gd name="T3" fmla="*/ 194 h 204"/>
                  <a:gd name="T4" fmla="*/ 125 w 125"/>
                  <a:gd name="T5" fmla="*/ 183 h 204"/>
                  <a:gd name="T6" fmla="*/ 64 w 125"/>
                  <a:gd name="T7" fmla="*/ 0 h 204"/>
                  <a:gd name="T8" fmla="*/ 32 w 125"/>
                  <a:gd name="T9" fmla="*/ 11 h 204"/>
                  <a:gd name="T10" fmla="*/ 0 w 125"/>
                  <a:gd name="T11" fmla="*/ 21 h 204"/>
                  <a:gd name="T12" fmla="*/ 60 w 125"/>
                  <a:gd name="T13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04">
                    <a:moveTo>
                      <a:pt x="60" y="204"/>
                    </a:moveTo>
                    <a:lnTo>
                      <a:pt x="93" y="194"/>
                    </a:lnTo>
                    <a:lnTo>
                      <a:pt x="125" y="183"/>
                    </a:lnTo>
                    <a:lnTo>
                      <a:pt x="64" y="0"/>
                    </a:lnTo>
                    <a:lnTo>
                      <a:pt x="32" y="11"/>
                    </a:lnTo>
                    <a:lnTo>
                      <a:pt x="0" y="21"/>
                    </a:lnTo>
                    <a:lnTo>
                      <a:pt x="60" y="2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49" name="Freeform 94"/>
              <p:cNvSpPr>
                <a:spLocks/>
              </p:cNvSpPr>
              <p:nvPr/>
            </p:nvSpPr>
            <p:spPr bwMode="auto">
              <a:xfrm>
                <a:off x="8708" y="3976"/>
                <a:ext cx="31" cy="51"/>
              </a:xfrm>
              <a:custGeom>
                <a:avLst/>
                <a:gdLst>
                  <a:gd name="T0" fmla="*/ 60 w 125"/>
                  <a:gd name="T1" fmla="*/ 204 h 204"/>
                  <a:gd name="T2" fmla="*/ 93 w 125"/>
                  <a:gd name="T3" fmla="*/ 194 h 204"/>
                  <a:gd name="T4" fmla="*/ 125 w 125"/>
                  <a:gd name="T5" fmla="*/ 183 h 204"/>
                  <a:gd name="T6" fmla="*/ 64 w 125"/>
                  <a:gd name="T7" fmla="*/ 0 h 204"/>
                  <a:gd name="T8" fmla="*/ 32 w 125"/>
                  <a:gd name="T9" fmla="*/ 11 h 204"/>
                  <a:gd name="T10" fmla="*/ 0 w 125"/>
                  <a:gd name="T11" fmla="*/ 21 h 204"/>
                  <a:gd name="T12" fmla="*/ 60 w 125"/>
                  <a:gd name="T13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04">
                    <a:moveTo>
                      <a:pt x="60" y="204"/>
                    </a:moveTo>
                    <a:lnTo>
                      <a:pt x="93" y="194"/>
                    </a:lnTo>
                    <a:lnTo>
                      <a:pt x="125" y="183"/>
                    </a:lnTo>
                    <a:lnTo>
                      <a:pt x="64" y="0"/>
                    </a:lnTo>
                    <a:lnTo>
                      <a:pt x="32" y="11"/>
                    </a:lnTo>
                    <a:lnTo>
                      <a:pt x="0" y="21"/>
                    </a:lnTo>
                    <a:lnTo>
                      <a:pt x="60" y="20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50" name="Freeform 95"/>
              <p:cNvSpPr>
                <a:spLocks/>
              </p:cNvSpPr>
              <p:nvPr/>
            </p:nvSpPr>
            <p:spPr bwMode="auto">
              <a:xfrm>
                <a:off x="8708" y="3969"/>
                <a:ext cx="16" cy="12"/>
              </a:xfrm>
              <a:custGeom>
                <a:avLst/>
                <a:gdLst>
                  <a:gd name="T0" fmla="*/ 33 w 65"/>
                  <a:gd name="T1" fmla="*/ 35 h 45"/>
                  <a:gd name="T2" fmla="*/ 1 w 65"/>
                  <a:gd name="T3" fmla="*/ 45 h 45"/>
                  <a:gd name="T4" fmla="*/ 0 w 65"/>
                  <a:gd name="T5" fmla="*/ 35 h 45"/>
                  <a:gd name="T6" fmla="*/ 1 w 65"/>
                  <a:gd name="T7" fmla="*/ 24 h 45"/>
                  <a:gd name="T8" fmla="*/ 5 w 65"/>
                  <a:gd name="T9" fmla="*/ 15 h 45"/>
                  <a:gd name="T10" fmla="*/ 12 w 65"/>
                  <a:gd name="T11" fmla="*/ 7 h 45"/>
                  <a:gd name="T12" fmla="*/ 23 w 65"/>
                  <a:gd name="T13" fmla="*/ 2 h 45"/>
                  <a:gd name="T14" fmla="*/ 33 w 65"/>
                  <a:gd name="T15" fmla="*/ 0 h 45"/>
                  <a:gd name="T16" fmla="*/ 43 w 65"/>
                  <a:gd name="T17" fmla="*/ 2 h 45"/>
                  <a:gd name="T18" fmla="*/ 52 w 65"/>
                  <a:gd name="T19" fmla="*/ 6 h 45"/>
                  <a:gd name="T20" fmla="*/ 60 w 65"/>
                  <a:gd name="T21" fmla="*/ 14 h 45"/>
                  <a:gd name="T22" fmla="*/ 65 w 65"/>
                  <a:gd name="T23" fmla="*/ 24 h 45"/>
                  <a:gd name="T24" fmla="*/ 33 w 65"/>
                  <a:gd name="T25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45">
                    <a:moveTo>
                      <a:pt x="33" y="35"/>
                    </a:moveTo>
                    <a:lnTo>
                      <a:pt x="1" y="45"/>
                    </a:lnTo>
                    <a:lnTo>
                      <a:pt x="0" y="35"/>
                    </a:lnTo>
                    <a:lnTo>
                      <a:pt x="1" y="24"/>
                    </a:lnTo>
                    <a:lnTo>
                      <a:pt x="5" y="15"/>
                    </a:lnTo>
                    <a:lnTo>
                      <a:pt x="12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3" y="2"/>
                    </a:lnTo>
                    <a:lnTo>
                      <a:pt x="52" y="6"/>
                    </a:lnTo>
                    <a:lnTo>
                      <a:pt x="60" y="14"/>
                    </a:lnTo>
                    <a:lnTo>
                      <a:pt x="65" y="24"/>
                    </a:lnTo>
                    <a:lnTo>
                      <a:pt x="33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51" name="Freeform 96"/>
              <p:cNvSpPr>
                <a:spLocks/>
              </p:cNvSpPr>
              <p:nvPr/>
            </p:nvSpPr>
            <p:spPr bwMode="auto">
              <a:xfrm>
                <a:off x="8708" y="3969"/>
                <a:ext cx="16" cy="12"/>
              </a:xfrm>
              <a:custGeom>
                <a:avLst/>
                <a:gdLst>
                  <a:gd name="T0" fmla="*/ 1 w 65"/>
                  <a:gd name="T1" fmla="*/ 45 h 45"/>
                  <a:gd name="T2" fmla="*/ 0 w 65"/>
                  <a:gd name="T3" fmla="*/ 35 h 45"/>
                  <a:gd name="T4" fmla="*/ 1 w 65"/>
                  <a:gd name="T5" fmla="*/ 24 h 45"/>
                  <a:gd name="T6" fmla="*/ 5 w 65"/>
                  <a:gd name="T7" fmla="*/ 15 h 45"/>
                  <a:gd name="T8" fmla="*/ 12 w 65"/>
                  <a:gd name="T9" fmla="*/ 7 h 45"/>
                  <a:gd name="T10" fmla="*/ 23 w 65"/>
                  <a:gd name="T11" fmla="*/ 2 h 45"/>
                  <a:gd name="T12" fmla="*/ 33 w 65"/>
                  <a:gd name="T13" fmla="*/ 0 h 45"/>
                  <a:gd name="T14" fmla="*/ 43 w 65"/>
                  <a:gd name="T15" fmla="*/ 2 h 45"/>
                  <a:gd name="T16" fmla="*/ 52 w 65"/>
                  <a:gd name="T17" fmla="*/ 6 h 45"/>
                  <a:gd name="T18" fmla="*/ 60 w 65"/>
                  <a:gd name="T19" fmla="*/ 14 h 45"/>
                  <a:gd name="T20" fmla="*/ 65 w 65"/>
                  <a:gd name="T21" fmla="*/ 2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45">
                    <a:moveTo>
                      <a:pt x="1" y="45"/>
                    </a:moveTo>
                    <a:lnTo>
                      <a:pt x="0" y="35"/>
                    </a:lnTo>
                    <a:lnTo>
                      <a:pt x="1" y="24"/>
                    </a:lnTo>
                    <a:lnTo>
                      <a:pt x="5" y="15"/>
                    </a:lnTo>
                    <a:lnTo>
                      <a:pt x="12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3" y="2"/>
                    </a:lnTo>
                    <a:lnTo>
                      <a:pt x="52" y="6"/>
                    </a:lnTo>
                    <a:lnTo>
                      <a:pt x="60" y="14"/>
                    </a:lnTo>
                    <a:lnTo>
                      <a:pt x="65" y="2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52" name="Line 97"/>
              <p:cNvSpPr>
                <a:spLocks noChangeShapeType="1"/>
              </p:cNvSpPr>
              <p:nvPr/>
            </p:nvSpPr>
            <p:spPr bwMode="auto">
              <a:xfrm flipV="1">
                <a:off x="7721" y="3963"/>
                <a:ext cx="0" cy="4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53" name="Line 98"/>
              <p:cNvSpPr>
                <a:spLocks noChangeShapeType="1"/>
              </p:cNvSpPr>
              <p:nvPr/>
            </p:nvSpPr>
            <p:spPr bwMode="auto">
              <a:xfrm flipV="1">
                <a:off x="7721" y="3430"/>
                <a:ext cx="0" cy="4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54" name="Line 99"/>
              <p:cNvSpPr>
                <a:spLocks noChangeShapeType="1"/>
              </p:cNvSpPr>
              <p:nvPr/>
            </p:nvSpPr>
            <p:spPr bwMode="auto">
              <a:xfrm>
                <a:off x="7721" y="3906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55" name="Line 100"/>
              <p:cNvSpPr>
                <a:spLocks noChangeShapeType="1"/>
              </p:cNvSpPr>
              <p:nvPr/>
            </p:nvSpPr>
            <p:spPr bwMode="auto">
              <a:xfrm flipV="1">
                <a:off x="8313" y="3620"/>
                <a:ext cx="0" cy="4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56" name="Line 101"/>
              <p:cNvSpPr>
                <a:spLocks noChangeShapeType="1"/>
              </p:cNvSpPr>
              <p:nvPr/>
            </p:nvSpPr>
            <p:spPr bwMode="auto">
              <a:xfrm flipV="1">
                <a:off x="8313" y="3087"/>
                <a:ext cx="0" cy="41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57" name="Line 102"/>
              <p:cNvSpPr>
                <a:spLocks noChangeShapeType="1"/>
              </p:cNvSpPr>
              <p:nvPr/>
            </p:nvSpPr>
            <p:spPr bwMode="auto">
              <a:xfrm>
                <a:off x="8313" y="3563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58" name="Freeform 103"/>
              <p:cNvSpPr>
                <a:spLocks/>
              </p:cNvSpPr>
              <p:nvPr/>
            </p:nvSpPr>
            <p:spPr bwMode="auto">
              <a:xfrm>
                <a:off x="8305" y="3059"/>
                <a:ext cx="16" cy="12"/>
              </a:xfrm>
              <a:custGeom>
                <a:avLst/>
                <a:gdLst>
                  <a:gd name="T0" fmla="*/ 31 w 65"/>
                  <a:gd name="T1" fmla="*/ 34 h 48"/>
                  <a:gd name="T2" fmla="*/ 0 w 65"/>
                  <a:gd name="T3" fmla="*/ 20 h 48"/>
                  <a:gd name="T4" fmla="*/ 6 w 65"/>
                  <a:gd name="T5" fmla="*/ 11 h 48"/>
                  <a:gd name="T6" fmla="*/ 15 w 65"/>
                  <a:gd name="T7" fmla="*/ 4 h 48"/>
                  <a:gd name="T8" fmla="*/ 25 w 65"/>
                  <a:gd name="T9" fmla="*/ 0 h 48"/>
                  <a:gd name="T10" fmla="*/ 35 w 65"/>
                  <a:gd name="T11" fmla="*/ 0 h 48"/>
                  <a:gd name="T12" fmla="*/ 45 w 65"/>
                  <a:gd name="T13" fmla="*/ 3 h 48"/>
                  <a:gd name="T14" fmla="*/ 54 w 65"/>
                  <a:gd name="T15" fmla="*/ 8 h 48"/>
                  <a:gd name="T16" fmla="*/ 61 w 65"/>
                  <a:gd name="T17" fmla="*/ 17 h 48"/>
                  <a:gd name="T18" fmla="*/ 65 w 65"/>
                  <a:gd name="T19" fmla="*/ 28 h 48"/>
                  <a:gd name="T20" fmla="*/ 65 w 65"/>
                  <a:gd name="T21" fmla="*/ 38 h 48"/>
                  <a:gd name="T22" fmla="*/ 62 w 65"/>
                  <a:gd name="T23" fmla="*/ 48 h 48"/>
                  <a:gd name="T24" fmla="*/ 31 w 65"/>
                  <a:gd name="T25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48">
                    <a:moveTo>
                      <a:pt x="31" y="34"/>
                    </a:moveTo>
                    <a:lnTo>
                      <a:pt x="0" y="20"/>
                    </a:lnTo>
                    <a:lnTo>
                      <a:pt x="6" y="11"/>
                    </a:lnTo>
                    <a:lnTo>
                      <a:pt x="15" y="4"/>
                    </a:lnTo>
                    <a:lnTo>
                      <a:pt x="25" y="0"/>
                    </a:lnTo>
                    <a:lnTo>
                      <a:pt x="35" y="0"/>
                    </a:lnTo>
                    <a:lnTo>
                      <a:pt x="45" y="3"/>
                    </a:lnTo>
                    <a:lnTo>
                      <a:pt x="54" y="8"/>
                    </a:lnTo>
                    <a:lnTo>
                      <a:pt x="61" y="17"/>
                    </a:lnTo>
                    <a:lnTo>
                      <a:pt x="65" y="28"/>
                    </a:lnTo>
                    <a:lnTo>
                      <a:pt x="65" y="38"/>
                    </a:lnTo>
                    <a:lnTo>
                      <a:pt x="62" y="48"/>
                    </a:lnTo>
                    <a:lnTo>
                      <a:pt x="31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59" name="Freeform 104"/>
              <p:cNvSpPr>
                <a:spLocks/>
              </p:cNvSpPr>
              <p:nvPr/>
            </p:nvSpPr>
            <p:spPr bwMode="auto">
              <a:xfrm>
                <a:off x="8305" y="3059"/>
                <a:ext cx="16" cy="12"/>
              </a:xfrm>
              <a:custGeom>
                <a:avLst/>
                <a:gdLst>
                  <a:gd name="T0" fmla="*/ 0 w 65"/>
                  <a:gd name="T1" fmla="*/ 20 h 48"/>
                  <a:gd name="T2" fmla="*/ 6 w 65"/>
                  <a:gd name="T3" fmla="*/ 11 h 48"/>
                  <a:gd name="T4" fmla="*/ 15 w 65"/>
                  <a:gd name="T5" fmla="*/ 4 h 48"/>
                  <a:gd name="T6" fmla="*/ 25 w 65"/>
                  <a:gd name="T7" fmla="*/ 0 h 48"/>
                  <a:gd name="T8" fmla="*/ 35 w 65"/>
                  <a:gd name="T9" fmla="*/ 0 h 48"/>
                  <a:gd name="T10" fmla="*/ 45 w 65"/>
                  <a:gd name="T11" fmla="*/ 3 h 48"/>
                  <a:gd name="T12" fmla="*/ 54 w 65"/>
                  <a:gd name="T13" fmla="*/ 8 h 48"/>
                  <a:gd name="T14" fmla="*/ 61 w 65"/>
                  <a:gd name="T15" fmla="*/ 17 h 48"/>
                  <a:gd name="T16" fmla="*/ 65 w 65"/>
                  <a:gd name="T17" fmla="*/ 28 h 48"/>
                  <a:gd name="T18" fmla="*/ 65 w 65"/>
                  <a:gd name="T19" fmla="*/ 38 h 48"/>
                  <a:gd name="T20" fmla="*/ 62 w 65"/>
                  <a:gd name="T2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48">
                    <a:moveTo>
                      <a:pt x="0" y="20"/>
                    </a:moveTo>
                    <a:lnTo>
                      <a:pt x="6" y="11"/>
                    </a:lnTo>
                    <a:lnTo>
                      <a:pt x="15" y="4"/>
                    </a:lnTo>
                    <a:lnTo>
                      <a:pt x="25" y="0"/>
                    </a:lnTo>
                    <a:lnTo>
                      <a:pt x="35" y="0"/>
                    </a:lnTo>
                    <a:lnTo>
                      <a:pt x="45" y="3"/>
                    </a:lnTo>
                    <a:lnTo>
                      <a:pt x="54" y="8"/>
                    </a:lnTo>
                    <a:lnTo>
                      <a:pt x="61" y="17"/>
                    </a:lnTo>
                    <a:lnTo>
                      <a:pt x="65" y="28"/>
                    </a:lnTo>
                    <a:lnTo>
                      <a:pt x="65" y="38"/>
                    </a:lnTo>
                    <a:lnTo>
                      <a:pt x="62" y="4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60" name="Freeform 105"/>
              <p:cNvSpPr>
                <a:spLocks/>
              </p:cNvSpPr>
              <p:nvPr/>
            </p:nvSpPr>
            <p:spPr bwMode="auto">
              <a:xfrm>
                <a:off x="8132" y="3064"/>
                <a:ext cx="189" cy="395"/>
              </a:xfrm>
              <a:custGeom>
                <a:avLst/>
                <a:gdLst>
                  <a:gd name="T0" fmla="*/ 755 w 755"/>
                  <a:gd name="T1" fmla="*/ 28 h 1583"/>
                  <a:gd name="T2" fmla="*/ 724 w 755"/>
                  <a:gd name="T3" fmla="*/ 14 h 1583"/>
                  <a:gd name="T4" fmla="*/ 693 w 755"/>
                  <a:gd name="T5" fmla="*/ 0 h 1583"/>
                  <a:gd name="T6" fmla="*/ 0 w 755"/>
                  <a:gd name="T7" fmla="*/ 1554 h 1583"/>
                  <a:gd name="T8" fmla="*/ 31 w 755"/>
                  <a:gd name="T9" fmla="*/ 1569 h 1583"/>
                  <a:gd name="T10" fmla="*/ 62 w 755"/>
                  <a:gd name="T11" fmla="*/ 1583 h 1583"/>
                  <a:gd name="T12" fmla="*/ 755 w 755"/>
                  <a:gd name="T13" fmla="*/ 28 h 1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5" h="1583">
                    <a:moveTo>
                      <a:pt x="755" y="28"/>
                    </a:moveTo>
                    <a:lnTo>
                      <a:pt x="724" y="14"/>
                    </a:lnTo>
                    <a:lnTo>
                      <a:pt x="693" y="0"/>
                    </a:lnTo>
                    <a:lnTo>
                      <a:pt x="0" y="1554"/>
                    </a:lnTo>
                    <a:lnTo>
                      <a:pt x="31" y="1569"/>
                    </a:lnTo>
                    <a:lnTo>
                      <a:pt x="62" y="1583"/>
                    </a:lnTo>
                    <a:lnTo>
                      <a:pt x="755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61" name="Freeform 106"/>
              <p:cNvSpPr>
                <a:spLocks/>
              </p:cNvSpPr>
              <p:nvPr/>
            </p:nvSpPr>
            <p:spPr bwMode="auto">
              <a:xfrm>
                <a:off x="8132" y="3064"/>
                <a:ext cx="189" cy="395"/>
              </a:xfrm>
              <a:custGeom>
                <a:avLst/>
                <a:gdLst>
                  <a:gd name="T0" fmla="*/ 755 w 755"/>
                  <a:gd name="T1" fmla="*/ 28 h 1583"/>
                  <a:gd name="T2" fmla="*/ 724 w 755"/>
                  <a:gd name="T3" fmla="*/ 14 h 1583"/>
                  <a:gd name="T4" fmla="*/ 693 w 755"/>
                  <a:gd name="T5" fmla="*/ 0 h 1583"/>
                  <a:gd name="T6" fmla="*/ 0 w 755"/>
                  <a:gd name="T7" fmla="*/ 1554 h 1583"/>
                  <a:gd name="T8" fmla="*/ 31 w 755"/>
                  <a:gd name="T9" fmla="*/ 1569 h 1583"/>
                  <a:gd name="T10" fmla="*/ 62 w 755"/>
                  <a:gd name="T11" fmla="*/ 1583 h 1583"/>
                  <a:gd name="T12" fmla="*/ 755 w 755"/>
                  <a:gd name="T13" fmla="*/ 28 h 1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5" h="1583">
                    <a:moveTo>
                      <a:pt x="755" y="28"/>
                    </a:moveTo>
                    <a:lnTo>
                      <a:pt x="724" y="14"/>
                    </a:lnTo>
                    <a:lnTo>
                      <a:pt x="693" y="0"/>
                    </a:lnTo>
                    <a:lnTo>
                      <a:pt x="0" y="1554"/>
                    </a:lnTo>
                    <a:lnTo>
                      <a:pt x="31" y="1569"/>
                    </a:lnTo>
                    <a:lnTo>
                      <a:pt x="62" y="1583"/>
                    </a:lnTo>
                    <a:lnTo>
                      <a:pt x="755" y="28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62" name="Freeform 107"/>
              <p:cNvSpPr>
                <a:spLocks/>
              </p:cNvSpPr>
              <p:nvPr/>
            </p:nvSpPr>
            <p:spPr bwMode="auto">
              <a:xfrm>
                <a:off x="8131" y="3452"/>
                <a:ext cx="16" cy="12"/>
              </a:xfrm>
              <a:custGeom>
                <a:avLst/>
                <a:gdLst>
                  <a:gd name="T0" fmla="*/ 33 w 64"/>
                  <a:gd name="T1" fmla="*/ 15 h 48"/>
                  <a:gd name="T2" fmla="*/ 64 w 64"/>
                  <a:gd name="T3" fmla="*/ 29 h 48"/>
                  <a:gd name="T4" fmla="*/ 59 w 64"/>
                  <a:gd name="T5" fmla="*/ 38 h 48"/>
                  <a:gd name="T6" fmla="*/ 50 w 64"/>
                  <a:gd name="T7" fmla="*/ 44 h 48"/>
                  <a:gd name="T8" fmla="*/ 40 w 64"/>
                  <a:gd name="T9" fmla="*/ 48 h 48"/>
                  <a:gd name="T10" fmla="*/ 30 w 64"/>
                  <a:gd name="T11" fmla="*/ 48 h 48"/>
                  <a:gd name="T12" fmla="*/ 19 w 64"/>
                  <a:gd name="T13" fmla="*/ 46 h 48"/>
                  <a:gd name="T14" fmla="*/ 10 w 64"/>
                  <a:gd name="T15" fmla="*/ 40 h 48"/>
                  <a:gd name="T16" fmla="*/ 4 w 64"/>
                  <a:gd name="T17" fmla="*/ 31 h 48"/>
                  <a:gd name="T18" fmla="*/ 0 w 64"/>
                  <a:gd name="T19" fmla="*/ 21 h 48"/>
                  <a:gd name="T20" fmla="*/ 0 w 64"/>
                  <a:gd name="T21" fmla="*/ 11 h 48"/>
                  <a:gd name="T22" fmla="*/ 2 w 64"/>
                  <a:gd name="T23" fmla="*/ 0 h 48"/>
                  <a:gd name="T24" fmla="*/ 33 w 64"/>
                  <a:gd name="T25" fmla="*/ 1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48">
                    <a:moveTo>
                      <a:pt x="33" y="15"/>
                    </a:moveTo>
                    <a:lnTo>
                      <a:pt x="64" y="29"/>
                    </a:lnTo>
                    <a:lnTo>
                      <a:pt x="59" y="38"/>
                    </a:lnTo>
                    <a:lnTo>
                      <a:pt x="50" y="44"/>
                    </a:lnTo>
                    <a:lnTo>
                      <a:pt x="40" y="48"/>
                    </a:lnTo>
                    <a:lnTo>
                      <a:pt x="30" y="48"/>
                    </a:lnTo>
                    <a:lnTo>
                      <a:pt x="19" y="46"/>
                    </a:lnTo>
                    <a:lnTo>
                      <a:pt x="10" y="40"/>
                    </a:lnTo>
                    <a:lnTo>
                      <a:pt x="4" y="31"/>
                    </a:lnTo>
                    <a:lnTo>
                      <a:pt x="0" y="21"/>
                    </a:lnTo>
                    <a:lnTo>
                      <a:pt x="0" y="11"/>
                    </a:lnTo>
                    <a:lnTo>
                      <a:pt x="2" y="0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63" name="Freeform 108"/>
              <p:cNvSpPr>
                <a:spLocks/>
              </p:cNvSpPr>
              <p:nvPr/>
            </p:nvSpPr>
            <p:spPr bwMode="auto">
              <a:xfrm>
                <a:off x="8131" y="3452"/>
                <a:ext cx="16" cy="12"/>
              </a:xfrm>
              <a:custGeom>
                <a:avLst/>
                <a:gdLst>
                  <a:gd name="T0" fmla="*/ 64 w 64"/>
                  <a:gd name="T1" fmla="*/ 29 h 48"/>
                  <a:gd name="T2" fmla="*/ 59 w 64"/>
                  <a:gd name="T3" fmla="*/ 38 h 48"/>
                  <a:gd name="T4" fmla="*/ 50 w 64"/>
                  <a:gd name="T5" fmla="*/ 44 h 48"/>
                  <a:gd name="T6" fmla="*/ 40 w 64"/>
                  <a:gd name="T7" fmla="*/ 48 h 48"/>
                  <a:gd name="T8" fmla="*/ 30 w 64"/>
                  <a:gd name="T9" fmla="*/ 48 h 48"/>
                  <a:gd name="T10" fmla="*/ 19 w 64"/>
                  <a:gd name="T11" fmla="*/ 46 h 48"/>
                  <a:gd name="T12" fmla="*/ 10 w 64"/>
                  <a:gd name="T13" fmla="*/ 40 h 48"/>
                  <a:gd name="T14" fmla="*/ 4 w 64"/>
                  <a:gd name="T15" fmla="*/ 31 h 48"/>
                  <a:gd name="T16" fmla="*/ 0 w 64"/>
                  <a:gd name="T17" fmla="*/ 21 h 48"/>
                  <a:gd name="T18" fmla="*/ 0 w 64"/>
                  <a:gd name="T19" fmla="*/ 11 h 48"/>
                  <a:gd name="T20" fmla="*/ 2 w 64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48">
                    <a:moveTo>
                      <a:pt x="64" y="29"/>
                    </a:moveTo>
                    <a:lnTo>
                      <a:pt x="59" y="38"/>
                    </a:lnTo>
                    <a:lnTo>
                      <a:pt x="50" y="44"/>
                    </a:lnTo>
                    <a:lnTo>
                      <a:pt x="40" y="48"/>
                    </a:lnTo>
                    <a:lnTo>
                      <a:pt x="30" y="48"/>
                    </a:lnTo>
                    <a:lnTo>
                      <a:pt x="19" y="46"/>
                    </a:lnTo>
                    <a:lnTo>
                      <a:pt x="10" y="40"/>
                    </a:lnTo>
                    <a:lnTo>
                      <a:pt x="4" y="31"/>
                    </a:lnTo>
                    <a:lnTo>
                      <a:pt x="0" y="21"/>
                    </a:lnTo>
                    <a:lnTo>
                      <a:pt x="0" y="11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64" name="Freeform 109"/>
              <p:cNvSpPr>
                <a:spLocks/>
              </p:cNvSpPr>
              <p:nvPr/>
            </p:nvSpPr>
            <p:spPr bwMode="auto">
              <a:xfrm>
                <a:off x="8303" y="3059"/>
                <a:ext cx="16" cy="12"/>
              </a:xfrm>
              <a:custGeom>
                <a:avLst/>
                <a:gdLst>
                  <a:gd name="T0" fmla="*/ 34 w 65"/>
                  <a:gd name="T1" fmla="*/ 34 h 48"/>
                  <a:gd name="T2" fmla="*/ 3 w 65"/>
                  <a:gd name="T3" fmla="*/ 48 h 48"/>
                  <a:gd name="T4" fmla="*/ 0 w 65"/>
                  <a:gd name="T5" fmla="*/ 38 h 48"/>
                  <a:gd name="T6" fmla="*/ 0 w 65"/>
                  <a:gd name="T7" fmla="*/ 26 h 48"/>
                  <a:gd name="T8" fmla="*/ 4 w 65"/>
                  <a:gd name="T9" fmla="*/ 17 h 48"/>
                  <a:gd name="T10" fmla="*/ 11 w 65"/>
                  <a:gd name="T11" fmla="*/ 8 h 48"/>
                  <a:gd name="T12" fmla="*/ 20 w 65"/>
                  <a:gd name="T13" fmla="*/ 3 h 48"/>
                  <a:gd name="T14" fmla="*/ 30 w 65"/>
                  <a:gd name="T15" fmla="*/ 0 h 48"/>
                  <a:gd name="T16" fmla="*/ 42 w 65"/>
                  <a:gd name="T17" fmla="*/ 0 h 48"/>
                  <a:gd name="T18" fmla="*/ 51 w 65"/>
                  <a:gd name="T19" fmla="*/ 4 h 48"/>
                  <a:gd name="T20" fmla="*/ 60 w 65"/>
                  <a:gd name="T21" fmla="*/ 11 h 48"/>
                  <a:gd name="T22" fmla="*/ 65 w 65"/>
                  <a:gd name="T23" fmla="*/ 20 h 48"/>
                  <a:gd name="T24" fmla="*/ 34 w 65"/>
                  <a:gd name="T25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48">
                    <a:moveTo>
                      <a:pt x="34" y="34"/>
                    </a:moveTo>
                    <a:lnTo>
                      <a:pt x="3" y="48"/>
                    </a:lnTo>
                    <a:lnTo>
                      <a:pt x="0" y="38"/>
                    </a:lnTo>
                    <a:lnTo>
                      <a:pt x="0" y="26"/>
                    </a:lnTo>
                    <a:lnTo>
                      <a:pt x="4" y="17"/>
                    </a:lnTo>
                    <a:lnTo>
                      <a:pt x="11" y="8"/>
                    </a:lnTo>
                    <a:lnTo>
                      <a:pt x="20" y="3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1" y="4"/>
                    </a:lnTo>
                    <a:lnTo>
                      <a:pt x="60" y="11"/>
                    </a:lnTo>
                    <a:lnTo>
                      <a:pt x="65" y="20"/>
                    </a:lnTo>
                    <a:lnTo>
                      <a:pt x="34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65" name="Freeform 110"/>
              <p:cNvSpPr>
                <a:spLocks/>
              </p:cNvSpPr>
              <p:nvPr/>
            </p:nvSpPr>
            <p:spPr bwMode="auto">
              <a:xfrm>
                <a:off x="8303" y="3059"/>
                <a:ext cx="16" cy="12"/>
              </a:xfrm>
              <a:custGeom>
                <a:avLst/>
                <a:gdLst>
                  <a:gd name="T0" fmla="*/ 3 w 65"/>
                  <a:gd name="T1" fmla="*/ 48 h 48"/>
                  <a:gd name="T2" fmla="*/ 0 w 65"/>
                  <a:gd name="T3" fmla="*/ 38 h 48"/>
                  <a:gd name="T4" fmla="*/ 0 w 65"/>
                  <a:gd name="T5" fmla="*/ 26 h 48"/>
                  <a:gd name="T6" fmla="*/ 4 w 65"/>
                  <a:gd name="T7" fmla="*/ 17 h 48"/>
                  <a:gd name="T8" fmla="*/ 11 w 65"/>
                  <a:gd name="T9" fmla="*/ 8 h 48"/>
                  <a:gd name="T10" fmla="*/ 20 w 65"/>
                  <a:gd name="T11" fmla="*/ 3 h 48"/>
                  <a:gd name="T12" fmla="*/ 30 w 65"/>
                  <a:gd name="T13" fmla="*/ 0 h 48"/>
                  <a:gd name="T14" fmla="*/ 42 w 65"/>
                  <a:gd name="T15" fmla="*/ 0 h 48"/>
                  <a:gd name="T16" fmla="*/ 51 w 65"/>
                  <a:gd name="T17" fmla="*/ 4 h 48"/>
                  <a:gd name="T18" fmla="*/ 60 w 65"/>
                  <a:gd name="T19" fmla="*/ 11 h 48"/>
                  <a:gd name="T20" fmla="*/ 65 w 65"/>
                  <a:gd name="T21" fmla="*/ 2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48">
                    <a:moveTo>
                      <a:pt x="3" y="48"/>
                    </a:moveTo>
                    <a:lnTo>
                      <a:pt x="0" y="38"/>
                    </a:lnTo>
                    <a:lnTo>
                      <a:pt x="0" y="26"/>
                    </a:lnTo>
                    <a:lnTo>
                      <a:pt x="4" y="17"/>
                    </a:lnTo>
                    <a:lnTo>
                      <a:pt x="11" y="8"/>
                    </a:lnTo>
                    <a:lnTo>
                      <a:pt x="20" y="3"/>
                    </a:lnTo>
                    <a:lnTo>
                      <a:pt x="30" y="0"/>
                    </a:lnTo>
                    <a:lnTo>
                      <a:pt x="42" y="0"/>
                    </a:lnTo>
                    <a:lnTo>
                      <a:pt x="51" y="4"/>
                    </a:lnTo>
                    <a:lnTo>
                      <a:pt x="60" y="11"/>
                    </a:lnTo>
                    <a:lnTo>
                      <a:pt x="65" y="2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66" name="Freeform 111"/>
              <p:cNvSpPr>
                <a:spLocks/>
              </p:cNvSpPr>
              <p:nvPr/>
            </p:nvSpPr>
            <p:spPr bwMode="auto">
              <a:xfrm>
                <a:off x="8303" y="3064"/>
                <a:ext cx="421" cy="918"/>
              </a:xfrm>
              <a:custGeom>
                <a:avLst/>
                <a:gdLst>
                  <a:gd name="T0" fmla="*/ 62 w 1682"/>
                  <a:gd name="T1" fmla="*/ 0 h 3672"/>
                  <a:gd name="T2" fmla="*/ 31 w 1682"/>
                  <a:gd name="T3" fmla="*/ 14 h 3672"/>
                  <a:gd name="T4" fmla="*/ 0 w 1682"/>
                  <a:gd name="T5" fmla="*/ 28 h 3672"/>
                  <a:gd name="T6" fmla="*/ 1620 w 1682"/>
                  <a:gd name="T7" fmla="*/ 3672 h 3672"/>
                  <a:gd name="T8" fmla="*/ 1651 w 1682"/>
                  <a:gd name="T9" fmla="*/ 3658 h 3672"/>
                  <a:gd name="T10" fmla="*/ 1682 w 1682"/>
                  <a:gd name="T11" fmla="*/ 3643 h 3672"/>
                  <a:gd name="T12" fmla="*/ 62 w 1682"/>
                  <a:gd name="T13" fmla="*/ 0 h 3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2" h="3672">
                    <a:moveTo>
                      <a:pt x="62" y="0"/>
                    </a:moveTo>
                    <a:lnTo>
                      <a:pt x="31" y="14"/>
                    </a:lnTo>
                    <a:lnTo>
                      <a:pt x="0" y="28"/>
                    </a:lnTo>
                    <a:lnTo>
                      <a:pt x="1620" y="3672"/>
                    </a:lnTo>
                    <a:lnTo>
                      <a:pt x="1651" y="3658"/>
                    </a:lnTo>
                    <a:lnTo>
                      <a:pt x="1682" y="3643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67" name="Freeform 112"/>
              <p:cNvSpPr>
                <a:spLocks/>
              </p:cNvSpPr>
              <p:nvPr/>
            </p:nvSpPr>
            <p:spPr bwMode="auto">
              <a:xfrm>
                <a:off x="8303" y="3064"/>
                <a:ext cx="421" cy="918"/>
              </a:xfrm>
              <a:custGeom>
                <a:avLst/>
                <a:gdLst>
                  <a:gd name="T0" fmla="*/ 62 w 1682"/>
                  <a:gd name="T1" fmla="*/ 0 h 3672"/>
                  <a:gd name="T2" fmla="*/ 31 w 1682"/>
                  <a:gd name="T3" fmla="*/ 14 h 3672"/>
                  <a:gd name="T4" fmla="*/ 0 w 1682"/>
                  <a:gd name="T5" fmla="*/ 28 h 3672"/>
                  <a:gd name="T6" fmla="*/ 1620 w 1682"/>
                  <a:gd name="T7" fmla="*/ 3672 h 3672"/>
                  <a:gd name="T8" fmla="*/ 1651 w 1682"/>
                  <a:gd name="T9" fmla="*/ 3658 h 3672"/>
                  <a:gd name="T10" fmla="*/ 1682 w 1682"/>
                  <a:gd name="T11" fmla="*/ 3643 h 3672"/>
                  <a:gd name="T12" fmla="*/ 62 w 1682"/>
                  <a:gd name="T13" fmla="*/ 0 h 36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82" h="3672">
                    <a:moveTo>
                      <a:pt x="62" y="0"/>
                    </a:moveTo>
                    <a:lnTo>
                      <a:pt x="31" y="14"/>
                    </a:lnTo>
                    <a:lnTo>
                      <a:pt x="0" y="28"/>
                    </a:lnTo>
                    <a:lnTo>
                      <a:pt x="1620" y="3672"/>
                    </a:lnTo>
                    <a:lnTo>
                      <a:pt x="1651" y="3658"/>
                    </a:lnTo>
                    <a:lnTo>
                      <a:pt x="1682" y="3643"/>
                    </a:lnTo>
                    <a:lnTo>
                      <a:pt x="62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68" name="Freeform 113"/>
              <p:cNvSpPr>
                <a:spLocks/>
              </p:cNvSpPr>
              <p:nvPr/>
            </p:nvSpPr>
            <p:spPr bwMode="auto">
              <a:xfrm>
                <a:off x="8709" y="3975"/>
                <a:ext cx="16" cy="12"/>
              </a:xfrm>
              <a:custGeom>
                <a:avLst/>
                <a:gdLst>
                  <a:gd name="T0" fmla="*/ 31 w 65"/>
                  <a:gd name="T1" fmla="*/ 15 h 48"/>
                  <a:gd name="T2" fmla="*/ 62 w 65"/>
                  <a:gd name="T3" fmla="*/ 0 h 48"/>
                  <a:gd name="T4" fmla="*/ 65 w 65"/>
                  <a:gd name="T5" fmla="*/ 11 h 48"/>
                  <a:gd name="T6" fmla="*/ 65 w 65"/>
                  <a:gd name="T7" fmla="*/ 22 h 48"/>
                  <a:gd name="T8" fmla="*/ 61 w 65"/>
                  <a:gd name="T9" fmla="*/ 31 h 48"/>
                  <a:gd name="T10" fmla="*/ 54 w 65"/>
                  <a:gd name="T11" fmla="*/ 40 h 48"/>
                  <a:gd name="T12" fmla="*/ 45 w 65"/>
                  <a:gd name="T13" fmla="*/ 45 h 48"/>
                  <a:gd name="T14" fmla="*/ 35 w 65"/>
                  <a:gd name="T15" fmla="*/ 48 h 48"/>
                  <a:gd name="T16" fmla="*/ 23 w 65"/>
                  <a:gd name="T17" fmla="*/ 48 h 48"/>
                  <a:gd name="T18" fmla="*/ 14 w 65"/>
                  <a:gd name="T19" fmla="*/ 44 h 48"/>
                  <a:gd name="T20" fmla="*/ 5 w 65"/>
                  <a:gd name="T21" fmla="*/ 38 h 48"/>
                  <a:gd name="T22" fmla="*/ 0 w 65"/>
                  <a:gd name="T23" fmla="*/ 29 h 48"/>
                  <a:gd name="T24" fmla="*/ 31 w 65"/>
                  <a:gd name="T25" fmla="*/ 1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48">
                    <a:moveTo>
                      <a:pt x="31" y="15"/>
                    </a:moveTo>
                    <a:lnTo>
                      <a:pt x="62" y="0"/>
                    </a:lnTo>
                    <a:lnTo>
                      <a:pt x="65" y="11"/>
                    </a:lnTo>
                    <a:lnTo>
                      <a:pt x="65" y="22"/>
                    </a:lnTo>
                    <a:lnTo>
                      <a:pt x="61" y="31"/>
                    </a:lnTo>
                    <a:lnTo>
                      <a:pt x="54" y="40"/>
                    </a:lnTo>
                    <a:lnTo>
                      <a:pt x="45" y="45"/>
                    </a:lnTo>
                    <a:lnTo>
                      <a:pt x="35" y="48"/>
                    </a:lnTo>
                    <a:lnTo>
                      <a:pt x="23" y="48"/>
                    </a:lnTo>
                    <a:lnTo>
                      <a:pt x="14" y="44"/>
                    </a:lnTo>
                    <a:lnTo>
                      <a:pt x="5" y="38"/>
                    </a:lnTo>
                    <a:lnTo>
                      <a:pt x="0" y="29"/>
                    </a:lnTo>
                    <a:lnTo>
                      <a:pt x="31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69" name="Freeform 114"/>
              <p:cNvSpPr>
                <a:spLocks/>
              </p:cNvSpPr>
              <p:nvPr/>
            </p:nvSpPr>
            <p:spPr bwMode="auto">
              <a:xfrm>
                <a:off x="8709" y="3975"/>
                <a:ext cx="16" cy="12"/>
              </a:xfrm>
              <a:custGeom>
                <a:avLst/>
                <a:gdLst>
                  <a:gd name="T0" fmla="*/ 62 w 65"/>
                  <a:gd name="T1" fmla="*/ 0 h 48"/>
                  <a:gd name="T2" fmla="*/ 65 w 65"/>
                  <a:gd name="T3" fmla="*/ 11 h 48"/>
                  <a:gd name="T4" fmla="*/ 65 w 65"/>
                  <a:gd name="T5" fmla="*/ 22 h 48"/>
                  <a:gd name="T6" fmla="*/ 61 w 65"/>
                  <a:gd name="T7" fmla="*/ 31 h 48"/>
                  <a:gd name="T8" fmla="*/ 54 w 65"/>
                  <a:gd name="T9" fmla="*/ 40 h 48"/>
                  <a:gd name="T10" fmla="*/ 45 w 65"/>
                  <a:gd name="T11" fmla="*/ 45 h 48"/>
                  <a:gd name="T12" fmla="*/ 35 w 65"/>
                  <a:gd name="T13" fmla="*/ 48 h 48"/>
                  <a:gd name="T14" fmla="*/ 23 w 65"/>
                  <a:gd name="T15" fmla="*/ 48 h 48"/>
                  <a:gd name="T16" fmla="*/ 14 w 65"/>
                  <a:gd name="T17" fmla="*/ 44 h 48"/>
                  <a:gd name="T18" fmla="*/ 5 w 65"/>
                  <a:gd name="T19" fmla="*/ 38 h 48"/>
                  <a:gd name="T20" fmla="*/ 0 w 65"/>
                  <a:gd name="T21" fmla="*/ 2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48">
                    <a:moveTo>
                      <a:pt x="62" y="0"/>
                    </a:moveTo>
                    <a:lnTo>
                      <a:pt x="65" y="11"/>
                    </a:lnTo>
                    <a:lnTo>
                      <a:pt x="65" y="22"/>
                    </a:lnTo>
                    <a:lnTo>
                      <a:pt x="61" y="31"/>
                    </a:lnTo>
                    <a:lnTo>
                      <a:pt x="54" y="40"/>
                    </a:lnTo>
                    <a:lnTo>
                      <a:pt x="45" y="45"/>
                    </a:lnTo>
                    <a:lnTo>
                      <a:pt x="35" y="48"/>
                    </a:lnTo>
                    <a:lnTo>
                      <a:pt x="23" y="48"/>
                    </a:lnTo>
                    <a:lnTo>
                      <a:pt x="14" y="44"/>
                    </a:lnTo>
                    <a:lnTo>
                      <a:pt x="5" y="38"/>
                    </a:lnTo>
                    <a:lnTo>
                      <a:pt x="0" y="2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70" name="Freeform 115"/>
              <p:cNvSpPr>
                <a:spLocks/>
              </p:cNvSpPr>
              <p:nvPr/>
            </p:nvSpPr>
            <p:spPr bwMode="auto">
              <a:xfrm>
                <a:off x="7293" y="3352"/>
                <a:ext cx="25" cy="49"/>
              </a:xfrm>
              <a:custGeom>
                <a:avLst/>
                <a:gdLst>
                  <a:gd name="T0" fmla="*/ 67 w 98"/>
                  <a:gd name="T1" fmla="*/ 0 h 195"/>
                  <a:gd name="T2" fmla="*/ 34 w 98"/>
                  <a:gd name="T3" fmla="*/ 5 h 195"/>
                  <a:gd name="T4" fmla="*/ 0 w 98"/>
                  <a:gd name="T5" fmla="*/ 11 h 195"/>
                  <a:gd name="T6" fmla="*/ 31 w 98"/>
                  <a:gd name="T7" fmla="*/ 195 h 195"/>
                  <a:gd name="T8" fmla="*/ 65 w 98"/>
                  <a:gd name="T9" fmla="*/ 190 h 195"/>
                  <a:gd name="T10" fmla="*/ 98 w 98"/>
                  <a:gd name="T11" fmla="*/ 185 h 195"/>
                  <a:gd name="T12" fmla="*/ 67 w 98"/>
                  <a:gd name="T13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195">
                    <a:moveTo>
                      <a:pt x="67" y="0"/>
                    </a:moveTo>
                    <a:lnTo>
                      <a:pt x="34" y="5"/>
                    </a:lnTo>
                    <a:lnTo>
                      <a:pt x="0" y="11"/>
                    </a:lnTo>
                    <a:lnTo>
                      <a:pt x="31" y="195"/>
                    </a:lnTo>
                    <a:lnTo>
                      <a:pt x="65" y="190"/>
                    </a:lnTo>
                    <a:lnTo>
                      <a:pt x="98" y="18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71" name="Freeform 116"/>
              <p:cNvSpPr>
                <a:spLocks/>
              </p:cNvSpPr>
              <p:nvPr/>
            </p:nvSpPr>
            <p:spPr bwMode="auto">
              <a:xfrm>
                <a:off x="7293" y="3352"/>
                <a:ext cx="25" cy="49"/>
              </a:xfrm>
              <a:custGeom>
                <a:avLst/>
                <a:gdLst>
                  <a:gd name="T0" fmla="*/ 67 w 98"/>
                  <a:gd name="T1" fmla="*/ 0 h 195"/>
                  <a:gd name="T2" fmla="*/ 34 w 98"/>
                  <a:gd name="T3" fmla="*/ 5 h 195"/>
                  <a:gd name="T4" fmla="*/ 0 w 98"/>
                  <a:gd name="T5" fmla="*/ 11 h 195"/>
                  <a:gd name="T6" fmla="*/ 31 w 98"/>
                  <a:gd name="T7" fmla="*/ 195 h 195"/>
                  <a:gd name="T8" fmla="*/ 65 w 98"/>
                  <a:gd name="T9" fmla="*/ 190 h 195"/>
                  <a:gd name="T10" fmla="*/ 98 w 98"/>
                  <a:gd name="T11" fmla="*/ 185 h 195"/>
                  <a:gd name="T12" fmla="*/ 67 w 98"/>
                  <a:gd name="T13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195">
                    <a:moveTo>
                      <a:pt x="67" y="0"/>
                    </a:moveTo>
                    <a:lnTo>
                      <a:pt x="34" y="5"/>
                    </a:lnTo>
                    <a:lnTo>
                      <a:pt x="0" y="11"/>
                    </a:lnTo>
                    <a:lnTo>
                      <a:pt x="31" y="195"/>
                    </a:lnTo>
                    <a:lnTo>
                      <a:pt x="65" y="190"/>
                    </a:lnTo>
                    <a:lnTo>
                      <a:pt x="98" y="185"/>
                    </a:lnTo>
                    <a:lnTo>
                      <a:pt x="67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72" name="Freeform 117"/>
              <p:cNvSpPr>
                <a:spLocks/>
              </p:cNvSpPr>
              <p:nvPr/>
            </p:nvSpPr>
            <p:spPr bwMode="auto">
              <a:xfrm>
                <a:off x="7301" y="3399"/>
                <a:ext cx="8" cy="4"/>
              </a:xfrm>
              <a:custGeom>
                <a:avLst/>
                <a:gdLst>
                  <a:gd name="T0" fmla="*/ 34 w 34"/>
                  <a:gd name="T1" fmla="*/ 0 h 15"/>
                  <a:gd name="T2" fmla="*/ 0 w 34"/>
                  <a:gd name="T3" fmla="*/ 5 h 15"/>
                  <a:gd name="T4" fmla="*/ 3 w 34"/>
                  <a:gd name="T5" fmla="*/ 15 h 15"/>
                  <a:gd name="T6" fmla="*/ 34 w 34"/>
                  <a:gd name="T7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15">
                    <a:moveTo>
                      <a:pt x="34" y="0"/>
                    </a:moveTo>
                    <a:lnTo>
                      <a:pt x="0" y="5"/>
                    </a:lnTo>
                    <a:lnTo>
                      <a:pt x="3" y="15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73" name="Line 118"/>
              <p:cNvSpPr>
                <a:spLocks noChangeShapeType="1"/>
              </p:cNvSpPr>
              <p:nvPr/>
            </p:nvSpPr>
            <p:spPr bwMode="auto">
              <a:xfrm>
                <a:off x="7301" y="3401"/>
                <a:ext cx="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74" name="Freeform 119"/>
              <p:cNvSpPr>
                <a:spLocks/>
              </p:cNvSpPr>
              <p:nvPr/>
            </p:nvSpPr>
            <p:spPr bwMode="auto">
              <a:xfrm>
                <a:off x="7301" y="3396"/>
                <a:ext cx="38" cy="52"/>
              </a:xfrm>
              <a:custGeom>
                <a:avLst/>
                <a:gdLst>
                  <a:gd name="T0" fmla="*/ 62 w 151"/>
                  <a:gd name="T1" fmla="*/ 0 h 208"/>
                  <a:gd name="T2" fmla="*/ 31 w 151"/>
                  <a:gd name="T3" fmla="*/ 16 h 208"/>
                  <a:gd name="T4" fmla="*/ 0 w 151"/>
                  <a:gd name="T5" fmla="*/ 31 h 208"/>
                  <a:gd name="T6" fmla="*/ 89 w 151"/>
                  <a:gd name="T7" fmla="*/ 208 h 208"/>
                  <a:gd name="T8" fmla="*/ 120 w 151"/>
                  <a:gd name="T9" fmla="*/ 193 h 208"/>
                  <a:gd name="T10" fmla="*/ 151 w 151"/>
                  <a:gd name="T11" fmla="*/ 177 h 208"/>
                  <a:gd name="T12" fmla="*/ 62 w 151"/>
                  <a:gd name="T13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208">
                    <a:moveTo>
                      <a:pt x="62" y="0"/>
                    </a:moveTo>
                    <a:lnTo>
                      <a:pt x="31" y="16"/>
                    </a:lnTo>
                    <a:lnTo>
                      <a:pt x="0" y="31"/>
                    </a:lnTo>
                    <a:lnTo>
                      <a:pt x="89" y="208"/>
                    </a:lnTo>
                    <a:lnTo>
                      <a:pt x="120" y="193"/>
                    </a:lnTo>
                    <a:lnTo>
                      <a:pt x="151" y="177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75" name="Freeform 120"/>
              <p:cNvSpPr>
                <a:spLocks/>
              </p:cNvSpPr>
              <p:nvPr/>
            </p:nvSpPr>
            <p:spPr bwMode="auto">
              <a:xfrm>
                <a:off x="7301" y="3396"/>
                <a:ext cx="38" cy="52"/>
              </a:xfrm>
              <a:custGeom>
                <a:avLst/>
                <a:gdLst>
                  <a:gd name="T0" fmla="*/ 62 w 151"/>
                  <a:gd name="T1" fmla="*/ 0 h 208"/>
                  <a:gd name="T2" fmla="*/ 31 w 151"/>
                  <a:gd name="T3" fmla="*/ 16 h 208"/>
                  <a:gd name="T4" fmla="*/ 0 w 151"/>
                  <a:gd name="T5" fmla="*/ 31 h 208"/>
                  <a:gd name="T6" fmla="*/ 89 w 151"/>
                  <a:gd name="T7" fmla="*/ 208 h 208"/>
                  <a:gd name="T8" fmla="*/ 120 w 151"/>
                  <a:gd name="T9" fmla="*/ 193 h 208"/>
                  <a:gd name="T10" fmla="*/ 151 w 151"/>
                  <a:gd name="T11" fmla="*/ 177 h 208"/>
                  <a:gd name="T12" fmla="*/ 62 w 151"/>
                  <a:gd name="T13" fmla="*/ 0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208">
                    <a:moveTo>
                      <a:pt x="62" y="0"/>
                    </a:moveTo>
                    <a:lnTo>
                      <a:pt x="31" y="16"/>
                    </a:lnTo>
                    <a:lnTo>
                      <a:pt x="0" y="31"/>
                    </a:lnTo>
                    <a:lnTo>
                      <a:pt x="89" y="208"/>
                    </a:lnTo>
                    <a:lnTo>
                      <a:pt x="120" y="193"/>
                    </a:lnTo>
                    <a:lnTo>
                      <a:pt x="151" y="177"/>
                    </a:lnTo>
                    <a:lnTo>
                      <a:pt x="62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76" name="Freeform 121"/>
              <p:cNvSpPr>
                <a:spLocks/>
              </p:cNvSpPr>
              <p:nvPr/>
            </p:nvSpPr>
            <p:spPr bwMode="auto">
              <a:xfrm>
                <a:off x="7324" y="3444"/>
                <a:ext cx="7" cy="5"/>
              </a:xfrm>
              <a:custGeom>
                <a:avLst/>
                <a:gdLst>
                  <a:gd name="T0" fmla="*/ 31 w 31"/>
                  <a:gd name="T1" fmla="*/ 0 h 23"/>
                  <a:gd name="T2" fmla="*/ 0 w 31"/>
                  <a:gd name="T3" fmla="*/ 15 h 23"/>
                  <a:gd name="T4" fmla="*/ 5 w 31"/>
                  <a:gd name="T5" fmla="*/ 23 h 23"/>
                  <a:gd name="T6" fmla="*/ 31 w 31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3">
                    <a:moveTo>
                      <a:pt x="31" y="0"/>
                    </a:moveTo>
                    <a:lnTo>
                      <a:pt x="0" y="15"/>
                    </a:lnTo>
                    <a:lnTo>
                      <a:pt x="5" y="23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77" name="Line 122"/>
              <p:cNvSpPr>
                <a:spLocks noChangeShapeType="1"/>
              </p:cNvSpPr>
              <p:nvPr/>
            </p:nvSpPr>
            <p:spPr bwMode="auto">
              <a:xfrm>
                <a:off x="7324" y="344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78" name="Freeform 123"/>
              <p:cNvSpPr>
                <a:spLocks/>
              </p:cNvSpPr>
              <p:nvPr/>
            </p:nvSpPr>
            <p:spPr bwMode="auto">
              <a:xfrm>
                <a:off x="7325" y="3438"/>
                <a:ext cx="50" cy="52"/>
              </a:xfrm>
              <a:custGeom>
                <a:avLst/>
                <a:gdLst>
                  <a:gd name="T0" fmla="*/ 52 w 198"/>
                  <a:gd name="T1" fmla="*/ 0 h 211"/>
                  <a:gd name="T2" fmla="*/ 26 w 198"/>
                  <a:gd name="T3" fmla="*/ 24 h 211"/>
                  <a:gd name="T4" fmla="*/ 0 w 198"/>
                  <a:gd name="T5" fmla="*/ 47 h 211"/>
                  <a:gd name="T6" fmla="*/ 147 w 198"/>
                  <a:gd name="T7" fmla="*/ 211 h 211"/>
                  <a:gd name="T8" fmla="*/ 173 w 198"/>
                  <a:gd name="T9" fmla="*/ 187 h 211"/>
                  <a:gd name="T10" fmla="*/ 198 w 198"/>
                  <a:gd name="T11" fmla="*/ 164 h 211"/>
                  <a:gd name="T12" fmla="*/ 52 w 198"/>
                  <a:gd name="T1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8" h="211">
                    <a:moveTo>
                      <a:pt x="52" y="0"/>
                    </a:moveTo>
                    <a:lnTo>
                      <a:pt x="26" y="24"/>
                    </a:lnTo>
                    <a:lnTo>
                      <a:pt x="0" y="47"/>
                    </a:lnTo>
                    <a:lnTo>
                      <a:pt x="147" y="211"/>
                    </a:lnTo>
                    <a:lnTo>
                      <a:pt x="173" y="187"/>
                    </a:lnTo>
                    <a:lnTo>
                      <a:pt x="198" y="164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79" name="Freeform 124"/>
              <p:cNvSpPr>
                <a:spLocks/>
              </p:cNvSpPr>
              <p:nvPr/>
            </p:nvSpPr>
            <p:spPr bwMode="auto">
              <a:xfrm>
                <a:off x="7325" y="3438"/>
                <a:ext cx="50" cy="52"/>
              </a:xfrm>
              <a:custGeom>
                <a:avLst/>
                <a:gdLst>
                  <a:gd name="T0" fmla="*/ 52 w 198"/>
                  <a:gd name="T1" fmla="*/ 0 h 211"/>
                  <a:gd name="T2" fmla="*/ 26 w 198"/>
                  <a:gd name="T3" fmla="*/ 24 h 211"/>
                  <a:gd name="T4" fmla="*/ 0 w 198"/>
                  <a:gd name="T5" fmla="*/ 47 h 211"/>
                  <a:gd name="T6" fmla="*/ 147 w 198"/>
                  <a:gd name="T7" fmla="*/ 211 h 211"/>
                  <a:gd name="T8" fmla="*/ 173 w 198"/>
                  <a:gd name="T9" fmla="*/ 187 h 211"/>
                  <a:gd name="T10" fmla="*/ 198 w 198"/>
                  <a:gd name="T11" fmla="*/ 164 h 211"/>
                  <a:gd name="T12" fmla="*/ 52 w 198"/>
                  <a:gd name="T13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8" h="211">
                    <a:moveTo>
                      <a:pt x="52" y="0"/>
                    </a:moveTo>
                    <a:lnTo>
                      <a:pt x="26" y="24"/>
                    </a:lnTo>
                    <a:lnTo>
                      <a:pt x="0" y="47"/>
                    </a:lnTo>
                    <a:lnTo>
                      <a:pt x="147" y="211"/>
                    </a:lnTo>
                    <a:lnTo>
                      <a:pt x="173" y="187"/>
                    </a:lnTo>
                    <a:lnTo>
                      <a:pt x="198" y="164"/>
                    </a:lnTo>
                    <a:lnTo>
                      <a:pt x="52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80" name="Freeform 125"/>
              <p:cNvSpPr>
                <a:spLocks/>
              </p:cNvSpPr>
              <p:nvPr/>
            </p:nvSpPr>
            <p:spPr bwMode="auto">
              <a:xfrm>
                <a:off x="7362" y="3485"/>
                <a:ext cx="6" cy="6"/>
              </a:xfrm>
              <a:custGeom>
                <a:avLst/>
                <a:gdLst>
                  <a:gd name="T0" fmla="*/ 26 w 26"/>
                  <a:gd name="T1" fmla="*/ 0 h 28"/>
                  <a:gd name="T2" fmla="*/ 0 w 26"/>
                  <a:gd name="T3" fmla="*/ 24 h 28"/>
                  <a:gd name="T4" fmla="*/ 5 w 26"/>
                  <a:gd name="T5" fmla="*/ 28 h 28"/>
                  <a:gd name="T6" fmla="*/ 26 w 26"/>
                  <a:gd name="T7" fmla="*/ 0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8">
                    <a:moveTo>
                      <a:pt x="26" y="0"/>
                    </a:moveTo>
                    <a:lnTo>
                      <a:pt x="0" y="24"/>
                    </a:lnTo>
                    <a:lnTo>
                      <a:pt x="5" y="28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81" name="Line 126"/>
              <p:cNvSpPr>
                <a:spLocks noChangeShapeType="1"/>
              </p:cNvSpPr>
              <p:nvPr/>
            </p:nvSpPr>
            <p:spPr bwMode="auto">
              <a:xfrm>
                <a:off x="7362" y="349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82" name="Freeform 127"/>
              <p:cNvSpPr>
                <a:spLocks/>
              </p:cNvSpPr>
              <p:nvPr/>
            </p:nvSpPr>
            <p:spPr bwMode="auto">
              <a:xfrm>
                <a:off x="7363" y="3478"/>
                <a:ext cx="60" cy="50"/>
              </a:xfrm>
              <a:custGeom>
                <a:avLst/>
                <a:gdLst>
                  <a:gd name="T0" fmla="*/ 41 w 238"/>
                  <a:gd name="T1" fmla="*/ 0 h 199"/>
                  <a:gd name="T2" fmla="*/ 21 w 238"/>
                  <a:gd name="T3" fmla="*/ 27 h 199"/>
                  <a:gd name="T4" fmla="*/ 0 w 238"/>
                  <a:gd name="T5" fmla="*/ 55 h 199"/>
                  <a:gd name="T6" fmla="*/ 197 w 238"/>
                  <a:gd name="T7" fmla="*/ 199 h 199"/>
                  <a:gd name="T8" fmla="*/ 218 w 238"/>
                  <a:gd name="T9" fmla="*/ 172 h 199"/>
                  <a:gd name="T10" fmla="*/ 238 w 238"/>
                  <a:gd name="T11" fmla="*/ 145 h 199"/>
                  <a:gd name="T12" fmla="*/ 41 w 238"/>
                  <a:gd name="T1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99">
                    <a:moveTo>
                      <a:pt x="41" y="0"/>
                    </a:moveTo>
                    <a:lnTo>
                      <a:pt x="21" y="27"/>
                    </a:lnTo>
                    <a:lnTo>
                      <a:pt x="0" y="55"/>
                    </a:lnTo>
                    <a:lnTo>
                      <a:pt x="197" y="199"/>
                    </a:lnTo>
                    <a:lnTo>
                      <a:pt x="218" y="172"/>
                    </a:lnTo>
                    <a:lnTo>
                      <a:pt x="238" y="145"/>
                    </a:lnTo>
                    <a:lnTo>
                      <a:pt x="4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83" name="Freeform 128"/>
              <p:cNvSpPr>
                <a:spLocks/>
              </p:cNvSpPr>
              <p:nvPr/>
            </p:nvSpPr>
            <p:spPr bwMode="auto">
              <a:xfrm>
                <a:off x="7363" y="3478"/>
                <a:ext cx="60" cy="50"/>
              </a:xfrm>
              <a:custGeom>
                <a:avLst/>
                <a:gdLst>
                  <a:gd name="T0" fmla="*/ 41 w 238"/>
                  <a:gd name="T1" fmla="*/ 0 h 199"/>
                  <a:gd name="T2" fmla="*/ 21 w 238"/>
                  <a:gd name="T3" fmla="*/ 27 h 199"/>
                  <a:gd name="T4" fmla="*/ 0 w 238"/>
                  <a:gd name="T5" fmla="*/ 55 h 199"/>
                  <a:gd name="T6" fmla="*/ 197 w 238"/>
                  <a:gd name="T7" fmla="*/ 199 h 199"/>
                  <a:gd name="T8" fmla="*/ 218 w 238"/>
                  <a:gd name="T9" fmla="*/ 172 h 199"/>
                  <a:gd name="T10" fmla="*/ 238 w 238"/>
                  <a:gd name="T11" fmla="*/ 145 h 199"/>
                  <a:gd name="T12" fmla="*/ 41 w 238"/>
                  <a:gd name="T1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99">
                    <a:moveTo>
                      <a:pt x="41" y="0"/>
                    </a:moveTo>
                    <a:lnTo>
                      <a:pt x="21" y="27"/>
                    </a:lnTo>
                    <a:lnTo>
                      <a:pt x="0" y="55"/>
                    </a:lnTo>
                    <a:lnTo>
                      <a:pt x="197" y="199"/>
                    </a:lnTo>
                    <a:lnTo>
                      <a:pt x="218" y="172"/>
                    </a:lnTo>
                    <a:lnTo>
                      <a:pt x="238" y="145"/>
                    </a:lnTo>
                    <a:lnTo>
                      <a:pt x="41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84" name="Freeform 129"/>
              <p:cNvSpPr>
                <a:spLocks/>
              </p:cNvSpPr>
              <p:nvPr/>
            </p:nvSpPr>
            <p:spPr bwMode="auto">
              <a:xfrm>
                <a:off x="7412" y="3521"/>
                <a:ext cx="5" cy="7"/>
              </a:xfrm>
              <a:custGeom>
                <a:avLst/>
                <a:gdLst>
                  <a:gd name="T0" fmla="*/ 21 w 21"/>
                  <a:gd name="T1" fmla="*/ 0 h 31"/>
                  <a:gd name="T2" fmla="*/ 0 w 21"/>
                  <a:gd name="T3" fmla="*/ 27 h 31"/>
                  <a:gd name="T4" fmla="*/ 5 w 21"/>
                  <a:gd name="T5" fmla="*/ 31 h 31"/>
                  <a:gd name="T6" fmla="*/ 21 w 21"/>
                  <a:gd name="T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31">
                    <a:moveTo>
                      <a:pt x="21" y="0"/>
                    </a:moveTo>
                    <a:lnTo>
                      <a:pt x="0" y="27"/>
                    </a:lnTo>
                    <a:lnTo>
                      <a:pt x="5" y="3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85" name="Line 130"/>
              <p:cNvSpPr>
                <a:spLocks noChangeShapeType="1"/>
              </p:cNvSpPr>
              <p:nvPr/>
            </p:nvSpPr>
            <p:spPr bwMode="auto">
              <a:xfrm>
                <a:off x="7412" y="3528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86" name="Freeform 131"/>
              <p:cNvSpPr>
                <a:spLocks/>
              </p:cNvSpPr>
              <p:nvPr/>
            </p:nvSpPr>
            <p:spPr bwMode="auto">
              <a:xfrm>
                <a:off x="7414" y="3513"/>
                <a:ext cx="67" cy="46"/>
              </a:xfrm>
              <a:custGeom>
                <a:avLst/>
                <a:gdLst>
                  <a:gd name="T0" fmla="*/ 31 w 272"/>
                  <a:gd name="T1" fmla="*/ 0 h 183"/>
                  <a:gd name="T2" fmla="*/ 16 w 272"/>
                  <a:gd name="T3" fmla="*/ 31 h 183"/>
                  <a:gd name="T4" fmla="*/ 0 w 272"/>
                  <a:gd name="T5" fmla="*/ 62 h 183"/>
                  <a:gd name="T6" fmla="*/ 241 w 272"/>
                  <a:gd name="T7" fmla="*/ 183 h 183"/>
                  <a:gd name="T8" fmla="*/ 256 w 272"/>
                  <a:gd name="T9" fmla="*/ 152 h 183"/>
                  <a:gd name="T10" fmla="*/ 272 w 272"/>
                  <a:gd name="T11" fmla="*/ 121 h 183"/>
                  <a:gd name="T12" fmla="*/ 31 w 272"/>
                  <a:gd name="T13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2" h="183">
                    <a:moveTo>
                      <a:pt x="31" y="0"/>
                    </a:moveTo>
                    <a:lnTo>
                      <a:pt x="16" y="31"/>
                    </a:lnTo>
                    <a:lnTo>
                      <a:pt x="0" y="62"/>
                    </a:lnTo>
                    <a:lnTo>
                      <a:pt x="241" y="183"/>
                    </a:lnTo>
                    <a:lnTo>
                      <a:pt x="256" y="152"/>
                    </a:lnTo>
                    <a:lnTo>
                      <a:pt x="272" y="121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87" name="Freeform 132"/>
              <p:cNvSpPr>
                <a:spLocks/>
              </p:cNvSpPr>
              <p:nvPr/>
            </p:nvSpPr>
            <p:spPr bwMode="auto">
              <a:xfrm>
                <a:off x="7414" y="3513"/>
                <a:ext cx="67" cy="46"/>
              </a:xfrm>
              <a:custGeom>
                <a:avLst/>
                <a:gdLst>
                  <a:gd name="T0" fmla="*/ 31 w 272"/>
                  <a:gd name="T1" fmla="*/ 0 h 183"/>
                  <a:gd name="T2" fmla="*/ 16 w 272"/>
                  <a:gd name="T3" fmla="*/ 31 h 183"/>
                  <a:gd name="T4" fmla="*/ 0 w 272"/>
                  <a:gd name="T5" fmla="*/ 62 h 183"/>
                  <a:gd name="T6" fmla="*/ 241 w 272"/>
                  <a:gd name="T7" fmla="*/ 183 h 183"/>
                  <a:gd name="T8" fmla="*/ 256 w 272"/>
                  <a:gd name="T9" fmla="*/ 152 h 183"/>
                  <a:gd name="T10" fmla="*/ 272 w 272"/>
                  <a:gd name="T11" fmla="*/ 121 h 183"/>
                  <a:gd name="T12" fmla="*/ 31 w 272"/>
                  <a:gd name="T13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2" h="183">
                    <a:moveTo>
                      <a:pt x="31" y="0"/>
                    </a:moveTo>
                    <a:lnTo>
                      <a:pt x="16" y="31"/>
                    </a:lnTo>
                    <a:lnTo>
                      <a:pt x="0" y="62"/>
                    </a:lnTo>
                    <a:lnTo>
                      <a:pt x="241" y="183"/>
                    </a:lnTo>
                    <a:lnTo>
                      <a:pt x="256" y="152"/>
                    </a:lnTo>
                    <a:lnTo>
                      <a:pt x="272" y="121"/>
                    </a:lnTo>
                    <a:lnTo>
                      <a:pt x="31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88" name="Freeform 133"/>
              <p:cNvSpPr>
                <a:spLocks/>
              </p:cNvSpPr>
              <p:nvPr/>
            </p:nvSpPr>
            <p:spPr bwMode="auto">
              <a:xfrm>
                <a:off x="7474" y="3551"/>
                <a:ext cx="4" cy="8"/>
              </a:xfrm>
              <a:custGeom>
                <a:avLst/>
                <a:gdLst>
                  <a:gd name="T0" fmla="*/ 15 w 15"/>
                  <a:gd name="T1" fmla="*/ 0 h 33"/>
                  <a:gd name="T2" fmla="*/ 0 w 15"/>
                  <a:gd name="T3" fmla="*/ 31 h 33"/>
                  <a:gd name="T4" fmla="*/ 5 w 15"/>
                  <a:gd name="T5" fmla="*/ 33 h 33"/>
                  <a:gd name="T6" fmla="*/ 15 w 15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3">
                    <a:moveTo>
                      <a:pt x="15" y="0"/>
                    </a:moveTo>
                    <a:lnTo>
                      <a:pt x="0" y="31"/>
                    </a:lnTo>
                    <a:lnTo>
                      <a:pt x="5" y="33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89" name="Line 134"/>
              <p:cNvSpPr>
                <a:spLocks noChangeShapeType="1"/>
              </p:cNvSpPr>
              <p:nvPr/>
            </p:nvSpPr>
            <p:spPr bwMode="auto">
              <a:xfrm>
                <a:off x="7474" y="3559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90" name="Freeform 135"/>
              <p:cNvSpPr>
                <a:spLocks/>
              </p:cNvSpPr>
              <p:nvPr/>
            </p:nvSpPr>
            <p:spPr bwMode="auto">
              <a:xfrm>
                <a:off x="7475" y="3543"/>
                <a:ext cx="74" cy="39"/>
              </a:xfrm>
              <a:custGeom>
                <a:avLst/>
                <a:gdLst>
                  <a:gd name="T0" fmla="*/ 21 w 296"/>
                  <a:gd name="T1" fmla="*/ 0 h 156"/>
                  <a:gd name="T2" fmla="*/ 10 w 296"/>
                  <a:gd name="T3" fmla="*/ 32 h 156"/>
                  <a:gd name="T4" fmla="*/ 0 w 296"/>
                  <a:gd name="T5" fmla="*/ 65 h 156"/>
                  <a:gd name="T6" fmla="*/ 276 w 296"/>
                  <a:gd name="T7" fmla="*/ 156 h 156"/>
                  <a:gd name="T8" fmla="*/ 286 w 296"/>
                  <a:gd name="T9" fmla="*/ 124 h 156"/>
                  <a:gd name="T10" fmla="*/ 296 w 296"/>
                  <a:gd name="T11" fmla="*/ 92 h 156"/>
                  <a:gd name="T12" fmla="*/ 21 w 296"/>
                  <a:gd name="T13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56">
                    <a:moveTo>
                      <a:pt x="21" y="0"/>
                    </a:moveTo>
                    <a:lnTo>
                      <a:pt x="10" y="32"/>
                    </a:lnTo>
                    <a:lnTo>
                      <a:pt x="0" y="65"/>
                    </a:lnTo>
                    <a:lnTo>
                      <a:pt x="276" y="156"/>
                    </a:lnTo>
                    <a:lnTo>
                      <a:pt x="286" y="124"/>
                    </a:lnTo>
                    <a:lnTo>
                      <a:pt x="296" y="92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91" name="Freeform 136"/>
              <p:cNvSpPr>
                <a:spLocks/>
              </p:cNvSpPr>
              <p:nvPr/>
            </p:nvSpPr>
            <p:spPr bwMode="auto">
              <a:xfrm>
                <a:off x="7475" y="3543"/>
                <a:ext cx="74" cy="39"/>
              </a:xfrm>
              <a:custGeom>
                <a:avLst/>
                <a:gdLst>
                  <a:gd name="T0" fmla="*/ 21 w 296"/>
                  <a:gd name="T1" fmla="*/ 0 h 156"/>
                  <a:gd name="T2" fmla="*/ 10 w 296"/>
                  <a:gd name="T3" fmla="*/ 32 h 156"/>
                  <a:gd name="T4" fmla="*/ 0 w 296"/>
                  <a:gd name="T5" fmla="*/ 65 h 156"/>
                  <a:gd name="T6" fmla="*/ 276 w 296"/>
                  <a:gd name="T7" fmla="*/ 156 h 156"/>
                  <a:gd name="T8" fmla="*/ 286 w 296"/>
                  <a:gd name="T9" fmla="*/ 124 h 156"/>
                  <a:gd name="T10" fmla="*/ 296 w 296"/>
                  <a:gd name="T11" fmla="*/ 92 h 156"/>
                  <a:gd name="T12" fmla="*/ 21 w 296"/>
                  <a:gd name="T13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56">
                    <a:moveTo>
                      <a:pt x="21" y="0"/>
                    </a:moveTo>
                    <a:lnTo>
                      <a:pt x="10" y="32"/>
                    </a:lnTo>
                    <a:lnTo>
                      <a:pt x="0" y="65"/>
                    </a:lnTo>
                    <a:lnTo>
                      <a:pt x="276" y="156"/>
                    </a:lnTo>
                    <a:lnTo>
                      <a:pt x="286" y="124"/>
                    </a:lnTo>
                    <a:lnTo>
                      <a:pt x="296" y="92"/>
                    </a:lnTo>
                    <a:lnTo>
                      <a:pt x="21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92" name="Freeform 137"/>
              <p:cNvSpPr>
                <a:spLocks/>
              </p:cNvSpPr>
              <p:nvPr/>
            </p:nvSpPr>
            <p:spPr bwMode="auto">
              <a:xfrm>
                <a:off x="7544" y="3574"/>
                <a:ext cx="3" cy="8"/>
              </a:xfrm>
              <a:custGeom>
                <a:avLst/>
                <a:gdLst>
                  <a:gd name="T0" fmla="*/ 10 w 10"/>
                  <a:gd name="T1" fmla="*/ 0 h 33"/>
                  <a:gd name="T2" fmla="*/ 0 w 10"/>
                  <a:gd name="T3" fmla="*/ 32 h 33"/>
                  <a:gd name="T4" fmla="*/ 4 w 10"/>
                  <a:gd name="T5" fmla="*/ 33 h 33"/>
                  <a:gd name="T6" fmla="*/ 10 w 10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3">
                    <a:moveTo>
                      <a:pt x="10" y="0"/>
                    </a:moveTo>
                    <a:lnTo>
                      <a:pt x="0" y="32"/>
                    </a:lnTo>
                    <a:lnTo>
                      <a:pt x="4" y="3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93" name="Line 138"/>
              <p:cNvSpPr>
                <a:spLocks noChangeShapeType="1"/>
              </p:cNvSpPr>
              <p:nvPr/>
            </p:nvSpPr>
            <p:spPr bwMode="auto">
              <a:xfrm>
                <a:off x="7544" y="3582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94" name="Freeform 139"/>
              <p:cNvSpPr>
                <a:spLocks/>
              </p:cNvSpPr>
              <p:nvPr/>
            </p:nvSpPr>
            <p:spPr bwMode="auto">
              <a:xfrm>
                <a:off x="7545" y="3566"/>
                <a:ext cx="78" cy="32"/>
              </a:xfrm>
              <a:custGeom>
                <a:avLst/>
                <a:gdLst>
                  <a:gd name="T0" fmla="*/ 13 w 314"/>
                  <a:gd name="T1" fmla="*/ 0 h 128"/>
                  <a:gd name="T2" fmla="*/ 6 w 314"/>
                  <a:gd name="T3" fmla="*/ 34 h 128"/>
                  <a:gd name="T4" fmla="*/ 0 w 314"/>
                  <a:gd name="T5" fmla="*/ 67 h 128"/>
                  <a:gd name="T6" fmla="*/ 301 w 314"/>
                  <a:gd name="T7" fmla="*/ 128 h 128"/>
                  <a:gd name="T8" fmla="*/ 307 w 314"/>
                  <a:gd name="T9" fmla="*/ 95 h 128"/>
                  <a:gd name="T10" fmla="*/ 314 w 314"/>
                  <a:gd name="T11" fmla="*/ 61 h 128"/>
                  <a:gd name="T12" fmla="*/ 13 w 314"/>
                  <a:gd name="T1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4" h="128">
                    <a:moveTo>
                      <a:pt x="13" y="0"/>
                    </a:moveTo>
                    <a:lnTo>
                      <a:pt x="6" y="34"/>
                    </a:lnTo>
                    <a:lnTo>
                      <a:pt x="0" y="67"/>
                    </a:lnTo>
                    <a:lnTo>
                      <a:pt x="301" y="128"/>
                    </a:lnTo>
                    <a:lnTo>
                      <a:pt x="307" y="95"/>
                    </a:lnTo>
                    <a:lnTo>
                      <a:pt x="314" y="61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95" name="Freeform 140"/>
              <p:cNvSpPr>
                <a:spLocks/>
              </p:cNvSpPr>
              <p:nvPr/>
            </p:nvSpPr>
            <p:spPr bwMode="auto">
              <a:xfrm>
                <a:off x="7545" y="3566"/>
                <a:ext cx="78" cy="32"/>
              </a:xfrm>
              <a:custGeom>
                <a:avLst/>
                <a:gdLst>
                  <a:gd name="T0" fmla="*/ 13 w 314"/>
                  <a:gd name="T1" fmla="*/ 0 h 128"/>
                  <a:gd name="T2" fmla="*/ 6 w 314"/>
                  <a:gd name="T3" fmla="*/ 34 h 128"/>
                  <a:gd name="T4" fmla="*/ 0 w 314"/>
                  <a:gd name="T5" fmla="*/ 67 h 128"/>
                  <a:gd name="T6" fmla="*/ 301 w 314"/>
                  <a:gd name="T7" fmla="*/ 128 h 128"/>
                  <a:gd name="T8" fmla="*/ 307 w 314"/>
                  <a:gd name="T9" fmla="*/ 95 h 128"/>
                  <a:gd name="T10" fmla="*/ 314 w 314"/>
                  <a:gd name="T11" fmla="*/ 61 h 128"/>
                  <a:gd name="T12" fmla="*/ 13 w 314"/>
                  <a:gd name="T13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4" h="128">
                    <a:moveTo>
                      <a:pt x="13" y="0"/>
                    </a:moveTo>
                    <a:lnTo>
                      <a:pt x="6" y="34"/>
                    </a:lnTo>
                    <a:lnTo>
                      <a:pt x="0" y="67"/>
                    </a:lnTo>
                    <a:lnTo>
                      <a:pt x="301" y="128"/>
                    </a:lnTo>
                    <a:lnTo>
                      <a:pt x="307" y="95"/>
                    </a:lnTo>
                    <a:lnTo>
                      <a:pt x="314" y="61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96" name="Freeform 141"/>
              <p:cNvSpPr>
                <a:spLocks/>
              </p:cNvSpPr>
              <p:nvPr/>
            </p:nvSpPr>
            <p:spPr bwMode="auto">
              <a:xfrm>
                <a:off x="7620" y="3589"/>
                <a:ext cx="2" cy="9"/>
              </a:xfrm>
              <a:custGeom>
                <a:avLst/>
                <a:gdLst>
                  <a:gd name="T0" fmla="*/ 6 w 6"/>
                  <a:gd name="T1" fmla="*/ 0 h 33"/>
                  <a:gd name="T2" fmla="*/ 0 w 6"/>
                  <a:gd name="T3" fmla="*/ 33 h 33"/>
                  <a:gd name="T4" fmla="*/ 4 w 6"/>
                  <a:gd name="T5" fmla="*/ 33 h 33"/>
                  <a:gd name="T6" fmla="*/ 6 w 6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3">
                    <a:moveTo>
                      <a:pt x="6" y="0"/>
                    </a:moveTo>
                    <a:lnTo>
                      <a:pt x="0" y="33"/>
                    </a:lnTo>
                    <a:lnTo>
                      <a:pt x="4" y="33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97" name="Line 142"/>
              <p:cNvSpPr>
                <a:spLocks noChangeShapeType="1"/>
              </p:cNvSpPr>
              <p:nvPr/>
            </p:nvSpPr>
            <p:spPr bwMode="auto">
              <a:xfrm>
                <a:off x="7620" y="3598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98" name="Freeform 143"/>
              <p:cNvSpPr>
                <a:spLocks/>
              </p:cNvSpPr>
              <p:nvPr/>
            </p:nvSpPr>
            <p:spPr bwMode="auto">
              <a:xfrm>
                <a:off x="7621" y="3581"/>
                <a:ext cx="80" cy="23"/>
              </a:xfrm>
              <a:custGeom>
                <a:avLst/>
                <a:gdLst>
                  <a:gd name="T0" fmla="*/ 5 w 321"/>
                  <a:gd name="T1" fmla="*/ 0 h 93"/>
                  <a:gd name="T2" fmla="*/ 2 w 321"/>
                  <a:gd name="T3" fmla="*/ 34 h 93"/>
                  <a:gd name="T4" fmla="*/ 0 w 321"/>
                  <a:gd name="T5" fmla="*/ 67 h 93"/>
                  <a:gd name="T6" fmla="*/ 315 w 321"/>
                  <a:gd name="T7" fmla="*/ 93 h 93"/>
                  <a:gd name="T8" fmla="*/ 318 w 321"/>
                  <a:gd name="T9" fmla="*/ 59 h 93"/>
                  <a:gd name="T10" fmla="*/ 321 w 321"/>
                  <a:gd name="T11" fmla="*/ 26 h 93"/>
                  <a:gd name="T12" fmla="*/ 5 w 321"/>
                  <a:gd name="T1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1" h="93">
                    <a:moveTo>
                      <a:pt x="5" y="0"/>
                    </a:moveTo>
                    <a:lnTo>
                      <a:pt x="2" y="34"/>
                    </a:lnTo>
                    <a:lnTo>
                      <a:pt x="0" y="67"/>
                    </a:lnTo>
                    <a:lnTo>
                      <a:pt x="315" y="93"/>
                    </a:lnTo>
                    <a:lnTo>
                      <a:pt x="318" y="59"/>
                    </a:lnTo>
                    <a:lnTo>
                      <a:pt x="321" y="26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99" name="Freeform 144"/>
              <p:cNvSpPr>
                <a:spLocks/>
              </p:cNvSpPr>
              <p:nvPr/>
            </p:nvSpPr>
            <p:spPr bwMode="auto">
              <a:xfrm>
                <a:off x="7621" y="3581"/>
                <a:ext cx="80" cy="23"/>
              </a:xfrm>
              <a:custGeom>
                <a:avLst/>
                <a:gdLst>
                  <a:gd name="T0" fmla="*/ 5 w 321"/>
                  <a:gd name="T1" fmla="*/ 0 h 93"/>
                  <a:gd name="T2" fmla="*/ 2 w 321"/>
                  <a:gd name="T3" fmla="*/ 34 h 93"/>
                  <a:gd name="T4" fmla="*/ 0 w 321"/>
                  <a:gd name="T5" fmla="*/ 67 h 93"/>
                  <a:gd name="T6" fmla="*/ 315 w 321"/>
                  <a:gd name="T7" fmla="*/ 93 h 93"/>
                  <a:gd name="T8" fmla="*/ 318 w 321"/>
                  <a:gd name="T9" fmla="*/ 59 h 93"/>
                  <a:gd name="T10" fmla="*/ 321 w 321"/>
                  <a:gd name="T11" fmla="*/ 26 h 93"/>
                  <a:gd name="T12" fmla="*/ 5 w 321"/>
                  <a:gd name="T13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1" h="93">
                    <a:moveTo>
                      <a:pt x="5" y="0"/>
                    </a:moveTo>
                    <a:lnTo>
                      <a:pt x="2" y="34"/>
                    </a:lnTo>
                    <a:lnTo>
                      <a:pt x="0" y="67"/>
                    </a:lnTo>
                    <a:lnTo>
                      <a:pt x="315" y="93"/>
                    </a:lnTo>
                    <a:lnTo>
                      <a:pt x="318" y="59"/>
                    </a:lnTo>
                    <a:lnTo>
                      <a:pt x="321" y="26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00" name="Freeform 145"/>
              <p:cNvSpPr>
                <a:spLocks/>
              </p:cNvSpPr>
              <p:nvPr/>
            </p:nvSpPr>
            <p:spPr bwMode="auto">
              <a:xfrm>
                <a:off x="7700" y="3596"/>
                <a:ext cx="1" cy="8"/>
              </a:xfrm>
              <a:custGeom>
                <a:avLst/>
                <a:gdLst>
                  <a:gd name="T0" fmla="*/ 3 w 4"/>
                  <a:gd name="T1" fmla="*/ 0 h 34"/>
                  <a:gd name="T2" fmla="*/ 0 w 4"/>
                  <a:gd name="T3" fmla="*/ 34 h 34"/>
                  <a:gd name="T4" fmla="*/ 4 w 4"/>
                  <a:gd name="T5" fmla="*/ 34 h 34"/>
                  <a:gd name="T6" fmla="*/ 3 w 4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4">
                    <a:moveTo>
                      <a:pt x="3" y="0"/>
                    </a:moveTo>
                    <a:lnTo>
                      <a:pt x="0" y="34"/>
                    </a:lnTo>
                    <a:lnTo>
                      <a:pt x="4" y="34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01" name="Line 146"/>
              <p:cNvSpPr>
                <a:spLocks noChangeShapeType="1"/>
              </p:cNvSpPr>
              <p:nvPr/>
            </p:nvSpPr>
            <p:spPr bwMode="auto">
              <a:xfrm>
                <a:off x="7700" y="3604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02" name="Freeform 147"/>
              <p:cNvSpPr>
                <a:spLocks/>
              </p:cNvSpPr>
              <p:nvPr/>
            </p:nvSpPr>
            <p:spPr bwMode="auto">
              <a:xfrm>
                <a:off x="7700" y="3585"/>
                <a:ext cx="81" cy="19"/>
              </a:xfrm>
              <a:custGeom>
                <a:avLst/>
                <a:gdLst>
                  <a:gd name="T0" fmla="*/ 0 w 320"/>
                  <a:gd name="T1" fmla="*/ 9 h 76"/>
                  <a:gd name="T2" fmla="*/ 1 w 320"/>
                  <a:gd name="T3" fmla="*/ 42 h 76"/>
                  <a:gd name="T4" fmla="*/ 2 w 320"/>
                  <a:gd name="T5" fmla="*/ 76 h 76"/>
                  <a:gd name="T6" fmla="*/ 320 w 320"/>
                  <a:gd name="T7" fmla="*/ 67 h 76"/>
                  <a:gd name="T8" fmla="*/ 319 w 320"/>
                  <a:gd name="T9" fmla="*/ 33 h 76"/>
                  <a:gd name="T10" fmla="*/ 318 w 320"/>
                  <a:gd name="T11" fmla="*/ 0 h 76"/>
                  <a:gd name="T12" fmla="*/ 0 w 320"/>
                  <a:gd name="T13" fmla="*/ 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76">
                    <a:moveTo>
                      <a:pt x="0" y="9"/>
                    </a:moveTo>
                    <a:lnTo>
                      <a:pt x="1" y="42"/>
                    </a:lnTo>
                    <a:lnTo>
                      <a:pt x="2" y="76"/>
                    </a:lnTo>
                    <a:lnTo>
                      <a:pt x="320" y="67"/>
                    </a:lnTo>
                    <a:lnTo>
                      <a:pt x="319" y="33"/>
                    </a:lnTo>
                    <a:lnTo>
                      <a:pt x="318" y="0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03" name="Freeform 148"/>
              <p:cNvSpPr>
                <a:spLocks/>
              </p:cNvSpPr>
              <p:nvPr/>
            </p:nvSpPr>
            <p:spPr bwMode="auto">
              <a:xfrm>
                <a:off x="7700" y="3585"/>
                <a:ext cx="81" cy="19"/>
              </a:xfrm>
              <a:custGeom>
                <a:avLst/>
                <a:gdLst>
                  <a:gd name="T0" fmla="*/ 0 w 320"/>
                  <a:gd name="T1" fmla="*/ 9 h 76"/>
                  <a:gd name="T2" fmla="*/ 1 w 320"/>
                  <a:gd name="T3" fmla="*/ 42 h 76"/>
                  <a:gd name="T4" fmla="*/ 2 w 320"/>
                  <a:gd name="T5" fmla="*/ 76 h 76"/>
                  <a:gd name="T6" fmla="*/ 320 w 320"/>
                  <a:gd name="T7" fmla="*/ 67 h 76"/>
                  <a:gd name="T8" fmla="*/ 319 w 320"/>
                  <a:gd name="T9" fmla="*/ 33 h 76"/>
                  <a:gd name="T10" fmla="*/ 318 w 320"/>
                  <a:gd name="T11" fmla="*/ 0 h 76"/>
                  <a:gd name="T12" fmla="*/ 0 w 320"/>
                  <a:gd name="T13" fmla="*/ 9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76">
                    <a:moveTo>
                      <a:pt x="0" y="9"/>
                    </a:moveTo>
                    <a:lnTo>
                      <a:pt x="1" y="42"/>
                    </a:lnTo>
                    <a:lnTo>
                      <a:pt x="2" y="76"/>
                    </a:lnTo>
                    <a:lnTo>
                      <a:pt x="320" y="67"/>
                    </a:lnTo>
                    <a:lnTo>
                      <a:pt x="319" y="33"/>
                    </a:lnTo>
                    <a:lnTo>
                      <a:pt x="318" y="0"/>
                    </a:lnTo>
                    <a:lnTo>
                      <a:pt x="0" y="9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04" name="Freeform 149"/>
              <p:cNvSpPr>
                <a:spLocks/>
              </p:cNvSpPr>
              <p:nvPr/>
            </p:nvSpPr>
            <p:spPr bwMode="auto">
              <a:xfrm>
                <a:off x="7780" y="3593"/>
                <a:ext cx="2" cy="9"/>
              </a:xfrm>
              <a:custGeom>
                <a:avLst/>
                <a:gdLst>
                  <a:gd name="T0" fmla="*/ 0 w 5"/>
                  <a:gd name="T1" fmla="*/ 0 h 34"/>
                  <a:gd name="T2" fmla="*/ 1 w 5"/>
                  <a:gd name="T3" fmla="*/ 34 h 34"/>
                  <a:gd name="T4" fmla="*/ 5 w 5"/>
                  <a:gd name="T5" fmla="*/ 34 h 34"/>
                  <a:gd name="T6" fmla="*/ 0 w 5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4">
                    <a:moveTo>
                      <a:pt x="0" y="0"/>
                    </a:moveTo>
                    <a:lnTo>
                      <a:pt x="1" y="34"/>
                    </a:lnTo>
                    <a:lnTo>
                      <a:pt x="5" y="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05" name="Line 150"/>
              <p:cNvSpPr>
                <a:spLocks noChangeShapeType="1"/>
              </p:cNvSpPr>
              <p:nvPr/>
            </p:nvSpPr>
            <p:spPr bwMode="auto">
              <a:xfrm>
                <a:off x="7781" y="3602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06" name="Freeform 151"/>
              <p:cNvSpPr>
                <a:spLocks/>
              </p:cNvSpPr>
              <p:nvPr/>
            </p:nvSpPr>
            <p:spPr bwMode="auto">
              <a:xfrm>
                <a:off x="7779" y="3574"/>
                <a:ext cx="80" cy="28"/>
              </a:xfrm>
              <a:custGeom>
                <a:avLst/>
                <a:gdLst>
                  <a:gd name="T0" fmla="*/ 0 w 319"/>
                  <a:gd name="T1" fmla="*/ 43 h 110"/>
                  <a:gd name="T2" fmla="*/ 5 w 319"/>
                  <a:gd name="T3" fmla="*/ 76 h 110"/>
                  <a:gd name="T4" fmla="*/ 10 w 319"/>
                  <a:gd name="T5" fmla="*/ 110 h 110"/>
                  <a:gd name="T6" fmla="*/ 319 w 319"/>
                  <a:gd name="T7" fmla="*/ 67 h 110"/>
                  <a:gd name="T8" fmla="*/ 314 w 319"/>
                  <a:gd name="T9" fmla="*/ 34 h 110"/>
                  <a:gd name="T10" fmla="*/ 309 w 319"/>
                  <a:gd name="T11" fmla="*/ 0 h 110"/>
                  <a:gd name="T12" fmla="*/ 0 w 319"/>
                  <a:gd name="T13" fmla="*/ 4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110">
                    <a:moveTo>
                      <a:pt x="0" y="43"/>
                    </a:moveTo>
                    <a:lnTo>
                      <a:pt x="5" y="76"/>
                    </a:lnTo>
                    <a:lnTo>
                      <a:pt x="10" y="110"/>
                    </a:lnTo>
                    <a:lnTo>
                      <a:pt x="319" y="67"/>
                    </a:lnTo>
                    <a:lnTo>
                      <a:pt x="314" y="34"/>
                    </a:lnTo>
                    <a:lnTo>
                      <a:pt x="309" y="0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07" name="Freeform 152"/>
              <p:cNvSpPr>
                <a:spLocks/>
              </p:cNvSpPr>
              <p:nvPr/>
            </p:nvSpPr>
            <p:spPr bwMode="auto">
              <a:xfrm>
                <a:off x="7779" y="3574"/>
                <a:ext cx="80" cy="28"/>
              </a:xfrm>
              <a:custGeom>
                <a:avLst/>
                <a:gdLst>
                  <a:gd name="T0" fmla="*/ 0 w 319"/>
                  <a:gd name="T1" fmla="*/ 43 h 110"/>
                  <a:gd name="T2" fmla="*/ 5 w 319"/>
                  <a:gd name="T3" fmla="*/ 76 h 110"/>
                  <a:gd name="T4" fmla="*/ 10 w 319"/>
                  <a:gd name="T5" fmla="*/ 110 h 110"/>
                  <a:gd name="T6" fmla="*/ 319 w 319"/>
                  <a:gd name="T7" fmla="*/ 67 h 110"/>
                  <a:gd name="T8" fmla="*/ 314 w 319"/>
                  <a:gd name="T9" fmla="*/ 34 h 110"/>
                  <a:gd name="T10" fmla="*/ 309 w 319"/>
                  <a:gd name="T11" fmla="*/ 0 h 110"/>
                  <a:gd name="T12" fmla="*/ 0 w 319"/>
                  <a:gd name="T13" fmla="*/ 4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110">
                    <a:moveTo>
                      <a:pt x="0" y="43"/>
                    </a:moveTo>
                    <a:lnTo>
                      <a:pt x="5" y="76"/>
                    </a:lnTo>
                    <a:lnTo>
                      <a:pt x="10" y="110"/>
                    </a:lnTo>
                    <a:lnTo>
                      <a:pt x="319" y="67"/>
                    </a:lnTo>
                    <a:lnTo>
                      <a:pt x="314" y="34"/>
                    </a:lnTo>
                    <a:lnTo>
                      <a:pt x="309" y="0"/>
                    </a:lnTo>
                    <a:lnTo>
                      <a:pt x="0" y="43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08" name="Freeform 153"/>
              <p:cNvSpPr>
                <a:spLocks/>
              </p:cNvSpPr>
              <p:nvPr/>
            </p:nvSpPr>
            <p:spPr bwMode="auto">
              <a:xfrm>
                <a:off x="7858" y="3583"/>
                <a:ext cx="2" cy="8"/>
              </a:xfrm>
              <a:custGeom>
                <a:avLst/>
                <a:gdLst>
                  <a:gd name="T0" fmla="*/ 0 w 9"/>
                  <a:gd name="T1" fmla="*/ 0 h 33"/>
                  <a:gd name="T2" fmla="*/ 5 w 9"/>
                  <a:gd name="T3" fmla="*/ 33 h 33"/>
                  <a:gd name="T4" fmla="*/ 9 w 9"/>
                  <a:gd name="T5" fmla="*/ 33 h 33"/>
                  <a:gd name="T6" fmla="*/ 0 w 9"/>
                  <a:gd name="T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3">
                    <a:moveTo>
                      <a:pt x="0" y="0"/>
                    </a:moveTo>
                    <a:lnTo>
                      <a:pt x="5" y="33"/>
                    </a:lnTo>
                    <a:lnTo>
                      <a:pt x="9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09" name="Line 154"/>
              <p:cNvSpPr>
                <a:spLocks noChangeShapeType="1"/>
              </p:cNvSpPr>
              <p:nvPr/>
            </p:nvSpPr>
            <p:spPr bwMode="auto">
              <a:xfrm>
                <a:off x="7859" y="3591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10" name="Freeform 155"/>
              <p:cNvSpPr>
                <a:spLocks/>
              </p:cNvSpPr>
              <p:nvPr/>
            </p:nvSpPr>
            <p:spPr bwMode="auto">
              <a:xfrm>
                <a:off x="7855" y="3555"/>
                <a:ext cx="77" cy="36"/>
              </a:xfrm>
              <a:custGeom>
                <a:avLst/>
                <a:gdLst>
                  <a:gd name="T0" fmla="*/ 0 w 308"/>
                  <a:gd name="T1" fmla="*/ 77 h 144"/>
                  <a:gd name="T2" fmla="*/ 9 w 308"/>
                  <a:gd name="T3" fmla="*/ 111 h 144"/>
                  <a:gd name="T4" fmla="*/ 18 w 308"/>
                  <a:gd name="T5" fmla="*/ 144 h 144"/>
                  <a:gd name="T6" fmla="*/ 308 w 308"/>
                  <a:gd name="T7" fmla="*/ 67 h 144"/>
                  <a:gd name="T8" fmla="*/ 299 w 308"/>
                  <a:gd name="T9" fmla="*/ 33 h 144"/>
                  <a:gd name="T10" fmla="*/ 290 w 308"/>
                  <a:gd name="T11" fmla="*/ 0 h 144"/>
                  <a:gd name="T12" fmla="*/ 0 w 308"/>
                  <a:gd name="T13" fmla="*/ 7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8" h="144">
                    <a:moveTo>
                      <a:pt x="0" y="77"/>
                    </a:moveTo>
                    <a:lnTo>
                      <a:pt x="9" y="111"/>
                    </a:lnTo>
                    <a:lnTo>
                      <a:pt x="18" y="144"/>
                    </a:lnTo>
                    <a:lnTo>
                      <a:pt x="308" y="67"/>
                    </a:lnTo>
                    <a:lnTo>
                      <a:pt x="299" y="33"/>
                    </a:lnTo>
                    <a:lnTo>
                      <a:pt x="290" y="0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11" name="Freeform 156"/>
              <p:cNvSpPr>
                <a:spLocks/>
              </p:cNvSpPr>
              <p:nvPr/>
            </p:nvSpPr>
            <p:spPr bwMode="auto">
              <a:xfrm>
                <a:off x="7855" y="3555"/>
                <a:ext cx="77" cy="36"/>
              </a:xfrm>
              <a:custGeom>
                <a:avLst/>
                <a:gdLst>
                  <a:gd name="T0" fmla="*/ 0 w 308"/>
                  <a:gd name="T1" fmla="*/ 77 h 144"/>
                  <a:gd name="T2" fmla="*/ 9 w 308"/>
                  <a:gd name="T3" fmla="*/ 111 h 144"/>
                  <a:gd name="T4" fmla="*/ 18 w 308"/>
                  <a:gd name="T5" fmla="*/ 144 h 144"/>
                  <a:gd name="T6" fmla="*/ 308 w 308"/>
                  <a:gd name="T7" fmla="*/ 67 h 144"/>
                  <a:gd name="T8" fmla="*/ 299 w 308"/>
                  <a:gd name="T9" fmla="*/ 33 h 144"/>
                  <a:gd name="T10" fmla="*/ 290 w 308"/>
                  <a:gd name="T11" fmla="*/ 0 h 144"/>
                  <a:gd name="T12" fmla="*/ 0 w 308"/>
                  <a:gd name="T13" fmla="*/ 77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8" h="144">
                    <a:moveTo>
                      <a:pt x="0" y="77"/>
                    </a:moveTo>
                    <a:lnTo>
                      <a:pt x="9" y="111"/>
                    </a:lnTo>
                    <a:lnTo>
                      <a:pt x="18" y="144"/>
                    </a:lnTo>
                    <a:lnTo>
                      <a:pt x="308" y="67"/>
                    </a:lnTo>
                    <a:lnTo>
                      <a:pt x="299" y="33"/>
                    </a:lnTo>
                    <a:lnTo>
                      <a:pt x="290" y="0"/>
                    </a:lnTo>
                    <a:lnTo>
                      <a:pt x="0" y="77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12" name="Freeform 157"/>
              <p:cNvSpPr>
                <a:spLocks/>
              </p:cNvSpPr>
              <p:nvPr/>
            </p:nvSpPr>
            <p:spPr bwMode="auto">
              <a:xfrm>
                <a:off x="7930" y="3563"/>
                <a:ext cx="3" cy="9"/>
              </a:xfrm>
              <a:custGeom>
                <a:avLst/>
                <a:gdLst>
                  <a:gd name="T0" fmla="*/ 0 w 13"/>
                  <a:gd name="T1" fmla="*/ 0 h 34"/>
                  <a:gd name="T2" fmla="*/ 9 w 13"/>
                  <a:gd name="T3" fmla="*/ 34 h 34"/>
                  <a:gd name="T4" fmla="*/ 13 w 13"/>
                  <a:gd name="T5" fmla="*/ 33 h 34"/>
                  <a:gd name="T6" fmla="*/ 0 w 13"/>
                  <a:gd name="T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4">
                    <a:moveTo>
                      <a:pt x="0" y="0"/>
                    </a:moveTo>
                    <a:lnTo>
                      <a:pt x="9" y="34"/>
                    </a:lnTo>
                    <a:lnTo>
                      <a:pt x="13" y="3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13" name="Line 158"/>
              <p:cNvSpPr>
                <a:spLocks noChangeShapeType="1"/>
              </p:cNvSpPr>
              <p:nvPr/>
            </p:nvSpPr>
            <p:spPr bwMode="auto">
              <a:xfrm flipV="1">
                <a:off x="7932" y="3571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14" name="Freeform 159"/>
              <p:cNvSpPr>
                <a:spLocks/>
              </p:cNvSpPr>
              <p:nvPr/>
            </p:nvSpPr>
            <p:spPr bwMode="auto">
              <a:xfrm>
                <a:off x="7927" y="3529"/>
                <a:ext cx="71" cy="42"/>
              </a:xfrm>
              <a:custGeom>
                <a:avLst/>
                <a:gdLst>
                  <a:gd name="T0" fmla="*/ 0 w 286"/>
                  <a:gd name="T1" fmla="*/ 106 h 171"/>
                  <a:gd name="T2" fmla="*/ 13 w 286"/>
                  <a:gd name="T3" fmla="*/ 138 h 171"/>
                  <a:gd name="T4" fmla="*/ 26 w 286"/>
                  <a:gd name="T5" fmla="*/ 171 h 171"/>
                  <a:gd name="T6" fmla="*/ 286 w 286"/>
                  <a:gd name="T7" fmla="*/ 65 h 171"/>
                  <a:gd name="T8" fmla="*/ 273 w 286"/>
                  <a:gd name="T9" fmla="*/ 33 h 171"/>
                  <a:gd name="T10" fmla="*/ 260 w 286"/>
                  <a:gd name="T11" fmla="*/ 0 h 171"/>
                  <a:gd name="T12" fmla="*/ 0 w 286"/>
                  <a:gd name="T13" fmla="*/ 106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6" h="171">
                    <a:moveTo>
                      <a:pt x="0" y="106"/>
                    </a:moveTo>
                    <a:lnTo>
                      <a:pt x="13" y="138"/>
                    </a:lnTo>
                    <a:lnTo>
                      <a:pt x="26" y="171"/>
                    </a:lnTo>
                    <a:lnTo>
                      <a:pt x="286" y="65"/>
                    </a:lnTo>
                    <a:lnTo>
                      <a:pt x="273" y="33"/>
                    </a:lnTo>
                    <a:lnTo>
                      <a:pt x="26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15" name="Freeform 160"/>
              <p:cNvSpPr>
                <a:spLocks/>
              </p:cNvSpPr>
              <p:nvPr/>
            </p:nvSpPr>
            <p:spPr bwMode="auto">
              <a:xfrm>
                <a:off x="7927" y="3529"/>
                <a:ext cx="71" cy="42"/>
              </a:xfrm>
              <a:custGeom>
                <a:avLst/>
                <a:gdLst>
                  <a:gd name="T0" fmla="*/ 0 w 286"/>
                  <a:gd name="T1" fmla="*/ 106 h 171"/>
                  <a:gd name="T2" fmla="*/ 13 w 286"/>
                  <a:gd name="T3" fmla="*/ 138 h 171"/>
                  <a:gd name="T4" fmla="*/ 26 w 286"/>
                  <a:gd name="T5" fmla="*/ 171 h 171"/>
                  <a:gd name="T6" fmla="*/ 286 w 286"/>
                  <a:gd name="T7" fmla="*/ 65 h 171"/>
                  <a:gd name="T8" fmla="*/ 273 w 286"/>
                  <a:gd name="T9" fmla="*/ 33 h 171"/>
                  <a:gd name="T10" fmla="*/ 260 w 286"/>
                  <a:gd name="T11" fmla="*/ 0 h 171"/>
                  <a:gd name="T12" fmla="*/ 0 w 286"/>
                  <a:gd name="T13" fmla="*/ 106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6" h="171">
                    <a:moveTo>
                      <a:pt x="0" y="106"/>
                    </a:moveTo>
                    <a:lnTo>
                      <a:pt x="13" y="138"/>
                    </a:lnTo>
                    <a:lnTo>
                      <a:pt x="26" y="171"/>
                    </a:lnTo>
                    <a:lnTo>
                      <a:pt x="286" y="65"/>
                    </a:lnTo>
                    <a:lnTo>
                      <a:pt x="273" y="33"/>
                    </a:lnTo>
                    <a:lnTo>
                      <a:pt x="260" y="0"/>
                    </a:lnTo>
                    <a:lnTo>
                      <a:pt x="0" y="10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16" name="Freeform 161"/>
              <p:cNvSpPr>
                <a:spLocks/>
              </p:cNvSpPr>
              <p:nvPr/>
            </p:nvSpPr>
            <p:spPr bwMode="auto">
              <a:xfrm>
                <a:off x="7995" y="3537"/>
                <a:ext cx="5" cy="8"/>
              </a:xfrm>
              <a:custGeom>
                <a:avLst/>
                <a:gdLst>
                  <a:gd name="T0" fmla="*/ 0 w 18"/>
                  <a:gd name="T1" fmla="*/ 0 h 32"/>
                  <a:gd name="T2" fmla="*/ 13 w 18"/>
                  <a:gd name="T3" fmla="*/ 32 h 32"/>
                  <a:gd name="T4" fmla="*/ 18 w 18"/>
                  <a:gd name="T5" fmla="*/ 29 h 32"/>
                  <a:gd name="T6" fmla="*/ 0 w 18"/>
                  <a:gd name="T7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2">
                    <a:moveTo>
                      <a:pt x="0" y="0"/>
                    </a:moveTo>
                    <a:lnTo>
                      <a:pt x="13" y="32"/>
                    </a:lnTo>
                    <a:lnTo>
                      <a:pt x="18" y="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17" name="Line 162"/>
              <p:cNvSpPr>
                <a:spLocks noChangeShapeType="1"/>
              </p:cNvSpPr>
              <p:nvPr/>
            </p:nvSpPr>
            <p:spPr bwMode="auto">
              <a:xfrm flipV="1">
                <a:off x="7998" y="3544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18" name="Freeform 163"/>
              <p:cNvSpPr>
                <a:spLocks/>
              </p:cNvSpPr>
              <p:nvPr/>
            </p:nvSpPr>
            <p:spPr bwMode="auto">
              <a:xfrm>
                <a:off x="7991" y="3496"/>
                <a:ext cx="64" cy="48"/>
              </a:xfrm>
              <a:custGeom>
                <a:avLst/>
                <a:gdLst>
                  <a:gd name="T0" fmla="*/ 0 w 256"/>
                  <a:gd name="T1" fmla="*/ 134 h 193"/>
                  <a:gd name="T2" fmla="*/ 18 w 256"/>
                  <a:gd name="T3" fmla="*/ 164 h 193"/>
                  <a:gd name="T4" fmla="*/ 36 w 256"/>
                  <a:gd name="T5" fmla="*/ 193 h 193"/>
                  <a:gd name="T6" fmla="*/ 256 w 256"/>
                  <a:gd name="T7" fmla="*/ 59 h 193"/>
                  <a:gd name="T8" fmla="*/ 238 w 256"/>
                  <a:gd name="T9" fmla="*/ 29 h 193"/>
                  <a:gd name="T10" fmla="*/ 220 w 256"/>
                  <a:gd name="T11" fmla="*/ 0 h 193"/>
                  <a:gd name="T12" fmla="*/ 0 w 256"/>
                  <a:gd name="T13" fmla="*/ 13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193">
                    <a:moveTo>
                      <a:pt x="0" y="134"/>
                    </a:moveTo>
                    <a:lnTo>
                      <a:pt x="18" y="164"/>
                    </a:lnTo>
                    <a:lnTo>
                      <a:pt x="36" y="193"/>
                    </a:lnTo>
                    <a:lnTo>
                      <a:pt x="256" y="59"/>
                    </a:lnTo>
                    <a:lnTo>
                      <a:pt x="238" y="29"/>
                    </a:lnTo>
                    <a:lnTo>
                      <a:pt x="220" y="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19" name="Freeform 164"/>
              <p:cNvSpPr>
                <a:spLocks/>
              </p:cNvSpPr>
              <p:nvPr/>
            </p:nvSpPr>
            <p:spPr bwMode="auto">
              <a:xfrm>
                <a:off x="7991" y="3496"/>
                <a:ext cx="64" cy="48"/>
              </a:xfrm>
              <a:custGeom>
                <a:avLst/>
                <a:gdLst>
                  <a:gd name="T0" fmla="*/ 0 w 256"/>
                  <a:gd name="T1" fmla="*/ 134 h 193"/>
                  <a:gd name="T2" fmla="*/ 18 w 256"/>
                  <a:gd name="T3" fmla="*/ 164 h 193"/>
                  <a:gd name="T4" fmla="*/ 36 w 256"/>
                  <a:gd name="T5" fmla="*/ 193 h 193"/>
                  <a:gd name="T6" fmla="*/ 256 w 256"/>
                  <a:gd name="T7" fmla="*/ 59 h 193"/>
                  <a:gd name="T8" fmla="*/ 238 w 256"/>
                  <a:gd name="T9" fmla="*/ 29 h 193"/>
                  <a:gd name="T10" fmla="*/ 220 w 256"/>
                  <a:gd name="T11" fmla="*/ 0 h 193"/>
                  <a:gd name="T12" fmla="*/ 0 w 256"/>
                  <a:gd name="T13" fmla="*/ 13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193">
                    <a:moveTo>
                      <a:pt x="0" y="134"/>
                    </a:moveTo>
                    <a:lnTo>
                      <a:pt x="18" y="164"/>
                    </a:lnTo>
                    <a:lnTo>
                      <a:pt x="36" y="193"/>
                    </a:lnTo>
                    <a:lnTo>
                      <a:pt x="256" y="59"/>
                    </a:lnTo>
                    <a:lnTo>
                      <a:pt x="238" y="29"/>
                    </a:lnTo>
                    <a:lnTo>
                      <a:pt x="220" y="0"/>
                    </a:lnTo>
                    <a:lnTo>
                      <a:pt x="0" y="13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20" name="Freeform 165"/>
              <p:cNvSpPr>
                <a:spLocks/>
              </p:cNvSpPr>
              <p:nvPr/>
            </p:nvSpPr>
            <p:spPr bwMode="auto">
              <a:xfrm>
                <a:off x="8050" y="3503"/>
                <a:ext cx="6" cy="8"/>
              </a:xfrm>
              <a:custGeom>
                <a:avLst/>
                <a:gdLst>
                  <a:gd name="T0" fmla="*/ 0 w 24"/>
                  <a:gd name="T1" fmla="*/ 0 h 30"/>
                  <a:gd name="T2" fmla="*/ 18 w 24"/>
                  <a:gd name="T3" fmla="*/ 30 h 30"/>
                  <a:gd name="T4" fmla="*/ 24 w 24"/>
                  <a:gd name="T5" fmla="*/ 26 h 30"/>
                  <a:gd name="T6" fmla="*/ 0 w 24"/>
                  <a:gd name="T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0">
                    <a:moveTo>
                      <a:pt x="0" y="0"/>
                    </a:moveTo>
                    <a:lnTo>
                      <a:pt x="18" y="30"/>
                    </a:lnTo>
                    <a:lnTo>
                      <a:pt x="24" y="2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21" name="Line 166"/>
              <p:cNvSpPr>
                <a:spLocks noChangeShapeType="1"/>
              </p:cNvSpPr>
              <p:nvPr/>
            </p:nvSpPr>
            <p:spPr bwMode="auto">
              <a:xfrm flipV="1">
                <a:off x="8055" y="3510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22" name="Freeform 167"/>
              <p:cNvSpPr>
                <a:spLocks/>
              </p:cNvSpPr>
              <p:nvPr/>
            </p:nvSpPr>
            <p:spPr bwMode="auto">
              <a:xfrm>
                <a:off x="8044" y="3458"/>
                <a:ext cx="55" cy="52"/>
              </a:xfrm>
              <a:custGeom>
                <a:avLst/>
                <a:gdLst>
                  <a:gd name="T0" fmla="*/ 0 w 218"/>
                  <a:gd name="T1" fmla="*/ 155 h 206"/>
                  <a:gd name="T2" fmla="*/ 23 w 218"/>
                  <a:gd name="T3" fmla="*/ 180 h 206"/>
                  <a:gd name="T4" fmla="*/ 47 w 218"/>
                  <a:gd name="T5" fmla="*/ 206 h 206"/>
                  <a:gd name="T6" fmla="*/ 218 w 218"/>
                  <a:gd name="T7" fmla="*/ 51 h 206"/>
                  <a:gd name="T8" fmla="*/ 195 w 218"/>
                  <a:gd name="T9" fmla="*/ 26 h 206"/>
                  <a:gd name="T10" fmla="*/ 171 w 218"/>
                  <a:gd name="T11" fmla="*/ 0 h 206"/>
                  <a:gd name="T12" fmla="*/ 0 w 218"/>
                  <a:gd name="T13" fmla="*/ 155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206">
                    <a:moveTo>
                      <a:pt x="0" y="155"/>
                    </a:moveTo>
                    <a:lnTo>
                      <a:pt x="23" y="180"/>
                    </a:lnTo>
                    <a:lnTo>
                      <a:pt x="47" y="206"/>
                    </a:lnTo>
                    <a:lnTo>
                      <a:pt x="218" y="51"/>
                    </a:lnTo>
                    <a:lnTo>
                      <a:pt x="195" y="26"/>
                    </a:lnTo>
                    <a:lnTo>
                      <a:pt x="171" y="0"/>
                    </a:lnTo>
                    <a:lnTo>
                      <a:pt x="0" y="1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23" name="Freeform 168"/>
              <p:cNvSpPr>
                <a:spLocks/>
              </p:cNvSpPr>
              <p:nvPr/>
            </p:nvSpPr>
            <p:spPr bwMode="auto">
              <a:xfrm>
                <a:off x="8044" y="3458"/>
                <a:ext cx="55" cy="52"/>
              </a:xfrm>
              <a:custGeom>
                <a:avLst/>
                <a:gdLst>
                  <a:gd name="T0" fmla="*/ 0 w 218"/>
                  <a:gd name="T1" fmla="*/ 155 h 206"/>
                  <a:gd name="T2" fmla="*/ 23 w 218"/>
                  <a:gd name="T3" fmla="*/ 180 h 206"/>
                  <a:gd name="T4" fmla="*/ 47 w 218"/>
                  <a:gd name="T5" fmla="*/ 206 h 206"/>
                  <a:gd name="T6" fmla="*/ 218 w 218"/>
                  <a:gd name="T7" fmla="*/ 51 h 206"/>
                  <a:gd name="T8" fmla="*/ 195 w 218"/>
                  <a:gd name="T9" fmla="*/ 26 h 206"/>
                  <a:gd name="T10" fmla="*/ 171 w 218"/>
                  <a:gd name="T11" fmla="*/ 0 h 206"/>
                  <a:gd name="T12" fmla="*/ 0 w 218"/>
                  <a:gd name="T13" fmla="*/ 155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206">
                    <a:moveTo>
                      <a:pt x="0" y="155"/>
                    </a:moveTo>
                    <a:lnTo>
                      <a:pt x="23" y="180"/>
                    </a:lnTo>
                    <a:lnTo>
                      <a:pt x="47" y="206"/>
                    </a:lnTo>
                    <a:lnTo>
                      <a:pt x="218" y="51"/>
                    </a:lnTo>
                    <a:lnTo>
                      <a:pt x="195" y="26"/>
                    </a:lnTo>
                    <a:lnTo>
                      <a:pt x="171" y="0"/>
                    </a:lnTo>
                    <a:lnTo>
                      <a:pt x="0" y="155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24" name="Freeform 169"/>
              <p:cNvSpPr>
                <a:spLocks/>
              </p:cNvSpPr>
              <p:nvPr/>
            </p:nvSpPr>
            <p:spPr bwMode="auto">
              <a:xfrm>
                <a:off x="8093" y="3465"/>
                <a:ext cx="7" cy="6"/>
              </a:xfrm>
              <a:custGeom>
                <a:avLst/>
                <a:gdLst>
                  <a:gd name="T0" fmla="*/ 0 w 28"/>
                  <a:gd name="T1" fmla="*/ 0 h 25"/>
                  <a:gd name="T2" fmla="*/ 23 w 28"/>
                  <a:gd name="T3" fmla="*/ 25 h 25"/>
                  <a:gd name="T4" fmla="*/ 28 w 28"/>
                  <a:gd name="T5" fmla="*/ 19 h 25"/>
                  <a:gd name="T6" fmla="*/ 0 w 28"/>
                  <a:gd name="T7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5">
                    <a:moveTo>
                      <a:pt x="0" y="0"/>
                    </a:moveTo>
                    <a:lnTo>
                      <a:pt x="23" y="25"/>
                    </a:lnTo>
                    <a:lnTo>
                      <a:pt x="28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25" name="Line 170"/>
              <p:cNvSpPr>
                <a:spLocks noChangeShapeType="1"/>
              </p:cNvSpPr>
              <p:nvPr/>
            </p:nvSpPr>
            <p:spPr bwMode="auto">
              <a:xfrm flipV="1">
                <a:off x="8099" y="3469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26" name="Freeform 171"/>
              <p:cNvSpPr>
                <a:spLocks/>
              </p:cNvSpPr>
              <p:nvPr/>
            </p:nvSpPr>
            <p:spPr bwMode="auto">
              <a:xfrm>
                <a:off x="8086" y="3417"/>
                <a:ext cx="44" cy="52"/>
              </a:xfrm>
              <a:custGeom>
                <a:avLst/>
                <a:gdLst>
                  <a:gd name="T0" fmla="*/ 0 w 175"/>
                  <a:gd name="T1" fmla="*/ 171 h 210"/>
                  <a:gd name="T2" fmla="*/ 29 w 175"/>
                  <a:gd name="T3" fmla="*/ 191 h 210"/>
                  <a:gd name="T4" fmla="*/ 57 w 175"/>
                  <a:gd name="T5" fmla="*/ 210 h 210"/>
                  <a:gd name="T6" fmla="*/ 175 w 175"/>
                  <a:gd name="T7" fmla="*/ 38 h 210"/>
                  <a:gd name="T8" fmla="*/ 147 w 175"/>
                  <a:gd name="T9" fmla="*/ 19 h 210"/>
                  <a:gd name="T10" fmla="*/ 119 w 175"/>
                  <a:gd name="T11" fmla="*/ 0 h 210"/>
                  <a:gd name="T12" fmla="*/ 0 w 175"/>
                  <a:gd name="T13" fmla="*/ 171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210">
                    <a:moveTo>
                      <a:pt x="0" y="171"/>
                    </a:moveTo>
                    <a:lnTo>
                      <a:pt x="29" y="191"/>
                    </a:lnTo>
                    <a:lnTo>
                      <a:pt x="57" y="210"/>
                    </a:lnTo>
                    <a:lnTo>
                      <a:pt x="175" y="38"/>
                    </a:lnTo>
                    <a:lnTo>
                      <a:pt x="147" y="19"/>
                    </a:lnTo>
                    <a:lnTo>
                      <a:pt x="119" y="0"/>
                    </a:lnTo>
                    <a:lnTo>
                      <a:pt x="0" y="1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27" name="Freeform 172"/>
              <p:cNvSpPr>
                <a:spLocks/>
              </p:cNvSpPr>
              <p:nvPr/>
            </p:nvSpPr>
            <p:spPr bwMode="auto">
              <a:xfrm>
                <a:off x="8086" y="3417"/>
                <a:ext cx="44" cy="52"/>
              </a:xfrm>
              <a:custGeom>
                <a:avLst/>
                <a:gdLst>
                  <a:gd name="T0" fmla="*/ 0 w 175"/>
                  <a:gd name="T1" fmla="*/ 171 h 210"/>
                  <a:gd name="T2" fmla="*/ 29 w 175"/>
                  <a:gd name="T3" fmla="*/ 191 h 210"/>
                  <a:gd name="T4" fmla="*/ 57 w 175"/>
                  <a:gd name="T5" fmla="*/ 210 h 210"/>
                  <a:gd name="T6" fmla="*/ 175 w 175"/>
                  <a:gd name="T7" fmla="*/ 38 h 210"/>
                  <a:gd name="T8" fmla="*/ 147 w 175"/>
                  <a:gd name="T9" fmla="*/ 19 h 210"/>
                  <a:gd name="T10" fmla="*/ 119 w 175"/>
                  <a:gd name="T11" fmla="*/ 0 h 210"/>
                  <a:gd name="T12" fmla="*/ 0 w 175"/>
                  <a:gd name="T13" fmla="*/ 171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210">
                    <a:moveTo>
                      <a:pt x="0" y="171"/>
                    </a:moveTo>
                    <a:lnTo>
                      <a:pt x="29" y="191"/>
                    </a:lnTo>
                    <a:lnTo>
                      <a:pt x="57" y="210"/>
                    </a:lnTo>
                    <a:lnTo>
                      <a:pt x="175" y="38"/>
                    </a:lnTo>
                    <a:lnTo>
                      <a:pt x="147" y="19"/>
                    </a:lnTo>
                    <a:lnTo>
                      <a:pt x="119" y="0"/>
                    </a:lnTo>
                    <a:lnTo>
                      <a:pt x="0" y="171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28" name="Freeform 173"/>
              <p:cNvSpPr>
                <a:spLocks/>
              </p:cNvSpPr>
              <p:nvPr/>
            </p:nvSpPr>
            <p:spPr bwMode="auto">
              <a:xfrm>
                <a:off x="8123" y="3422"/>
                <a:ext cx="8" cy="5"/>
              </a:xfrm>
              <a:custGeom>
                <a:avLst/>
                <a:gdLst>
                  <a:gd name="T0" fmla="*/ 0 w 32"/>
                  <a:gd name="T1" fmla="*/ 0 h 19"/>
                  <a:gd name="T2" fmla="*/ 28 w 32"/>
                  <a:gd name="T3" fmla="*/ 19 h 19"/>
                  <a:gd name="T4" fmla="*/ 32 w 32"/>
                  <a:gd name="T5" fmla="*/ 10 h 19"/>
                  <a:gd name="T6" fmla="*/ 0 w 32"/>
                  <a:gd name="T7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19">
                    <a:moveTo>
                      <a:pt x="0" y="0"/>
                    </a:moveTo>
                    <a:lnTo>
                      <a:pt x="28" y="19"/>
                    </a:lnTo>
                    <a:lnTo>
                      <a:pt x="32" y="1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29" name="Line 174"/>
              <p:cNvSpPr>
                <a:spLocks noChangeShapeType="1"/>
              </p:cNvSpPr>
              <p:nvPr/>
            </p:nvSpPr>
            <p:spPr bwMode="auto">
              <a:xfrm flipV="1">
                <a:off x="8130" y="3424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30" name="Freeform 175"/>
              <p:cNvSpPr>
                <a:spLocks/>
              </p:cNvSpPr>
              <p:nvPr/>
            </p:nvSpPr>
            <p:spPr bwMode="auto">
              <a:xfrm>
                <a:off x="8114" y="3374"/>
                <a:ext cx="32" cy="50"/>
              </a:xfrm>
              <a:custGeom>
                <a:avLst/>
                <a:gdLst>
                  <a:gd name="T0" fmla="*/ 0 w 125"/>
                  <a:gd name="T1" fmla="*/ 181 h 201"/>
                  <a:gd name="T2" fmla="*/ 32 w 125"/>
                  <a:gd name="T3" fmla="*/ 191 h 201"/>
                  <a:gd name="T4" fmla="*/ 64 w 125"/>
                  <a:gd name="T5" fmla="*/ 201 h 201"/>
                  <a:gd name="T6" fmla="*/ 125 w 125"/>
                  <a:gd name="T7" fmla="*/ 21 h 201"/>
                  <a:gd name="T8" fmla="*/ 93 w 125"/>
                  <a:gd name="T9" fmla="*/ 10 h 201"/>
                  <a:gd name="T10" fmla="*/ 60 w 125"/>
                  <a:gd name="T11" fmla="*/ 0 h 201"/>
                  <a:gd name="T12" fmla="*/ 0 w 125"/>
                  <a:gd name="T13" fmla="*/ 18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01">
                    <a:moveTo>
                      <a:pt x="0" y="181"/>
                    </a:moveTo>
                    <a:lnTo>
                      <a:pt x="32" y="191"/>
                    </a:lnTo>
                    <a:lnTo>
                      <a:pt x="64" y="201"/>
                    </a:lnTo>
                    <a:lnTo>
                      <a:pt x="125" y="21"/>
                    </a:lnTo>
                    <a:lnTo>
                      <a:pt x="93" y="10"/>
                    </a:lnTo>
                    <a:lnTo>
                      <a:pt x="60" y="0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31" name="Freeform 176"/>
              <p:cNvSpPr>
                <a:spLocks/>
              </p:cNvSpPr>
              <p:nvPr/>
            </p:nvSpPr>
            <p:spPr bwMode="auto">
              <a:xfrm>
                <a:off x="8114" y="3374"/>
                <a:ext cx="32" cy="50"/>
              </a:xfrm>
              <a:custGeom>
                <a:avLst/>
                <a:gdLst>
                  <a:gd name="T0" fmla="*/ 0 w 125"/>
                  <a:gd name="T1" fmla="*/ 181 h 201"/>
                  <a:gd name="T2" fmla="*/ 32 w 125"/>
                  <a:gd name="T3" fmla="*/ 191 h 201"/>
                  <a:gd name="T4" fmla="*/ 64 w 125"/>
                  <a:gd name="T5" fmla="*/ 201 h 201"/>
                  <a:gd name="T6" fmla="*/ 125 w 125"/>
                  <a:gd name="T7" fmla="*/ 21 h 201"/>
                  <a:gd name="T8" fmla="*/ 93 w 125"/>
                  <a:gd name="T9" fmla="*/ 10 h 201"/>
                  <a:gd name="T10" fmla="*/ 60 w 125"/>
                  <a:gd name="T11" fmla="*/ 0 h 201"/>
                  <a:gd name="T12" fmla="*/ 0 w 125"/>
                  <a:gd name="T13" fmla="*/ 18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01">
                    <a:moveTo>
                      <a:pt x="0" y="181"/>
                    </a:moveTo>
                    <a:lnTo>
                      <a:pt x="32" y="191"/>
                    </a:lnTo>
                    <a:lnTo>
                      <a:pt x="64" y="201"/>
                    </a:lnTo>
                    <a:lnTo>
                      <a:pt x="125" y="21"/>
                    </a:lnTo>
                    <a:lnTo>
                      <a:pt x="93" y="10"/>
                    </a:lnTo>
                    <a:lnTo>
                      <a:pt x="60" y="0"/>
                    </a:lnTo>
                    <a:lnTo>
                      <a:pt x="0" y="181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32" name="Freeform 177"/>
              <p:cNvSpPr>
                <a:spLocks/>
              </p:cNvSpPr>
              <p:nvPr/>
            </p:nvSpPr>
            <p:spPr bwMode="auto">
              <a:xfrm>
                <a:off x="8138" y="3377"/>
                <a:ext cx="8" cy="2"/>
              </a:xfrm>
              <a:custGeom>
                <a:avLst/>
                <a:gdLst>
                  <a:gd name="T0" fmla="*/ 0 w 34"/>
                  <a:gd name="T1" fmla="*/ 0 h 11"/>
                  <a:gd name="T2" fmla="*/ 32 w 34"/>
                  <a:gd name="T3" fmla="*/ 11 h 11"/>
                  <a:gd name="T4" fmla="*/ 33 w 34"/>
                  <a:gd name="T5" fmla="*/ 5 h 11"/>
                  <a:gd name="T6" fmla="*/ 34 w 34"/>
                  <a:gd name="T7" fmla="*/ 0 h 11"/>
                  <a:gd name="T8" fmla="*/ 0 w 34"/>
                  <a:gd name="T9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1">
                    <a:moveTo>
                      <a:pt x="0" y="0"/>
                    </a:moveTo>
                    <a:lnTo>
                      <a:pt x="32" y="11"/>
                    </a:lnTo>
                    <a:lnTo>
                      <a:pt x="33" y="5"/>
                    </a:lnTo>
                    <a:lnTo>
                      <a:pt x="3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33" name="Freeform 178"/>
              <p:cNvSpPr>
                <a:spLocks/>
              </p:cNvSpPr>
              <p:nvPr/>
            </p:nvSpPr>
            <p:spPr bwMode="auto">
              <a:xfrm>
                <a:off x="8146" y="3377"/>
                <a:ext cx="0" cy="2"/>
              </a:xfrm>
              <a:custGeom>
                <a:avLst/>
                <a:gdLst>
                  <a:gd name="T0" fmla="*/ 0 w 2"/>
                  <a:gd name="T1" fmla="*/ 11 h 11"/>
                  <a:gd name="T2" fmla="*/ 1 w 2"/>
                  <a:gd name="T3" fmla="*/ 5 h 11"/>
                  <a:gd name="T4" fmla="*/ 2 w 2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1">
                    <a:moveTo>
                      <a:pt x="0" y="11"/>
                    </a:moveTo>
                    <a:lnTo>
                      <a:pt x="1" y="5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34" name="Freeform 179"/>
              <p:cNvSpPr>
                <a:spLocks/>
              </p:cNvSpPr>
              <p:nvPr/>
            </p:nvSpPr>
            <p:spPr bwMode="auto">
              <a:xfrm>
                <a:off x="8129" y="3330"/>
                <a:ext cx="17" cy="47"/>
              </a:xfrm>
              <a:custGeom>
                <a:avLst/>
                <a:gdLst>
                  <a:gd name="T0" fmla="*/ 0 w 68"/>
                  <a:gd name="T1" fmla="*/ 184 h 184"/>
                  <a:gd name="T2" fmla="*/ 34 w 68"/>
                  <a:gd name="T3" fmla="*/ 184 h 184"/>
                  <a:gd name="T4" fmla="*/ 68 w 68"/>
                  <a:gd name="T5" fmla="*/ 184 h 184"/>
                  <a:gd name="T6" fmla="*/ 68 w 68"/>
                  <a:gd name="T7" fmla="*/ 0 h 184"/>
                  <a:gd name="T8" fmla="*/ 34 w 68"/>
                  <a:gd name="T9" fmla="*/ 0 h 184"/>
                  <a:gd name="T10" fmla="*/ 0 w 68"/>
                  <a:gd name="T11" fmla="*/ 0 h 184"/>
                  <a:gd name="T12" fmla="*/ 0 w 68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84">
                    <a:moveTo>
                      <a:pt x="0" y="184"/>
                    </a:moveTo>
                    <a:lnTo>
                      <a:pt x="34" y="184"/>
                    </a:lnTo>
                    <a:lnTo>
                      <a:pt x="68" y="184"/>
                    </a:lnTo>
                    <a:lnTo>
                      <a:pt x="68" y="0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35" name="Freeform 180"/>
              <p:cNvSpPr>
                <a:spLocks/>
              </p:cNvSpPr>
              <p:nvPr/>
            </p:nvSpPr>
            <p:spPr bwMode="auto">
              <a:xfrm>
                <a:off x="8129" y="3330"/>
                <a:ext cx="17" cy="47"/>
              </a:xfrm>
              <a:custGeom>
                <a:avLst/>
                <a:gdLst>
                  <a:gd name="T0" fmla="*/ 0 w 68"/>
                  <a:gd name="T1" fmla="*/ 184 h 184"/>
                  <a:gd name="T2" fmla="*/ 34 w 68"/>
                  <a:gd name="T3" fmla="*/ 184 h 184"/>
                  <a:gd name="T4" fmla="*/ 68 w 68"/>
                  <a:gd name="T5" fmla="*/ 184 h 184"/>
                  <a:gd name="T6" fmla="*/ 68 w 68"/>
                  <a:gd name="T7" fmla="*/ 0 h 184"/>
                  <a:gd name="T8" fmla="*/ 34 w 68"/>
                  <a:gd name="T9" fmla="*/ 0 h 184"/>
                  <a:gd name="T10" fmla="*/ 0 w 68"/>
                  <a:gd name="T11" fmla="*/ 0 h 184"/>
                  <a:gd name="T12" fmla="*/ 0 w 68"/>
                  <a:gd name="T13" fmla="*/ 184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84">
                    <a:moveTo>
                      <a:pt x="0" y="184"/>
                    </a:moveTo>
                    <a:lnTo>
                      <a:pt x="34" y="184"/>
                    </a:lnTo>
                    <a:lnTo>
                      <a:pt x="68" y="184"/>
                    </a:lnTo>
                    <a:lnTo>
                      <a:pt x="68" y="0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18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36" name="Freeform 181"/>
              <p:cNvSpPr>
                <a:spLocks/>
              </p:cNvSpPr>
              <p:nvPr/>
            </p:nvSpPr>
            <p:spPr bwMode="auto">
              <a:xfrm>
                <a:off x="8138" y="3328"/>
                <a:ext cx="8" cy="2"/>
              </a:xfrm>
              <a:custGeom>
                <a:avLst/>
                <a:gdLst>
                  <a:gd name="T0" fmla="*/ 0 w 34"/>
                  <a:gd name="T1" fmla="*/ 11 h 11"/>
                  <a:gd name="T2" fmla="*/ 34 w 34"/>
                  <a:gd name="T3" fmla="*/ 11 h 11"/>
                  <a:gd name="T4" fmla="*/ 33 w 34"/>
                  <a:gd name="T5" fmla="*/ 6 h 11"/>
                  <a:gd name="T6" fmla="*/ 32 w 34"/>
                  <a:gd name="T7" fmla="*/ 0 h 11"/>
                  <a:gd name="T8" fmla="*/ 0 w 34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1">
                    <a:moveTo>
                      <a:pt x="0" y="11"/>
                    </a:moveTo>
                    <a:lnTo>
                      <a:pt x="34" y="11"/>
                    </a:lnTo>
                    <a:lnTo>
                      <a:pt x="33" y="6"/>
                    </a:lnTo>
                    <a:lnTo>
                      <a:pt x="32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37" name="Freeform 182"/>
              <p:cNvSpPr>
                <a:spLocks/>
              </p:cNvSpPr>
              <p:nvPr/>
            </p:nvSpPr>
            <p:spPr bwMode="auto">
              <a:xfrm>
                <a:off x="8146" y="3328"/>
                <a:ext cx="0" cy="2"/>
              </a:xfrm>
              <a:custGeom>
                <a:avLst/>
                <a:gdLst>
                  <a:gd name="T0" fmla="*/ 2 w 2"/>
                  <a:gd name="T1" fmla="*/ 11 h 11"/>
                  <a:gd name="T2" fmla="*/ 1 w 2"/>
                  <a:gd name="T3" fmla="*/ 6 h 11"/>
                  <a:gd name="T4" fmla="*/ 0 w 2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1">
                    <a:moveTo>
                      <a:pt x="2" y="11"/>
                    </a:moveTo>
                    <a:lnTo>
                      <a:pt x="1" y="6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38" name="Freeform 183"/>
              <p:cNvSpPr>
                <a:spLocks/>
              </p:cNvSpPr>
              <p:nvPr/>
            </p:nvSpPr>
            <p:spPr bwMode="auto">
              <a:xfrm>
                <a:off x="8114" y="3283"/>
                <a:ext cx="32" cy="50"/>
              </a:xfrm>
              <a:custGeom>
                <a:avLst/>
                <a:gdLst>
                  <a:gd name="T0" fmla="*/ 60 w 125"/>
                  <a:gd name="T1" fmla="*/ 201 h 201"/>
                  <a:gd name="T2" fmla="*/ 93 w 125"/>
                  <a:gd name="T3" fmla="*/ 191 h 201"/>
                  <a:gd name="T4" fmla="*/ 125 w 125"/>
                  <a:gd name="T5" fmla="*/ 180 h 201"/>
                  <a:gd name="T6" fmla="*/ 64 w 125"/>
                  <a:gd name="T7" fmla="*/ 0 h 201"/>
                  <a:gd name="T8" fmla="*/ 32 w 125"/>
                  <a:gd name="T9" fmla="*/ 10 h 201"/>
                  <a:gd name="T10" fmla="*/ 0 w 125"/>
                  <a:gd name="T11" fmla="*/ 20 h 201"/>
                  <a:gd name="T12" fmla="*/ 60 w 125"/>
                  <a:gd name="T13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01">
                    <a:moveTo>
                      <a:pt x="60" y="201"/>
                    </a:moveTo>
                    <a:lnTo>
                      <a:pt x="93" y="191"/>
                    </a:lnTo>
                    <a:lnTo>
                      <a:pt x="125" y="180"/>
                    </a:lnTo>
                    <a:lnTo>
                      <a:pt x="64" y="0"/>
                    </a:lnTo>
                    <a:lnTo>
                      <a:pt x="32" y="10"/>
                    </a:lnTo>
                    <a:lnTo>
                      <a:pt x="0" y="20"/>
                    </a:lnTo>
                    <a:lnTo>
                      <a:pt x="60" y="2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39" name="Freeform 184"/>
              <p:cNvSpPr>
                <a:spLocks/>
              </p:cNvSpPr>
              <p:nvPr/>
            </p:nvSpPr>
            <p:spPr bwMode="auto">
              <a:xfrm>
                <a:off x="8114" y="3283"/>
                <a:ext cx="32" cy="50"/>
              </a:xfrm>
              <a:custGeom>
                <a:avLst/>
                <a:gdLst>
                  <a:gd name="T0" fmla="*/ 60 w 125"/>
                  <a:gd name="T1" fmla="*/ 201 h 201"/>
                  <a:gd name="T2" fmla="*/ 93 w 125"/>
                  <a:gd name="T3" fmla="*/ 191 h 201"/>
                  <a:gd name="T4" fmla="*/ 125 w 125"/>
                  <a:gd name="T5" fmla="*/ 180 h 201"/>
                  <a:gd name="T6" fmla="*/ 64 w 125"/>
                  <a:gd name="T7" fmla="*/ 0 h 201"/>
                  <a:gd name="T8" fmla="*/ 32 w 125"/>
                  <a:gd name="T9" fmla="*/ 10 h 201"/>
                  <a:gd name="T10" fmla="*/ 0 w 125"/>
                  <a:gd name="T11" fmla="*/ 20 h 201"/>
                  <a:gd name="T12" fmla="*/ 60 w 125"/>
                  <a:gd name="T13" fmla="*/ 201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5" h="201">
                    <a:moveTo>
                      <a:pt x="60" y="201"/>
                    </a:moveTo>
                    <a:lnTo>
                      <a:pt x="93" y="191"/>
                    </a:lnTo>
                    <a:lnTo>
                      <a:pt x="125" y="180"/>
                    </a:lnTo>
                    <a:lnTo>
                      <a:pt x="64" y="0"/>
                    </a:lnTo>
                    <a:lnTo>
                      <a:pt x="32" y="10"/>
                    </a:lnTo>
                    <a:lnTo>
                      <a:pt x="0" y="20"/>
                    </a:lnTo>
                    <a:lnTo>
                      <a:pt x="60" y="201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40" name="Freeform 185"/>
              <p:cNvSpPr>
                <a:spLocks/>
              </p:cNvSpPr>
              <p:nvPr/>
            </p:nvSpPr>
            <p:spPr bwMode="auto">
              <a:xfrm>
                <a:off x="8123" y="3280"/>
                <a:ext cx="8" cy="5"/>
              </a:xfrm>
              <a:custGeom>
                <a:avLst/>
                <a:gdLst>
                  <a:gd name="T0" fmla="*/ 0 w 32"/>
                  <a:gd name="T1" fmla="*/ 19 h 19"/>
                  <a:gd name="T2" fmla="*/ 32 w 32"/>
                  <a:gd name="T3" fmla="*/ 9 h 19"/>
                  <a:gd name="T4" fmla="*/ 28 w 32"/>
                  <a:gd name="T5" fmla="*/ 0 h 19"/>
                  <a:gd name="T6" fmla="*/ 0 w 32"/>
                  <a:gd name="T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2" h="19">
                    <a:moveTo>
                      <a:pt x="0" y="19"/>
                    </a:moveTo>
                    <a:lnTo>
                      <a:pt x="32" y="9"/>
                    </a:lnTo>
                    <a:lnTo>
                      <a:pt x="28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41" name="Line 186"/>
              <p:cNvSpPr>
                <a:spLocks noChangeShapeType="1"/>
              </p:cNvSpPr>
              <p:nvPr/>
            </p:nvSpPr>
            <p:spPr bwMode="auto">
              <a:xfrm flipH="1" flipV="1">
                <a:off x="8130" y="3280"/>
                <a:ext cx="1" cy="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42" name="Freeform 187"/>
              <p:cNvSpPr>
                <a:spLocks/>
              </p:cNvSpPr>
              <p:nvPr/>
            </p:nvSpPr>
            <p:spPr bwMode="auto">
              <a:xfrm>
                <a:off x="8086" y="3238"/>
                <a:ext cx="44" cy="52"/>
              </a:xfrm>
              <a:custGeom>
                <a:avLst/>
                <a:gdLst>
                  <a:gd name="T0" fmla="*/ 119 w 175"/>
                  <a:gd name="T1" fmla="*/ 211 h 211"/>
                  <a:gd name="T2" fmla="*/ 147 w 175"/>
                  <a:gd name="T3" fmla="*/ 191 h 211"/>
                  <a:gd name="T4" fmla="*/ 175 w 175"/>
                  <a:gd name="T5" fmla="*/ 172 h 211"/>
                  <a:gd name="T6" fmla="*/ 57 w 175"/>
                  <a:gd name="T7" fmla="*/ 0 h 211"/>
                  <a:gd name="T8" fmla="*/ 29 w 175"/>
                  <a:gd name="T9" fmla="*/ 20 h 211"/>
                  <a:gd name="T10" fmla="*/ 0 w 175"/>
                  <a:gd name="T11" fmla="*/ 39 h 211"/>
                  <a:gd name="T12" fmla="*/ 119 w 175"/>
                  <a:gd name="T13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211">
                    <a:moveTo>
                      <a:pt x="119" y="211"/>
                    </a:moveTo>
                    <a:lnTo>
                      <a:pt x="147" y="191"/>
                    </a:lnTo>
                    <a:lnTo>
                      <a:pt x="175" y="172"/>
                    </a:lnTo>
                    <a:lnTo>
                      <a:pt x="57" y="0"/>
                    </a:lnTo>
                    <a:lnTo>
                      <a:pt x="29" y="20"/>
                    </a:lnTo>
                    <a:lnTo>
                      <a:pt x="0" y="39"/>
                    </a:lnTo>
                    <a:lnTo>
                      <a:pt x="119" y="2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43" name="Freeform 188"/>
              <p:cNvSpPr>
                <a:spLocks/>
              </p:cNvSpPr>
              <p:nvPr/>
            </p:nvSpPr>
            <p:spPr bwMode="auto">
              <a:xfrm>
                <a:off x="8086" y="3238"/>
                <a:ext cx="44" cy="52"/>
              </a:xfrm>
              <a:custGeom>
                <a:avLst/>
                <a:gdLst>
                  <a:gd name="T0" fmla="*/ 119 w 175"/>
                  <a:gd name="T1" fmla="*/ 211 h 211"/>
                  <a:gd name="T2" fmla="*/ 147 w 175"/>
                  <a:gd name="T3" fmla="*/ 191 h 211"/>
                  <a:gd name="T4" fmla="*/ 175 w 175"/>
                  <a:gd name="T5" fmla="*/ 172 h 211"/>
                  <a:gd name="T6" fmla="*/ 57 w 175"/>
                  <a:gd name="T7" fmla="*/ 0 h 211"/>
                  <a:gd name="T8" fmla="*/ 29 w 175"/>
                  <a:gd name="T9" fmla="*/ 20 h 211"/>
                  <a:gd name="T10" fmla="*/ 0 w 175"/>
                  <a:gd name="T11" fmla="*/ 39 h 211"/>
                  <a:gd name="T12" fmla="*/ 119 w 175"/>
                  <a:gd name="T13" fmla="*/ 211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5" h="211">
                    <a:moveTo>
                      <a:pt x="119" y="211"/>
                    </a:moveTo>
                    <a:lnTo>
                      <a:pt x="147" y="191"/>
                    </a:lnTo>
                    <a:lnTo>
                      <a:pt x="175" y="172"/>
                    </a:lnTo>
                    <a:lnTo>
                      <a:pt x="57" y="0"/>
                    </a:lnTo>
                    <a:lnTo>
                      <a:pt x="29" y="20"/>
                    </a:lnTo>
                    <a:lnTo>
                      <a:pt x="0" y="39"/>
                    </a:lnTo>
                    <a:lnTo>
                      <a:pt x="119" y="211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44" name="Freeform 189"/>
              <p:cNvSpPr>
                <a:spLocks/>
              </p:cNvSpPr>
              <p:nvPr/>
            </p:nvSpPr>
            <p:spPr bwMode="auto">
              <a:xfrm>
                <a:off x="8093" y="3236"/>
                <a:ext cx="7" cy="6"/>
              </a:xfrm>
              <a:custGeom>
                <a:avLst/>
                <a:gdLst>
                  <a:gd name="T0" fmla="*/ 0 w 28"/>
                  <a:gd name="T1" fmla="*/ 26 h 26"/>
                  <a:gd name="T2" fmla="*/ 28 w 28"/>
                  <a:gd name="T3" fmla="*/ 6 h 26"/>
                  <a:gd name="T4" fmla="*/ 23 w 28"/>
                  <a:gd name="T5" fmla="*/ 0 h 26"/>
                  <a:gd name="T6" fmla="*/ 0 w 28"/>
                  <a:gd name="T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" h="26">
                    <a:moveTo>
                      <a:pt x="0" y="26"/>
                    </a:moveTo>
                    <a:lnTo>
                      <a:pt x="28" y="6"/>
                    </a:lnTo>
                    <a:lnTo>
                      <a:pt x="23" y="0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45" name="Line 190"/>
              <p:cNvSpPr>
                <a:spLocks noChangeShapeType="1"/>
              </p:cNvSpPr>
              <p:nvPr/>
            </p:nvSpPr>
            <p:spPr bwMode="auto">
              <a:xfrm flipH="1" flipV="1">
                <a:off x="8099" y="3236"/>
                <a:ext cx="1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46" name="Freeform 191"/>
              <p:cNvSpPr>
                <a:spLocks/>
              </p:cNvSpPr>
              <p:nvPr/>
            </p:nvSpPr>
            <p:spPr bwMode="auto">
              <a:xfrm>
                <a:off x="8044" y="3197"/>
                <a:ext cx="55" cy="52"/>
              </a:xfrm>
              <a:custGeom>
                <a:avLst/>
                <a:gdLst>
                  <a:gd name="T0" fmla="*/ 171 w 218"/>
                  <a:gd name="T1" fmla="*/ 206 h 206"/>
                  <a:gd name="T2" fmla="*/ 195 w 218"/>
                  <a:gd name="T3" fmla="*/ 181 h 206"/>
                  <a:gd name="T4" fmla="*/ 218 w 218"/>
                  <a:gd name="T5" fmla="*/ 155 h 206"/>
                  <a:gd name="T6" fmla="*/ 47 w 218"/>
                  <a:gd name="T7" fmla="*/ 0 h 206"/>
                  <a:gd name="T8" fmla="*/ 23 w 218"/>
                  <a:gd name="T9" fmla="*/ 26 h 206"/>
                  <a:gd name="T10" fmla="*/ 0 w 218"/>
                  <a:gd name="T11" fmla="*/ 52 h 206"/>
                  <a:gd name="T12" fmla="*/ 171 w 218"/>
                  <a:gd name="T13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206">
                    <a:moveTo>
                      <a:pt x="171" y="206"/>
                    </a:moveTo>
                    <a:lnTo>
                      <a:pt x="195" y="181"/>
                    </a:lnTo>
                    <a:lnTo>
                      <a:pt x="218" y="155"/>
                    </a:lnTo>
                    <a:lnTo>
                      <a:pt x="47" y="0"/>
                    </a:lnTo>
                    <a:lnTo>
                      <a:pt x="23" y="26"/>
                    </a:lnTo>
                    <a:lnTo>
                      <a:pt x="0" y="52"/>
                    </a:lnTo>
                    <a:lnTo>
                      <a:pt x="171" y="20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47" name="Freeform 192"/>
              <p:cNvSpPr>
                <a:spLocks/>
              </p:cNvSpPr>
              <p:nvPr/>
            </p:nvSpPr>
            <p:spPr bwMode="auto">
              <a:xfrm>
                <a:off x="8044" y="3197"/>
                <a:ext cx="55" cy="52"/>
              </a:xfrm>
              <a:custGeom>
                <a:avLst/>
                <a:gdLst>
                  <a:gd name="T0" fmla="*/ 171 w 218"/>
                  <a:gd name="T1" fmla="*/ 206 h 206"/>
                  <a:gd name="T2" fmla="*/ 195 w 218"/>
                  <a:gd name="T3" fmla="*/ 181 h 206"/>
                  <a:gd name="T4" fmla="*/ 218 w 218"/>
                  <a:gd name="T5" fmla="*/ 155 h 206"/>
                  <a:gd name="T6" fmla="*/ 47 w 218"/>
                  <a:gd name="T7" fmla="*/ 0 h 206"/>
                  <a:gd name="T8" fmla="*/ 23 w 218"/>
                  <a:gd name="T9" fmla="*/ 26 h 206"/>
                  <a:gd name="T10" fmla="*/ 0 w 218"/>
                  <a:gd name="T11" fmla="*/ 52 h 206"/>
                  <a:gd name="T12" fmla="*/ 171 w 218"/>
                  <a:gd name="T13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206">
                    <a:moveTo>
                      <a:pt x="171" y="206"/>
                    </a:moveTo>
                    <a:lnTo>
                      <a:pt x="195" y="181"/>
                    </a:lnTo>
                    <a:lnTo>
                      <a:pt x="218" y="155"/>
                    </a:lnTo>
                    <a:lnTo>
                      <a:pt x="47" y="0"/>
                    </a:lnTo>
                    <a:lnTo>
                      <a:pt x="23" y="26"/>
                    </a:lnTo>
                    <a:lnTo>
                      <a:pt x="0" y="52"/>
                    </a:lnTo>
                    <a:lnTo>
                      <a:pt x="171" y="20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48" name="Freeform 193"/>
              <p:cNvSpPr>
                <a:spLocks/>
              </p:cNvSpPr>
              <p:nvPr/>
            </p:nvSpPr>
            <p:spPr bwMode="auto">
              <a:xfrm>
                <a:off x="8050" y="3196"/>
                <a:ext cx="6" cy="8"/>
              </a:xfrm>
              <a:custGeom>
                <a:avLst/>
                <a:gdLst>
                  <a:gd name="T0" fmla="*/ 0 w 24"/>
                  <a:gd name="T1" fmla="*/ 30 h 30"/>
                  <a:gd name="T2" fmla="*/ 24 w 24"/>
                  <a:gd name="T3" fmla="*/ 4 h 30"/>
                  <a:gd name="T4" fmla="*/ 18 w 24"/>
                  <a:gd name="T5" fmla="*/ 0 h 30"/>
                  <a:gd name="T6" fmla="*/ 0 w 24"/>
                  <a:gd name="T7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4" h="30">
                    <a:moveTo>
                      <a:pt x="0" y="30"/>
                    </a:moveTo>
                    <a:lnTo>
                      <a:pt x="24" y="4"/>
                    </a:lnTo>
                    <a:lnTo>
                      <a:pt x="18" y="0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49" name="Line 194"/>
              <p:cNvSpPr>
                <a:spLocks noChangeShapeType="1"/>
              </p:cNvSpPr>
              <p:nvPr/>
            </p:nvSpPr>
            <p:spPr bwMode="auto">
              <a:xfrm flipH="1" flipV="1">
                <a:off x="8055" y="319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50" name="Freeform 195"/>
              <p:cNvSpPr>
                <a:spLocks/>
              </p:cNvSpPr>
              <p:nvPr/>
            </p:nvSpPr>
            <p:spPr bwMode="auto">
              <a:xfrm>
                <a:off x="7991" y="3163"/>
                <a:ext cx="64" cy="48"/>
              </a:xfrm>
              <a:custGeom>
                <a:avLst/>
                <a:gdLst>
                  <a:gd name="T0" fmla="*/ 220 w 256"/>
                  <a:gd name="T1" fmla="*/ 193 h 193"/>
                  <a:gd name="T2" fmla="*/ 238 w 256"/>
                  <a:gd name="T3" fmla="*/ 164 h 193"/>
                  <a:gd name="T4" fmla="*/ 256 w 256"/>
                  <a:gd name="T5" fmla="*/ 134 h 193"/>
                  <a:gd name="T6" fmla="*/ 36 w 256"/>
                  <a:gd name="T7" fmla="*/ 0 h 193"/>
                  <a:gd name="T8" fmla="*/ 18 w 256"/>
                  <a:gd name="T9" fmla="*/ 30 h 193"/>
                  <a:gd name="T10" fmla="*/ 0 w 256"/>
                  <a:gd name="T11" fmla="*/ 59 h 193"/>
                  <a:gd name="T12" fmla="*/ 220 w 256"/>
                  <a:gd name="T13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193">
                    <a:moveTo>
                      <a:pt x="220" y="193"/>
                    </a:moveTo>
                    <a:lnTo>
                      <a:pt x="238" y="164"/>
                    </a:lnTo>
                    <a:lnTo>
                      <a:pt x="256" y="134"/>
                    </a:lnTo>
                    <a:lnTo>
                      <a:pt x="36" y="0"/>
                    </a:lnTo>
                    <a:lnTo>
                      <a:pt x="18" y="30"/>
                    </a:lnTo>
                    <a:lnTo>
                      <a:pt x="0" y="59"/>
                    </a:lnTo>
                    <a:lnTo>
                      <a:pt x="220" y="1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51" name="Freeform 196"/>
              <p:cNvSpPr>
                <a:spLocks/>
              </p:cNvSpPr>
              <p:nvPr/>
            </p:nvSpPr>
            <p:spPr bwMode="auto">
              <a:xfrm>
                <a:off x="7991" y="3163"/>
                <a:ext cx="64" cy="48"/>
              </a:xfrm>
              <a:custGeom>
                <a:avLst/>
                <a:gdLst>
                  <a:gd name="T0" fmla="*/ 220 w 256"/>
                  <a:gd name="T1" fmla="*/ 193 h 193"/>
                  <a:gd name="T2" fmla="*/ 238 w 256"/>
                  <a:gd name="T3" fmla="*/ 164 h 193"/>
                  <a:gd name="T4" fmla="*/ 256 w 256"/>
                  <a:gd name="T5" fmla="*/ 134 h 193"/>
                  <a:gd name="T6" fmla="*/ 36 w 256"/>
                  <a:gd name="T7" fmla="*/ 0 h 193"/>
                  <a:gd name="T8" fmla="*/ 18 w 256"/>
                  <a:gd name="T9" fmla="*/ 30 h 193"/>
                  <a:gd name="T10" fmla="*/ 0 w 256"/>
                  <a:gd name="T11" fmla="*/ 59 h 193"/>
                  <a:gd name="T12" fmla="*/ 220 w 256"/>
                  <a:gd name="T13" fmla="*/ 193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193">
                    <a:moveTo>
                      <a:pt x="220" y="193"/>
                    </a:moveTo>
                    <a:lnTo>
                      <a:pt x="238" y="164"/>
                    </a:lnTo>
                    <a:lnTo>
                      <a:pt x="256" y="134"/>
                    </a:lnTo>
                    <a:lnTo>
                      <a:pt x="36" y="0"/>
                    </a:lnTo>
                    <a:lnTo>
                      <a:pt x="18" y="30"/>
                    </a:lnTo>
                    <a:lnTo>
                      <a:pt x="0" y="59"/>
                    </a:lnTo>
                    <a:lnTo>
                      <a:pt x="220" y="193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52" name="Freeform 197"/>
              <p:cNvSpPr>
                <a:spLocks/>
              </p:cNvSpPr>
              <p:nvPr/>
            </p:nvSpPr>
            <p:spPr bwMode="auto">
              <a:xfrm>
                <a:off x="7995" y="3162"/>
                <a:ext cx="5" cy="8"/>
              </a:xfrm>
              <a:custGeom>
                <a:avLst/>
                <a:gdLst>
                  <a:gd name="T0" fmla="*/ 0 w 18"/>
                  <a:gd name="T1" fmla="*/ 33 h 33"/>
                  <a:gd name="T2" fmla="*/ 18 w 18"/>
                  <a:gd name="T3" fmla="*/ 3 h 33"/>
                  <a:gd name="T4" fmla="*/ 13 w 18"/>
                  <a:gd name="T5" fmla="*/ 0 h 33"/>
                  <a:gd name="T6" fmla="*/ 0 w 18"/>
                  <a:gd name="T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8" h="33">
                    <a:moveTo>
                      <a:pt x="0" y="33"/>
                    </a:moveTo>
                    <a:lnTo>
                      <a:pt x="18" y="3"/>
                    </a:lnTo>
                    <a:lnTo>
                      <a:pt x="13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53" name="Line 198"/>
              <p:cNvSpPr>
                <a:spLocks noChangeShapeType="1"/>
              </p:cNvSpPr>
              <p:nvPr/>
            </p:nvSpPr>
            <p:spPr bwMode="auto">
              <a:xfrm flipH="1" flipV="1">
                <a:off x="7998" y="3162"/>
                <a:ext cx="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54" name="Freeform 199"/>
              <p:cNvSpPr>
                <a:spLocks/>
              </p:cNvSpPr>
              <p:nvPr/>
            </p:nvSpPr>
            <p:spPr bwMode="auto">
              <a:xfrm>
                <a:off x="7927" y="3135"/>
                <a:ext cx="71" cy="43"/>
              </a:xfrm>
              <a:custGeom>
                <a:avLst/>
                <a:gdLst>
                  <a:gd name="T0" fmla="*/ 260 w 286"/>
                  <a:gd name="T1" fmla="*/ 172 h 172"/>
                  <a:gd name="T2" fmla="*/ 273 w 286"/>
                  <a:gd name="T3" fmla="*/ 140 h 172"/>
                  <a:gd name="T4" fmla="*/ 286 w 286"/>
                  <a:gd name="T5" fmla="*/ 107 h 172"/>
                  <a:gd name="T6" fmla="*/ 26 w 286"/>
                  <a:gd name="T7" fmla="*/ 0 h 172"/>
                  <a:gd name="T8" fmla="*/ 13 w 286"/>
                  <a:gd name="T9" fmla="*/ 32 h 172"/>
                  <a:gd name="T10" fmla="*/ 0 w 286"/>
                  <a:gd name="T11" fmla="*/ 65 h 172"/>
                  <a:gd name="T12" fmla="*/ 260 w 286"/>
                  <a:gd name="T13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6" h="172">
                    <a:moveTo>
                      <a:pt x="260" y="172"/>
                    </a:moveTo>
                    <a:lnTo>
                      <a:pt x="273" y="140"/>
                    </a:lnTo>
                    <a:lnTo>
                      <a:pt x="286" y="107"/>
                    </a:lnTo>
                    <a:lnTo>
                      <a:pt x="26" y="0"/>
                    </a:lnTo>
                    <a:lnTo>
                      <a:pt x="13" y="32"/>
                    </a:lnTo>
                    <a:lnTo>
                      <a:pt x="0" y="65"/>
                    </a:lnTo>
                    <a:lnTo>
                      <a:pt x="260" y="1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55" name="Freeform 200"/>
              <p:cNvSpPr>
                <a:spLocks/>
              </p:cNvSpPr>
              <p:nvPr/>
            </p:nvSpPr>
            <p:spPr bwMode="auto">
              <a:xfrm>
                <a:off x="7927" y="3135"/>
                <a:ext cx="71" cy="43"/>
              </a:xfrm>
              <a:custGeom>
                <a:avLst/>
                <a:gdLst>
                  <a:gd name="T0" fmla="*/ 260 w 286"/>
                  <a:gd name="T1" fmla="*/ 172 h 172"/>
                  <a:gd name="T2" fmla="*/ 273 w 286"/>
                  <a:gd name="T3" fmla="*/ 140 h 172"/>
                  <a:gd name="T4" fmla="*/ 286 w 286"/>
                  <a:gd name="T5" fmla="*/ 107 h 172"/>
                  <a:gd name="T6" fmla="*/ 26 w 286"/>
                  <a:gd name="T7" fmla="*/ 0 h 172"/>
                  <a:gd name="T8" fmla="*/ 13 w 286"/>
                  <a:gd name="T9" fmla="*/ 32 h 172"/>
                  <a:gd name="T10" fmla="*/ 0 w 286"/>
                  <a:gd name="T11" fmla="*/ 65 h 172"/>
                  <a:gd name="T12" fmla="*/ 260 w 286"/>
                  <a:gd name="T13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6" h="172">
                    <a:moveTo>
                      <a:pt x="260" y="172"/>
                    </a:moveTo>
                    <a:lnTo>
                      <a:pt x="273" y="140"/>
                    </a:lnTo>
                    <a:lnTo>
                      <a:pt x="286" y="107"/>
                    </a:lnTo>
                    <a:lnTo>
                      <a:pt x="26" y="0"/>
                    </a:lnTo>
                    <a:lnTo>
                      <a:pt x="13" y="32"/>
                    </a:lnTo>
                    <a:lnTo>
                      <a:pt x="0" y="65"/>
                    </a:lnTo>
                    <a:lnTo>
                      <a:pt x="260" y="172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56" name="Freeform 201"/>
              <p:cNvSpPr>
                <a:spLocks/>
              </p:cNvSpPr>
              <p:nvPr/>
            </p:nvSpPr>
            <p:spPr bwMode="auto">
              <a:xfrm>
                <a:off x="7930" y="3135"/>
                <a:ext cx="3" cy="8"/>
              </a:xfrm>
              <a:custGeom>
                <a:avLst/>
                <a:gdLst>
                  <a:gd name="T0" fmla="*/ 0 w 13"/>
                  <a:gd name="T1" fmla="*/ 33 h 33"/>
                  <a:gd name="T2" fmla="*/ 13 w 13"/>
                  <a:gd name="T3" fmla="*/ 1 h 33"/>
                  <a:gd name="T4" fmla="*/ 9 w 13"/>
                  <a:gd name="T5" fmla="*/ 0 h 33"/>
                  <a:gd name="T6" fmla="*/ 0 w 13"/>
                  <a:gd name="T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" h="33">
                    <a:moveTo>
                      <a:pt x="0" y="33"/>
                    </a:moveTo>
                    <a:lnTo>
                      <a:pt x="13" y="1"/>
                    </a:lnTo>
                    <a:lnTo>
                      <a:pt x="9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57" name="Line 202"/>
              <p:cNvSpPr>
                <a:spLocks noChangeShapeType="1"/>
              </p:cNvSpPr>
              <p:nvPr/>
            </p:nvSpPr>
            <p:spPr bwMode="auto">
              <a:xfrm flipH="1" flipV="1">
                <a:off x="7932" y="3135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58" name="Freeform 203"/>
              <p:cNvSpPr>
                <a:spLocks/>
              </p:cNvSpPr>
              <p:nvPr/>
            </p:nvSpPr>
            <p:spPr bwMode="auto">
              <a:xfrm>
                <a:off x="7855" y="3116"/>
                <a:ext cx="77" cy="36"/>
              </a:xfrm>
              <a:custGeom>
                <a:avLst/>
                <a:gdLst>
                  <a:gd name="T0" fmla="*/ 290 w 308"/>
                  <a:gd name="T1" fmla="*/ 143 h 143"/>
                  <a:gd name="T2" fmla="*/ 299 w 308"/>
                  <a:gd name="T3" fmla="*/ 109 h 143"/>
                  <a:gd name="T4" fmla="*/ 308 w 308"/>
                  <a:gd name="T5" fmla="*/ 76 h 143"/>
                  <a:gd name="T6" fmla="*/ 18 w 308"/>
                  <a:gd name="T7" fmla="*/ 0 h 143"/>
                  <a:gd name="T8" fmla="*/ 9 w 308"/>
                  <a:gd name="T9" fmla="*/ 33 h 143"/>
                  <a:gd name="T10" fmla="*/ 0 w 308"/>
                  <a:gd name="T11" fmla="*/ 67 h 143"/>
                  <a:gd name="T12" fmla="*/ 290 w 308"/>
                  <a:gd name="T13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8" h="143">
                    <a:moveTo>
                      <a:pt x="290" y="143"/>
                    </a:moveTo>
                    <a:lnTo>
                      <a:pt x="299" y="109"/>
                    </a:lnTo>
                    <a:lnTo>
                      <a:pt x="308" y="76"/>
                    </a:lnTo>
                    <a:lnTo>
                      <a:pt x="18" y="0"/>
                    </a:lnTo>
                    <a:lnTo>
                      <a:pt x="9" y="33"/>
                    </a:lnTo>
                    <a:lnTo>
                      <a:pt x="0" y="67"/>
                    </a:lnTo>
                    <a:lnTo>
                      <a:pt x="290" y="1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59" name="Freeform 204"/>
              <p:cNvSpPr>
                <a:spLocks/>
              </p:cNvSpPr>
              <p:nvPr/>
            </p:nvSpPr>
            <p:spPr bwMode="auto">
              <a:xfrm>
                <a:off x="7855" y="3116"/>
                <a:ext cx="77" cy="36"/>
              </a:xfrm>
              <a:custGeom>
                <a:avLst/>
                <a:gdLst>
                  <a:gd name="T0" fmla="*/ 290 w 308"/>
                  <a:gd name="T1" fmla="*/ 143 h 143"/>
                  <a:gd name="T2" fmla="*/ 299 w 308"/>
                  <a:gd name="T3" fmla="*/ 109 h 143"/>
                  <a:gd name="T4" fmla="*/ 308 w 308"/>
                  <a:gd name="T5" fmla="*/ 76 h 143"/>
                  <a:gd name="T6" fmla="*/ 18 w 308"/>
                  <a:gd name="T7" fmla="*/ 0 h 143"/>
                  <a:gd name="T8" fmla="*/ 9 w 308"/>
                  <a:gd name="T9" fmla="*/ 33 h 143"/>
                  <a:gd name="T10" fmla="*/ 0 w 308"/>
                  <a:gd name="T11" fmla="*/ 67 h 143"/>
                  <a:gd name="T12" fmla="*/ 290 w 308"/>
                  <a:gd name="T13" fmla="*/ 143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8" h="143">
                    <a:moveTo>
                      <a:pt x="290" y="143"/>
                    </a:moveTo>
                    <a:lnTo>
                      <a:pt x="299" y="109"/>
                    </a:lnTo>
                    <a:lnTo>
                      <a:pt x="308" y="76"/>
                    </a:lnTo>
                    <a:lnTo>
                      <a:pt x="18" y="0"/>
                    </a:lnTo>
                    <a:lnTo>
                      <a:pt x="9" y="33"/>
                    </a:lnTo>
                    <a:lnTo>
                      <a:pt x="0" y="67"/>
                    </a:lnTo>
                    <a:lnTo>
                      <a:pt x="290" y="143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8" name="Group 205"/>
            <p:cNvGrpSpPr>
              <a:grpSpLocks/>
            </p:cNvGrpSpPr>
            <p:nvPr/>
          </p:nvGrpSpPr>
          <p:grpSpPr bwMode="auto">
            <a:xfrm>
              <a:off x="2881" y="1710"/>
              <a:ext cx="5432" cy="3086"/>
              <a:chOff x="2881" y="1710"/>
              <a:chExt cx="5432" cy="3086"/>
            </a:xfrm>
          </p:grpSpPr>
          <p:sp>
            <p:nvSpPr>
              <p:cNvPr id="1960" name="Freeform 206"/>
              <p:cNvSpPr>
                <a:spLocks/>
              </p:cNvSpPr>
              <p:nvPr/>
            </p:nvSpPr>
            <p:spPr bwMode="auto">
              <a:xfrm>
                <a:off x="7858" y="3116"/>
                <a:ext cx="2" cy="8"/>
              </a:xfrm>
              <a:custGeom>
                <a:avLst/>
                <a:gdLst>
                  <a:gd name="T0" fmla="*/ 0 w 9"/>
                  <a:gd name="T1" fmla="*/ 33 h 33"/>
                  <a:gd name="T2" fmla="*/ 9 w 9"/>
                  <a:gd name="T3" fmla="*/ 0 h 33"/>
                  <a:gd name="T4" fmla="*/ 5 w 9"/>
                  <a:gd name="T5" fmla="*/ 0 h 33"/>
                  <a:gd name="T6" fmla="*/ 0 w 9"/>
                  <a:gd name="T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33">
                    <a:moveTo>
                      <a:pt x="0" y="33"/>
                    </a:moveTo>
                    <a:lnTo>
                      <a:pt x="9" y="0"/>
                    </a:lnTo>
                    <a:lnTo>
                      <a:pt x="5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61" name="Line 207"/>
              <p:cNvSpPr>
                <a:spLocks noChangeShapeType="1"/>
              </p:cNvSpPr>
              <p:nvPr/>
            </p:nvSpPr>
            <p:spPr bwMode="auto">
              <a:xfrm flipH="1">
                <a:off x="7859" y="3116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62" name="Freeform 208"/>
              <p:cNvSpPr>
                <a:spLocks/>
              </p:cNvSpPr>
              <p:nvPr/>
            </p:nvSpPr>
            <p:spPr bwMode="auto">
              <a:xfrm>
                <a:off x="7779" y="3105"/>
                <a:ext cx="80" cy="28"/>
              </a:xfrm>
              <a:custGeom>
                <a:avLst/>
                <a:gdLst>
                  <a:gd name="T0" fmla="*/ 309 w 319"/>
                  <a:gd name="T1" fmla="*/ 111 h 111"/>
                  <a:gd name="T2" fmla="*/ 314 w 319"/>
                  <a:gd name="T3" fmla="*/ 77 h 111"/>
                  <a:gd name="T4" fmla="*/ 319 w 319"/>
                  <a:gd name="T5" fmla="*/ 44 h 111"/>
                  <a:gd name="T6" fmla="*/ 10 w 319"/>
                  <a:gd name="T7" fmla="*/ 0 h 111"/>
                  <a:gd name="T8" fmla="*/ 5 w 319"/>
                  <a:gd name="T9" fmla="*/ 33 h 111"/>
                  <a:gd name="T10" fmla="*/ 0 w 319"/>
                  <a:gd name="T11" fmla="*/ 67 h 111"/>
                  <a:gd name="T12" fmla="*/ 309 w 319"/>
                  <a:gd name="T13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111">
                    <a:moveTo>
                      <a:pt x="309" y="111"/>
                    </a:moveTo>
                    <a:lnTo>
                      <a:pt x="314" y="77"/>
                    </a:lnTo>
                    <a:lnTo>
                      <a:pt x="319" y="44"/>
                    </a:lnTo>
                    <a:lnTo>
                      <a:pt x="10" y="0"/>
                    </a:lnTo>
                    <a:lnTo>
                      <a:pt x="5" y="33"/>
                    </a:lnTo>
                    <a:lnTo>
                      <a:pt x="0" y="67"/>
                    </a:lnTo>
                    <a:lnTo>
                      <a:pt x="309" y="1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63" name="Freeform 209"/>
              <p:cNvSpPr>
                <a:spLocks/>
              </p:cNvSpPr>
              <p:nvPr/>
            </p:nvSpPr>
            <p:spPr bwMode="auto">
              <a:xfrm>
                <a:off x="7779" y="3105"/>
                <a:ext cx="80" cy="28"/>
              </a:xfrm>
              <a:custGeom>
                <a:avLst/>
                <a:gdLst>
                  <a:gd name="T0" fmla="*/ 309 w 319"/>
                  <a:gd name="T1" fmla="*/ 111 h 111"/>
                  <a:gd name="T2" fmla="*/ 314 w 319"/>
                  <a:gd name="T3" fmla="*/ 77 h 111"/>
                  <a:gd name="T4" fmla="*/ 319 w 319"/>
                  <a:gd name="T5" fmla="*/ 44 h 111"/>
                  <a:gd name="T6" fmla="*/ 10 w 319"/>
                  <a:gd name="T7" fmla="*/ 0 h 111"/>
                  <a:gd name="T8" fmla="*/ 5 w 319"/>
                  <a:gd name="T9" fmla="*/ 33 h 111"/>
                  <a:gd name="T10" fmla="*/ 0 w 319"/>
                  <a:gd name="T11" fmla="*/ 67 h 111"/>
                  <a:gd name="T12" fmla="*/ 309 w 319"/>
                  <a:gd name="T13" fmla="*/ 11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9" h="111">
                    <a:moveTo>
                      <a:pt x="309" y="111"/>
                    </a:moveTo>
                    <a:lnTo>
                      <a:pt x="314" y="77"/>
                    </a:lnTo>
                    <a:lnTo>
                      <a:pt x="319" y="44"/>
                    </a:lnTo>
                    <a:lnTo>
                      <a:pt x="10" y="0"/>
                    </a:lnTo>
                    <a:lnTo>
                      <a:pt x="5" y="33"/>
                    </a:lnTo>
                    <a:lnTo>
                      <a:pt x="0" y="67"/>
                    </a:lnTo>
                    <a:lnTo>
                      <a:pt x="309" y="111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64" name="Freeform 210"/>
              <p:cNvSpPr>
                <a:spLocks/>
              </p:cNvSpPr>
              <p:nvPr/>
            </p:nvSpPr>
            <p:spPr bwMode="auto">
              <a:xfrm>
                <a:off x="7780" y="3105"/>
                <a:ext cx="2" cy="8"/>
              </a:xfrm>
              <a:custGeom>
                <a:avLst/>
                <a:gdLst>
                  <a:gd name="T0" fmla="*/ 0 w 5"/>
                  <a:gd name="T1" fmla="*/ 33 h 33"/>
                  <a:gd name="T2" fmla="*/ 5 w 5"/>
                  <a:gd name="T3" fmla="*/ 0 h 33"/>
                  <a:gd name="T4" fmla="*/ 1 w 5"/>
                  <a:gd name="T5" fmla="*/ 0 h 33"/>
                  <a:gd name="T6" fmla="*/ 0 w 5"/>
                  <a:gd name="T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3">
                    <a:moveTo>
                      <a:pt x="0" y="33"/>
                    </a:moveTo>
                    <a:lnTo>
                      <a:pt x="5" y="0"/>
                    </a:lnTo>
                    <a:lnTo>
                      <a:pt x="1" y="0"/>
                    </a:lnTo>
                    <a:lnTo>
                      <a:pt x="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65" name="Line 211"/>
              <p:cNvSpPr>
                <a:spLocks noChangeShapeType="1"/>
              </p:cNvSpPr>
              <p:nvPr/>
            </p:nvSpPr>
            <p:spPr bwMode="auto">
              <a:xfrm flipH="1">
                <a:off x="7781" y="3105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66" name="Freeform 212"/>
              <p:cNvSpPr>
                <a:spLocks/>
              </p:cNvSpPr>
              <p:nvPr/>
            </p:nvSpPr>
            <p:spPr bwMode="auto">
              <a:xfrm>
                <a:off x="7700" y="3103"/>
                <a:ext cx="81" cy="19"/>
              </a:xfrm>
              <a:custGeom>
                <a:avLst/>
                <a:gdLst>
                  <a:gd name="T0" fmla="*/ 318 w 320"/>
                  <a:gd name="T1" fmla="*/ 75 h 75"/>
                  <a:gd name="T2" fmla="*/ 319 w 320"/>
                  <a:gd name="T3" fmla="*/ 41 h 75"/>
                  <a:gd name="T4" fmla="*/ 320 w 320"/>
                  <a:gd name="T5" fmla="*/ 8 h 75"/>
                  <a:gd name="T6" fmla="*/ 2 w 320"/>
                  <a:gd name="T7" fmla="*/ 0 h 75"/>
                  <a:gd name="T8" fmla="*/ 1 w 320"/>
                  <a:gd name="T9" fmla="*/ 34 h 75"/>
                  <a:gd name="T10" fmla="*/ 0 w 320"/>
                  <a:gd name="T11" fmla="*/ 67 h 75"/>
                  <a:gd name="T12" fmla="*/ 318 w 320"/>
                  <a:gd name="T1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75">
                    <a:moveTo>
                      <a:pt x="318" y="75"/>
                    </a:moveTo>
                    <a:lnTo>
                      <a:pt x="319" y="41"/>
                    </a:lnTo>
                    <a:lnTo>
                      <a:pt x="320" y="8"/>
                    </a:lnTo>
                    <a:lnTo>
                      <a:pt x="2" y="0"/>
                    </a:lnTo>
                    <a:lnTo>
                      <a:pt x="1" y="34"/>
                    </a:lnTo>
                    <a:lnTo>
                      <a:pt x="0" y="67"/>
                    </a:lnTo>
                    <a:lnTo>
                      <a:pt x="318" y="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67" name="Freeform 213"/>
              <p:cNvSpPr>
                <a:spLocks/>
              </p:cNvSpPr>
              <p:nvPr/>
            </p:nvSpPr>
            <p:spPr bwMode="auto">
              <a:xfrm>
                <a:off x="7700" y="3103"/>
                <a:ext cx="81" cy="19"/>
              </a:xfrm>
              <a:custGeom>
                <a:avLst/>
                <a:gdLst>
                  <a:gd name="T0" fmla="*/ 318 w 320"/>
                  <a:gd name="T1" fmla="*/ 75 h 75"/>
                  <a:gd name="T2" fmla="*/ 319 w 320"/>
                  <a:gd name="T3" fmla="*/ 41 h 75"/>
                  <a:gd name="T4" fmla="*/ 320 w 320"/>
                  <a:gd name="T5" fmla="*/ 8 h 75"/>
                  <a:gd name="T6" fmla="*/ 2 w 320"/>
                  <a:gd name="T7" fmla="*/ 0 h 75"/>
                  <a:gd name="T8" fmla="*/ 1 w 320"/>
                  <a:gd name="T9" fmla="*/ 34 h 75"/>
                  <a:gd name="T10" fmla="*/ 0 w 320"/>
                  <a:gd name="T11" fmla="*/ 67 h 75"/>
                  <a:gd name="T12" fmla="*/ 318 w 320"/>
                  <a:gd name="T13" fmla="*/ 75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" h="75">
                    <a:moveTo>
                      <a:pt x="318" y="75"/>
                    </a:moveTo>
                    <a:lnTo>
                      <a:pt x="319" y="41"/>
                    </a:lnTo>
                    <a:lnTo>
                      <a:pt x="320" y="8"/>
                    </a:lnTo>
                    <a:lnTo>
                      <a:pt x="2" y="0"/>
                    </a:lnTo>
                    <a:lnTo>
                      <a:pt x="1" y="34"/>
                    </a:lnTo>
                    <a:lnTo>
                      <a:pt x="0" y="67"/>
                    </a:lnTo>
                    <a:lnTo>
                      <a:pt x="318" y="75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68" name="Freeform 214"/>
              <p:cNvSpPr>
                <a:spLocks/>
              </p:cNvSpPr>
              <p:nvPr/>
            </p:nvSpPr>
            <p:spPr bwMode="auto">
              <a:xfrm>
                <a:off x="7700" y="3103"/>
                <a:ext cx="1" cy="8"/>
              </a:xfrm>
              <a:custGeom>
                <a:avLst/>
                <a:gdLst>
                  <a:gd name="T0" fmla="*/ 3 w 4"/>
                  <a:gd name="T1" fmla="*/ 34 h 34"/>
                  <a:gd name="T2" fmla="*/ 4 w 4"/>
                  <a:gd name="T3" fmla="*/ 0 h 34"/>
                  <a:gd name="T4" fmla="*/ 0 w 4"/>
                  <a:gd name="T5" fmla="*/ 0 h 34"/>
                  <a:gd name="T6" fmla="*/ 3 w 4"/>
                  <a:gd name="T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4">
                    <a:moveTo>
                      <a:pt x="3" y="34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69" name="Line 215"/>
              <p:cNvSpPr>
                <a:spLocks noChangeShapeType="1"/>
              </p:cNvSpPr>
              <p:nvPr/>
            </p:nvSpPr>
            <p:spPr bwMode="auto">
              <a:xfrm flipH="1">
                <a:off x="7700" y="3103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70" name="Freeform 216"/>
              <p:cNvSpPr>
                <a:spLocks/>
              </p:cNvSpPr>
              <p:nvPr/>
            </p:nvSpPr>
            <p:spPr bwMode="auto">
              <a:xfrm>
                <a:off x="7621" y="3103"/>
                <a:ext cx="80" cy="23"/>
              </a:xfrm>
              <a:custGeom>
                <a:avLst/>
                <a:gdLst>
                  <a:gd name="T0" fmla="*/ 321 w 321"/>
                  <a:gd name="T1" fmla="*/ 67 h 93"/>
                  <a:gd name="T2" fmla="*/ 318 w 321"/>
                  <a:gd name="T3" fmla="*/ 34 h 93"/>
                  <a:gd name="T4" fmla="*/ 315 w 321"/>
                  <a:gd name="T5" fmla="*/ 0 h 93"/>
                  <a:gd name="T6" fmla="*/ 0 w 321"/>
                  <a:gd name="T7" fmla="*/ 26 h 93"/>
                  <a:gd name="T8" fmla="*/ 2 w 321"/>
                  <a:gd name="T9" fmla="*/ 60 h 93"/>
                  <a:gd name="T10" fmla="*/ 5 w 321"/>
                  <a:gd name="T11" fmla="*/ 93 h 93"/>
                  <a:gd name="T12" fmla="*/ 321 w 321"/>
                  <a:gd name="T13" fmla="*/ 6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1" h="93">
                    <a:moveTo>
                      <a:pt x="321" y="67"/>
                    </a:moveTo>
                    <a:lnTo>
                      <a:pt x="318" y="34"/>
                    </a:lnTo>
                    <a:lnTo>
                      <a:pt x="315" y="0"/>
                    </a:lnTo>
                    <a:lnTo>
                      <a:pt x="0" y="26"/>
                    </a:lnTo>
                    <a:lnTo>
                      <a:pt x="2" y="60"/>
                    </a:lnTo>
                    <a:lnTo>
                      <a:pt x="5" y="93"/>
                    </a:lnTo>
                    <a:lnTo>
                      <a:pt x="321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71" name="Freeform 217"/>
              <p:cNvSpPr>
                <a:spLocks/>
              </p:cNvSpPr>
              <p:nvPr/>
            </p:nvSpPr>
            <p:spPr bwMode="auto">
              <a:xfrm>
                <a:off x="7621" y="3103"/>
                <a:ext cx="80" cy="23"/>
              </a:xfrm>
              <a:custGeom>
                <a:avLst/>
                <a:gdLst>
                  <a:gd name="T0" fmla="*/ 321 w 321"/>
                  <a:gd name="T1" fmla="*/ 67 h 93"/>
                  <a:gd name="T2" fmla="*/ 318 w 321"/>
                  <a:gd name="T3" fmla="*/ 34 h 93"/>
                  <a:gd name="T4" fmla="*/ 315 w 321"/>
                  <a:gd name="T5" fmla="*/ 0 h 93"/>
                  <a:gd name="T6" fmla="*/ 0 w 321"/>
                  <a:gd name="T7" fmla="*/ 26 h 93"/>
                  <a:gd name="T8" fmla="*/ 2 w 321"/>
                  <a:gd name="T9" fmla="*/ 60 h 93"/>
                  <a:gd name="T10" fmla="*/ 5 w 321"/>
                  <a:gd name="T11" fmla="*/ 93 h 93"/>
                  <a:gd name="T12" fmla="*/ 321 w 321"/>
                  <a:gd name="T13" fmla="*/ 6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1" h="93">
                    <a:moveTo>
                      <a:pt x="321" y="67"/>
                    </a:moveTo>
                    <a:lnTo>
                      <a:pt x="318" y="34"/>
                    </a:lnTo>
                    <a:lnTo>
                      <a:pt x="315" y="0"/>
                    </a:lnTo>
                    <a:lnTo>
                      <a:pt x="0" y="26"/>
                    </a:lnTo>
                    <a:lnTo>
                      <a:pt x="2" y="60"/>
                    </a:lnTo>
                    <a:lnTo>
                      <a:pt x="5" y="93"/>
                    </a:lnTo>
                    <a:lnTo>
                      <a:pt x="321" y="67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72" name="Freeform 218"/>
              <p:cNvSpPr>
                <a:spLocks/>
              </p:cNvSpPr>
              <p:nvPr/>
            </p:nvSpPr>
            <p:spPr bwMode="auto">
              <a:xfrm>
                <a:off x="7620" y="3109"/>
                <a:ext cx="2" cy="9"/>
              </a:xfrm>
              <a:custGeom>
                <a:avLst/>
                <a:gdLst>
                  <a:gd name="T0" fmla="*/ 6 w 6"/>
                  <a:gd name="T1" fmla="*/ 34 h 34"/>
                  <a:gd name="T2" fmla="*/ 4 w 6"/>
                  <a:gd name="T3" fmla="*/ 0 h 34"/>
                  <a:gd name="T4" fmla="*/ 0 w 6"/>
                  <a:gd name="T5" fmla="*/ 0 h 34"/>
                  <a:gd name="T6" fmla="*/ 6 w 6"/>
                  <a:gd name="T7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4">
                    <a:moveTo>
                      <a:pt x="6" y="34"/>
                    </a:moveTo>
                    <a:lnTo>
                      <a:pt x="4" y="0"/>
                    </a:lnTo>
                    <a:lnTo>
                      <a:pt x="0" y="0"/>
                    </a:lnTo>
                    <a:lnTo>
                      <a:pt x="6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73" name="Line 219"/>
              <p:cNvSpPr>
                <a:spLocks noChangeShapeType="1"/>
              </p:cNvSpPr>
              <p:nvPr/>
            </p:nvSpPr>
            <p:spPr bwMode="auto">
              <a:xfrm flipH="1">
                <a:off x="7620" y="3109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74" name="Freeform 220"/>
              <p:cNvSpPr>
                <a:spLocks/>
              </p:cNvSpPr>
              <p:nvPr/>
            </p:nvSpPr>
            <p:spPr bwMode="auto">
              <a:xfrm>
                <a:off x="7545" y="3109"/>
                <a:ext cx="78" cy="32"/>
              </a:xfrm>
              <a:custGeom>
                <a:avLst/>
                <a:gdLst>
                  <a:gd name="T0" fmla="*/ 314 w 314"/>
                  <a:gd name="T1" fmla="*/ 67 h 128"/>
                  <a:gd name="T2" fmla="*/ 307 w 314"/>
                  <a:gd name="T3" fmla="*/ 34 h 128"/>
                  <a:gd name="T4" fmla="*/ 301 w 314"/>
                  <a:gd name="T5" fmla="*/ 0 h 128"/>
                  <a:gd name="T6" fmla="*/ 0 w 314"/>
                  <a:gd name="T7" fmla="*/ 61 h 128"/>
                  <a:gd name="T8" fmla="*/ 6 w 314"/>
                  <a:gd name="T9" fmla="*/ 94 h 128"/>
                  <a:gd name="T10" fmla="*/ 13 w 314"/>
                  <a:gd name="T11" fmla="*/ 128 h 128"/>
                  <a:gd name="T12" fmla="*/ 314 w 314"/>
                  <a:gd name="T13" fmla="*/ 67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4" h="128">
                    <a:moveTo>
                      <a:pt x="314" y="67"/>
                    </a:moveTo>
                    <a:lnTo>
                      <a:pt x="307" y="34"/>
                    </a:lnTo>
                    <a:lnTo>
                      <a:pt x="301" y="0"/>
                    </a:lnTo>
                    <a:lnTo>
                      <a:pt x="0" y="61"/>
                    </a:lnTo>
                    <a:lnTo>
                      <a:pt x="6" y="94"/>
                    </a:lnTo>
                    <a:lnTo>
                      <a:pt x="13" y="128"/>
                    </a:lnTo>
                    <a:lnTo>
                      <a:pt x="314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75" name="Freeform 221"/>
              <p:cNvSpPr>
                <a:spLocks/>
              </p:cNvSpPr>
              <p:nvPr/>
            </p:nvSpPr>
            <p:spPr bwMode="auto">
              <a:xfrm>
                <a:off x="7545" y="3109"/>
                <a:ext cx="78" cy="32"/>
              </a:xfrm>
              <a:custGeom>
                <a:avLst/>
                <a:gdLst>
                  <a:gd name="T0" fmla="*/ 314 w 314"/>
                  <a:gd name="T1" fmla="*/ 67 h 128"/>
                  <a:gd name="T2" fmla="*/ 307 w 314"/>
                  <a:gd name="T3" fmla="*/ 34 h 128"/>
                  <a:gd name="T4" fmla="*/ 301 w 314"/>
                  <a:gd name="T5" fmla="*/ 0 h 128"/>
                  <a:gd name="T6" fmla="*/ 0 w 314"/>
                  <a:gd name="T7" fmla="*/ 61 h 128"/>
                  <a:gd name="T8" fmla="*/ 6 w 314"/>
                  <a:gd name="T9" fmla="*/ 94 h 128"/>
                  <a:gd name="T10" fmla="*/ 13 w 314"/>
                  <a:gd name="T11" fmla="*/ 128 h 128"/>
                  <a:gd name="T12" fmla="*/ 314 w 314"/>
                  <a:gd name="T13" fmla="*/ 67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4" h="128">
                    <a:moveTo>
                      <a:pt x="314" y="67"/>
                    </a:moveTo>
                    <a:lnTo>
                      <a:pt x="307" y="34"/>
                    </a:lnTo>
                    <a:lnTo>
                      <a:pt x="301" y="0"/>
                    </a:lnTo>
                    <a:lnTo>
                      <a:pt x="0" y="61"/>
                    </a:lnTo>
                    <a:lnTo>
                      <a:pt x="6" y="94"/>
                    </a:lnTo>
                    <a:lnTo>
                      <a:pt x="13" y="128"/>
                    </a:lnTo>
                    <a:lnTo>
                      <a:pt x="314" y="67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76" name="Freeform 222"/>
              <p:cNvSpPr>
                <a:spLocks/>
              </p:cNvSpPr>
              <p:nvPr/>
            </p:nvSpPr>
            <p:spPr bwMode="auto">
              <a:xfrm>
                <a:off x="7544" y="3125"/>
                <a:ext cx="3" cy="8"/>
              </a:xfrm>
              <a:custGeom>
                <a:avLst/>
                <a:gdLst>
                  <a:gd name="T0" fmla="*/ 10 w 10"/>
                  <a:gd name="T1" fmla="*/ 33 h 33"/>
                  <a:gd name="T2" fmla="*/ 4 w 10"/>
                  <a:gd name="T3" fmla="*/ 0 h 33"/>
                  <a:gd name="T4" fmla="*/ 0 w 10"/>
                  <a:gd name="T5" fmla="*/ 1 h 33"/>
                  <a:gd name="T6" fmla="*/ 10 w 10"/>
                  <a:gd name="T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33">
                    <a:moveTo>
                      <a:pt x="10" y="33"/>
                    </a:moveTo>
                    <a:lnTo>
                      <a:pt x="4" y="0"/>
                    </a:lnTo>
                    <a:lnTo>
                      <a:pt x="0" y="1"/>
                    </a:lnTo>
                    <a:lnTo>
                      <a:pt x="1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77" name="Line 223"/>
              <p:cNvSpPr>
                <a:spLocks noChangeShapeType="1"/>
              </p:cNvSpPr>
              <p:nvPr/>
            </p:nvSpPr>
            <p:spPr bwMode="auto">
              <a:xfrm flipH="1">
                <a:off x="7544" y="3125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78" name="Freeform 224"/>
              <p:cNvSpPr>
                <a:spLocks/>
              </p:cNvSpPr>
              <p:nvPr/>
            </p:nvSpPr>
            <p:spPr bwMode="auto">
              <a:xfrm>
                <a:off x="7475" y="3125"/>
                <a:ext cx="74" cy="39"/>
              </a:xfrm>
              <a:custGeom>
                <a:avLst/>
                <a:gdLst>
                  <a:gd name="T0" fmla="*/ 296 w 296"/>
                  <a:gd name="T1" fmla="*/ 64 h 156"/>
                  <a:gd name="T2" fmla="*/ 286 w 296"/>
                  <a:gd name="T3" fmla="*/ 32 h 156"/>
                  <a:gd name="T4" fmla="*/ 276 w 296"/>
                  <a:gd name="T5" fmla="*/ 0 h 156"/>
                  <a:gd name="T6" fmla="*/ 0 w 296"/>
                  <a:gd name="T7" fmla="*/ 92 h 156"/>
                  <a:gd name="T8" fmla="*/ 10 w 296"/>
                  <a:gd name="T9" fmla="*/ 124 h 156"/>
                  <a:gd name="T10" fmla="*/ 21 w 296"/>
                  <a:gd name="T11" fmla="*/ 156 h 156"/>
                  <a:gd name="T12" fmla="*/ 296 w 296"/>
                  <a:gd name="T13" fmla="*/ 6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56">
                    <a:moveTo>
                      <a:pt x="296" y="64"/>
                    </a:moveTo>
                    <a:lnTo>
                      <a:pt x="286" y="32"/>
                    </a:lnTo>
                    <a:lnTo>
                      <a:pt x="276" y="0"/>
                    </a:lnTo>
                    <a:lnTo>
                      <a:pt x="0" y="92"/>
                    </a:lnTo>
                    <a:lnTo>
                      <a:pt x="10" y="124"/>
                    </a:lnTo>
                    <a:lnTo>
                      <a:pt x="21" y="156"/>
                    </a:lnTo>
                    <a:lnTo>
                      <a:pt x="296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79" name="Freeform 225"/>
              <p:cNvSpPr>
                <a:spLocks/>
              </p:cNvSpPr>
              <p:nvPr/>
            </p:nvSpPr>
            <p:spPr bwMode="auto">
              <a:xfrm>
                <a:off x="7475" y="3125"/>
                <a:ext cx="74" cy="39"/>
              </a:xfrm>
              <a:custGeom>
                <a:avLst/>
                <a:gdLst>
                  <a:gd name="T0" fmla="*/ 296 w 296"/>
                  <a:gd name="T1" fmla="*/ 64 h 156"/>
                  <a:gd name="T2" fmla="*/ 286 w 296"/>
                  <a:gd name="T3" fmla="*/ 32 h 156"/>
                  <a:gd name="T4" fmla="*/ 276 w 296"/>
                  <a:gd name="T5" fmla="*/ 0 h 156"/>
                  <a:gd name="T6" fmla="*/ 0 w 296"/>
                  <a:gd name="T7" fmla="*/ 92 h 156"/>
                  <a:gd name="T8" fmla="*/ 10 w 296"/>
                  <a:gd name="T9" fmla="*/ 124 h 156"/>
                  <a:gd name="T10" fmla="*/ 21 w 296"/>
                  <a:gd name="T11" fmla="*/ 156 h 156"/>
                  <a:gd name="T12" fmla="*/ 296 w 296"/>
                  <a:gd name="T13" fmla="*/ 6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" h="156">
                    <a:moveTo>
                      <a:pt x="296" y="64"/>
                    </a:moveTo>
                    <a:lnTo>
                      <a:pt x="286" y="32"/>
                    </a:lnTo>
                    <a:lnTo>
                      <a:pt x="276" y="0"/>
                    </a:lnTo>
                    <a:lnTo>
                      <a:pt x="0" y="92"/>
                    </a:lnTo>
                    <a:lnTo>
                      <a:pt x="10" y="124"/>
                    </a:lnTo>
                    <a:lnTo>
                      <a:pt x="21" y="156"/>
                    </a:lnTo>
                    <a:lnTo>
                      <a:pt x="296" y="6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80" name="Freeform 226"/>
              <p:cNvSpPr>
                <a:spLocks/>
              </p:cNvSpPr>
              <p:nvPr/>
            </p:nvSpPr>
            <p:spPr bwMode="auto">
              <a:xfrm>
                <a:off x="7474" y="3148"/>
                <a:ext cx="4" cy="8"/>
              </a:xfrm>
              <a:custGeom>
                <a:avLst/>
                <a:gdLst>
                  <a:gd name="T0" fmla="*/ 15 w 15"/>
                  <a:gd name="T1" fmla="*/ 32 h 32"/>
                  <a:gd name="T2" fmla="*/ 5 w 15"/>
                  <a:gd name="T3" fmla="*/ 0 h 32"/>
                  <a:gd name="T4" fmla="*/ 0 w 15"/>
                  <a:gd name="T5" fmla="*/ 1 h 32"/>
                  <a:gd name="T6" fmla="*/ 15 w 15"/>
                  <a:gd name="T7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2">
                    <a:moveTo>
                      <a:pt x="15" y="32"/>
                    </a:moveTo>
                    <a:lnTo>
                      <a:pt x="5" y="0"/>
                    </a:lnTo>
                    <a:lnTo>
                      <a:pt x="0" y="1"/>
                    </a:lnTo>
                    <a:lnTo>
                      <a:pt x="15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81" name="Line 227"/>
              <p:cNvSpPr>
                <a:spLocks noChangeShapeType="1"/>
              </p:cNvSpPr>
              <p:nvPr/>
            </p:nvSpPr>
            <p:spPr bwMode="auto">
              <a:xfrm flipH="1">
                <a:off x="7474" y="3148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82" name="Freeform 228"/>
              <p:cNvSpPr>
                <a:spLocks/>
              </p:cNvSpPr>
              <p:nvPr/>
            </p:nvSpPr>
            <p:spPr bwMode="auto">
              <a:xfrm>
                <a:off x="7414" y="3148"/>
                <a:ext cx="67" cy="46"/>
              </a:xfrm>
              <a:custGeom>
                <a:avLst/>
                <a:gdLst>
                  <a:gd name="T0" fmla="*/ 272 w 272"/>
                  <a:gd name="T1" fmla="*/ 62 h 183"/>
                  <a:gd name="T2" fmla="*/ 256 w 272"/>
                  <a:gd name="T3" fmla="*/ 31 h 183"/>
                  <a:gd name="T4" fmla="*/ 241 w 272"/>
                  <a:gd name="T5" fmla="*/ 0 h 183"/>
                  <a:gd name="T6" fmla="*/ 0 w 272"/>
                  <a:gd name="T7" fmla="*/ 121 h 183"/>
                  <a:gd name="T8" fmla="*/ 16 w 272"/>
                  <a:gd name="T9" fmla="*/ 152 h 183"/>
                  <a:gd name="T10" fmla="*/ 31 w 272"/>
                  <a:gd name="T11" fmla="*/ 183 h 183"/>
                  <a:gd name="T12" fmla="*/ 272 w 272"/>
                  <a:gd name="T13" fmla="*/ 6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2" h="183">
                    <a:moveTo>
                      <a:pt x="272" y="62"/>
                    </a:moveTo>
                    <a:lnTo>
                      <a:pt x="256" y="31"/>
                    </a:lnTo>
                    <a:lnTo>
                      <a:pt x="241" y="0"/>
                    </a:lnTo>
                    <a:lnTo>
                      <a:pt x="0" y="121"/>
                    </a:lnTo>
                    <a:lnTo>
                      <a:pt x="16" y="152"/>
                    </a:lnTo>
                    <a:lnTo>
                      <a:pt x="31" y="183"/>
                    </a:lnTo>
                    <a:lnTo>
                      <a:pt x="272" y="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83" name="Freeform 229"/>
              <p:cNvSpPr>
                <a:spLocks/>
              </p:cNvSpPr>
              <p:nvPr/>
            </p:nvSpPr>
            <p:spPr bwMode="auto">
              <a:xfrm>
                <a:off x="7414" y="3148"/>
                <a:ext cx="67" cy="46"/>
              </a:xfrm>
              <a:custGeom>
                <a:avLst/>
                <a:gdLst>
                  <a:gd name="T0" fmla="*/ 272 w 272"/>
                  <a:gd name="T1" fmla="*/ 62 h 183"/>
                  <a:gd name="T2" fmla="*/ 256 w 272"/>
                  <a:gd name="T3" fmla="*/ 31 h 183"/>
                  <a:gd name="T4" fmla="*/ 241 w 272"/>
                  <a:gd name="T5" fmla="*/ 0 h 183"/>
                  <a:gd name="T6" fmla="*/ 0 w 272"/>
                  <a:gd name="T7" fmla="*/ 121 h 183"/>
                  <a:gd name="T8" fmla="*/ 16 w 272"/>
                  <a:gd name="T9" fmla="*/ 152 h 183"/>
                  <a:gd name="T10" fmla="*/ 31 w 272"/>
                  <a:gd name="T11" fmla="*/ 183 h 183"/>
                  <a:gd name="T12" fmla="*/ 272 w 272"/>
                  <a:gd name="T13" fmla="*/ 62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2" h="183">
                    <a:moveTo>
                      <a:pt x="272" y="62"/>
                    </a:moveTo>
                    <a:lnTo>
                      <a:pt x="256" y="31"/>
                    </a:lnTo>
                    <a:lnTo>
                      <a:pt x="241" y="0"/>
                    </a:lnTo>
                    <a:lnTo>
                      <a:pt x="0" y="121"/>
                    </a:lnTo>
                    <a:lnTo>
                      <a:pt x="16" y="152"/>
                    </a:lnTo>
                    <a:lnTo>
                      <a:pt x="31" y="183"/>
                    </a:lnTo>
                    <a:lnTo>
                      <a:pt x="272" y="62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84" name="Freeform 230"/>
              <p:cNvSpPr>
                <a:spLocks/>
              </p:cNvSpPr>
              <p:nvPr/>
            </p:nvSpPr>
            <p:spPr bwMode="auto">
              <a:xfrm>
                <a:off x="7412" y="3179"/>
                <a:ext cx="5" cy="7"/>
              </a:xfrm>
              <a:custGeom>
                <a:avLst/>
                <a:gdLst>
                  <a:gd name="T0" fmla="*/ 21 w 21"/>
                  <a:gd name="T1" fmla="*/ 31 h 31"/>
                  <a:gd name="T2" fmla="*/ 5 w 21"/>
                  <a:gd name="T3" fmla="*/ 0 h 31"/>
                  <a:gd name="T4" fmla="*/ 0 w 21"/>
                  <a:gd name="T5" fmla="*/ 4 h 31"/>
                  <a:gd name="T6" fmla="*/ 21 w 21"/>
                  <a:gd name="T7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31">
                    <a:moveTo>
                      <a:pt x="21" y="31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21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85" name="Line 231"/>
              <p:cNvSpPr>
                <a:spLocks noChangeShapeType="1"/>
              </p:cNvSpPr>
              <p:nvPr/>
            </p:nvSpPr>
            <p:spPr bwMode="auto">
              <a:xfrm flipH="1">
                <a:off x="7412" y="3179"/>
                <a:ext cx="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86" name="Freeform 232"/>
              <p:cNvSpPr>
                <a:spLocks/>
              </p:cNvSpPr>
              <p:nvPr/>
            </p:nvSpPr>
            <p:spPr bwMode="auto">
              <a:xfrm>
                <a:off x="7363" y="3179"/>
                <a:ext cx="60" cy="50"/>
              </a:xfrm>
              <a:custGeom>
                <a:avLst/>
                <a:gdLst>
                  <a:gd name="T0" fmla="*/ 238 w 238"/>
                  <a:gd name="T1" fmla="*/ 54 h 199"/>
                  <a:gd name="T2" fmla="*/ 218 w 238"/>
                  <a:gd name="T3" fmla="*/ 27 h 199"/>
                  <a:gd name="T4" fmla="*/ 197 w 238"/>
                  <a:gd name="T5" fmla="*/ 0 h 199"/>
                  <a:gd name="T6" fmla="*/ 0 w 238"/>
                  <a:gd name="T7" fmla="*/ 144 h 199"/>
                  <a:gd name="T8" fmla="*/ 21 w 238"/>
                  <a:gd name="T9" fmla="*/ 172 h 199"/>
                  <a:gd name="T10" fmla="*/ 41 w 238"/>
                  <a:gd name="T11" fmla="*/ 199 h 199"/>
                  <a:gd name="T12" fmla="*/ 238 w 238"/>
                  <a:gd name="T13" fmla="*/ 5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99">
                    <a:moveTo>
                      <a:pt x="238" y="54"/>
                    </a:moveTo>
                    <a:lnTo>
                      <a:pt x="218" y="27"/>
                    </a:lnTo>
                    <a:lnTo>
                      <a:pt x="197" y="0"/>
                    </a:lnTo>
                    <a:lnTo>
                      <a:pt x="0" y="144"/>
                    </a:lnTo>
                    <a:lnTo>
                      <a:pt x="21" y="172"/>
                    </a:lnTo>
                    <a:lnTo>
                      <a:pt x="41" y="199"/>
                    </a:lnTo>
                    <a:lnTo>
                      <a:pt x="238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87" name="Freeform 233"/>
              <p:cNvSpPr>
                <a:spLocks/>
              </p:cNvSpPr>
              <p:nvPr/>
            </p:nvSpPr>
            <p:spPr bwMode="auto">
              <a:xfrm>
                <a:off x="7363" y="3179"/>
                <a:ext cx="60" cy="50"/>
              </a:xfrm>
              <a:custGeom>
                <a:avLst/>
                <a:gdLst>
                  <a:gd name="T0" fmla="*/ 238 w 238"/>
                  <a:gd name="T1" fmla="*/ 54 h 199"/>
                  <a:gd name="T2" fmla="*/ 218 w 238"/>
                  <a:gd name="T3" fmla="*/ 27 h 199"/>
                  <a:gd name="T4" fmla="*/ 197 w 238"/>
                  <a:gd name="T5" fmla="*/ 0 h 199"/>
                  <a:gd name="T6" fmla="*/ 0 w 238"/>
                  <a:gd name="T7" fmla="*/ 144 h 199"/>
                  <a:gd name="T8" fmla="*/ 21 w 238"/>
                  <a:gd name="T9" fmla="*/ 172 h 199"/>
                  <a:gd name="T10" fmla="*/ 41 w 238"/>
                  <a:gd name="T11" fmla="*/ 199 h 199"/>
                  <a:gd name="T12" fmla="*/ 238 w 238"/>
                  <a:gd name="T13" fmla="*/ 5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8" h="199">
                    <a:moveTo>
                      <a:pt x="238" y="54"/>
                    </a:moveTo>
                    <a:lnTo>
                      <a:pt x="218" y="27"/>
                    </a:lnTo>
                    <a:lnTo>
                      <a:pt x="197" y="0"/>
                    </a:lnTo>
                    <a:lnTo>
                      <a:pt x="0" y="144"/>
                    </a:lnTo>
                    <a:lnTo>
                      <a:pt x="21" y="172"/>
                    </a:lnTo>
                    <a:lnTo>
                      <a:pt x="41" y="199"/>
                    </a:lnTo>
                    <a:lnTo>
                      <a:pt x="238" y="5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88" name="Freeform 234"/>
              <p:cNvSpPr>
                <a:spLocks/>
              </p:cNvSpPr>
              <p:nvPr/>
            </p:nvSpPr>
            <p:spPr bwMode="auto">
              <a:xfrm>
                <a:off x="7362" y="3216"/>
                <a:ext cx="6" cy="6"/>
              </a:xfrm>
              <a:custGeom>
                <a:avLst/>
                <a:gdLst>
                  <a:gd name="T0" fmla="*/ 26 w 26"/>
                  <a:gd name="T1" fmla="*/ 28 h 28"/>
                  <a:gd name="T2" fmla="*/ 5 w 26"/>
                  <a:gd name="T3" fmla="*/ 0 h 28"/>
                  <a:gd name="T4" fmla="*/ 0 w 26"/>
                  <a:gd name="T5" fmla="*/ 4 h 28"/>
                  <a:gd name="T6" fmla="*/ 26 w 26"/>
                  <a:gd name="T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6" h="28">
                    <a:moveTo>
                      <a:pt x="26" y="28"/>
                    </a:moveTo>
                    <a:lnTo>
                      <a:pt x="5" y="0"/>
                    </a:lnTo>
                    <a:lnTo>
                      <a:pt x="0" y="4"/>
                    </a:lnTo>
                    <a:lnTo>
                      <a:pt x="26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89" name="Line 235"/>
              <p:cNvSpPr>
                <a:spLocks noChangeShapeType="1"/>
              </p:cNvSpPr>
              <p:nvPr/>
            </p:nvSpPr>
            <p:spPr bwMode="auto">
              <a:xfrm flipH="1">
                <a:off x="7362" y="3216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90" name="Freeform 236"/>
              <p:cNvSpPr>
                <a:spLocks/>
              </p:cNvSpPr>
              <p:nvPr/>
            </p:nvSpPr>
            <p:spPr bwMode="auto">
              <a:xfrm>
                <a:off x="7325" y="3217"/>
                <a:ext cx="50" cy="52"/>
              </a:xfrm>
              <a:custGeom>
                <a:avLst/>
                <a:gdLst>
                  <a:gd name="T0" fmla="*/ 198 w 198"/>
                  <a:gd name="T1" fmla="*/ 47 h 211"/>
                  <a:gd name="T2" fmla="*/ 173 w 198"/>
                  <a:gd name="T3" fmla="*/ 24 h 211"/>
                  <a:gd name="T4" fmla="*/ 147 w 198"/>
                  <a:gd name="T5" fmla="*/ 0 h 211"/>
                  <a:gd name="T6" fmla="*/ 0 w 198"/>
                  <a:gd name="T7" fmla="*/ 164 h 211"/>
                  <a:gd name="T8" fmla="*/ 26 w 198"/>
                  <a:gd name="T9" fmla="*/ 187 h 211"/>
                  <a:gd name="T10" fmla="*/ 52 w 198"/>
                  <a:gd name="T11" fmla="*/ 211 h 211"/>
                  <a:gd name="T12" fmla="*/ 198 w 198"/>
                  <a:gd name="T13" fmla="*/ 47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8" h="211">
                    <a:moveTo>
                      <a:pt x="198" y="47"/>
                    </a:moveTo>
                    <a:lnTo>
                      <a:pt x="173" y="24"/>
                    </a:lnTo>
                    <a:lnTo>
                      <a:pt x="147" y="0"/>
                    </a:lnTo>
                    <a:lnTo>
                      <a:pt x="0" y="164"/>
                    </a:lnTo>
                    <a:lnTo>
                      <a:pt x="26" y="187"/>
                    </a:lnTo>
                    <a:lnTo>
                      <a:pt x="52" y="211"/>
                    </a:lnTo>
                    <a:lnTo>
                      <a:pt x="198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91" name="Freeform 237"/>
              <p:cNvSpPr>
                <a:spLocks/>
              </p:cNvSpPr>
              <p:nvPr/>
            </p:nvSpPr>
            <p:spPr bwMode="auto">
              <a:xfrm>
                <a:off x="7325" y="3217"/>
                <a:ext cx="50" cy="52"/>
              </a:xfrm>
              <a:custGeom>
                <a:avLst/>
                <a:gdLst>
                  <a:gd name="T0" fmla="*/ 198 w 198"/>
                  <a:gd name="T1" fmla="*/ 47 h 211"/>
                  <a:gd name="T2" fmla="*/ 173 w 198"/>
                  <a:gd name="T3" fmla="*/ 24 h 211"/>
                  <a:gd name="T4" fmla="*/ 147 w 198"/>
                  <a:gd name="T5" fmla="*/ 0 h 211"/>
                  <a:gd name="T6" fmla="*/ 0 w 198"/>
                  <a:gd name="T7" fmla="*/ 164 h 211"/>
                  <a:gd name="T8" fmla="*/ 26 w 198"/>
                  <a:gd name="T9" fmla="*/ 187 h 211"/>
                  <a:gd name="T10" fmla="*/ 52 w 198"/>
                  <a:gd name="T11" fmla="*/ 211 h 211"/>
                  <a:gd name="T12" fmla="*/ 198 w 198"/>
                  <a:gd name="T13" fmla="*/ 47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8" h="211">
                    <a:moveTo>
                      <a:pt x="198" y="47"/>
                    </a:moveTo>
                    <a:lnTo>
                      <a:pt x="173" y="24"/>
                    </a:lnTo>
                    <a:lnTo>
                      <a:pt x="147" y="0"/>
                    </a:lnTo>
                    <a:lnTo>
                      <a:pt x="0" y="164"/>
                    </a:lnTo>
                    <a:lnTo>
                      <a:pt x="26" y="187"/>
                    </a:lnTo>
                    <a:lnTo>
                      <a:pt x="52" y="211"/>
                    </a:lnTo>
                    <a:lnTo>
                      <a:pt x="198" y="47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92" name="Freeform 238"/>
              <p:cNvSpPr>
                <a:spLocks/>
              </p:cNvSpPr>
              <p:nvPr/>
            </p:nvSpPr>
            <p:spPr bwMode="auto">
              <a:xfrm>
                <a:off x="7324" y="3258"/>
                <a:ext cx="7" cy="5"/>
              </a:xfrm>
              <a:custGeom>
                <a:avLst/>
                <a:gdLst>
                  <a:gd name="T0" fmla="*/ 31 w 31"/>
                  <a:gd name="T1" fmla="*/ 23 h 23"/>
                  <a:gd name="T2" fmla="*/ 5 w 31"/>
                  <a:gd name="T3" fmla="*/ 0 h 23"/>
                  <a:gd name="T4" fmla="*/ 0 w 31"/>
                  <a:gd name="T5" fmla="*/ 8 h 23"/>
                  <a:gd name="T6" fmla="*/ 31 w 31"/>
                  <a:gd name="T7" fmla="*/ 23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1" h="23">
                    <a:moveTo>
                      <a:pt x="31" y="23"/>
                    </a:moveTo>
                    <a:lnTo>
                      <a:pt x="5" y="0"/>
                    </a:lnTo>
                    <a:lnTo>
                      <a:pt x="0" y="8"/>
                    </a:lnTo>
                    <a:lnTo>
                      <a:pt x="31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93" name="Line 239"/>
              <p:cNvSpPr>
                <a:spLocks noChangeShapeType="1"/>
              </p:cNvSpPr>
              <p:nvPr/>
            </p:nvSpPr>
            <p:spPr bwMode="auto">
              <a:xfrm flipH="1">
                <a:off x="7324" y="3258"/>
                <a:ext cx="1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94" name="Freeform 240"/>
              <p:cNvSpPr>
                <a:spLocks/>
              </p:cNvSpPr>
              <p:nvPr/>
            </p:nvSpPr>
            <p:spPr bwMode="auto">
              <a:xfrm>
                <a:off x="7301" y="3259"/>
                <a:ext cx="38" cy="52"/>
              </a:xfrm>
              <a:custGeom>
                <a:avLst/>
                <a:gdLst>
                  <a:gd name="T0" fmla="*/ 151 w 151"/>
                  <a:gd name="T1" fmla="*/ 31 h 208"/>
                  <a:gd name="T2" fmla="*/ 120 w 151"/>
                  <a:gd name="T3" fmla="*/ 15 h 208"/>
                  <a:gd name="T4" fmla="*/ 89 w 151"/>
                  <a:gd name="T5" fmla="*/ 0 h 208"/>
                  <a:gd name="T6" fmla="*/ 0 w 151"/>
                  <a:gd name="T7" fmla="*/ 177 h 208"/>
                  <a:gd name="T8" fmla="*/ 31 w 151"/>
                  <a:gd name="T9" fmla="*/ 192 h 208"/>
                  <a:gd name="T10" fmla="*/ 62 w 151"/>
                  <a:gd name="T11" fmla="*/ 208 h 208"/>
                  <a:gd name="T12" fmla="*/ 151 w 151"/>
                  <a:gd name="T13" fmla="*/ 3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208">
                    <a:moveTo>
                      <a:pt x="151" y="31"/>
                    </a:moveTo>
                    <a:lnTo>
                      <a:pt x="120" y="15"/>
                    </a:lnTo>
                    <a:lnTo>
                      <a:pt x="89" y="0"/>
                    </a:lnTo>
                    <a:lnTo>
                      <a:pt x="0" y="177"/>
                    </a:lnTo>
                    <a:lnTo>
                      <a:pt x="31" y="192"/>
                    </a:lnTo>
                    <a:lnTo>
                      <a:pt x="62" y="208"/>
                    </a:lnTo>
                    <a:lnTo>
                      <a:pt x="151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95" name="Freeform 241"/>
              <p:cNvSpPr>
                <a:spLocks/>
              </p:cNvSpPr>
              <p:nvPr/>
            </p:nvSpPr>
            <p:spPr bwMode="auto">
              <a:xfrm>
                <a:off x="7301" y="3259"/>
                <a:ext cx="38" cy="52"/>
              </a:xfrm>
              <a:custGeom>
                <a:avLst/>
                <a:gdLst>
                  <a:gd name="T0" fmla="*/ 151 w 151"/>
                  <a:gd name="T1" fmla="*/ 31 h 208"/>
                  <a:gd name="T2" fmla="*/ 120 w 151"/>
                  <a:gd name="T3" fmla="*/ 15 h 208"/>
                  <a:gd name="T4" fmla="*/ 89 w 151"/>
                  <a:gd name="T5" fmla="*/ 0 h 208"/>
                  <a:gd name="T6" fmla="*/ 0 w 151"/>
                  <a:gd name="T7" fmla="*/ 177 h 208"/>
                  <a:gd name="T8" fmla="*/ 31 w 151"/>
                  <a:gd name="T9" fmla="*/ 192 h 208"/>
                  <a:gd name="T10" fmla="*/ 62 w 151"/>
                  <a:gd name="T11" fmla="*/ 208 h 208"/>
                  <a:gd name="T12" fmla="*/ 151 w 151"/>
                  <a:gd name="T13" fmla="*/ 3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208">
                    <a:moveTo>
                      <a:pt x="151" y="31"/>
                    </a:moveTo>
                    <a:lnTo>
                      <a:pt x="120" y="15"/>
                    </a:lnTo>
                    <a:lnTo>
                      <a:pt x="89" y="0"/>
                    </a:lnTo>
                    <a:lnTo>
                      <a:pt x="0" y="177"/>
                    </a:lnTo>
                    <a:lnTo>
                      <a:pt x="31" y="192"/>
                    </a:lnTo>
                    <a:lnTo>
                      <a:pt x="62" y="208"/>
                    </a:lnTo>
                    <a:lnTo>
                      <a:pt x="151" y="31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96" name="Freeform 242"/>
              <p:cNvSpPr>
                <a:spLocks/>
              </p:cNvSpPr>
              <p:nvPr/>
            </p:nvSpPr>
            <p:spPr bwMode="auto">
              <a:xfrm>
                <a:off x="7301" y="3304"/>
                <a:ext cx="8" cy="4"/>
              </a:xfrm>
              <a:custGeom>
                <a:avLst/>
                <a:gdLst>
                  <a:gd name="T0" fmla="*/ 34 w 34"/>
                  <a:gd name="T1" fmla="*/ 15 h 15"/>
                  <a:gd name="T2" fmla="*/ 3 w 34"/>
                  <a:gd name="T3" fmla="*/ 0 h 15"/>
                  <a:gd name="T4" fmla="*/ 0 w 34"/>
                  <a:gd name="T5" fmla="*/ 10 h 15"/>
                  <a:gd name="T6" fmla="*/ 34 w 34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15">
                    <a:moveTo>
                      <a:pt x="34" y="15"/>
                    </a:moveTo>
                    <a:lnTo>
                      <a:pt x="3" y="0"/>
                    </a:lnTo>
                    <a:lnTo>
                      <a:pt x="0" y="10"/>
                    </a:lnTo>
                    <a:lnTo>
                      <a:pt x="34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97" name="Line 243"/>
              <p:cNvSpPr>
                <a:spLocks noChangeShapeType="1"/>
              </p:cNvSpPr>
              <p:nvPr/>
            </p:nvSpPr>
            <p:spPr bwMode="auto">
              <a:xfrm flipH="1">
                <a:off x="7301" y="3304"/>
                <a:ext cx="0" cy="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98" name="Freeform 244"/>
              <p:cNvSpPr>
                <a:spLocks/>
              </p:cNvSpPr>
              <p:nvPr/>
            </p:nvSpPr>
            <p:spPr bwMode="auto">
              <a:xfrm>
                <a:off x="7293" y="3306"/>
                <a:ext cx="25" cy="49"/>
              </a:xfrm>
              <a:custGeom>
                <a:avLst/>
                <a:gdLst>
                  <a:gd name="T0" fmla="*/ 98 w 98"/>
                  <a:gd name="T1" fmla="*/ 10 h 194"/>
                  <a:gd name="T2" fmla="*/ 65 w 98"/>
                  <a:gd name="T3" fmla="*/ 5 h 194"/>
                  <a:gd name="T4" fmla="*/ 31 w 98"/>
                  <a:gd name="T5" fmla="*/ 0 h 194"/>
                  <a:gd name="T6" fmla="*/ 0 w 98"/>
                  <a:gd name="T7" fmla="*/ 183 h 194"/>
                  <a:gd name="T8" fmla="*/ 34 w 98"/>
                  <a:gd name="T9" fmla="*/ 188 h 194"/>
                  <a:gd name="T10" fmla="*/ 67 w 98"/>
                  <a:gd name="T11" fmla="*/ 194 h 194"/>
                  <a:gd name="T12" fmla="*/ 98 w 98"/>
                  <a:gd name="T13" fmla="*/ 1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194">
                    <a:moveTo>
                      <a:pt x="98" y="10"/>
                    </a:moveTo>
                    <a:lnTo>
                      <a:pt x="65" y="5"/>
                    </a:lnTo>
                    <a:lnTo>
                      <a:pt x="31" y="0"/>
                    </a:lnTo>
                    <a:lnTo>
                      <a:pt x="0" y="183"/>
                    </a:lnTo>
                    <a:lnTo>
                      <a:pt x="34" y="188"/>
                    </a:lnTo>
                    <a:lnTo>
                      <a:pt x="67" y="194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99" name="Freeform 245"/>
              <p:cNvSpPr>
                <a:spLocks/>
              </p:cNvSpPr>
              <p:nvPr/>
            </p:nvSpPr>
            <p:spPr bwMode="auto">
              <a:xfrm>
                <a:off x="7293" y="3306"/>
                <a:ext cx="25" cy="49"/>
              </a:xfrm>
              <a:custGeom>
                <a:avLst/>
                <a:gdLst>
                  <a:gd name="T0" fmla="*/ 98 w 98"/>
                  <a:gd name="T1" fmla="*/ 10 h 194"/>
                  <a:gd name="T2" fmla="*/ 65 w 98"/>
                  <a:gd name="T3" fmla="*/ 5 h 194"/>
                  <a:gd name="T4" fmla="*/ 31 w 98"/>
                  <a:gd name="T5" fmla="*/ 0 h 194"/>
                  <a:gd name="T6" fmla="*/ 0 w 98"/>
                  <a:gd name="T7" fmla="*/ 183 h 194"/>
                  <a:gd name="T8" fmla="*/ 34 w 98"/>
                  <a:gd name="T9" fmla="*/ 188 h 194"/>
                  <a:gd name="T10" fmla="*/ 67 w 98"/>
                  <a:gd name="T11" fmla="*/ 194 h 194"/>
                  <a:gd name="T12" fmla="*/ 98 w 98"/>
                  <a:gd name="T13" fmla="*/ 1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8" h="194">
                    <a:moveTo>
                      <a:pt x="98" y="10"/>
                    </a:moveTo>
                    <a:lnTo>
                      <a:pt x="65" y="5"/>
                    </a:lnTo>
                    <a:lnTo>
                      <a:pt x="31" y="0"/>
                    </a:lnTo>
                    <a:lnTo>
                      <a:pt x="0" y="183"/>
                    </a:lnTo>
                    <a:lnTo>
                      <a:pt x="34" y="188"/>
                    </a:lnTo>
                    <a:lnTo>
                      <a:pt x="67" y="194"/>
                    </a:lnTo>
                    <a:lnTo>
                      <a:pt x="98" y="1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00" name="Freeform 246"/>
              <p:cNvSpPr>
                <a:spLocks/>
              </p:cNvSpPr>
              <p:nvPr/>
            </p:nvSpPr>
            <p:spPr bwMode="auto">
              <a:xfrm>
                <a:off x="7293" y="3352"/>
                <a:ext cx="8" cy="3"/>
              </a:xfrm>
              <a:custGeom>
                <a:avLst/>
                <a:gdLst>
                  <a:gd name="T0" fmla="*/ 34 w 34"/>
                  <a:gd name="T1" fmla="*/ 5 h 11"/>
                  <a:gd name="T2" fmla="*/ 0 w 34"/>
                  <a:gd name="T3" fmla="*/ 0 h 11"/>
                  <a:gd name="T4" fmla="*/ 0 w 34"/>
                  <a:gd name="T5" fmla="*/ 5 h 11"/>
                  <a:gd name="T6" fmla="*/ 0 w 34"/>
                  <a:gd name="T7" fmla="*/ 11 h 11"/>
                  <a:gd name="T8" fmla="*/ 34 w 34"/>
                  <a:gd name="T9" fmla="*/ 5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1">
                    <a:moveTo>
                      <a:pt x="34" y="5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3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01" name="Freeform 247"/>
              <p:cNvSpPr>
                <a:spLocks/>
              </p:cNvSpPr>
              <p:nvPr/>
            </p:nvSpPr>
            <p:spPr bwMode="auto">
              <a:xfrm>
                <a:off x="7293" y="3352"/>
                <a:ext cx="0" cy="3"/>
              </a:xfrm>
              <a:custGeom>
                <a:avLst/>
                <a:gdLst>
                  <a:gd name="T0" fmla="*/ 0 h 11"/>
                  <a:gd name="T1" fmla="*/ 5 h 11"/>
                  <a:gd name="T2" fmla="*/ 11 h 1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1">
                    <a:moveTo>
                      <a:pt x="0" y="0"/>
                    </a:moveTo>
                    <a:lnTo>
                      <a:pt x="0" y="5"/>
                    </a:lnTo>
                    <a:lnTo>
                      <a:pt x="0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02" name="Freeform 248"/>
              <p:cNvSpPr>
                <a:spLocks/>
              </p:cNvSpPr>
              <p:nvPr/>
            </p:nvSpPr>
            <p:spPr bwMode="auto">
              <a:xfrm>
                <a:off x="7293" y="3345"/>
                <a:ext cx="17" cy="8"/>
              </a:xfrm>
              <a:custGeom>
                <a:avLst/>
                <a:gdLst>
                  <a:gd name="T0" fmla="*/ 34 w 69"/>
                  <a:gd name="T1" fmla="*/ 34 h 34"/>
                  <a:gd name="T2" fmla="*/ 0 w 69"/>
                  <a:gd name="T3" fmla="*/ 34 h 34"/>
                  <a:gd name="T4" fmla="*/ 2 w 69"/>
                  <a:gd name="T5" fmla="*/ 24 h 34"/>
                  <a:gd name="T6" fmla="*/ 7 w 69"/>
                  <a:gd name="T7" fmla="*/ 14 h 34"/>
                  <a:gd name="T8" fmla="*/ 13 w 69"/>
                  <a:gd name="T9" fmla="*/ 7 h 34"/>
                  <a:gd name="T10" fmla="*/ 24 w 69"/>
                  <a:gd name="T11" fmla="*/ 2 h 34"/>
                  <a:gd name="T12" fmla="*/ 34 w 69"/>
                  <a:gd name="T13" fmla="*/ 0 h 34"/>
                  <a:gd name="T14" fmla="*/ 44 w 69"/>
                  <a:gd name="T15" fmla="*/ 2 h 34"/>
                  <a:gd name="T16" fmla="*/ 55 w 69"/>
                  <a:gd name="T17" fmla="*/ 7 h 34"/>
                  <a:gd name="T18" fmla="*/ 61 w 69"/>
                  <a:gd name="T19" fmla="*/ 14 h 34"/>
                  <a:gd name="T20" fmla="*/ 66 w 69"/>
                  <a:gd name="T21" fmla="*/ 24 h 34"/>
                  <a:gd name="T22" fmla="*/ 69 w 69"/>
                  <a:gd name="T23" fmla="*/ 34 h 34"/>
                  <a:gd name="T24" fmla="*/ 34 w 69"/>
                  <a:gd name="T2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34">
                    <a:moveTo>
                      <a:pt x="34" y="34"/>
                    </a:moveTo>
                    <a:lnTo>
                      <a:pt x="0" y="34"/>
                    </a:lnTo>
                    <a:lnTo>
                      <a:pt x="2" y="24"/>
                    </a:lnTo>
                    <a:lnTo>
                      <a:pt x="7" y="14"/>
                    </a:lnTo>
                    <a:lnTo>
                      <a:pt x="13" y="7"/>
                    </a:lnTo>
                    <a:lnTo>
                      <a:pt x="24" y="2"/>
                    </a:lnTo>
                    <a:lnTo>
                      <a:pt x="34" y="0"/>
                    </a:lnTo>
                    <a:lnTo>
                      <a:pt x="44" y="2"/>
                    </a:lnTo>
                    <a:lnTo>
                      <a:pt x="55" y="7"/>
                    </a:lnTo>
                    <a:lnTo>
                      <a:pt x="61" y="14"/>
                    </a:lnTo>
                    <a:lnTo>
                      <a:pt x="66" y="24"/>
                    </a:lnTo>
                    <a:lnTo>
                      <a:pt x="69" y="34"/>
                    </a:lnTo>
                    <a:lnTo>
                      <a:pt x="34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03" name="Freeform 249"/>
              <p:cNvSpPr>
                <a:spLocks/>
              </p:cNvSpPr>
              <p:nvPr/>
            </p:nvSpPr>
            <p:spPr bwMode="auto">
              <a:xfrm>
                <a:off x="7293" y="3345"/>
                <a:ext cx="17" cy="8"/>
              </a:xfrm>
              <a:custGeom>
                <a:avLst/>
                <a:gdLst>
                  <a:gd name="T0" fmla="*/ 0 w 69"/>
                  <a:gd name="T1" fmla="*/ 34 h 34"/>
                  <a:gd name="T2" fmla="*/ 2 w 69"/>
                  <a:gd name="T3" fmla="*/ 24 h 34"/>
                  <a:gd name="T4" fmla="*/ 7 w 69"/>
                  <a:gd name="T5" fmla="*/ 14 h 34"/>
                  <a:gd name="T6" fmla="*/ 13 w 69"/>
                  <a:gd name="T7" fmla="*/ 7 h 34"/>
                  <a:gd name="T8" fmla="*/ 24 w 69"/>
                  <a:gd name="T9" fmla="*/ 2 h 34"/>
                  <a:gd name="T10" fmla="*/ 34 w 69"/>
                  <a:gd name="T11" fmla="*/ 0 h 34"/>
                  <a:gd name="T12" fmla="*/ 44 w 69"/>
                  <a:gd name="T13" fmla="*/ 2 h 34"/>
                  <a:gd name="T14" fmla="*/ 55 w 69"/>
                  <a:gd name="T15" fmla="*/ 7 h 34"/>
                  <a:gd name="T16" fmla="*/ 61 w 69"/>
                  <a:gd name="T17" fmla="*/ 14 h 34"/>
                  <a:gd name="T18" fmla="*/ 66 w 69"/>
                  <a:gd name="T19" fmla="*/ 24 h 34"/>
                  <a:gd name="T20" fmla="*/ 69 w 69"/>
                  <a:gd name="T2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34">
                    <a:moveTo>
                      <a:pt x="0" y="34"/>
                    </a:moveTo>
                    <a:lnTo>
                      <a:pt x="2" y="24"/>
                    </a:lnTo>
                    <a:lnTo>
                      <a:pt x="7" y="14"/>
                    </a:lnTo>
                    <a:lnTo>
                      <a:pt x="13" y="7"/>
                    </a:lnTo>
                    <a:lnTo>
                      <a:pt x="24" y="2"/>
                    </a:lnTo>
                    <a:lnTo>
                      <a:pt x="34" y="0"/>
                    </a:lnTo>
                    <a:lnTo>
                      <a:pt x="44" y="2"/>
                    </a:lnTo>
                    <a:lnTo>
                      <a:pt x="55" y="7"/>
                    </a:lnTo>
                    <a:lnTo>
                      <a:pt x="61" y="14"/>
                    </a:lnTo>
                    <a:lnTo>
                      <a:pt x="66" y="24"/>
                    </a:lnTo>
                    <a:lnTo>
                      <a:pt x="69" y="3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04" name="Freeform 250"/>
              <p:cNvSpPr>
                <a:spLocks/>
              </p:cNvSpPr>
              <p:nvPr/>
            </p:nvSpPr>
            <p:spPr bwMode="auto">
              <a:xfrm>
                <a:off x="7293" y="3353"/>
                <a:ext cx="17" cy="1029"/>
              </a:xfrm>
              <a:custGeom>
                <a:avLst/>
                <a:gdLst>
                  <a:gd name="T0" fmla="*/ 69 w 69"/>
                  <a:gd name="T1" fmla="*/ 0 h 4116"/>
                  <a:gd name="T2" fmla="*/ 34 w 69"/>
                  <a:gd name="T3" fmla="*/ 0 h 4116"/>
                  <a:gd name="T4" fmla="*/ 0 w 69"/>
                  <a:gd name="T5" fmla="*/ 0 h 4116"/>
                  <a:gd name="T6" fmla="*/ 0 w 69"/>
                  <a:gd name="T7" fmla="*/ 4116 h 4116"/>
                  <a:gd name="T8" fmla="*/ 34 w 69"/>
                  <a:gd name="T9" fmla="*/ 4116 h 4116"/>
                  <a:gd name="T10" fmla="*/ 69 w 69"/>
                  <a:gd name="T11" fmla="*/ 4116 h 4116"/>
                  <a:gd name="T12" fmla="*/ 69 w 69"/>
                  <a:gd name="T13" fmla="*/ 0 h 4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4116">
                    <a:moveTo>
                      <a:pt x="69" y="0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4116"/>
                    </a:lnTo>
                    <a:lnTo>
                      <a:pt x="34" y="4116"/>
                    </a:lnTo>
                    <a:lnTo>
                      <a:pt x="69" y="4116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05" name="Freeform 251"/>
              <p:cNvSpPr>
                <a:spLocks/>
              </p:cNvSpPr>
              <p:nvPr/>
            </p:nvSpPr>
            <p:spPr bwMode="auto">
              <a:xfrm>
                <a:off x="7293" y="3353"/>
                <a:ext cx="17" cy="1029"/>
              </a:xfrm>
              <a:custGeom>
                <a:avLst/>
                <a:gdLst>
                  <a:gd name="T0" fmla="*/ 69 w 69"/>
                  <a:gd name="T1" fmla="*/ 0 h 4116"/>
                  <a:gd name="T2" fmla="*/ 34 w 69"/>
                  <a:gd name="T3" fmla="*/ 0 h 4116"/>
                  <a:gd name="T4" fmla="*/ 0 w 69"/>
                  <a:gd name="T5" fmla="*/ 0 h 4116"/>
                  <a:gd name="T6" fmla="*/ 0 w 69"/>
                  <a:gd name="T7" fmla="*/ 4116 h 4116"/>
                  <a:gd name="T8" fmla="*/ 34 w 69"/>
                  <a:gd name="T9" fmla="*/ 4116 h 4116"/>
                  <a:gd name="T10" fmla="*/ 69 w 69"/>
                  <a:gd name="T11" fmla="*/ 4116 h 4116"/>
                  <a:gd name="T12" fmla="*/ 69 w 69"/>
                  <a:gd name="T13" fmla="*/ 0 h 4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4116">
                    <a:moveTo>
                      <a:pt x="69" y="0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4116"/>
                    </a:lnTo>
                    <a:lnTo>
                      <a:pt x="34" y="4116"/>
                    </a:lnTo>
                    <a:lnTo>
                      <a:pt x="69" y="4116"/>
                    </a:lnTo>
                    <a:lnTo>
                      <a:pt x="69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06" name="Freeform 252"/>
              <p:cNvSpPr>
                <a:spLocks/>
              </p:cNvSpPr>
              <p:nvPr/>
            </p:nvSpPr>
            <p:spPr bwMode="auto">
              <a:xfrm>
                <a:off x="7293" y="4382"/>
                <a:ext cx="17" cy="9"/>
              </a:xfrm>
              <a:custGeom>
                <a:avLst/>
                <a:gdLst>
                  <a:gd name="T0" fmla="*/ 34 w 69"/>
                  <a:gd name="T1" fmla="*/ 0 h 34"/>
                  <a:gd name="T2" fmla="*/ 69 w 69"/>
                  <a:gd name="T3" fmla="*/ 0 h 34"/>
                  <a:gd name="T4" fmla="*/ 66 w 69"/>
                  <a:gd name="T5" fmla="*/ 10 h 34"/>
                  <a:gd name="T6" fmla="*/ 61 w 69"/>
                  <a:gd name="T7" fmla="*/ 21 h 34"/>
                  <a:gd name="T8" fmla="*/ 55 w 69"/>
                  <a:gd name="T9" fmla="*/ 27 h 34"/>
                  <a:gd name="T10" fmla="*/ 44 w 69"/>
                  <a:gd name="T11" fmla="*/ 32 h 34"/>
                  <a:gd name="T12" fmla="*/ 34 w 69"/>
                  <a:gd name="T13" fmla="*/ 34 h 34"/>
                  <a:gd name="T14" fmla="*/ 24 w 69"/>
                  <a:gd name="T15" fmla="*/ 32 h 34"/>
                  <a:gd name="T16" fmla="*/ 13 w 69"/>
                  <a:gd name="T17" fmla="*/ 27 h 34"/>
                  <a:gd name="T18" fmla="*/ 7 w 69"/>
                  <a:gd name="T19" fmla="*/ 21 h 34"/>
                  <a:gd name="T20" fmla="*/ 2 w 69"/>
                  <a:gd name="T21" fmla="*/ 10 h 34"/>
                  <a:gd name="T22" fmla="*/ 0 w 69"/>
                  <a:gd name="T23" fmla="*/ 0 h 34"/>
                  <a:gd name="T24" fmla="*/ 34 w 69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34">
                    <a:moveTo>
                      <a:pt x="34" y="0"/>
                    </a:moveTo>
                    <a:lnTo>
                      <a:pt x="69" y="0"/>
                    </a:lnTo>
                    <a:lnTo>
                      <a:pt x="66" y="10"/>
                    </a:lnTo>
                    <a:lnTo>
                      <a:pt x="61" y="21"/>
                    </a:lnTo>
                    <a:lnTo>
                      <a:pt x="55" y="27"/>
                    </a:lnTo>
                    <a:lnTo>
                      <a:pt x="44" y="32"/>
                    </a:lnTo>
                    <a:lnTo>
                      <a:pt x="34" y="34"/>
                    </a:lnTo>
                    <a:lnTo>
                      <a:pt x="24" y="32"/>
                    </a:lnTo>
                    <a:lnTo>
                      <a:pt x="13" y="27"/>
                    </a:lnTo>
                    <a:lnTo>
                      <a:pt x="7" y="21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07" name="Freeform 253"/>
              <p:cNvSpPr>
                <a:spLocks/>
              </p:cNvSpPr>
              <p:nvPr/>
            </p:nvSpPr>
            <p:spPr bwMode="auto">
              <a:xfrm>
                <a:off x="7293" y="4382"/>
                <a:ext cx="17" cy="9"/>
              </a:xfrm>
              <a:custGeom>
                <a:avLst/>
                <a:gdLst>
                  <a:gd name="T0" fmla="*/ 69 w 69"/>
                  <a:gd name="T1" fmla="*/ 0 h 34"/>
                  <a:gd name="T2" fmla="*/ 66 w 69"/>
                  <a:gd name="T3" fmla="*/ 10 h 34"/>
                  <a:gd name="T4" fmla="*/ 61 w 69"/>
                  <a:gd name="T5" fmla="*/ 21 h 34"/>
                  <a:gd name="T6" fmla="*/ 55 w 69"/>
                  <a:gd name="T7" fmla="*/ 27 h 34"/>
                  <a:gd name="T8" fmla="*/ 44 w 69"/>
                  <a:gd name="T9" fmla="*/ 32 h 34"/>
                  <a:gd name="T10" fmla="*/ 34 w 69"/>
                  <a:gd name="T11" fmla="*/ 34 h 34"/>
                  <a:gd name="T12" fmla="*/ 24 w 69"/>
                  <a:gd name="T13" fmla="*/ 32 h 34"/>
                  <a:gd name="T14" fmla="*/ 13 w 69"/>
                  <a:gd name="T15" fmla="*/ 27 h 34"/>
                  <a:gd name="T16" fmla="*/ 7 w 69"/>
                  <a:gd name="T17" fmla="*/ 21 h 34"/>
                  <a:gd name="T18" fmla="*/ 2 w 69"/>
                  <a:gd name="T19" fmla="*/ 10 h 34"/>
                  <a:gd name="T20" fmla="*/ 0 w 69"/>
                  <a:gd name="T2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34">
                    <a:moveTo>
                      <a:pt x="69" y="0"/>
                    </a:moveTo>
                    <a:lnTo>
                      <a:pt x="66" y="10"/>
                    </a:lnTo>
                    <a:lnTo>
                      <a:pt x="61" y="21"/>
                    </a:lnTo>
                    <a:lnTo>
                      <a:pt x="55" y="27"/>
                    </a:lnTo>
                    <a:lnTo>
                      <a:pt x="44" y="32"/>
                    </a:lnTo>
                    <a:lnTo>
                      <a:pt x="34" y="34"/>
                    </a:lnTo>
                    <a:lnTo>
                      <a:pt x="24" y="32"/>
                    </a:lnTo>
                    <a:lnTo>
                      <a:pt x="13" y="27"/>
                    </a:lnTo>
                    <a:lnTo>
                      <a:pt x="7" y="21"/>
                    </a:lnTo>
                    <a:lnTo>
                      <a:pt x="2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08" name="Freeform 254"/>
              <p:cNvSpPr>
                <a:spLocks/>
              </p:cNvSpPr>
              <p:nvPr/>
            </p:nvSpPr>
            <p:spPr bwMode="auto">
              <a:xfrm>
                <a:off x="8131" y="3345"/>
                <a:ext cx="17" cy="8"/>
              </a:xfrm>
              <a:custGeom>
                <a:avLst/>
                <a:gdLst>
                  <a:gd name="T0" fmla="*/ 33 w 68"/>
                  <a:gd name="T1" fmla="*/ 34 h 34"/>
                  <a:gd name="T2" fmla="*/ 0 w 68"/>
                  <a:gd name="T3" fmla="*/ 34 h 34"/>
                  <a:gd name="T4" fmla="*/ 1 w 68"/>
                  <a:gd name="T5" fmla="*/ 24 h 34"/>
                  <a:gd name="T6" fmla="*/ 6 w 68"/>
                  <a:gd name="T7" fmla="*/ 14 h 34"/>
                  <a:gd name="T8" fmla="*/ 13 w 68"/>
                  <a:gd name="T9" fmla="*/ 7 h 34"/>
                  <a:gd name="T10" fmla="*/ 23 w 68"/>
                  <a:gd name="T11" fmla="*/ 2 h 34"/>
                  <a:gd name="T12" fmla="*/ 33 w 68"/>
                  <a:gd name="T13" fmla="*/ 0 h 34"/>
                  <a:gd name="T14" fmla="*/ 44 w 68"/>
                  <a:gd name="T15" fmla="*/ 2 h 34"/>
                  <a:gd name="T16" fmla="*/ 54 w 68"/>
                  <a:gd name="T17" fmla="*/ 7 h 34"/>
                  <a:gd name="T18" fmla="*/ 60 w 68"/>
                  <a:gd name="T19" fmla="*/ 14 h 34"/>
                  <a:gd name="T20" fmla="*/ 66 w 68"/>
                  <a:gd name="T21" fmla="*/ 24 h 34"/>
                  <a:gd name="T22" fmla="*/ 68 w 68"/>
                  <a:gd name="T23" fmla="*/ 34 h 34"/>
                  <a:gd name="T24" fmla="*/ 33 w 68"/>
                  <a:gd name="T2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4">
                    <a:moveTo>
                      <a:pt x="33" y="34"/>
                    </a:moveTo>
                    <a:lnTo>
                      <a:pt x="0" y="34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4" y="2"/>
                    </a:lnTo>
                    <a:lnTo>
                      <a:pt x="54" y="7"/>
                    </a:lnTo>
                    <a:lnTo>
                      <a:pt x="60" y="14"/>
                    </a:lnTo>
                    <a:lnTo>
                      <a:pt x="66" y="24"/>
                    </a:lnTo>
                    <a:lnTo>
                      <a:pt x="68" y="34"/>
                    </a:lnTo>
                    <a:lnTo>
                      <a:pt x="3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09" name="Freeform 255"/>
              <p:cNvSpPr>
                <a:spLocks/>
              </p:cNvSpPr>
              <p:nvPr/>
            </p:nvSpPr>
            <p:spPr bwMode="auto">
              <a:xfrm>
                <a:off x="8131" y="3345"/>
                <a:ext cx="17" cy="8"/>
              </a:xfrm>
              <a:custGeom>
                <a:avLst/>
                <a:gdLst>
                  <a:gd name="T0" fmla="*/ 0 w 68"/>
                  <a:gd name="T1" fmla="*/ 34 h 34"/>
                  <a:gd name="T2" fmla="*/ 1 w 68"/>
                  <a:gd name="T3" fmla="*/ 24 h 34"/>
                  <a:gd name="T4" fmla="*/ 6 w 68"/>
                  <a:gd name="T5" fmla="*/ 14 h 34"/>
                  <a:gd name="T6" fmla="*/ 13 w 68"/>
                  <a:gd name="T7" fmla="*/ 7 h 34"/>
                  <a:gd name="T8" fmla="*/ 23 w 68"/>
                  <a:gd name="T9" fmla="*/ 2 h 34"/>
                  <a:gd name="T10" fmla="*/ 33 w 68"/>
                  <a:gd name="T11" fmla="*/ 0 h 34"/>
                  <a:gd name="T12" fmla="*/ 44 w 68"/>
                  <a:gd name="T13" fmla="*/ 2 h 34"/>
                  <a:gd name="T14" fmla="*/ 54 w 68"/>
                  <a:gd name="T15" fmla="*/ 7 h 34"/>
                  <a:gd name="T16" fmla="*/ 60 w 68"/>
                  <a:gd name="T17" fmla="*/ 14 h 34"/>
                  <a:gd name="T18" fmla="*/ 66 w 68"/>
                  <a:gd name="T19" fmla="*/ 24 h 34"/>
                  <a:gd name="T20" fmla="*/ 68 w 68"/>
                  <a:gd name="T2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4">
                    <a:moveTo>
                      <a:pt x="0" y="34"/>
                    </a:move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4" y="2"/>
                    </a:lnTo>
                    <a:lnTo>
                      <a:pt x="54" y="7"/>
                    </a:lnTo>
                    <a:lnTo>
                      <a:pt x="60" y="14"/>
                    </a:lnTo>
                    <a:lnTo>
                      <a:pt x="66" y="24"/>
                    </a:lnTo>
                    <a:lnTo>
                      <a:pt x="68" y="3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10" name="Freeform 256"/>
              <p:cNvSpPr>
                <a:spLocks/>
              </p:cNvSpPr>
              <p:nvPr/>
            </p:nvSpPr>
            <p:spPr bwMode="auto">
              <a:xfrm>
                <a:off x="8131" y="3353"/>
                <a:ext cx="17" cy="803"/>
              </a:xfrm>
              <a:custGeom>
                <a:avLst/>
                <a:gdLst>
                  <a:gd name="T0" fmla="*/ 68 w 68"/>
                  <a:gd name="T1" fmla="*/ 0 h 3209"/>
                  <a:gd name="T2" fmla="*/ 33 w 68"/>
                  <a:gd name="T3" fmla="*/ 0 h 3209"/>
                  <a:gd name="T4" fmla="*/ 0 w 68"/>
                  <a:gd name="T5" fmla="*/ 0 h 3209"/>
                  <a:gd name="T6" fmla="*/ 0 w 68"/>
                  <a:gd name="T7" fmla="*/ 3209 h 3209"/>
                  <a:gd name="T8" fmla="*/ 33 w 68"/>
                  <a:gd name="T9" fmla="*/ 3209 h 3209"/>
                  <a:gd name="T10" fmla="*/ 68 w 68"/>
                  <a:gd name="T11" fmla="*/ 3209 h 3209"/>
                  <a:gd name="T12" fmla="*/ 68 w 68"/>
                  <a:gd name="T13" fmla="*/ 0 h 3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209">
                    <a:moveTo>
                      <a:pt x="68" y="0"/>
                    </a:moveTo>
                    <a:lnTo>
                      <a:pt x="33" y="0"/>
                    </a:lnTo>
                    <a:lnTo>
                      <a:pt x="0" y="0"/>
                    </a:lnTo>
                    <a:lnTo>
                      <a:pt x="0" y="3209"/>
                    </a:lnTo>
                    <a:lnTo>
                      <a:pt x="33" y="3209"/>
                    </a:lnTo>
                    <a:lnTo>
                      <a:pt x="68" y="3209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11" name="Freeform 257"/>
              <p:cNvSpPr>
                <a:spLocks/>
              </p:cNvSpPr>
              <p:nvPr/>
            </p:nvSpPr>
            <p:spPr bwMode="auto">
              <a:xfrm>
                <a:off x="8131" y="3353"/>
                <a:ext cx="17" cy="803"/>
              </a:xfrm>
              <a:custGeom>
                <a:avLst/>
                <a:gdLst>
                  <a:gd name="T0" fmla="*/ 68 w 68"/>
                  <a:gd name="T1" fmla="*/ 0 h 3209"/>
                  <a:gd name="T2" fmla="*/ 33 w 68"/>
                  <a:gd name="T3" fmla="*/ 0 h 3209"/>
                  <a:gd name="T4" fmla="*/ 0 w 68"/>
                  <a:gd name="T5" fmla="*/ 0 h 3209"/>
                  <a:gd name="T6" fmla="*/ 0 w 68"/>
                  <a:gd name="T7" fmla="*/ 3209 h 3209"/>
                  <a:gd name="T8" fmla="*/ 33 w 68"/>
                  <a:gd name="T9" fmla="*/ 3209 h 3209"/>
                  <a:gd name="T10" fmla="*/ 68 w 68"/>
                  <a:gd name="T11" fmla="*/ 3209 h 3209"/>
                  <a:gd name="T12" fmla="*/ 68 w 68"/>
                  <a:gd name="T13" fmla="*/ 0 h 3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209">
                    <a:moveTo>
                      <a:pt x="68" y="0"/>
                    </a:moveTo>
                    <a:lnTo>
                      <a:pt x="33" y="0"/>
                    </a:lnTo>
                    <a:lnTo>
                      <a:pt x="0" y="0"/>
                    </a:lnTo>
                    <a:lnTo>
                      <a:pt x="0" y="3209"/>
                    </a:lnTo>
                    <a:lnTo>
                      <a:pt x="33" y="3209"/>
                    </a:lnTo>
                    <a:lnTo>
                      <a:pt x="68" y="3209"/>
                    </a:lnTo>
                    <a:lnTo>
                      <a:pt x="68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12" name="Freeform 258"/>
              <p:cNvSpPr>
                <a:spLocks/>
              </p:cNvSpPr>
              <p:nvPr/>
            </p:nvSpPr>
            <p:spPr bwMode="auto">
              <a:xfrm>
                <a:off x="8131" y="4156"/>
                <a:ext cx="17" cy="8"/>
              </a:xfrm>
              <a:custGeom>
                <a:avLst/>
                <a:gdLst>
                  <a:gd name="T0" fmla="*/ 33 w 68"/>
                  <a:gd name="T1" fmla="*/ 0 h 34"/>
                  <a:gd name="T2" fmla="*/ 68 w 68"/>
                  <a:gd name="T3" fmla="*/ 0 h 34"/>
                  <a:gd name="T4" fmla="*/ 66 w 68"/>
                  <a:gd name="T5" fmla="*/ 10 h 34"/>
                  <a:gd name="T6" fmla="*/ 60 w 68"/>
                  <a:gd name="T7" fmla="*/ 21 h 34"/>
                  <a:gd name="T8" fmla="*/ 54 w 68"/>
                  <a:gd name="T9" fmla="*/ 27 h 34"/>
                  <a:gd name="T10" fmla="*/ 44 w 68"/>
                  <a:gd name="T11" fmla="*/ 32 h 34"/>
                  <a:gd name="T12" fmla="*/ 33 w 68"/>
                  <a:gd name="T13" fmla="*/ 34 h 34"/>
                  <a:gd name="T14" fmla="*/ 23 w 68"/>
                  <a:gd name="T15" fmla="*/ 32 h 34"/>
                  <a:gd name="T16" fmla="*/ 13 w 68"/>
                  <a:gd name="T17" fmla="*/ 27 h 34"/>
                  <a:gd name="T18" fmla="*/ 6 w 68"/>
                  <a:gd name="T19" fmla="*/ 21 h 34"/>
                  <a:gd name="T20" fmla="*/ 1 w 68"/>
                  <a:gd name="T21" fmla="*/ 10 h 34"/>
                  <a:gd name="T22" fmla="*/ 0 w 68"/>
                  <a:gd name="T23" fmla="*/ 0 h 34"/>
                  <a:gd name="T24" fmla="*/ 33 w 68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4">
                    <a:moveTo>
                      <a:pt x="33" y="0"/>
                    </a:moveTo>
                    <a:lnTo>
                      <a:pt x="68" y="0"/>
                    </a:lnTo>
                    <a:lnTo>
                      <a:pt x="66" y="10"/>
                    </a:lnTo>
                    <a:lnTo>
                      <a:pt x="60" y="21"/>
                    </a:lnTo>
                    <a:lnTo>
                      <a:pt x="54" y="27"/>
                    </a:lnTo>
                    <a:lnTo>
                      <a:pt x="44" y="32"/>
                    </a:lnTo>
                    <a:lnTo>
                      <a:pt x="33" y="34"/>
                    </a:lnTo>
                    <a:lnTo>
                      <a:pt x="23" y="32"/>
                    </a:lnTo>
                    <a:lnTo>
                      <a:pt x="13" y="27"/>
                    </a:lnTo>
                    <a:lnTo>
                      <a:pt x="6" y="21"/>
                    </a:lnTo>
                    <a:lnTo>
                      <a:pt x="1" y="10"/>
                    </a:lnTo>
                    <a:lnTo>
                      <a:pt x="0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13" name="Freeform 259"/>
              <p:cNvSpPr>
                <a:spLocks/>
              </p:cNvSpPr>
              <p:nvPr/>
            </p:nvSpPr>
            <p:spPr bwMode="auto">
              <a:xfrm>
                <a:off x="8131" y="4156"/>
                <a:ext cx="17" cy="8"/>
              </a:xfrm>
              <a:custGeom>
                <a:avLst/>
                <a:gdLst>
                  <a:gd name="T0" fmla="*/ 68 w 68"/>
                  <a:gd name="T1" fmla="*/ 0 h 34"/>
                  <a:gd name="T2" fmla="*/ 66 w 68"/>
                  <a:gd name="T3" fmla="*/ 10 h 34"/>
                  <a:gd name="T4" fmla="*/ 60 w 68"/>
                  <a:gd name="T5" fmla="*/ 21 h 34"/>
                  <a:gd name="T6" fmla="*/ 54 w 68"/>
                  <a:gd name="T7" fmla="*/ 27 h 34"/>
                  <a:gd name="T8" fmla="*/ 44 w 68"/>
                  <a:gd name="T9" fmla="*/ 32 h 34"/>
                  <a:gd name="T10" fmla="*/ 33 w 68"/>
                  <a:gd name="T11" fmla="*/ 34 h 34"/>
                  <a:gd name="T12" fmla="*/ 23 w 68"/>
                  <a:gd name="T13" fmla="*/ 32 h 34"/>
                  <a:gd name="T14" fmla="*/ 13 w 68"/>
                  <a:gd name="T15" fmla="*/ 27 h 34"/>
                  <a:gd name="T16" fmla="*/ 6 w 68"/>
                  <a:gd name="T17" fmla="*/ 21 h 34"/>
                  <a:gd name="T18" fmla="*/ 1 w 68"/>
                  <a:gd name="T19" fmla="*/ 10 h 34"/>
                  <a:gd name="T20" fmla="*/ 0 w 68"/>
                  <a:gd name="T2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4">
                    <a:moveTo>
                      <a:pt x="68" y="0"/>
                    </a:moveTo>
                    <a:lnTo>
                      <a:pt x="66" y="10"/>
                    </a:lnTo>
                    <a:lnTo>
                      <a:pt x="60" y="21"/>
                    </a:lnTo>
                    <a:lnTo>
                      <a:pt x="54" y="27"/>
                    </a:lnTo>
                    <a:lnTo>
                      <a:pt x="44" y="32"/>
                    </a:lnTo>
                    <a:lnTo>
                      <a:pt x="33" y="34"/>
                    </a:lnTo>
                    <a:lnTo>
                      <a:pt x="23" y="32"/>
                    </a:lnTo>
                    <a:lnTo>
                      <a:pt x="13" y="27"/>
                    </a:lnTo>
                    <a:lnTo>
                      <a:pt x="6" y="21"/>
                    </a:lnTo>
                    <a:lnTo>
                      <a:pt x="1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14" name="Line 260"/>
              <p:cNvSpPr>
                <a:spLocks noChangeShapeType="1"/>
              </p:cNvSpPr>
              <p:nvPr/>
            </p:nvSpPr>
            <p:spPr bwMode="auto">
              <a:xfrm>
                <a:off x="8140" y="3456"/>
                <a:ext cx="173" cy="5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15" name="Line 261"/>
              <p:cNvSpPr>
                <a:spLocks noChangeShapeType="1"/>
              </p:cNvSpPr>
              <p:nvPr/>
            </p:nvSpPr>
            <p:spPr bwMode="auto">
              <a:xfrm flipH="1">
                <a:off x="8110" y="3456"/>
                <a:ext cx="30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16" name="Line 262"/>
              <p:cNvSpPr>
                <a:spLocks noChangeShapeType="1"/>
              </p:cNvSpPr>
              <p:nvPr/>
            </p:nvSpPr>
            <p:spPr bwMode="auto">
              <a:xfrm flipH="1">
                <a:off x="8036" y="3579"/>
                <a:ext cx="49" cy="1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17" name="Line 263"/>
              <p:cNvSpPr>
                <a:spLocks noChangeShapeType="1"/>
              </p:cNvSpPr>
              <p:nvPr/>
            </p:nvSpPr>
            <p:spPr bwMode="auto">
              <a:xfrm flipH="1">
                <a:off x="7963" y="3745"/>
                <a:ext cx="48" cy="11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18" name="Line 264"/>
              <p:cNvSpPr>
                <a:spLocks noChangeShapeType="1"/>
              </p:cNvSpPr>
              <p:nvPr/>
            </p:nvSpPr>
            <p:spPr bwMode="auto">
              <a:xfrm flipH="1">
                <a:off x="7908" y="3910"/>
                <a:ext cx="30" cy="6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19" name="Line 265"/>
              <p:cNvSpPr>
                <a:spLocks noChangeShapeType="1"/>
              </p:cNvSpPr>
              <p:nvPr/>
            </p:nvSpPr>
            <p:spPr bwMode="auto">
              <a:xfrm>
                <a:off x="8140" y="4156"/>
                <a:ext cx="0" cy="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20" name="Line 266"/>
              <p:cNvSpPr>
                <a:spLocks noChangeShapeType="1"/>
              </p:cNvSpPr>
              <p:nvPr/>
            </p:nvSpPr>
            <p:spPr bwMode="auto">
              <a:xfrm>
                <a:off x="8140" y="4299"/>
                <a:ext cx="0" cy="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21" name="Freeform 267"/>
              <p:cNvSpPr>
                <a:spLocks/>
              </p:cNvSpPr>
              <p:nvPr/>
            </p:nvSpPr>
            <p:spPr bwMode="auto">
              <a:xfrm>
                <a:off x="3351" y="3942"/>
                <a:ext cx="35" cy="35"/>
              </a:xfrm>
              <a:custGeom>
                <a:avLst/>
                <a:gdLst>
                  <a:gd name="T0" fmla="*/ 139 w 139"/>
                  <a:gd name="T1" fmla="*/ 70 h 141"/>
                  <a:gd name="T2" fmla="*/ 120 w 139"/>
                  <a:gd name="T3" fmla="*/ 21 h 141"/>
                  <a:gd name="T4" fmla="*/ 69 w 139"/>
                  <a:gd name="T5" fmla="*/ 0 h 141"/>
                  <a:gd name="T6" fmla="*/ 20 w 139"/>
                  <a:gd name="T7" fmla="*/ 21 h 141"/>
                  <a:gd name="T8" fmla="*/ 0 w 139"/>
                  <a:gd name="T9" fmla="*/ 70 h 141"/>
                  <a:gd name="T10" fmla="*/ 20 w 139"/>
                  <a:gd name="T11" fmla="*/ 120 h 141"/>
                  <a:gd name="T12" fmla="*/ 69 w 139"/>
                  <a:gd name="T13" fmla="*/ 141 h 141"/>
                  <a:gd name="T14" fmla="*/ 120 w 139"/>
                  <a:gd name="T15" fmla="*/ 120 h 141"/>
                  <a:gd name="T16" fmla="*/ 139 w 139"/>
                  <a:gd name="T17" fmla="*/ 7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9" h="141">
                    <a:moveTo>
                      <a:pt x="139" y="70"/>
                    </a:moveTo>
                    <a:lnTo>
                      <a:pt x="120" y="21"/>
                    </a:lnTo>
                    <a:lnTo>
                      <a:pt x="69" y="0"/>
                    </a:lnTo>
                    <a:lnTo>
                      <a:pt x="20" y="21"/>
                    </a:lnTo>
                    <a:lnTo>
                      <a:pt x="0" y="70"/>
                    </a:lnTo>
                    <a:lnTo>
                      <a:pt x="20" y="120"/>
                    </a:lnTo>
                    <a:lnTo>
                      <a:pt x="69" y="141"/>
                    </a:lnTo>
                    <a:lnTo>
                      <a:pt x="120" y="120"/>
                    </a:lnTo>
                    <a:lnTo>
                      <a:pt x="139" y="70"/>
                    </a:lnTo>
                    <a:close/>
                  </a:path>
                </a:pathLst>
              </a:custGeom>
              <a:noFill/>
              <a:ln w="0">
                <a:solidFill>
                  <a:srgbClr val="3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22" name="Freeform 268"/>
              <p:cNvSpPr>
                <a:spLocks/>
              </p:cNvSpPr>
              <p:nvPr/>
            </p:nvSpPr>
            <p:spPr bwMode="auto">
              <a:xfrm>
                <a:off x="3350" y="1710"/>
                <a:ext cx="38" cy="38"/>
              </a:xfrm>
              <a:custGeom>
                <a:avLst/>
                <a:gdLst>
                  <a:gd name="T0" fmla="*/ 152 w 152"/>
                  <a:gd name="T1" fmla="*/ 76 h 152"/>
                  <a:gd name="T2" fmla="*/ 130 w 152"/>
                  <a:gd name="T3" fmla="*/ 21 h 152"/>
                  <a:gd name="T4" fmla="*/ 76 w 152"/>
                  <a:gd name="T5" fmla="*/ 0 h 152"/>
                  <a:gd name="T6" fmla="*/ 22 w 152"/>
                  <a:gd name="T7" fmla="*/ 21 h 152"/>
                  <a:gd name="T8" fmla="*/ 0 w 152"/>
                  <a:gd name="T9" fmla="*/ 76 h 152"/>
                  <a:gd name="T10" fmla="*/ 22 w 152"/>
                  <a:gd name="T11" fmla="*/ 130 h 152"/>
                  <a:gd name="T12" fmla="*/ 76 w 152"/>
                  <a:gd name="T13" fmla="*/ 152 h 152"/>
                  <a:gd name="T14" fmla="*/ 130 w 152"/>
                  <a:gd name="T15" fmla="*/ 130 h 152"/>
                  <a:gd name="T16" fmla="*/ 152 w 152"/>
                  <a:gd name="T17" fmla="*/ 7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152">
                    <a:moveTo>
                      <a:pt x="152" y="76"/>
                    </a:moveTo>
                    <a:lnTo>
                      <a:pt x="130" y="21"/>
                    </a:lnTo>
                    <a:lnTo>
                      <a:pt x="76" y="0"/>
                    </a:lnTo>
                    <a:lnTo>
                      <a:pt x="22" y="21"/>
                    </a:lnTo>
                    <a:lnTo>
                      <a:pt x="0" y="76"/>
                    </a:lnTo>
                    <a:lnTo>
                      <a:pt x="22" y="130"/>
                    </a:lnTo>
                    <a:lnTo>
                      <a:pt x="76" y="152"/>
                    </a:lnTo>
                    <a:lnTo>
                      <a:pt x="130" y="130"/>
                    </a:lnTo>
                    <a:lnTo>
                      <a:pt x="152" y="7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23" name="Freeform 269"/>
              <p:cNvSpPr>
                <a:spLocks/>
              </p:cNvSpPr>
              <p:nvPr/>
            </p:nvSpPr>
            <p:spPr bwMode="auto">
              <a:xfrm>
                <a:off x="3355" y="1710"/>
                <a:ext cx="27" cy="5"/>
              </a:xfrm>
              <a:custGeom>
                <a:avLst/>
                <a:gdLst>
                  <a:gd name="T0" fmla="*/ 54 w 108"/>
                  <a:gd name="T1" fmla="*/ 0 h 21"/>
                  <a:gd name="T2" fmla="*/ 0 w 108"/>
                  <a:gd name="T3" fmla="*/ 21 h 21"/>
                  <a:gd name="T4" fmla="*/ 108 w 108"/>
                  <a:gd name="T5" fmla="*/ 21 h 21"/>
                  <a:gd name="T6" fmla="*/ 54 w 108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21">
                    <a:moveTo>
                      <a:pt x="54" y="0"/>
                    </a:moveTo>
                    <a:lnTo>
                      <a:pt x="0" y="21"/>
                    </a:lnTo>
                    <a:lnTo>
                      <a:pt x="108" y="21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24" name="Freeform 270"/>
              <p:cNvSpPr>
                <a:spLocks/>
              </p:cNvSpPr>
              <p:nvPr/>
            </p:nvSpPr>
            <p:spPr bwMode="auto">
              <a:xfrm>
                <a:off x="3355" y="1710"/>
                <a:ext cx="27" cy="5"/>
              </a:xfrm>
              <a:custGeom>
                <a:avLst/>
                <a:gdLst>
                  <a:gd name="T0" fmla="*/ 54 w 108"/>
                  <a:gd name="T1" fmla="*/ 0 h 21"/>
                  <a:gd name="T2" fmla="*/ 0 w 108"/>
                  <a:gd name="T3" fmla="*/ 21 h 21"/>
                  <a:gd name="T4" fmla="*/ 108 w 108"/>
                  <a:gd name="T5" fmla="*/ 21 h 21"/>
                  <a:gd name="T6" fmla="*/ 54 w 108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21">
                    <a:moveTo>
                      <a:pt x="54" y="0"/>
                    </a:moveTo>
                    <a:lnTo>
                      <a:pt x="0" y="21"/>
                    </a:lnTo>
                    <a:lnTo>
                      <a:pt x="108" y="21"/>
                    </a:lnTo>
                    <a:lnTo>
                      <a:pt x="5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25" name="Freeform 271"/>
              <p:cNvSpPr>
                <a:spLocks/>
              </p:cNvSpPr>
              <p:nvPr/>
            </p:nvSpPr>
            <p:spPr bwMode="auto">
              <a:xfrm>
                <a:off x="3350" y="1715"/>
                <a:ext cx="38" cy="14"/>
              </a:xfrm>
              <a:custGeom>
                <a:avLst/>
                <a:gdLst>
                  <a:gd name="T0" fmla="*/ 22 w 152"/>
                  <a:gd name="T1" fmla="*/ 0 h 55"/>
                  <a:gd name="T2" fmla="*/ 0 w 152"/>
                  <a:gd name="T3" fmla="*/ 55 h 55"/>
                  <a:gd name="T4" fmla="*/ 152 w 152"/>
                  <a:gd name="T5" fmla="*/ 55 h 55"/>
                  <a:gd name="T6" fmla="*/ 22 w 152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5">
                    <a:moveTo>
                      <a:pt x="22" y="0"/>
                    </a:moveTo>
                    <a:lnTo>
                      <a:pt x="0" y="55"/>
                    </a:lnTo>
                    <a:lnTo>
                      <a:pt x="152" y="5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26" name="Freeform 272"/>
              <p:cNvSpPr>
                <a:spLocks/>
              </p:cNvSpPr>
              <p:nvPr/>
            </p:nvSpPr>
            <p:spPr bwMode="auto">
              <a:xfrm>
                <a:off x="3350" y="1715"/>
                <a:ext cx="38" cy="14"/>
              </a:xfrm>
              <a:custGeom>
                <a:avLst/>
                <a:gdLst>
                  <a:gd name="T0" fmla="*/ 22 w 152"/>
                  <a:gd name="T1" fmla="*/ 0 h 55"/>
                  <a:gd name="T2" fmla="*/ 0 w 152"/>
                  <a:gd name="T3" fmla="*/ 55 h 55"/>
                  <a:gd name="T4" fmla="*/ 152 w 152"/>
                  <a:gd name="T5" fmla="*/ 55 h 55"/>
                  <a:gd name="T6" fmla="*/ 22 w 152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5">
                    <a:moveTo>
                      <a:pt x="22" y="0"/>
                    </a:moveTo>
                    <a:lnTo>
                      <a:pt x="0" y="55"/>
                    </a:lnTo>
                    <a:lnTo>
                      <a:pt x="152" y="55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27" name="Freeform 273"/>
              <p:cNvSpPr>
                <a:spLocks/>
              </p:cNvSpPr>
              <p:nvPr/>
            </p:nvSpPr>
            <p:spPr bwMode="auto">
              <a:xfrm>
                <a:off x="3355" y="1715"/>
                <a:ext cx="33" cy="14"/>
              </a:xfrm>
              <a:custGeom>
                <a:avLst/>
                <a:gdLst>
                  <a:gd name="T0" fmla="*/ 0 w 130"/>
                  <a:gd name="T1" fmla="*/ 0 h 55"/>
                  <a:gd name="T2" fmla="*/ 108 w 130"/>
                  <a:gd name="T3" fmla="*/ 0 h 55"/>
                  <a:gd name="T4" fmla="*/ 130 w 130"/>
                  <a:gd name="T5" fmla="*/ 55 h 55"/>
                  <a:gd name="T6" fmla="*/ 0 w 130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5">
                    <a:moveTo>
                      <a:pt x="0" y="0"/>
                    </a:moveTo>
                    <a:lnTo>
                      <a:pt x="108" y="0"/>
                    </a:lnTo>
                    <a:lnTo>
                      <a:pt x="13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28" name="Freeform 274"/>
              <p:cNvSpPr>
                <a:spLocks/>
              </p:cNvSpPr>
              <p:nvPr/>
            </p:nvSpPr>
            <p:spPr bwMode="auto">
              <a:xfrm>
                <a:off x="3355" y="1715"/>
                <a:ext cx="33" cy="14"/>
              </a:xfrm>
              <a:custGeom>
                <a:avLst/>
                <a:gdLst>
                  <a:gd name="T0" fmla="*/ 0 w 130"/>
                  <a:gd name="T1" fmla="*/ 0 h 55"/>
                  <a:gd name="T2" fmla="*/ 108 w 130"/>
                  <a:gd name="T3" fmla="*/ 0 h 55"/>
                  <a:gd name="T4" fmla="*/ 130 w 130"/>
                  <a:gd name="T5" fmla="*/ 55 h 55"/>
                  <a:gd name="T6" fmla="*/ 0 w 130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5">
                    <a:moveTo>
                      <a:pt x="0" y="0"/>
                    </a:moveTo>
                    <a:lnTo>
                      <a:pt x="108" y="0"/>
                    </a:lnTo>
                    <a:lnTo>
                      <a:pt x="130" y="5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29" name="Freeform 275"/>
              <p:cNvSpPr>
                <a:spLocks/>
              </p:cNvSpPr>
              <p:nvPr/>
            </p:nvSpPr>
            <p:spPr bwMode="auto">
              <a:xfrm>
                <a:off x="3355" y="1742"/>
                <a:ext cx="14" cy="6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54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54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30" name="Freeform 276"/>
              <p:cNvSpPr>
                <a:spLocks/>
              </p:cNvSpPr>
              <p:nvPr/>
            </p:nvSpPr>
            <p:spPr bwMode="auto">
              <a:xfrm>
                <a:off x="3355" y="1742"/>
                <a:ext cx="14" cy="6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54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54" y="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31" name="Freeform 277"/>
              <p:cNvSpPr>
                <a:spLocks/>
              </p:cNvSpPr>
              <p:nvPr/>
            </p:nvSpPr>
            <p:spPr bwMode="auto">
              <a:xfrm>
                <a:off x="3350" y="1729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22 w 76"/>
                  <a:gd name="T3" fmla="*/ 54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22" y="54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32" name="Freeform 278"/>
              <p:cNvSpPr>
                <a:spLocks/>
              </p:cNvSpPr>
              <p:nvPr/>
            </p:nvSpPr>
            <p:spPr bwMode="auto">
              <a:xfrm>
                <a:off x="3350" y="1729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22 w 76"/>
                  <a:gd name="T3" fmla="*/ 54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22" y="54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33" name="Freeform 279"/>
              <p:cNvSpPr>
                <a:spLocks/>
              </p:cNvSpPr>
              <p:nvPr/>
            </p:nvSpPr>
            <p:spPr bwMode="auto">
              <a:xfrm>
                <a:off x="3350" y="1729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34" name="Freeform 280"/>
              <p:cNvSpPr>
                <a:spLocks/>
              </p:cNvSpPr>
              <p:nvPr/>
            </p:nvSpPr>
            <p:spPr bwMode="auto">
              <a:xfrm>
                <a:off x="3350" y="1729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35" name="Freeform 281"/>
              <p:cNvSpPr>
                <a:spLocks/>
              </p:cNvSpPr>
              <p:nvPr/>
            </p:nvSpPr>
            <p:spPr bwMode="auto">
              <a:xfrm>
                <a:off x="3369" y="1742"/>
                <a:ext cx="13" cy="6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0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36" name="Freeform 282"/>
              <p:cNvSpPr>
                <a:spLocks/>
              </p:cNvSpPr>
              <p:nvPr/>
            </p:nvSpPr>
            <p:spPr bwMode="auto">
              <a:xfrm>
                <a:off x="3369" y="1742"/>
                <a:ext cx="13" cy="6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0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37" name="Freeform 283"/>
              <p:cNvSpPr>
                <a:spLocks/>
              </p:cNvSpPr>
              <p:nvPr/>
            </p:nvSpPr>
            <p:spPr bwMode="auto">
              <a:xfrm>
                <a:off x="3369" y="1729"/>
                <a:ext cx="13" cy="13"/>
              </a:xfrm>
              <a:custGeom>
                <a:avLst/>
                <a:gdLst>
                  <a:gd name="T0" fmla="*/ 0 w 54"/>
                  <a:gd name="T1" fmla="*/ 0 h 54"/>
                  <a:gd name="T2" fmla="*/ 0 w 54"/>
                  <a:gd name="T3" fmla="*/ 54 h 54"/>
                  <a:gd name="T4" fmla="*/ 54 w 54"/>
                  <a:gd name="T5" fmla="*/ 54 h 54"/>
                  <a:gd name="T6" fmla="*/ 0 w 5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4">
                    <a:moveTo>
                      <a:pt x="0" y="0"/>
                    </a:moveTo>
                    <a:lnTo>
                      <a:pt x="0" y="54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38" name="Freeform 284"/>
              <p:cNvSpPr>
                <a:spLocks/>
              </p:cNvSpPr>
              <p:nvPr/>
            </p:nvSpPr>
            <p:spPr bwMode="auto">
              <a:xfrm>
                <a:off x="3369" y="1729"/>
                <a:ext cx="13" cy="13"/>
              </a:xfrm>
              <a:custGeom>
                <a:avLst/>
                <a:gdLst>
                  <a:gd name="T0" fmla="*/ 0 w 54"/>
                  <a:gd name="T1" fmla="*/ 0 h 54"/>
                  <a:gd name="T2" fmla="*/ 0 w 54"/>
                  <a:gd name="T3" fmla="*/ 54 h 54"/>
                  <a:gd name="T4" fmla="*/ 54 w 54"/>
                  <a:gd name="T5" fmla="*/ 54 h 54"/>
                  <a:gd name="T6" fmla="*/ 0 w 5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4">
                    <a:moveTo>
                      <a:pt x="0" y="0"/>
                    </a:moveTo>
                    <a:lnTo>
                      <a:pt x="0" y="54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39" name="Freeform 285"/>
              <p:cNvSpPr>
                <a:spLocks/>
              </p:cNvSpPr>
              <p:nvPr/>
            </p:nvSpPr>
            <p:spPr bwMode="auto">
              <a:xfrm>
                <a:off x="3369" y="1729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54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40" name="Freeform 286"/>
              <p:cNvSpPr>
                <a:spLocks/>
              </p:cNvSpPr>
              <p:nvPr/>
            </p:nvSpPr>
            <p:spPr bwMode="auto">
              <a:xfrm>
                <a:off x="3369" y="1729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54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41" name="Freeform 287"/>
              <p:cNvSpPr>
                <a:spLocks/>
              </p:cNvSpPr>
              <p:nvPr/>
            </p:nvSpPr>
            <p:spPr bwMode="auto">
              <a:xfrm>
                <a:off x="2906" y="1896"/>
                <a:ext cx="14" cy="5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0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42" name="Freeform 288"/>
              <p:cNvSpPr>
                <a:spLocks/>
              </p:cNvSpPr>
              <p:nvPr/>
            </p:nvSpPr>
            <p:spPr bwMode="auto">
              <a:xfrm>
                <a:off x="2906" y="1896"/>
                <a:ext cx="14" cy="5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0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43" name="Freeform 289"/>
              <p:cNvSpPr>
                <a:spLocks/>
              </p:cNvSpPr>
              <p:nvPr/>
            </p:nvSpPr>
            <p:spPr bwMode="auto">
              <a:xfrm>
                <a:off x="2906" y="1882"/>
                <a:ext cx="14" cy="14"/>
              </a:xfrm>
              <a:custGeom>
                <a:avLst/>
                <a:gdLst>
                  <a:gd name="T0" fmla="*/ 0 w 54"/>
                  <a:gd name="T1" fmla="*/ 0 h 54"/>
                  <a:gd name="T2" fmla="*/ 0 w 54"/>
                  <a:gd name="T3" fmla="*/ 54 h 54"/>
                  <a:gd name="T4" fmla="*/ 54 w 54"/>
                  <a:gd name="T5" fmla="*/ 54 h 54"/>
                  <a:gd name="T6" fmla="*/ 0 w 5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4">
                    <a:moveTo>
                      <a:pt x="0" y="0"/>
                    </a:moveTo>
                    <a:lnTo>
                      <a:pt x="0" y="54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44" name="Freeform 290"/>
              <p:cNvSpPr>
                <a:spLocks/>
              </p:cNvSpPr>
              <p:nvPr/>
            </p:nvSpPr>
            <p:spPr bwMode="auto">
              <a:xfrm>
                <a:off x="2906" y="1882"/>
                <a:ext cx="14" cy="14"/>
              </a:xfrm>
              <a:custGeom>
                <a:avLst/>
                <a:gdLst>
                  <a:gd name="T0" fmla="*/ 0 w 54"/>
                  <a:gd name="T1" fmla="*/ 0 h 54"/>
                  <a:gd name="T2" fmla="*/ 0 w 54"/>
                  <a:gd name="T3" fmla="*/ 54 h 54"/>
                  <a:gd name="T4" fmla="*/ 54 w 54"/>
                  <a:gd name="T5" fmla="*/ 54 h 54"/>
                  <a:gd name="T6" fmla="*/ 0 w 5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4">
                    <a:moveTo>
                      <a:pt x="0" y="0"/>
                    </a:moveTo>
                    <a:lnTo>
                      <a:pt x="0" y="54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45" name="Freeform 291"/>
              <p:cNvSpPr>
                <a:spLocks/>
              </p:cNvSpPr>
              <p:nvPr/>
            </p:nvSpPr>
            <p:spPr bwMode="auto">
              <a:xfrm>
                <a:off x="2906" y="1882"/>
                <a:ext cx="20" cy="14"/>
              </a:xfrm>
              <a:custGeom>
                <a:avLst/>
                <a:gdLst>
                  <a:gd name="T0" fmla="*/ 0 w 77"/>
                  <a:gd name="T1" fmla="*/ 0 h 54"/>
                  <a:gd name="T2" fmla="*/ 77 w 77"/>
                  <a:gd name="T3" fmla="*/ 0 h 54"/>
                  <a:gd name="T4" fmla="*/ 54 w 77"/>
                  <a:gd name="T5" fmla="*/ 54 h 54"/>
                  <a:gd name="T6" fmla="*/ 0 w 77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54">
                    <a:moveTo>
                      <a:pt x="0" y="0"/>
                    </a:moveTo>
                    <a:lnTo>
                      <a:pt x="77" y="0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46" name="Freeform 292"/>
              <p:cNvSpPr>
                <a:spLocks/>
              </p:cNvSpPr>
              <p:nvPr/>
            </p:nvSpPr>
            <p:spPr bwMode="auto">
              <a:xfrm>
                <a:off x="2906" y="1882"/>
                <a:ext cx="20" cy="14"/>
              </a:xfrm>
              <a:custGeom>
                <a:avLst/>
                <a:gdLst>
                  <a:gd name="T0" fmla="*/ 0 w 77"/>
                  <a:gd name="T1" fmla="*/ 0 h 54"/>
                  <a:gd name="T2" fmla="*/ 77 w 77"/>
                  <a:gd name="T3" fmla="*/ 0 h 54"/>
                  <a:gd name="T4" fmla="*/ 54 w 77"/>
                  <a:gd name="T5" fmla="*/ 54 h 54"/>
                  <a:gd name="T6" fmla="*/ 0 w 77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54">
                    <a:moveTo>
                      <a:pt x="0" y="0"/>
                    </a:moveTo>
                    <a:lnTo>
                      <a:pt x="77" y="0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47" name="Freeform 293"/>
              <p:cNvSpPr>
                <a:spLocks/>
              </p:cNvSpPr>
              <p:nvPr/>
            </p:nvSpPr>
            <p:spPr bwMode="auto">
              <a:xfrm>
                <a:off x="2887" y="1863"/>
                <a:ext cx="39" cy="38"/>
              </a:xfrm>
              <a:custGeom>
                <a:avLst/>
                <a:gdLst>
                  <a:gd name="T0" fmla="*/ 153 w 153"/>
                  <a:gd name="T1" fmla="*/ 76 h 152"/>
                  <a:gd name="T2" fmla="*/ 130 w 153"/>
                  <a:gd name="T3" fmla="*/ 22 h 152"/>
                  <a:gd name="T4" fmla="*/ 76 w 153"/>
                  <a:gd name="T5" fmla="*/ 0 h 152"/>
                  <a:gd name="T6" fmla="*/ 23 w 153"/>
                  <a:gd name="T7" fmla="*/ 22 h 152"/>
                  <a:gd name="T8" fmla="*/ 0 w 153"/>
                  <a:gd name="T9" fmla="*/ 76 h 152"/>
                  <a:gd name="T10" fmla="*/ 23 w 153"/>
                  <a:gd name="T11" fmla="*/ 130 h 152"/>
                  <a:gd name="T12" fmla="*/ 76 w 153"/>
                  <a:gd name="T13" fmla="*/ 152 h 152"/>
                  <a:gd name="T14" fmla="*/ 130 w 153"/>
                  <a:gd name="T15" fmla="*/ 130 h 152"/>
                  <a:gd name="T16" fmla="*/ 153 w 153"/>
                  <a:gd name="T17" fmla="*/ 7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3" h="152">
                    <a:moveTo>
                      <a:pt x="153" y="76"/>
                    </a:moveTo>
                    <a:lnTo>
                      <a:pt x="130" y="22"/>
                    </a:lnTo>
                    <a:lnTo>
                      <a:pt x="76" y="0"/>
                    </a:lnTo>
                    <a:lnTo>
                      <a:pt x="23" y="22"/>
                    </a:lnTo>
                    <a:lnTo>
                      <a:pt x="0" y="76"/>
                    </a:lnTo>
                    <a:lnTo>
                      <a:pt x="23" y="130"/>
                    </a:lnTo>
                    <a:lnTo>
                      <a:pt x="76" y="152"/>
                    </a:lnTo>
                    <a:lnTo>
                      <a:pt x="130" y="130"/>
                    </a:lnTo>
                    <a:lnTo>
                      <a:pt x="153" y="7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48" name="Freeform 294"/>
              <p:cNvSpPr>
                <a:spLocks/>
              </p:cNvSpPr>
              <p:nvPr/>
            </p:nvSpPr>
            <p:spPr bwMode="auto">
              <a:xfrm>
                <a:off x="2893" y="1863"/>
                <a:ext cx="27" cy="6"/>
              </a:xfrm>
              <a:custGeom>
                <a:avLst/>
                <a:gdLst>
                  <a:gd name="T0" fmla="*/ 53 w 107"/>
                  <a:gd name="T1" fmla="*/ 0 h 22"/>
                  <a:gd name="T2" fmla="*/ 0 w 107"/>
                  <a:gd name="T3" fmla="*/ 22 h 22"/>
                  <a:gd name="T4" fmla="*/ 107 w 107"/>
                  <a:gd name="T5" fmla="*/ 22 h 22"/>
                  <a:gd name="T6" fmla="*/ 53 w 107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22">
                    <a:moveTo>
                      <a:pt x="53" y="0"/>
                    </a:moveTo>
                    <a:lnTo>
                      <a:pt x="0" y="22"/>
                    </a:lnTo>
                    <a:lnTo>
                      <a:pt x="107" y="22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49" name="Freeform 295"/>
              <p:cNvSpPr>
                <a:spLocks/>
              </p:cNvSpPr>
              <p:nvPr/>
            </p:nvSpPr>
            <p:spPr bwMode="auto">
              <a:xfrm>
                <a:off x="2893" y="1863"/>
                <a:ext cx="27" cy="6"/>
              </a:xfrm>
              <a:custGeom>
                <a:avLst/>
                <a:gdLst>
                  <a:gd name="T0" fmla="*/ 53 w 107"/>
                  <a:gd name="T1" fmla="*/ 0 h 22"/>
                  <a:gd name="T2" fmla="*/ 0 w 107"/>
                  <a:gd name="T3" fmla="*/ 22 h 22"/>
                  <a:gd name="T4" fmla="*/ 107 w 107"/>
                  <a:gd name="T5" fmla="*/ 22 h 22"/>
                  <a:gd name="T6" fmla="*/ 53 w 107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22">
                    <a:moveTo>
                      <a:pt x="53" y="0"/>
                    </a:moveTo>
                    <a:lnTo>
                      <a:pt x="0" y="22"/>
                    </a:lnTo>
                    <a:lnTo>
                      <a:pt x="107" y="22"/>
                    </a:lnTo>
                    <a:lnTo>
                      <a:pt x="53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50" name="Freeform 296"/>
              <p:cNvSpPr>
                <a:spLocks/>
              </p:cNvSpPr>
              <p:nvPr/>
            </p:nvSpPr>
            <p:spPr bwMode="auto">
              <a:xfrm>
                <a:off x="2887" y="1869"/>
                <a:ext cx="39" cy="13"/>
              </a:xfrm>
              <a:custGeom>
                <a:avLst/>
                <a:gdLst>
                  <a:gd name="T0" fmla="*/ 23 w 153"/>
                  <a:gd name="T1" fmla="*/ 0 h 54"/>
                  <a:gd name="T2" fmla="*/ 0 w 153"/>
                  <a:gd name="T3" fmla="*/ 54 h 54"/>
                  <a:gd name="T4" fmla="*/ 153 w 153"/>
                  <a:gd name="T5" fmla="*/ 54 h 54"/>
                  <a:gd name="T6" fmla="*/ 23 w 153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" h="54">
                    <a:moveTo>
                      <a:pt x="23" y="0"/>
                    </a:moveTo>
                    <a:lnTo>
                      <a:pt x="0" y="54"/>
                    </a:lnTo>
                    <a:lnTo>
                      <a:pt x="153" y="5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51" name="Freeform 297"/>
              <p:cNvSpPr>
                <a:spLocks/>
              </p:cNvSpPr>
              <p:nvPr/>
            </p:nvSpPr>
            <p:spPr bwMode="auto">
              <a:xfrm>
                <a:off x="2887" y="1869"/>
                <a:ext cx="39" cy="13"/>
              </a:xfrm>
              <a:custGeom>
                <a:avLst/>
                <a:gdLst>
                  <a:gd name="T0" fmla="*/ 23 w 153"/>
                  <a:gd name="T1" fmla="*/ 0 h 54"/>
                  <a:gd name="T2" fmla="*/ 0 w 153"/>
                  <a:gd name="T3" fmla="*/ 54 h 54"/>
                  <a:gd name="T4" fmla="*/ 153 w 153"/>
                  <a:gd name="T5" fmla="*/ 54 h 54"/>
                  <a:gd name="T6" fmla="*/ 23 w 153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" h="54">
                    <a:moveTo>
                      <a:pt x="23" y="0"/>
                    </a:moveTo>
                    <a:lnTo>
                      <a:pt x="0" y="54"/>
                    </a:lnTo>
                    <a:lnTo>
                      <a:pt x="153" y="54"/>
                    </a:lnTo>
                    <a:lnTo>
                      <a:pt x="23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52" name="Freeform 298"/>
              <p:cNvSpPr>
                <a:spLocks/>
              </p:cNvSpPr>
              <p:nvPr/>
            </p:nvSpPr>
            <p:spPr bwMode="auto">
              <a:xfrm>
                <a:off x="2893" y="1869"/>
                <a:ext cx="33" cy="13"/>
              </a:xfrm>
              <a:custGeom>
                <a:avLst/>
                <a:gdLst>
                  <a:gd name="T0" fmla="*/ 0 w 130"/>
                  <a:gd name="T1" fmla="*/ 0 h 54"/>
                  <a:gd name="T2" fmla="*/ 107 w 130"/>
                  <a:gd name="T3" fmla="*/ 0 h 54"/>
                  <a:gd name="T4" fmla="*/ 130 w 130"/>
                  <a:gd name="T5" fmla="*/ 54 h 54"/>
                  <a:gd name="T6" fmla="*/ 0 w 130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4">
                    <a:moveTo>
                      <a:pt x="0" y="0"/>
                    </a:moveTo>
                    <a:lnTo>
                      <a:pt x="107" y="0"/>
                    </a:lnTo>
                    <a:lnTo>
                      <a:pt x="13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53" name="Freeform 299"/>
              <p:cNvSpPr>
                <a:spLocks/>
              </p:cNvSpPr>
              <p:nvPr/>
            </p:nvSpPr>
            <p:spPr bwMode="auto">
              <a:xfrm>
                <a:off x="2893" y="1869"/>
                <a:ext cx="33" cy="13"/>
              </a:xfrm>
              <a:custGeom>
                <a:avLst/>
                <a:gdLst>
                  <a:gd name="T0" fmla="*/ 0 w 130"/>
                  <a:gd name="T1" fmla="*/ 0 h 54"/>
                  <a:gd name="T2" fmla="*/ 107 w 130"/>
                  <a:gd name="T3" fmla="*/ 0 h 54"/>
                  <a:gd name="T4" fmla="*/ 130 w 130"/>
                  <a:gd name="T5" fmla="*/ 54 h 54"/>
                  <a:gd name="T6" fmla="*/ 0 w 130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4">
                    <a:moveTo>
                      <a:pt x="0" y="0"/>
                    </a:moveTo>
                    <a:lnTo>
                      <a:pt x="107" y="0"/>
                    </a:lnTo>
                    <a:lnTo>
                      <a:pt x="130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54" name="Freeform 300"/>
              <p:cNvSpPr>
                <a:spLocks/>
              </p:cNvSpPr>
              <p:nvPr/>
            </p:nvSpPr>
            <p:spPr bwMode="auto">
              <a:xfrm>
                <a:off x="2893" y="1896"/>
                <a:ext cx="13" cy="5"/>
              </a:xfrm>
              <a:custGeom>
                <a:avLst/>
                <a:gdLst>
                  <a:gd name="T0" fmla="*/ 0 w 53"/>
                  <a:gd name="T1" fmla="*/ 0 h 22"/>
                  <a:gd name="T2" fmla="*/ 53 w 53"/>
                  <a:gd name="T3" fmla="*/ 0 h 22"/>
                  <a:gd name="T4" fmla="*/ 53 w 53"/>
                  <a:gd name="T5" fmla="*/ 22 h 22"/>
                  <a:gd name="T6" fmla="*/ 0 w 53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22">
                    <a:moveTo>
                      <a:pt x="0" y="0"/>
                    </a:moveTo>
                    <a:lnTo>
                      <a:pt x="53" y="0"/>
                    </a:lnTo>
                    <a:lnTo>
                      <a:pt x="5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55" name="Freeform 301"/>
              <p:cNvSpPr>
                <a:spLocks/>
              </p:cNvSpPr>
              <p:nvPr/>
            </p:nvSpPr>
            <p:spPr bwMode="auto">
              <a:xfrm>
                <a:off x="2893" y="1896"/>
                <a:ext cx="13" cy="5"/>
              </a:xfrm>
              <a:custGeom>
                <a:avLst/>
                <a:gdLst>
                  <a:gd name="T0" fmla="*/ 0 w 53"/>
                  <a:gd name="T1" fmla="*/ 0 h 22"/>
                  <a:gd name="T2" fmla="*/ 53 w 53"/>
                  <a:gd name="T3" fmla="*/ 0 h 22"/>
                  <a:gd name="T4" fmla="*/ 53 w 53"/>
                  <a:gd name="T5" fmla="*/ 22 h 22"/>
                  <a:gd name="T6" fmla="*/ 0 w 53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22">
                    <a:moveTo>
                      <a:pt x="0" y="0"/>
                    </a:moveTo>
                    <a:lnTo>
                      <a:pt x="53" y="0"/>
                    </a:lnTo>
                    <a:lnTo>
                      <a:pt x="53" y="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56" name="Freeform 302"/>
              <p:cNvSpPr>
                <a:spLocks/>
              </p:cNvSpPr>
              <p:nvPr/>
            </p:nvSpPr>
            <p:spPr bwMode="auto">
              <a:xfrm>
                <a:off x="2887" y="1882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23 w 76"/>
                  <a:gd name="T3" fmla="*/ 54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23" y="54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57" name="Freeform 303"/>
              <p:cNvSpPr>
                <a:spLocks/>
              </p:cNvSpPr>
              <p:nvPr/>
            </p:nvSpPr>
            <p:spPr bwMode="auto">
              <a:xfrm>
                <a:off x="2887" y="1882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23 w 76"/>
                  <a:gd name="T3" fmla="*/ 54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23" y="54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58" name="Freeform 304"/>
              <p:cNvSpPr>
                <a:spLocks/>
              </p:cNvSpPr>
              <p:nvPr/>
            </p:nvSpPr>
            <p:spPr bwMode="auto">
              <a:xfrm>
                <a:off x="2887" y="1882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59" name="Freeform 305"/>
              <p:cNvSpPr>
                <a:spLocks/>
              </p:cNvSpPr>
              <p:nvPr/>
            </p:nvSpPr>
            <p:spPr bwMode="auto">
              <a:xfrm>
                <a:off x="2887" y="1882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60" name="Freeform 306"/>
              <p:cNvSpPr>
                <a:spLocks/>
              </p:cNvSpPr>
              <p:nvPr/>
            </p:nvSpPr>
            <p:spPr bwMode="auto">
              <a:xfrm>
                <a:off x="3369" y="3973"/>
                <a:ext cx="13" cy="5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0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61" name="Freeform 307"/>
              <p:cNvSpPr>
                <a:spLocks/>
              </p:cNvSpPr>
              <p:nvPr/>
            </p:nvSpPr>
            <p:spPr bwMode="auto">
              <a:xfrm>
                <a:off x="3369" y="3973"/>
                <a:ext cx="13" cy="5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0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62" name="Freeform 308"/>
              <p:cNvSpPr>
                <a:spLocks/>
              </p:cNvSpPr>
              <p:nvPr/>
            </p:nvSpPr>
            <p:spPr bwMode="auto">
              <a:xfrm>
                <a:off x="3369" y="3959"/>
                <a:ext cx="13" cy="14"/>
              </a:xfrm>
              <a:custGeom>
                <a:avLst/>
                <a:gdLst>
                  <a:gd name="T0" fmla="*/ 0 w 54"/>
                  <a:gd name="T1" fmla="*/ 0 h 54"/>
                  <a:gd name="T2" fmla="*/ 0 w 54"/>
                  <a:gd name="T3" fmla="*/ 54 h 54"/>
                  <a:gd name="T4" fmla="*/ 54 w 54"/>
                  <a:gd name="T5" fmla="*/ 54 h 54"/>
                  <a:gd name="T6" fmla="*/ 0 w 5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4">
                    <a:moveTo>
                      <a:pt x="0" y="0"/>
                    </a:moveTo>
                    <a:lnTo>
                      <a:pt x="0" y="54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63" name="Freeform 309"/>
              <p:cNvSpPr>
                <a:spLocks/>
              </p:cNvSpPr>
              <p:nvPr/>
            </p:nvSpPr>
            <p:spPr bwMode="auto">
              <a:xfrm>
                <a:off x="3369" y="3959"/>
                <a:ext cx="13" cy="14"/>
              </a:xfrm>
              <a:custGeom>
                <a:avLst/>
                <a:gdLst>
                  <a:gd name="T0" fmla="*/ 0 w 54"/>
                  <a:gd name="T1" fmla="*/ 0 h 54"/>
                  <a:gd name="T2" fmla="*/ 0 w 54"/>
                  <a:gd name="T3" fmla="*/ 54 h 54"/>
                  <a:gd name="T4" fmla="*/ 54 w 54"/>
                  <a:gd name="T5" fmla="*/ 54 h 54"/>
                  <a:gd name="T6" fmla="*/ 0 w 5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4">
                    <a:moveTo>
                      <a:pt x="0" y="0"/>
                    </a:moveTo>
                    <a:lnTo>
                      <a:pt x="0" y="54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64" name="Freeform 310"/>
              <p:cNvSpPr>
                <a:spLocks/>
              </p:cNvSpPr>
              <p:nvPr/>
            </p:nvSpPr>
            <p:spPr bwMode="auto">
              <a:xfrm>
                <a:off x="3369" y="3959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54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65" name="Freeform 311"/>
              <p:cNvSpPr>
                <a:spLocks/>
              </p:cNvSpPr>
              <p:nvPr/>
            </p:nvSpPr>
            <p:spPr bwMode="auto">
              <a:xfrm>
                <a:off x="3369" y="3959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54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66" name="Freeform 312"/>
              <p:cNvSpPr>
                <a:spLocks/>
              </p:cNvSpPr>
              <p:nvPr/>
            </p:nvSpPr>
            <p:spPr bwMode="auto">
              <a:xfrm>
                <a:off x="3350" y="3940"/>
                <a:ext cx="38" cy="38"/>
              </a:xfrm>
              <a:custGeom>
                <a:avLst/>
                <a:gdLst>
                  <a:gd name="T0" fmla="*/ 152 w 152"/>
                  <a:gd name="T1" fmla="*/ 76 h 152"/>
                  <a:gd name="T2" fmla="*/ 130 w 152"/>
                  <a:gd name="T3" fmla="*/ 21 h 152"/>
                  <a:gd name="T4" fmla="*/ 76 w 152"/>
                  <a:gd name="T5" fmla="*/ 0 h 152"/>
                  <a:gd name="T6" fmla="*/ 22 w 152"/>
                  <a:gd name="T7" fmla="*/ 21 h 152"/>
                  <a:gd name="T8" fmla="*/ 0 w 152"/>
                  <a:gd name="T9" fmla="*/ 76 h 152"/>
                  <a:gd name="T10" fmla="*/ 22 w 152"/>
                  <a:gd name="T11" fmla="*/ 130 h 152"/>
                  <a:gd name="T12" fmla="*/ 76 w 152"/>
                  <a:gd name="T13" fmla="*/ 152 h 152"/>
                  <a:gd name="T14" fmla="*/ 130 w 152"/>
                  <a:gd name="T15" fmla="*/ 130 h 152"/>
                  <a:gd name="T16" fmla="*/ 152 w 152"/>
                  <a:gd name="T17" fmla="*/ 7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152">
                    <a:moveTo>
                      <a:pt x="152" y="76"/>
                    </a:moveTo>
                    <a:lnTo>
                      <a:pt x="130" y="21"/>
                    </a:lnTo>
                    <a:lnTo>
                      <a:pt x="76" y="0"/>
                    </a:lnTo>
                    <a:lnTo>
                      <a:pt x="22" y="21"/>
                    </a:lnTo>
                    <a:lnTo>
                      <a:pt x="0" y="76"/>
                    </a:lnTo>
                    <a:lnTo>
                      <a:pt x="22" y="130"/>
                    </a:lnTo>
                    <a:lnTo>
                      <a:pt x="76" y="152"/>
                    </a:lnTo>
                    <a:lnTo>
                      <a:pt x="130" y="130"/>
                    </a:lnTo>
                    <a:lnTo>
                      <a:pt x="152" y="7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67" name="Freeform 313"/>
              <p:cNvSpPr>
                <a:spLocks/>
              </p:cNvSpPr>
              <p:nvPr/>
            </p:nvSpPr>
            <p:spPr bwMode="auto">
              <a:xfrm>
                <a:off x="3355" y="3940"/>
                <a:ext cx="27" cy="6"/>
              </a:xfrm>
              <a:custGeom>
                <a:avLst/>
                <a:gdLst>
                  <a:gd name="T0" fmla="*/ 54 w 108"/>
                  <a:gd name="T1" fmla="*/ 0 h 21"/>
                  <a:gd name="T2" fmla="*/ 0 w 108"/>
                  <a:gd name="T3" fmla="*/ 21 h 21"/>
                  <a:gd name="T4" fmla="*/ 108 w 108"/>
                  <a:gd name="T5" fmla="*/ 21 h 21"/>
                  <a:gd name="T6" fmla="*/ 54 w 108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21">
                    <a:moveTo>
                      <a:pt x="54" y="0"/>
                    </a:moveTo>
                    <a:lnTo>
                      <a:pt x="0" y="21"/>
                    </a:lnTo>
                    <a:lnTo>
                      <a:pt x="108" y="21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68" name="Freeform 314"/>
              <p:cNvSpPr>
                <a:spLocks/>
              </p:cNvSpPr>
              <p:nvPr/>
            </p:nvSpPr>
            <p:spPr bwMode="auto">
              <a:xfrm>
                <a:off x="3355" y="3940"/>
                <a:ext cx="27" cy="6"/>
              </a:xfrm>
              <a:custGeom>
                <a:avLst/>
                <a:gdLst>
                  <a:gd name="T0" fmla="*/ 54 w 108"/>
                  <a:gd name="T1" fmla="*/ 0 h 21"/>
                  <a:gd name="T2" fmla="*/ 0 w 108"/>
                  <a:gd name="T3" fmla="*/ 21 h 21"/>
                  <a:gd name="T4" fmla="*/ 108 w 108"/>
                  <a:gd name="T5" fmla="*/ 21 h 21"/>
                  <a:gd name="T6" fmla="*/ 54 w 108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21">
                    <a:moveTo>
                      <a:pt x="54" y="0"/>
                    </a:moveTo>
                    <a:lnTo>
                      <a:pt x="0" y="21"/>
                    </a:lnTo>
                    <a:lnTo>
                      <a:pt x="108" y="21"/>
                    </a:lnTo>
                    <a:lnTo>
                      <a:pt x="5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69" name="Freeform 315"/>
              <p:cNvSpPr>
                <a:spLocks/>
              </p:cNvSpPr>
              <p:nvPr/>
            </p:nvSpPr>
            <p:spPr bwMode="auto">
              <a:xfrm>
                <a:off x="3350" y="3946"/>
                <a:ext cx="38" cy="13"/>
              </a:xfrm>
              <a:custGeom>
                <a:avLst/>
                <a:gdLst>
                  <a:gd name="T0" fmla="*/ 22 w 152"/>
                  <a:gd name="T1" fmla="*/ 0 h 55"/>
                  <a:gd name="T2" fmla="*/ 0 w 152"/>
                  <a:gd name="T3" fmla="*/ 55 h 55"/>
                  <a:gd name="T4" fmla="*/ 152 w 152"/>
                  <a:gd name="T5" fmla="*/ 55 h 55"/>
                  <a:gd name="T6" fmla="*/ 22 w 152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5">
                    <a:moveTo>
                      <a:pt x="22" y="0"/>
                    </a:moveTo>
                    <a:lnTo>
                      <a:pt x="0" y="55"/>
                    </a:lnTo>
                    <a:lnTo>
                      <a:pt x="152" y="5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70" name="Freeform 316"/>
              <p:cNvSpPr>
                <a:spLocks/>
              </p:cNvSpPr>
              <p:nvPr/>
            </p:nvSpPr>
            <p:spPr bwMode="auto">
              <a:xfrm>
                <a:off x="3350" y="3946"/>
                <a:ext cx="38" cy="13"/>
              </a:xfrm>
              <a:custGeom>
                <a:avLst/>
                <a:gdLst>
                  <a:gd name="T0" fmla="*/ 22 w 152"/>
                  <a:gd name="T1" fmla="*/ 0 h 55"/>
                  <a:gd name="T2" fmla="*/ 0 w 152"/>
                  <a:gd name="T3" fmla="*/ 55 h 55"/>
                  <a:gd name="T4" fmla="*/ 152 w 152"/>
                  <a:gd name="T5" fmla="*/ 55 h 55"/>
                  <a:gd name="T6" fmla="*/ 22 w 152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5">
                    <a:moveTo>
                      <a:pt x="22" y="0"/>
                    </a:moveTo>
                    <a:lnTo>
                      <a:pt x="0" y="55"/>
                    </a:lnTo>
                    <a:lnTo>
                      <a:pt x="152" y="55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71" name="Freeform 317"/>
              <p:cNvSpPr>
                <a:spLocks/>
              </p:cNvSpPr>
              <p:nvPr/>
            </p:nvSpPr>
            <p:spPr bwMode="auto">
              <a:xfrm>
                <a:off x="3355" y="3946"/>
                <a:ext cx="33" cy="13"/>
              </a:xfrm>
              <a:custGeom>
                <a:avLst/>
                <a:gdLst>
                  <a:gd name="T0" fmla="*/ 0 w 130"/>
                  <a:gd name="T1" fmla="*/ 0 h 55"/>
                  <a:gd name="T2" fmla="*/ 108 w 130"/>
                  <a:gd name="T3" fmla="*/ 0 h 55"/>
                  <a:gd name="T4" fmla="*/ 130 w 130"/>
                  <a:gd name="T5" fmla="*/ 55 h 55"/>
                  <a:gd name="T6" fmla="*/ 0 w 130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5">
                    <a:moveTo>
                      <a:pt x="0" y="0"/>
                    </a:moveTo>
                    <a:lnTo>
                      <a:pt x="108" y="0"/>
                    </a:lnTo>
                    <a:lnTo>
                      <a:pt x="13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72" name="Freeform 318"/>
              <p:cNvSpPr>
                <a:spLocks/>
              </p:cNvSpPr>
              <p:nvPr/>
            </p:nvSpPr>
            <p:spPr bwMode="auto">
              <a:xfrm>
                <a:off x="3355" y="3946"/>
                <a:ext cx="33" cy="13"/>
              </a:xfrm>
              <a:custGeom>
                <a:avLst/>
                <a:gdLst>
                  <a:gd name="T0" fmla="*/ 0 w 130"/>
                  <a:gd name="T1" fmla="*/ 0 h 55"/>
                  <a:gd name="T2" fmla="*/ 108 w 130"/>
                  <a:gd name="T3" fmla="*/ 0 h 55"/>
                  <a:gd name="T4" fmla="*/ 130 w 130"/>
                  <a:gd name="T5" fmla="*/ 55 h 55"/>
                  <a:gd name="T6" fmla="*/ 0 w 130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5">
                    <a:moveTo>
                      <a:pt x="0" y="0"/>
                    </a:moveTo>
                    <a:lnTo>
                      <a:pt x="108" y="0"/>
                    </a:lnTo>
                    <a:lnTo>
                      <a:pt x="130" y="5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73" name="Freeform 319"/>
              <p:cNvSpPr>
                <a:spLocks/>
              </p:cNvSpPr>
              <p:nvPr/>
            </p:nvSpPr>
            <p:spPr bwMode="auto">
              <a:xfrm>
                <a:off x="3355" y="3973"/>
                <a:ext cx="14" cy="5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54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54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74" name="Freeform 320"/>
              <p:cNvSpPr>
                <a:spLocks/>
              </p:cNvSpPr>
              <p:nvPr/>
            </p:nvSpPr>
            <p:spPr bwMode="auto">
              <a:xfrm>
                <a:off x="3355" y="3973"/>
                <a:ext cx="14" cy="5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54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54" y="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75" name="Freeform 321"/>
              <p:cNvSpPr>
                <a:spLocks/>
              </p:cNvSpPr>
              <p:nvPr/>
            </p:nvSpPr>
            <p:spPr bwMode="auto">
              <a:xfrm>
                <a:off x="3350" y="3959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22 w 76"/>
                  <a:gd name="T3" fmla="*/ 54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22" y="54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76" name="Freeform 322"/>
              <p:cNvSpPr>
                <a:spLocks/>
              </p:cNvSpPr>
              <p:nvPr/>
            </p:nvSpPr>
            <p:spPr bwMode="auto">
              <a:xfrm>
                <a:off x="3350" y="3959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22 w 76"/>
                  <a:gd name="T3" fmla="*/ 54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22" y="54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77" name="Freeform 323"/>
              <p:cNvSpPr>
                <a:spLocks/>
              </p:cNvSpPr>
              <p:nvPr/>
            </p:nvSpPr>
            <p:spPr bwMode="auto">
              <a:xfrm>
                <a:off x="3350" y="3959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78" name="Freeform 324"/>
              <p:cNvSpPr>
                <a:spLocks/>
              </p:cNvSpPr>
              <p:nvPr/>
            </p:nvSpPr>
            <p:spPr bwMode="auto">
              <a:xfrm>
                <a:off x="3350" y="3959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79" name="Freeform 325"/>
              <p:cNvSpPr>
                <a:spLocks/>
              </p:cNvSpPr>
              <p:nvPr/>
            </p:nvSpPr>
            <p:spPr bwMode="auto">
              <a:xfrm>
                <a:off x="2881" y="3619"/>
                <a:ext cx="38" cy="39"/>
              </a:xfrm>
              <a:custGeom>
                <a:avLst/>
                <a:gdLst>
                  <a:gd name="T0" fmla="*/ 152 w 152"/>
                  <a:gd name="T1" fmla="*/ 76 h 152"/>
                  <a:gd name="T2" fmla="*/ 131 w 152"/>
                  <a:gd name="T3" fmla="*/ 22 h 152"/>
                  <a:gd name="T4" fmla="*/ 76 w 152"/>
                  <a:gd name="T5" fmla="*/ 0 h 152"/>
                  <a:gd name="T6" fmla="*/ 22 w 152"/>
                  <a:gd name="T7" fmla="*/ 22 h 152"/>
                  <a:gd name="T8" fmla="*/ 0 w 152"/>
                  <a:gd name="T9" fmla="*/ 76 h 152"/>
                  <a:gd name="T10" fmla="*/ 22 w 152"/>
                  <a:gd name="T11" fmla="*/ 129 h 152"/>
                  <a:gd name="T12" fmla="*/ 76 w 152"/>
                  <a:gd name="T13" fmla="*/ 152 h 152"/>
                  <a:gd name="T14" fmla="*/ 131 w 152"/>
                  <a:gd name="T15" fmla="*/ 129 h 152"/>
                  <a:gd name="T16" fmla="*/ 152 w 152"/>
                  <a:gd name="T17" fmla="*/ 7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152">
                    <a:moveTo>
                      <a:pt x="152" y="76"/>
                    </a:moveTo>
                    <a:lnTo>
                      <a:pt x="131" y="22"/>
                    </a:lnTo>
                    <a:lnTo>
                      <a:pt x="76" y="0"/>
                    </a:lnTo>
                    <a:lnTo>
                      <a:pt x="22" y="22"/>
                    </a:lnTo>
                    <a:lnTo>
                      <a:pt x="0" y="76"/>
                    </a:lnTo>
                    <a:lnTo>
                      <a:pt x="22" y="129"/>
                    </a:lnTo>
                    <a:lnTo>
                      <a:pt x="76" y="152"/>
                    </a:lnTo>
                    <a:lnTo>
                      <a:pt x="131" y="129"/>
                    </a:lnTo>
                    <a:lnTo>
                      <a:pt x="152" y="7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80" name="Freeform 326"/>
              <p:cNvSpPr>
                <a:spLocks/>
              </p:cNvSpPr>
              <p:nvPr/>
            </p:nvSpPr>
            <p:spPr bwMode="auto">
              <a:xfrm>
                <a:off x="2883" y="3621"/>
                <a:ext cx="35" cy="35"/>
              </a:xfrm>
              <a:custGeom>
                <a:avLst/>
                <a:gdLst>
                  <a:gd name="T0" fmla="*/ 140 w 140"/>
                  <a:gd name="T1" fmla="*/ 71 h 141"/>
                  <a:gd name="T2" fmla="*/ 120 w 140"/>
                  <a:gd name="T3" fmla="*/ 21 h 141"/>
                  <a:gd name="T4" fmla="*/ 69 w 140"/>
                  <a:gd name="T5" fmla="*/ 0 h 141"/>
                  <a:gd name="T6" fmla="*/ 21 w 140"/>
                  <a:gd name="T7" fmla="*/ 21 h 141"/>
                  <a:gd name="T8" fmla="*/ 0 w 140"/>
                  <a:gd name="T9" fmla="*/ 71 h 141"/>
                  <a:gd name="T10" fmla="*/ 21 w 140"/>
                  <a:gd name="T11" fmla="*/ 120 h 141"/>
                  <a:gd name="T12" fmla="*/ 69 w 140"/>
                  <a:gd name="T13" fmla="*/ 141 h 141"/>
                  <a:gd name="T14" fmla="*/ 120 w 140"/>
                  <a:gd name="T15" fmla="*/ 120 h 141"/>
                  <a:gd name="T16" fmla="*/ 140 w 140"/>
                  <a:gd name="T17" fmla="*/ 7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0" h="141">
                    <a:moveTo>
                      <a:pt x="140" y="71"/>
                    </a:moveTo>
                    <a:lnTo>
                      <a:pt x="120" y="21"/>
                    </a:lnTo>
                    <a:lnTo>
                      <a:pt x="69" y="0"/>
                    </a:lnTo>
                    <a:lnTo>
                      <a:pt x="21" y="21"/>
                    </a:lnTo>
                    <a:lnTo>
                      <a:pt x="0" y="71"/>
                    </a:lnTo>
                    <a:lnTo>
                      <a:pt x="21" y="120"/>
                    </a:lnTo>
                    <a:lnTo>
                      <a:pt x="69" y="141"/>
                    </a:lnTo>
                    <a:lnTo>
                      <a:pt x="120" y="120"/>
                    </a:lnTo>
                    <a:lnTo>
                      <a:pt x="140" y="71"/>
                    </a:lnTo>
                    <a:close/>
                  </a:path>
                </a:pathLst>
              </a:custGeom>
              <a:noFill/>
              <a:ln w="0">
                <a:solidFill>
                  <a:srgbClr val="3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81" name="Freeform 327"/>
              <p:cNvSpPr>
                <a:spLocks/>
              </p:cNvSpPr>
              <p:nvPr/>
            </p:nvSpPr>
            <p:spPr bwMode="auto">
              <a:xfrm>
                <a:off x="3490" y="2687"/>
                <a:ext cx="13" cy="5"/>
              </a:xfrm>
              <a:custGeom>
                <a:avLst/>
                <a:gdLst>
                  <a:gd name="T0" fmla="*/ 0 w 52"/>
                  <a:gd name="T1" fmla="*/ 0 h 21"/>
                  <a:gd name="T2" fmla="*/ 52 w 52"/>
                  <a:gd name="T3" fmla="*/ 0 h 21"/>
                  <a:gd name="T4" fmla="*/ 0 w 52"/>
                  <a:gd name="T5" fmla="*/ 21 h 21"/>
                  <a:gd name="T6" fmla="*/ 0 w 52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21">
                    <a:moveTo>
                      <a:pt x="0" y="0"/>
                    </a:moveTo>
                    <a:lnTo>
                      <a:pt x="52" y="0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82" name="Freeform 328"/>
              <p:cNvSpPr>
                <a:spLocks/>
              </p:cNvSpPr>
              <p:nvPr/>
            </p:nvSpPr>
            <p:spPr bwMode="auto">
              <a:xfrm>
                <a:off x="3490" y="2687"/>
                <a:ext cx="13" cy="5"/>
              </a:xfrm>
              <a:custGeom>
                <a:avLst/>
                <a:gdLst>
                  <a:gd name="T0" fmla="*/ 0 w 52"/>
                  <a:gd name="T1" fmla="*/ 0 h 21"/>
                  <a:gd name="T2" fmla="*/ 52 w 52"/>
                  <a:gd name="T3" fmla="*/ 0 h 21"/>
                  <a:gd name="T4" fmla="*/ 0 w 52"/>
                  <a:gd name="T5" fmla="*/ 21 h 21"/>
                  <a:gd name="T6" fmla="*/ 0 w 52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21">
                    <a:moveTo>
                      <a:pt x="0" y="0"/>
                    </a:moveTo>
                    <a:lnTo>
                      <a:pt x="52" y="0"/>
                    </a:lnTo>
                    <a:lnTo>
                      <a:pt x="0" y="2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83" name="Freeform 329"/>
              <p:cNvSpPr>
                <a:spLocks/>
              </p:cNvSpPr>
              <p:nvPr/>
            </p:nvSpPr>
            <p:spPr bwMode="auto">
              <a:xfrm>
                <a:off x="3490" y="2673"/>
                <a:ext cx="13" cy="14"/>
              </a:xfrm>
              <a:custGeom>
                <a:avLst/>
                <a:gdLst>
                  <a:gd name="T0" fmla="*/ 0 w 52"/>
                  <a:gd name="T1" fmla="*/ 0 h 55"/>
                  <a:gd name="T2" fmla="*/ 0 w 52"/>
                  <a:gd name="T3" fmla="*/ 55 h 55"/>
                  <a:gd name="T4" fmla="*/ 52 w 52"/>
                  <a:gd name="T5" fmla="*/ 55 h 55"/>
                  <a:gd name="T6" fmla="*/ 0 w 52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5">
                    <a:moveTo>
                      <a:pt x="0" y="0"/>
                    </a:moveTo>
                    <a:lnTo>
                      <a:pt x="0" y="55"/>
                    </a:lnTo>
                    <a:lnTo>
                      <a:pt x="52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84" name="Freeform 330"/>
              <p:cNvSpPr>
                <a:spLocks/>
              </p:cNvSpPr>
              <p:nvPr/>
            </p:nvSpPr>
            <p:spPr bwMode="auto">
              <a:xfrm>
                <a:off x="3490" y="2673"/>
                <a:ext cx="13" cy="14"/>
              </a:xfrm>
              <a:custGeom>
                <a:avLst/>
                <a:gdLst>
                  <a:gd name="T0" fmla="*/ 0 w 52"/>
                  <a:gd name="T1" fmla="*/ 0 h 55"/>
                  <a:gd name="T2" fmla="*/ 0 w 52"/>
                  <a:gd name="T3" fmla="*/ 55 h 55"/>
                  <a:gd name="T4" fmla="*/ 52 w 52"/>
                  <a:gd name="T5" fmla="*/ 55 h 55"/>
                  <a:gd name="T6" fmla="*/ 0 w 52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5">
                    <a:moveTo>
                      <a:pt x="0" y="0"/>
                    </a:moveTo>
                    <a:lnTo>
                      <a:pt x="0" y="55"/>
                    </a:lnTo>
                    <a:lnTo>
                      <a:pt x="52" y="5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85" name="Freeform 331"/>
              <p:cNvSpPr>
                <a:spLocks/>
              </p:cNvSpPr>
              <p:nvPr/>
            </p:nvSpPr>
            <p:spPr bwMode="auto">
              <a:xfrm>
                <a:off x="3490" y="2673"/>
                <a:ext cx="19" cy="14"/>
              </a:xfrm>
              <a:custGeom>
                <a:avLst/>
                <a:gdLst>
                  <a:gd name="T0" fmla="*/ 0 w 76"/>
                  <a:gd name="T1" fmla="*/ 0 h 55"/>
                  <a:gd name="T2" fmla="*/ 76 w 76"/>
                  <a:gd name="T3" fmla="*/ 0 h 55"/>
                  <a:gd name="T4" fmla="*/ 52 w 76"/>
                  <a:gd name="T5" fmla="*/ 55 h 55"/>
                  <a:gd name="T6" fmla="*/ 0 w 76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5">
                    <a:moveTo>
                      <a:pt x="0" y="0"/>
                    </a:moveTo>
                    <a:lnTo>
                      <a:pt x="76" y="0"/>
                    </a:lnTo>
                    <a:lnTo>
                      <a:pt x="52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86" name="Freeform 332"/>
              <p:cNvSpPr>
                <a:spLocks/>
              </p:cNvSpPr>
              <p:nvPr/>
            </p:nvSpPr>
            <p:spPr bwMode="auto">
              <a:xfrm>
                <a:off x="3490" y="2673"/>
                <a:ext cx="19" cy="14"/>
              </a:xfrm>
              <a:custGeom>
                <a:avLst/>
                <a:gdLst>
                  <a:gd name="T0" fmla="*/ 0 w 76"/>
                  <a:gd name="T1" fmla="*/ 0 h 55"/>
                  <a:gd name="T2" fmla="*/ 76 w 76"/>
                  <a:gd name="T3" fmla="*/ 0 h 55"/>
                  <a:gd name="T4" fmla="*/ 52 w 76"/>
                  <a:gd name="T5" fmla="*/ 55 h 55"/>
                  <a:gd name="T6" fmla="*/ 0 w 76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5">
                    <a:moveTo>
                      <a:pt x="0" y="0"/>
                    </a:moveTo>
                    <a:lnTo>
                      <a:pt x="76" y="0"/>
                    </a:lnTo>
                    <a:lnTo>
                      <a:pt x="52" y="5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87" name="Freeform 333"/>
              <p:cNvSpPr>
                <a:spLocks/>
              </p:cNvSpPr>
              <p:nvPr/>
            </p:nvSpPr>
            <p:spPr bwMode="auto">
              <a:xfrm>
                <a:off x="3471" y="2654"/>
                <a:ext cx="38" cy="38"/>
              </a:xfrm>
              <a:custGeom>
                <a:avLst/>
                <a:gdLst>
                  <a:gd name="T0" fmla="*/ 152 w 152"/>
                  <a:gd name="T1" fmla="*/ 76 h 152"/>
                  <a:gd name="T2" fmla="*/ 128 w 152"/>
                  <a:gd name="T3" fmla="*/ 22 h 152"/>
                  <a:gd name="T4" fmla="*/ 76 w 152"/>
                  <a:gd name="T5" fmla="*/ 0 h 152"/>
                  <a:gd name="T6" fmla="*/ 22 w 152"/>
                  <a:gd name="T7" fmla="*/ 22 h 152"/>
                  <a:gd name="T8" fmla="*/ 0 w 152"/>
                  <a:gd name="T9" fmla="*/ 76 h 152"/>
                  <a:gd name="T10" fmla="*/ 22 w 152"/>
                  <a:gd name="T11" fmla="*/ 131 h 152"/>
                  <a:gd name="T12" fmla="*/ 76 w 152"/>
                  <a:gd name="T13" fmla="*/ 152 h 152"/>
                  <a:gd name="T14" fmla="*/ 128 w 152"/>
                  <a:gd name="T15" fmla="*/ 131 h 152"/>
                  <a:gd name="T16" fmla="*/ 152 w 152"/>
                  <a:gd name="T17" fmla="*/ 7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152">
                    <a:moveTo>
                      <a:pt x="152" y="76"/>
                    </a:moveTo>
                    <a:lnTo>
                      <a:pt x="128" y="22"/>
                    </a:lnTo>
                    <a:lnTo>
                      <a:pt x="76" y="0"/>
                    </a:lnTo>
                    <a:lnTo>
                      <a:pt x="22" y="22"/>
                    </a:lnTo>
                    <a:lnTo>
                      <a:pt x="0" y="76"/>
                    </a:lnTo>
                    <a:lnTo>
                      <a:pt x="22" y="131"/>
                    </a:lnTo>
                    <a:lnTo>
                      <a:pt x="76" y="152"/>
                    </a:lnTo>
                    <a:lnTo>
                      <a:pt x="128" y="131"/>
                    </a:lnTo>
                    <a:lnTo>
                      <a:pt x="152" y="7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88" name="Freeform 334"/>
              <p:cNvSpPr>
                <a:spLocks/>
              </p:cNvSpPr>
              <p:nvPr/>
            </p:nvSpPr>
            <p:spPr bwMode="auto">
              <a:xfrm>
                <a:off x="3476" y="2654"/>
                <a:ext cx="27" cy="6"/>
              </a:xfrm>
              <a:custGeom>
                <a:avLst/>
                <a:gdLst>
                  <a:gd name="T0" fmla="*/ 54 w 106"/>
                  <a:gd name="T1" fmla="*/ 0 h 22"/>
                  <a:gd name="T2" fmla="*/ 0 w 106"/>
                  <a:gd name="T3" fmla="*/ 22 h 22"/>
                  <a:gd name="T4" fmla="*/ 106 w 106"/>
                  <a:gd name="T5" fmla="*/ 22 h 22"/>
                  <a:gd name="T6" fmla="*/ 54 w 106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22">
                    <a:moveTo>
                      <a:pt x="54" y="0"/>
                    </a:moveTo>
                    <a:lnTo>
                      <a:pt x="0" y="22"/>
                    </a:lnTo>
                    <a:lnTo>
                      <a:pt x="106" y="2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89" name="Freeform 335"/>
              <p:cNvSpPr>
                <a:spLocks/>
              </p:cNvSpPr>
              <p:nvPr/>
            </p:nvSpPr>
            <p:spPr bwMode="auto">
              <a:xfrm>
                <a:off x="3476" y="2654"/>
                <a:ext cx="27" cy="6"/>
              </a:xfrm>
              <a:custGeom>
                <a:avLst/>
                <a:gdLst>
                  <a:gd name="T0" fmla="*/ 54 w 106"/>
                  <a:gd name="T1" fmla="*/ 0 h 22"/>
                  <a:gd name="T2" fmla="*/ 0 w 106"/>
                  <a:gd name="T3" fmla="*/ 22 h 22"/>
                  <a:gd name="T4" fmla="*/ 106 w 106"/>
                  <a:gd name="T5" fmla="*/ 22 h 22"/>
                  <a:gd name="T6" fmla="*/ 54 w 106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22">
                    <a:moveTo>
                      <a:pt x="54" y="0"/>
                    </a:moveTo>
                    <a:lnTo>
                      <a:pt x="0" y="22"/>
                    </a:lnTo>
                    <a:lnTo>
                      <a:pt x="106" y="22"/>
                    </a:lnTo>
                    <a:lnTo>
                      <a:pt x="5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90" name="Freeform 336"/>
              <p:cNvSpPr>
                <a:spLocks/>
              </p:cNvSpPr>
              <p:nvPr/>
            </p:nvSpPr>
            <p:spPr bwMode="auto">
              <a:xfrm>
                <a:off x="3471" y="2660"/>
                <a:ext cx="38" cy="13"/>
              </a:xfrm>
              <a:custGeom>
                <a:avLst/>
                <a:gdLst>
                  <a:gd name="T0" fmla="*/ 22 w 152"/>
                  <a:gd name="T1" fmla="*/ 0 h 54"/>
                  <a:gd name="T2" fmla="*/ 0 w 152"/>
                  <a:gd name="T3" fmla="*/ 54 h 54"/>
                  <a:gd name="T4" fmla="*/ 152 w 152"/>
                  <a:gd name="T5" fmla="*/ 54 h 54"/>
                  <a:gd name="T6" fmla="*/ 22 w 152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4">
                    <a:moveTo>
                      <a:pt x="22" y="0"/>
                    </a:moveTo>
                    <a:lnTo>
                      <a:pt x="0" y="54"/>
                    </a:lnTo>
                    <a:lnTo>
                      <a:pt x="152" y="5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91" name="Freeform 337"/>
              <p:cNvSpPr>
                <a:spLocks/>
              </p:cNvSpPr>
              <p:nvPr/>
            </p:nvSpPr>
            <p:spPr bwMode="auto">
              <a:xfrm>
                <a:off x="3471" y="2660"/>
                <a:ext cx="38" cy="13"/>
              </a:xfrm>
              <a:custGeom>
                <a:avLst/>
                <a:gdLst>
                  <a:gd name="T0" fmla="*/ 22 w 152"/>
                  <a:gd name="T1" fmla="*/ 0 h 54"/>
                  <a:gd name="T2" fmla="*/ 0 w 152"/>
                  <a:gd name="T3" fmla="*/ 54 h 54"/>
                  <a:gd name="T4" fmla="*/ 152 w 152"/>
                  <a:gd name="T5" fmla="*/ 54 h 54"/>
                  <a:gd name="T6" fmla="*/ 22 w 152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4">
                    <a:moveTo>
                      <a:pt x="22" y="0"/>
                    </a:moveTo>
                    <a:lnTo>
                      <a:pt x="0" y="54"/>
                    </a:lnTo>
                    <a:lnTo>
                      <a:pt x="152" y="54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92" name="Freeform 338"/>
              <p:cNvSpPr>
                <a:spLocks/>
              </p:cNvSpPr>
              <p:nvPr/>
            </p:nvSpPr>
            <p:spPr bwMode="auto">
              <a:xfrm>
                <a:off x="3476" y="2660"/>
                <a:ext cx="33" cy="13"/>
              </a:xfrm>
              <a:custGeom>
                <a:avLst/>
                <a:gdLst>
                  <a:gd name="T0" fmla="*/ 0 w 130"/>
                  <a:gd name="T1" fmla="*/ 0 h 54"/>
                  <a:gd name="T2" fmla="*/ 106 w 130"/>
                  <a:gd name="T3" fmla="*/ 0 h 54"/>
                  <a:gd name="T4" fmla="*/ 130 w 130"/>
                  <a:gd name="T5" fmla="*/ 54 h 54"/>
                  <a:gd name="T6" fmla="*/ 0 w 130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4">
                    <a:moveTo>
                      <a:pt x="0" y="0"/>
                    </a:moveTo>
                    <a:lnTo>
                      <a:pt x="106" y="0"/>
                    </a:lnTo>
                    <a:lnTo>
                      <a:pt x="13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93" name="Freeform 339"/>
              <p:cNvSpPr>
                <a:spLocks/>
              </p:cNvSpPr>
              <p:nvPr/>
            </p:nvSpPr>
            <p:spPr bwMode="auto">
              <a:xfrm>
                <a:off x="3476" y="2660"/>
                <a:ext cx="33" cy="13"/>
              </a:xfrm>
              <a:custGeom>
                <a:avLst/>
                <a:gdLst>
                  <a:gd name="T0" fmla="*/ 0 w 130"/>
                  <a:gd name="T1" fmla="*/ 0 h 54"/>
                  <a:gd name="T2" fmla="*/ 106 w 130"/>
                  <a:gd name="T3" fmla="*/ 0 h 54"/>
                  <a:gd name="T4" fmla="*/ 130 w 130"/>
                  <a:gd name="T5" fmla="*/ 54 h 54"/>
                  <a:gd name="T6" fmla="*/ 0 w 130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4">
                    <a:moveTo>
                      <a:pt x="0" y="0"/>
                    </a:moveTo>
                    <a:lnTo>
                      <a:pt x="106" y="0"/>
                    </a:lnTo>
                    <a:lnTo>
                      <a:pt x="130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94" name="Freeform 340"/>
              <p:cNvSpPr>
                <a:spLocks/>
              </p:cNvSpPr>
              <p:nvPr/>
            </p:nvSpPr>
            <p:spPr bwMode="auto">
              <a:xfrm>
                <a:off x="3476" y="2687"/>
                <a:ext cx="14" cy="5"/>
              </a:xfrm>
              <a:custGeom>
                <a:avLst/>
                <a:gdLst>
                  <a:gd name="T0" fmla="*/ 0 w 54"/>
                  <a:gd name="T1" fmla="*/ 0 h 21"/>
                  <a:gd name="T2" fmla="*/ 54 w 54"/>
                  <a:gd name="T3" fmla="*/ 0 h 21"/>
                  <a:gd name="T4" fmla="*/ 54 w 54"/>
                  <a:gd name="T5" fmla="*/ 21 h 21"/>
                  <a:gd name="T6" fmla="*/ 0 w 54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1">
                    <a:moveTo>
                      <a:pt x="0" y="0"/>
                    </a:moveTo>
                    <a:lnTo>
                      <a:pt x="54" y="0"/>
                    </a:lnTo>
                    <a:lnTo>
                      <a:pt x="54" y="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95" name="Freeform 341"/>
              <p:cNvSpPr>
                <a:spLocks/>
              </p:cNvSpPr>
              <p:nvPr/>
            </p:nvSpPr>
            <p:spPr bwMode="auto">
              <a:xfrm>
                <a:off x="3476" y="2687"/>
                <a:ext cx="14" cy="5"/>
              </a:xfrm>
              <a:custGeom>
                <a:avLst/>
                <a:gdLst>
                  <a:gd name="T0" fmla="*/ 0 w 54"/>
                  <a:gd name="T1" fmla="*/ 0 h 21"/>
                  <a:gd name="T2" fmla="*/ 54 w 54"/>
                  <a:gd name="T3" fmla="*/ 0 h 21"/>
                  <a:gd name="T4" fmla="*/ 54 w 54"/>
                  <a:gd name="T5" fmla="*/ 21 h 21"/>
                  <a:gd name="T6" fmla="*/ 0 w 54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1">
                    <a:moveTo>
                      <a:pt x="0" y="0"/>
                    </a:moveTo>
                    <a:lnTo>
                      <a:pt x="54" y="0"/>
                    </a:lnTo>
                    <a:lnTo>
                      <a:pt x="54" y="21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96" name="Freeform 342"/>
              <p:cNvSpPr>
                <a:spLocks/>
              </p:cNvSpPr>
              <p:nvPr/>
            </p:nvSpPr>
            <p:spPr bwMode="auto">
              <a:xfrm>
                <a:off x="3471" y="2673"/>
                <a:ext cx="19" cy="14"/>
              </a:xfrm>
              <a:custGeom>
                <a:avLst/>
                <a:gdLst>
                  <a:gd name="T0" fmla="*/ 0 w 76"/>
                  <a:gd name="T1" fmla="*/ 0 h 55"/>
                  <a:gd name="T2" fmla="*/ 22 w 76"/>
                  <a:gd name="T3" fmla="*/ 55 h 55"/>
                  <a:gd name="T4" fmla="*/ 76 w 76"/>
                  <a:gd name="T5" fmla="*/ 55 h 55"/>
                  <a:gd name="T6" fmla="*/ 0 w 76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5">
                    <a:moveTo>
                      <a:pt x="0" y="0"/>
                    </a:moveTo>
                    <a:lnTo>
                      <a:pt x="22" y="55"/>
                    </a:lnTo>
                    <a:lnTo>
                      <a:pt x="76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97" name="Freeform 343"/>
              <p:cNvSpPr>
                <a:spLocks/>
              </p:cNvSpPr>
              <p:nvPr/>
            </p:nvSpPr>
            <p:spPr bwMode="auto">
              <a:xfrm>
                <a:off x="3471" y="2673"/>
                <a:ext cx="19" cy="14"/>
              </a:xfrm>
              <a:custGeom>
                <a:avLst/>
                <a:gdLst>
                  <a:gd name="T0" fmla="*/ 0 w 76"/>
                  <a:gd name="T1" fmla="*/ 0 h 55"/>
                  <a:gd name="T2" fmla="*/ 22 w 76"/>
                  <a:gd name="T3" fmla="*/ 55 h 55"/>
                  <a:gd name="T4" fmla="*/ 76 w 76"/>
                  <a:gd name="T5" fmla="*/ 55 h 55"/>
                  <a:gd name="T6" fmla="*/ 0 w 76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5">
                    <a:moveTo>
                      <a:pt x="0" y="0"/>
                    </a:moveTo>
                    <a:lnTo>
                      <a:pt x="22" y="55"/>
                    </a:lnTo>
                    <a:lnTo>
                      <a:pt x="76" y="5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98" name="Freeform 344"/>
              <p:cNvSpPr>
                <a:spLocks/>
              </p:cNvSpPr>
              <p:nvPr/>
            </p:nvSpPr>
            <p:spPr bwMode="auto">
              <a:xfrm>
                <a:off x="3471" y="2673"/>
                <a:ext cx="19" cy="14"/>
              </a:xfrm>
              <a:custGeom>
                <a:avLst/>
                <a:gdLst>
                  <a:gd name="T0" fmla="*/ 0 w 76"/>
                  <a:gd name="T1" fmla="*/ 0 h 55"/>
                  <a:gd name="T2" fmla="*/ 76 w 76"/>
                  <a:gd name="T3" fmla="*/ 0 h 55"/>
                  <a:gd name="T4" fmla="*/ 76 w 76"/>
                  <a:gd name="T5" fmla="*/ 55 h 55"/>
                  <a:gd name="T6" fmla="*/ 0 w 76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5">
                    <a:moveTo>
                      <a:pt x="0" y="0"/>
                    </a:moveTo>
                    <a:lnTo>
                      <a:pt x="76" y="0"/>
                    </a:lnTo>
                    <a:lnTo>
                      <a:pt x="76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99" name="Freeform 345"/>
              <p:cNvSpPr>
                <a:spLocks/>
              </p:cNvSpPr>
              <p:nvPr/>
            </p:nvSpPr>
            <p:spPr bwMode="auto">
              <a:xfrm>
                <a:off x="3471" y="2673"/>
                <a:ext cx="19" cy="14"/>
              </a:xfrm>
              <a:custGeom>
                <a:avLst/>
                <a:gdLst>
                  <a:gd name="T0" fmla="*/ 0 w 76"/>
                  <a:gd name="T1" fmla="*/ 0 h 55"/>
                  <a:gd name="T2" fmla="*/ 76 w 76"/>
                  <a:gd name="T3" fmla="*/ 0 h 55"/>
                  <a:gd name="T4" fmla="*/ 76 w 76"/>
                  <a:gd name="T5" fmla="*/ 55 h 55"/>
                  <a:gd name="T6" fmla="*/ 0 w 76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5">
                    <a:moveTo>
                      <a:pt x="0" y="0"/>
                    </a:moveTo>
                    <a:lnTo>
                      <a:pt x="76" y="0"/>
                    </a:lnTo>
                    <a:lnTo>
                      <a:pt x="76" y="5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00" name="Freeform 346"/>
              <p:cNvSpPr>
                <a:spLocks/>
              </p:cNvSpPr>
              <p:nvPr/>
            </p:nvSpPr>
            <p:spPr bwMode="auto">
              <a:xfrm>
                <a:off x="3069" y="2240"/>
                <a:ext cx="14" cy="5"/>
              </a:xfrm>
              <a:custGeom>
                <a:avLst/>
                <a:gdLst>
                  <a:gd name="T0" fmla="*/ 0 w 52"/>
                  <a:gd name="T1" fmla="*/ 0 h 22"/>
                  <a:gd name="T2" fmla="*/ 52 w 52"/>
                  <a:gd name="T3" fmla="*/ 0 h 22"/>
                  <a:gd name="T4" fmla="*/ 0 w 52"/>
                  <a:gd name="T5" fmla="*/ 22 h 22"/>
                  <a:gd name="T6" fmla="*/ 0 w 52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22">
                    <a:moveTo>
                      <a:pt x="0" y="0"/>
                    </a:moveTo>
                    <a:lnTo>
                      <a:pt x="52" y="0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01" name="Freeform 347"/>
              <p:cNvSpPr>
                <a:spLocks/>
              </p:cNvSpPr>
              <p:nvPr/>
            </p:nvSpPr>
            <p:spPr bwMode="auto">
              <a:xfrm>
                <a:off x="3069" y="2240"/>
                <a:ext cx="14" cy="5"/>
              </a:xfrm>
              <a:custGeom>
                <a:avLst/>
                <a:gdLst>
                  <a:gd name="T0" fmla="*/ 0 w 52"/>
                  <a:gd name="T1" fmla="*/ 0 h 22"/>
                  <a:gd name="T2" fmla="*/ 52 w 52"/>
                  <a:gd name="T3" fmla="*/ 0 h 22"/>
                  <a:gd name="T4" fmla="*/ 0 w 52"/>
                  <a:gd name="T5" fmla="*/ 22 h 22"/>
                  <a:gd name="T6" fmla="*/ 0 w 52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22">
                    <a:moveTo>
                      <a:pt x="0" y="0"/>
                    </a:moveTo>
                    <a:lnTo>
                      <a:pt x="52" y="0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02" name="Freeform 348"/>
              <p:cNvSpPr>
                <a:spLocks/>
              </p:cNvSpPr>
              <p:nvPr/>
            </p:nvSpPr>
            <p:spPr bwMode="auto">
              <a:xfrm>
                <a:off x="3069" y="2226"/>
                <a:ext cx="14" cy="14"/>
              </a:xfrm>
              <a:custGeom>
                <a:avLst/>
                <a:gdLst>
                  <a:gd name="T0" fmla="*/ 0 w 52"/>
                  <a:gd name="T1" fmla="*/ 0 h 55"/>
                  <a:gd name="T2" fmla="*/ 0 w 52"/>
                  <a:gd name="T3" fmla="*/ 55 h 55"/>
                  <a:gd name="T4" fmla="*/ 52 w 52"/>
                  <a:gd name="T5" fmla="*/ 55 h 55"/>
                  <a:gd name="T6" fmla="*/ 0 w 52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5">
                    <a:moveTo>
                      <a:pt x="0" y="0"/>
                    </a:moveTo>
                    <a:lnTo>
                      <a:pt x="0" y="55"/>
                    </a:lnTo>
                    <a:lnTo>
                      <a:pt x="52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03" name="Freeform 349"/>
              <p:cNvSpPr>
                <a:spLocks/>
              </p:cNvSpPr>
              <p:nvPr/>
            </p:nvSpPr>
            <p:spPr bwMode="auto">
              <a:xfrm>
                <a:off x="3069" y="2226"/>
                <a:ext cx="14" cy="14"/>
              </a:xfrm>
              <a:custGeom>
                <a:avLst/>
                <a:gdLst>
                  <a:gd name="T0" fmla="*/ 0 w 52"/>
                  <a:gd name="T1" fmla="*/ 0 h 55"/>
                  <a:gd name="T2" fmla="*/ 0 w 52"/>
                  <a:gd name="T3" fmla="*/ 55 h 55"/>
                  <a:gd name="T4" fmla="*/ 52 w 52"/>
                  <a:gd name="T5" fmla="*/ 55 h 55"/>
                  <a:gd name="T6" fmla="*/ 0 w 52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5">
                    <a:moveTo>
                      <a:pt x="0" y="0"/>
                    </a:moveTo>
                    <a:lnTo>
                      <a:pt x="0" y="55"/>
                    </a:lnTo>
                    <a:lnTo>
                      <a:pt x="52" y="5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04" name="Freeform 350"/>
              <p:cNvSpPr>
                <a:spLocks/>
              </p:cNvSpPr>
              <p:nvPr/>
            </p:nvSpPr>
            <p:spPr bwMode="auto">
              <a:xfrm>
                <a:off x="3069" y="2226"/>
                <a:ext cx="19" cy="14"/>
              </a:xfrm>
              <a:custGeom>
                <a:avLst/>
                <a:gdLst>
                  <a:gd name="T0" fmla="*/ 0 w 76"/>
                  <a:gd name="T1" fmla="*/ 0 h 55"/>
                  <a:gd name="T2" fmla="*/ 76 w 76"/>
                  <a:gd name="T3" fmla="*/ 0 h 55"/>
                  <a:gd name="T4" fmla="*/ 52 w 76"/>
                  <a:gd name="T5" fmla="*/ 55 h 55"/>
                  <a:gd name="T6" fmla="*/ 0 w 76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5">
                    <a:moveTo>
                      <a:pt x="0" y="0"/>
                    </a:moveTo>
                    <a:lnTo>
                      <a:pt x="76" y="0"/>
                    </a:lnTo>
                    <a:lnTo>
                      <a:pt x="52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05" name="Freeform 351"/>
              <p:cNvSpPr>
                <a:spLocks/>
              </p:cNvSpPr>
              <p:nvPr/>
            </p:nvSpPr>
            <p:spPr bwMode="auto">
              <a:xfrm>
                <a:off x="3069" y="2226"/>
                <a:ext cx="19" cy="14"/>
              </a:xfrm>
              <a:custGeom>
                <a:avLst/>
                <a:gdLst>
                  <a:gd name="T0" fmla="*/ 0 w 76"/>
                  <a:gd name="T1" fmla="*/ 0 h 55"/>
                  <a:gd name="T2" fmla="*/ 76 w 76"/>
                  <a:gd name="T3" fmla="*/ 0 h 55"/>
                  <a:gd name="T4" fmla="*/ 52 w 76"/>
                  <a:gd name="T5" fmla="*/ 55 h 55"/>
                  <a:gd name="T6" fmla="*/ 0 w 76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5">
                    <a:moveTo>
                      <a:pt x="0" y="0"/>
                    </a:moveTo>
                    <a:lnTo>
                      <a:pt x="76" y="0"/>
                    </a:lnTo>
                    <a:lnTo>
                      <a:pt x="52" y="5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06" name="Freeform 352"/>
              <p:cNvSpPr>
                <a:spLocks/>
              </p:cNvSpPr>
              <p:nvPr/>
            </p:nvSpPr>
            <p:spPr bwMode="auto">
              <a:xfrm>
                <a:off x="3050" y="2207"/>
                <a:ext cx="38" cy="38"/>
              </a:xfrm>
              <a:custGeom>
                <a:avLst/>
                <a:gdLst>
                  <a:gd name="T0" fmla="*/ 152 w 152"/>
                  <a:gd name="T1" fmla="*/ 76 h 153"/>
                  <a:gd name="T2" fmla="*/ 128 w 152"/>
                  <a:gd name="T3" fmla="*/ 22 h 153"/>
                  <a:gd name="T4" fmla="*/ 76 w 152"/>
                  <a:gd name="T5" fmla="*/ 0 h 153"/>
                  <a:gd name="T6" fmla="*/ 22 w 152"/>
                  <a:gd name="T7" fmla="*/ 22 h 153"/>
                  <a:gd name="T8" fmla="*/ 0 w 152"/>
                  <a:gd name="T9" fmla="*/ 76 h 153"/>
                  <a:gd name="T10" fmla="*/ 22 w 152"/>
                  <a:gd name="T11" fmla="*/ 131 h 153"/>
                  <a:gd name="T12" fmla="*/ 76 w 152"/>
                  <a:gd name="T13" fmla="*/ 153 h 153"/>
                  <a:gd name="T14" fmla="*/ 128 w 152"/>
                  <a:gd name="T15" fmla="*/ 131 h 153"/>
                  <a:gd name="T16" fmla="*/ 152 w 152"/>
                  <a:gd name="T17" fmla="*/ 76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153">
                    <a:moveTo>
                      <a:pt x="152" y="76"/>
                    </a:moveTo>
                    <a:lnTo>
                      <a:pt x="128" y="22"/>
                    </a:lnTo>
                    <a:lnTo>
                      <a:pt x="76" y="0"/>
                    </a:lnTo>
                    <a:lnTo>
                      <a:pt x="22" y="22"/>
                    </a:lnTo>
                    <a:lnTo>
                      <a:pt x="0" y="76"/>
                    </a:lnTo>
                    <a:lnTo>
                      <a:pt x="22" y="131"/>
                    </a:lnTo>
                    <a:lnTo>
                      <a:pt x="76" y="153"/>
                    </a:lnTo>
                    <a:lnTo>
                      <a:pt x="128" y="131"/>
                    </a:lnTo>
                    <a:lnTo>
                      <a:pt x="152" y="7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07" name="Freeform 353"/>
              <p:cNvSpPr>
                <a:spLocks/>
              </p:cNvSpPr>
              <p:nvPr/>
            </p:nvSpPr>
            <p:spPr bwMode="auto">
              <a:xfrm>
                <a:off x="3056" y="2207"/>
                <a:ext cx="27" cy="6"/>
              </a:xfrm>
              <a:custGeom>
                <a:avLst/>
                <a:gdLst>
                  <a:gd name="T0" fmla="*/ 54 w 106"/>
                  <a:gd name="T1" fmla="*/ 0 h 22"/>
                  <a:gd name="T2" fmla="*/ 0 w 106"/>
                  <a:gd name="T3" fmla="*/ 22 h 22"/>
                  <a:gd name="T4" fmla="*/ 106 w 106"/>
                  <a:gd name="T5" fmla="*/ 22 h 22"/>
                  <a:gd name="T6" fmla="*/ 54 w 106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22">
                    <a:moveTo>
                      <a:pt x="54" y="0"/>
                    </a:moveTo>
                    <a:lnTo>
                      <a:pt x="0" y="22"/>
                    </a:lnTo>
                    <a:lnTo>
                      <a:pt x="106" y="2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08" name="Freeform 354"/>
              <p:cNvSpPr>
                <a:spLocks/>
              </p:cNvSpPr>
              <p:nvPr/>
            </p:nvSpPr>
            <p:spPr bwMode="auto">
              <a:xfrm>
                <a:off x="3056" y="2207"/>
                <a:ext cx="27" cy="6"/>
              </a:xfrm>
              <a:custGeom>
                <a:avLst/>
                <a:gdLst>
                  <a:gd name="T0" fmla="*/ 54 w 106"/>
                  <a:gd name="T1" fmla="*/ 0 h 22"/>
                  <a:gd name="T2" fmla="*/ 0 w 106"/>
                  <a:gd name="T3" fmla="*/ 22 h 22"/>
                  <a:gd name="T4" fmla="*/ 106 w 106"/>
                  <a:gd name="T5" fmla="*/ 22 h 22"/>
                  <a:gd name="T6" fmla="*/ 54 w 106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22">
                    <a:moveTo>
                      <a:pt x="54" y="0"/>
                    </a:moveTo>
                    <a:lnTo>
                      <a:pt x="0" y="22"/>
                    </a:lnTo>
                    <a:lnTo>
                      <a:pt x="106" y="22"/>
                    </a:lnTo>
                    <a:lnTo>
                      <a:pt x="5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09" name="Freeform 355"/>
              <p:cNvSpPr>
                <a:spLocks/>
              </p:cNvSpPr>
              <p:nvPr/>
            </p:nvSpPr>
            <p:spPr bwMode="auto">
              <a:xfrm>
                <a:off x="3050" y="2213"/>
                <a:ext cx="38" cy="13"/>
              </a:xfrm>
              <a:custGeom>
                <a:avLst/>
                <a:gdLst>
                  <a:gd name="T0" fmla="*/ 22 w 152"/>
                  <a:gd name="T1" fmla="*/ 0 h 54"/>
                  <a:gd name="T2" fmla="*/ 0 w 152"/>
                  <a:gd name="T3" fmla="*/ 54 h 54"/>
                  <a:gd name="T4" fmla="*/ 152 w 152"/>
                  <a:gd name="T5" fmla="*/ 54 h 54"/>
                  <a:gd name="T6" fmla="*/ 22 w 152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4">
                    <a:moveTo>
                      <a:pt x="22" y="0"/>
                    </a:moveTo>
                    <a:lnTo>
                      <a:pt x="0" y="54"/>
                    </a:lnTo>
                    <a:lnTo>
                      <a:pt x="152" y="5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10" name="Freeform 356"/>
              <p:cNvSpPr>
                <a:spLocks/>
              </p:cNvSpPr>
              <p:nvPr/>
            </p:nvSpPr>
            <p:spPr bwMode="auto">
              <a:xfrm>
                <a:off x="3050" y="2213"/>
                <a:ext cx="38" cy="13"/>
              </a:xfrm>
              <a:custGeom>
                <a:avLst/>
                <a:gdLst>
                  <a:gd name="T0" fmla="*/ 22 w 152"/>
                  <a:gd name="T1" fmla="*/ 0 h 54"/>
                  <a:gd name="T2" fmla="*/ 0 w 152"/>
                  <a:gd name="T3" fmla="*/ 54 h 54"/>
                  <a:gd name="T4" fmla="*/ 152 w 152"/>
                  <a:gd name="T5" fmla="*/ 54 h 54"/>
                  <a:gd name="T6" fmla="*/ 22 w 152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4">
                    <a:moveTo>
                      <a:pt x="22" y="0"/>
                    </a:moveTo>
                    <a:lnTo>
                      <a:pt x="0" y="54"/>
                    </a:lnTo>
                    <a:lnTo>
                      <a:pt x="152" y="54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11" name="Freeform 357"/>
              <p:cNvSpPr>
                <a:spLocks/>
              </p:cNvSpPr>
              <p:nvPr/>
            </p:nvSpPr>
            <p:spPr bwMode="auto">
              <a:xfrm>
                <a:off x="3056" y="2213"/>
                <a:ext cx="32" cy="13"/>
              </a:xfrm>
              <a:custGeom>
                <a:avLst/>
                <a:gdLst>
                  <a:gd name="T0" fmla="*/ 0 w 130"/>
                  <a:gd name="T1" fmla="*/ 0 h 54"/>
                  <a:gd name="T2" fmla="*/ 106 w 130"/>
                  <a:gd name="T3" fmla="*/ 0 h 54"/>
                  <a:gd name="T4" fmla="*/ 130 w 130"/>
                  <a:gd name="T5" fmla="*/ 54 h 54"/>
                  <a:gd name="T6" fmla="*/ 0 w 130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4">
                    <a:moveTo>
                      <a:pt x="0" y="0"/>
                    </a:moveTo>
                    <a:lnTo>
                      <a:pt x="106" y="0"/>
                    </a:lnTo>
                    <a:lnTo>
                      <a:pt x="13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12" name="Freeform 358"/>
              <p:cNvSpPr>
                <a:spLocks/>
              </p:cNvSpPr>
              <p:nvPr/>
            </p:nvSpPr>
            <p:spPr bwMode="auto">
              <a:xfrm>
                <a:off x="3056" y="2213"/>
                <a:ext cx="32" cy="13"/>
              </a:xfrm>
              <a:custGeom>
                <a:avLst/>
                <a:gdLst>
                  <a:gd name="T0" fmla="*/ 0 w 130"/>
                  <a:gd name="T1" fmla="*/ 0 h 54"/>
                  <a:gd name="T2" fmla="*/ 106 w 130"/>
                  <a:gd name="T3" fmla="*/ 0 h 54"/>
                  <a:gd name="T4" fmla="*/ 130 w 130"/>
                  <a:gd name="T5" fmla="*/ 54 h 54"/>
                  <a:gd name="T6" fmla="*/ 0 w 130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4">
                    <a:moveTo>
                      <a:pt x="0" y="0"/>
                    </a:moveTo>
                    <a:lnTo>
                      <a:pt x="106" y="0"/>
                    </a:lnTo>
                    <a:lnTo>
                      <a:pt x="130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13" name="Freeform 359"/>
              <p:cNvSpPr>
                <a:spLocks/>
              </p:cNvSpPr>
              <p:nvPr/>
            </p:nvSpPr>
            <p:spPr bwMode="auto">
              <a:xfrm>
                <a:off x="3056" y="2240"/>
                <a:ext cx="13" cy="5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54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54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14" name="Freeform 360"/>
              <p:cNvSpPr>
                <a:spLocks/>
              </p:cNvSpPr>
              <p:nvPr/>
            </p:nvSpPr>
            <p:spPr bwMode="auto">
              <a:xfrm>
                <a:off x="3056" y="2240"/>
                <a:ext cx="13" cy="5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54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54" y="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15" name="Freeform 361"/>
              <p:cNvSpPr>
                <a:spLocks/>
              </p:cNvSpPr>
              <p:nvPr/>
            </p:nvSpPr>
            <p:spPr bwMode="auto">
              <a:xfrm>
                <a:off x="3050" y="2226"/>
                <a:ext cx="19" cy="14"/>
              </a:xfrm>
              <a:custGeom>
                <a:avLst/>
                <a:gdLst>
                  <a:gd name="T0" fmla="*/ 0 w 76"/>
                  <a:gd name="T1" fmla="*/ 0 h 55"/>
                  <a:gd name="T2" fmla="*/ 22 w 76"/>
                  <a:gd name="T3" fmla="*/ 55 h 55"/>
                  <a:gd name="T4" fmla="*/ 76 w 76"/>
                  <a:gd name="T5" fmla="*/ 55 h 55"/>
                  <a:gd name="T6" fmla="*/ 0 w 76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5">
                    <a:moveTo>
                      <a:pt x="0" y="0"/>
                    </a:moveTo>
                    <a:lnTo>
                      <a:pt x="22" y="55"/>
                    </a:lnTo>
                    <a:lnTo>
                      <a:pt x="76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16" name="Freeform 362"/>
              <p:cNvSpPr>
                <a:spLocks/>
              </p:cNvSpPr>
              <p:nvPr/>
            </p:nvSpPr>
            <p:spPr bwMode="auto">
              <a:xfrm>
                <a:off x="3050" y="2226"/>
                <a:ext cx="19" cy="14"/>
              </a:xfrm>
              <a:custGeom>
                <a:avLst/>
                <a:gdLst>
                  <a:gd name="T0" fmla="*/ 0 w 76"/>
                  <a:gd name="T1" fmla="*/ 0 h 55"/>
                  <a:gd name="T2" fmla="*/ 22 w 76"/>
                  <a:gd name="T3" fmla="*/ 55 h 55"/>
                  <a:gd name="T4" fmla="*/ 76 w 76"/>
                  <a:gd name="T5" fmla="*/ 55 h 55"/>
                  <a:gd name="T6" fmla="*/ 0 w 76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5">
                    <a:moveTo>
                      <a:pt x="0" y="0"/>
                    </a:moveTo>
                    <a:lnTo>
                      <a:pt x="22" y="55"/>
                    </a:lnTo>
                    <a:lnTo>
                      <a:pt x="76" y="5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17" name="Freeform 363"/>
              <p:cNvSpPr>
                <a:spLocks/>
              </p:cNvSpPr>
              <p:nvPr/>
            </p:nvSpPr>
            <p:spPr bwMode="auto">
              <a:xfrm>
                <a:off x="3050" y="2226"/>
                <a:ext cx="19" cy="14"/>
              </a:xfrm>
              <a:custGeom>
                <a:avLst/>
                <a:gdLst>
                  <a:gd name="T0" fmla="*/ 0 w 76"/>
                  <a:gd name="T1" fmla="*/ 0 h 55"/>
                  <a:gd name="T2" fmla="*/ 76 w 76"/>
                  <a:gd name="T3" fmla="*/ 0 h 55"/>
                  <a:gd name="T4" fmla="*/ 76 w 76"/>
                  <a:gd name="T5" fmla="*/ 55 h 55"/>
                  <a:gd name="T6" fmla="*/ 0 w 76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5">
                    <a:moveTo>
                      <a:pt x="0" y="0"/>
                    </a:moveTo>
                    <a:lnTo>
                      <a:pt x="76" y="0"/>
                    </a:lnTo>
                    <a:lnTo>
                      <a:pt x="76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18" name="Freeform 364"/>
              <p:cNvSpPr>
                <a:spLocks/>
              </p:cNvSpPr>
              <p:nvPr/>
            </p:nvSpPr>
            <p:spPr bwMode="auto">
              <a:xfrm>
                <a:off x="3050" y="2226"/>
                <a:ext cx="19" cy="14"/>
              </a:xfrm>
              <a:custGeom>
                <a:avLst/>
                <a:gdLst>
                  <a:gd name="T0" fmla="*/ 0 w 76"/>
                  <a:gd name="T1" fmla="*/ 0 h 55"/>
                  <a:gd name="T2" fmla="*/ 76 w 76"/>
                  <a:gd name="T3" fmla="*/ 0 h 55"/>
                  <a:gd name="T4" fmla="*/ 76 w 76"/>
                  <a:gd name="T5" fmla="*/ 55 h 55"/>
                  <a:gd name="T6" fmla="*/ 0 w 76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5">
                    <a:moveTo>
                      <a:pt x="0" y="0"/>
                    </a:moveTo>
                    <a:lnTo>
                      <a:pt x="76" y="0"/>
                    </a:lnTo>
                    <a:lnTo>
                      <a:pt x="76" y="5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19" name="Freeform 365"/>
              <p:cNvSpPr>
                <a:spLocks/>
              </p:cNvSpPr>
              <p:nvPr/>
            </p:nvSpPr>
            <p:spPr bwMode="auto">
              <a:xfrm>
                <a:off x="2887" y="3619"/>
                <a:ext cx="27" cy="6"/>
              </a:xfrm>
              <a:custGeom>
                <a:avLst/>
                <a:gdLst>
                  <a:gd name="T0" fmla="*/ 54 w 109"/>
                  <a:gd name="T1" fmla="*/ 0 h 22"/>
                  <a:gd name="T2" fmla="*/ 0 w 109"/>
                  <a:gd name="T3" fmla="*/ 22 h 22"/>
                  <a:gd name="T4" fmla="*/ 109 w 109"/>
                  <a:gd name="T5" fmla="*/ 22 h 22"/>
                  <a:gd name="T6" fmla="*/ 54 w 109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" h="22">
                    <a:moveTo>
                      <a:pt x="54" y="0"/>
                    </a:moveTo>
                    <a:lnTo>
                      <a:pt x="0" y="22"/>
                    </a:lnTo>
                    <a:lnTo>
                      <a:pt x="109" y="2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20" name="Freeform 366"/>
              <p:cNvSpPr>
                <a:spLocks/>
              </p:cNvSpPr>
              <p:nvPr/>
            </p:nvSpPr>
            <p:spPr bwMode="auto">
              <a:xfrm>
                <a:off x="2887" y="3619"/>
                <a:ext cx="27" cy="6"/>
              </a:xfrm>
              <a:custGeom>
                <a:avLst/>
                <a:gdLst>
                  <a:gd name="T0" fmla="*/ 54 w 109"/>
                  <a:gd name="T1" fmla="*/ 0 h 22"/>
                  <a:gd name="T2" fmla="*/ 0 w 109"/>
                  <a:gd name="T3" fmla="*/ 22 h 22"/>
                  <a:gd name="T4" fmla="*/ 109 w 109"/>
                  <a:gd name="T5" fmla="*/ 22 h 22"/>
                  <a:gd name="T6" fmla="*/ 54 w 109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" h="22">
                    <a:moveTo>
                      <a:pt x="54" y="0"/>
                    </a:moveTo>
                    <a:lnTo>
                      <a:pt x="0" y="22"/>
                    </a:lnTo>
                    <a:lnTo>
                      <a:pt x="109" y="22"/>
                    </a:lnTo>
                    <a:lnTo>
                      <a:pt x="5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21" name="Freeform 367"/>
              <p:cNvSpPr>
                <a:spLocks/>
              </p:cNvSpPr>
              <p:nvPr/>
            </p:nvSpPr>
            <p:spPr bwMode="auto">
              <a:xfrm>
                <a:off x="2881" y="3625"/>
                <a:ext cx="38" cy="13"/>
              </a:xfrm>
              <a:custGeom>
                <a:avLst/>
                <a:gdLst>
                  <a:gd name="T0" fmla="*/ 22 w 152"/>
                  <a:gd name="T1" fmla="*/ 0 h 54"/>
                  <a:gd name="T2" fmla="*/ 0 w 152"/>
                  <a:gd name="T3" fmla="*/ 54 h 54"/>
                  <a:gd name="T4" fmla="*/ 152 w 152"/>
                  <a:gd name="T5" fmla="*/ 54 h 54"/>
                  <a:gd name="T6" fmla="*/ 22 w 152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4">
                    <a:moveTo>
                      <a:pt x="22" y="0"/>
                    </a:moveTo>
                    <a:lnTo>
                      <a:pt x="0" y="54"/>
                    </a:lnTo>
                    <a:lnTo>
                      <a:pt x="152" y="5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22" name="Freeform 368"/>
              <p:cNvSpPr>
                <a:spLocks/>
              </p:cNvSpPr>
              <p:nvPr/>
            </p:nvSpPr>
            <p:spPr bwMode="auto">
              <a:xfrm>
                <a:off x="2881" y="3625"/>
                <a:ext cx="38" cy="13"/>
              </a:xfrm>
              <a:custGeom>
                <a:avLst/>
                <a:gdLst>
                  <a:gd name="T0" fmla="*/ 22 w 152"/>
                  <a:gd name="T1" fmla="*/ 0 h 54"/>
                  <a:gd name="T2" fmla="*/ 0 w 152"/>
                  <a:gd name="T3" fmla="*/ 54 h 54"/>
                  <a:gd name="T4" fmla="*/ 152 w 152"/>
                  <a:gd name="T5" fmla="*/ 54 h 54"/>
                  <a:gd name="T6" fmla="*/ 22 w 152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4">
                    <a:moveTo>
                      <a:pt x="22" y="0"/>
                    </a:moveTo>
                    <a:lnTo>
                      <a:pt x="0" y="54"/>
                    </a:lnTo>
                    <a:lnTo>
                      <a:pt x="152" y="54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23" name="Freeform 369"/>
              <p:cNvSpPr>
                <a:spLocks/>
              </p:cNvSpPr>
              <p:nvPr/>
            </p:nvSpPr>
            <p:spPr bwMode="auto">
              <a:xfrm>
                <a:off x="2887" y="3625"/>
                <a:ext cx="32" cy="13"/>
              </a:xfrm>
              <a:custGeom>
                <a:avLst/>
                <a:gdLst>
                  <a:gd name="T0" fmla="*/ 0 w 130"/>
                  <a:gd name="T1" fmla="*/ 0 h 54"/>
                  <a:gd name="T2" fmla="*/ 109 w 130"/>
                  <a:gd name="T3" fmla="*/ 0 h 54"/>
                  <a:gd name="T4" fmla="*/ 130 w 130"/>
                  <a:gd name="T5" fmla="*/ 54 h 54"/>
                  <a:gd name="T6" fmla="*/ 0 w 130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4">
                    <a:moveTo>
                      <a:pt x="0" y="0"/>
                    </a:moveTo>
                    <a:lnTo>
                      <a:pt x="109" y="0"/>
                    </a:lnTo>
                    <a:lnTo>
                      <a:pt x="13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24" name="Freeform 370"/>
              <p:cNvSpPr>
                <a:spLocks/>
              </p:cNvSpPr>
              <p:nvPr/>
            </p:nvSpPr>
            <p:spPr bwMode="auto">
              <a:xfrm>
                <a:off x="2887" y="3625"/>
                <a:ext cx="32" cy="13"/>
              </a:xfrm>
              <a:custGeom>
                <a:avLst/>
                <a:gdLst>
                  <a:gd name="T0" fmla="*/ 0 w 130"/>
                  <a:gd name="T1" fmla="*/ 0 h 54"/>
                  <a:gd name="T2" fmla="*/ 109 w 130"/>
                  <a:gd name="T3" fmla="*/ 0 h 54"/>
                  <a:gd name="T4" fmla="*/ 130 w 130"/>
                  <a:gd name="T5" fmla="*/ 54 h 54"/>
                  <a:gd name="T6" fmla="*/ 0 w 130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4">
                    <a:moveTo>
                      <a:pt x="0" y="0"/>
                    </a:moveTo>
                    <a:lnTo>
                      <a:pt x="109" y="0"/>
                    </a:lnTo>
                    <a:lnTo>
                      <a:pt x="130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25" name="Freeform 371"/>
              <p:cNvSpPr>
                <a:spLocks/>
              </p:cNvSpPr>
              <p:nvPr/>
            </p:nvSpPr>
            <p:spPr bwMode="auto">
              <a:xfrm>
                <a:off x="2887" y="3652"/>
                <a:ext cx="13" cy="6"/>
              </a:xfrm>
              <a:custGeom>
                <a:avLst/>
                <a:gdLst>
                  <a:gd name="T0" fmla="*/ 0 w 54"/>
                  <a:gd name="T1" fmla="*/ 0 h 23"/>
                  <a:gd name="T2" fmla="*/ 54 w 54"/>
                  <a:gd name="T3" fmla="*/ 0 h 23"/>
                  <a:gd name="T4" fmla="*/ 54 w 54"/>
                  <a:gd name="T5" fmla="*/ 23 h 23"/>
                  <a:gd name="T6" fmla="*/ 0 w 54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3">
                    <a:moveTo>
                      <a:pt x="0" y="0"/>
                    </a:moveTo>
                    <a:lnTo>
                      <a:pt x="54" y="0"/>
                    </a:lnTo>
                    <a:lnTo>
                      <a:pt x="54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26" name="Freeform 372"/>
              <p:cNvSpPr>
                <a:spLocks/>
              </p:cNvSpPr>
              <p:nvPr/>
            </p:nvSpPr>
            <p:spPr bwMode="auto">
              <a:xfrm>
                <a:off x="2887" y="3652"/>
                <a:ext cx="13" cy="6"/>
              </a:xfrm>
              <a:custGeom>
                <a:avLst/>
                <a:gdLst>
                  <a:gd name="T0" fmla="*/ 0 w 54"/>
                  <a:gd name="T1" fmla="*/ 0 h 23"/>
                  <a:gd name="T2" fmla="*/ 54 w 54"/>
                  <a:gd name="T3" fmla="*/ 0 h 23"/>
                  <a:gd name="T4" fmla="*/ 54 w 54"/>
                  <a:gd name="T5" fmla="*/ 23 h 23"/>
                  <a:gd name="T6" fmla="*/ 0 w 54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3">
                    <a:moveTo>
                      <a:pt x="0" y="0"/>
                    </a:moveTo>
                    <a:lnTo>
                      <a:pt x="54" y="0"/>
                    </a:lnTo>
                    <a:lnTo>
                      <a:pt x="54" y="2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27" name="Freeform 373"/>
              <p:cNvSpPr>
                <a:spLocks/>
              </p:cNvSpPr>
              <p:nvPr/>
            </p:nvSpPr>
            <p:spPr bwMode="auto">
              <a:xfrm>
                <a:off x="2881" y="3638"/>
                <a:ext cx="19" cy="14"/>
              </a:xfrm>
              <a:custGeom>
                <a:avLst/>
                <a:gdLst>
                  <a:gd name="T0" fmla="*/ 0 w 76"/>
                  <a:gd name="T1" fmla="*/ 0 h 53"/>
                  <a:gd name="T2" fmla="*/ 22 w 76"/>
                  <a:gd name="T3" fmla="*/ 53 h 53"/>
                  <a:gd name="T4" fmla="*/ 76 w 76"/>
                  <a:gd name="T5" fmla="*/ 53 h 53"/>
                  <a:gd name="T6" fmla="*/ 0 w 7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3">
                    <a:moveTo>
                      <a:pt x="0" y="0"/>
                    </a:moveTo>
                    <a:lnTo>
                      <a:pt x="22" y="53"/>
                    </a:lnTo>
                    <a:lnTo>
                      <a:pt x="76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28" name="Freeform 374"/>
              <p:cNvSpPr>
                <a:spLocks/>
              </p:cNvSpPr>
              <p:nvPr/>
            </p:nvSpPr>
            <p:spPr bwMode="auto">
              <a:xfrm>
                <a:off x="2881" y="3638"/>
                <a:ext cx="19" cy="14"/>
              </a:xfrm>
              <a:custGeom>
                <a:avLst/>
                <a:gdLst>
                  <a:gd name="T0" fmla="*/ 0 w 76"/>
                  <a:gd name="T1" fmla="*/ 0 h 53"/>
                  <a:gd name="T2" fmla="*/ 22 w 76"/>
                  <a:gd name="T3" fmla="*/ 53 h 53"/>
                  <a:gd name="T4" fmla="*/ 76 w 76"/>
                  <a:gd name="T5" fmla="*/ 53 h 53"/>
                  <a:gd name="T6" fmla="*/ 0 w 7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3">
                    <a:moveTo>
                      <a:pt x="0" y="0"/>
                    </a:moveTo>
                    <a:lnTo>
                      <a:pt x="22" y="53"/>
                    </a:lnTo>
                    <a:lnTo>
                      <a:pt x="76" y="5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29" name="Freeform 375"/>
              <p:cNvSpPr>
                <a:spLocks/>
              </p:cNvSpPr>
              <p:nvPr/>
            </p:nvSpPr>
            <p:spPr bwMode="auto">
              <a:xfrm>
                <a:off x="2881" y="3638"/>
                <a:ext cx="19" cy="14"/>
              </a:xfrm>
              <a:custGeom>
                <a:avLst/>
                <a:gdLst>
                  <a:gd name="T0" fmla="*/ 0 w 76"/>
                  <a:gd name="T1" fmla="*/ 0 h 53"/>
                  <a:gd name="T2" fmla="*/ 76 w 76"/>
                  <a:gd name="T3" fmla="*/ 0 h 53"/>
                  <a:gd name="T4" fmla="*/ 76 w 76"/>
                  <a:gd name="T5" fmla="*/ 53 h 53"/>
                  <a:gd name="T6" fmla="*/ 0 w 7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3">
                    <a:moveTo>
                      <a:pt x="0" y="0"/>
                    </a:moveTo>
                    <a:lnTo>
                      <a:pt x="76" y="0"/>
                    </a:lnTo>
                    <a:lnTo>
                      <a:pt x="76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30" name="Freeform 376"/>
              <p:cNvSpPr>
                <a:spLocks/>
              </p:cNvSpPr>
              <p:nvPr/>
            </p:nvSpPr>
            <p:spPr bwMode="auto">
              <a:xfrm>
                <a:off x="2881" y="3638"/>
                <a:ext cx="19" cy="14"/>
              </a:xfrm>
              <a:custGeom>
                <a:avLst/>
                <a:gdLst>
                  <a:gd name="T0" fmla="*/ 0 w 76"/>
                  <a:gd name="T1" fmla="*/ 0 h 53"/>
                  <a:gd name="T2" fmla="*/ 76 w 76"/>
                  <a:gd name="T3" fmla="*/ 0 h 53"/>
                  <a:gd name="T4" fmla="*/ 76 w 76"/>
                  <a:gd name="T5" fmla="*/ 53 h 53"/>
                  <a:gd name="T6" fmla="*/ 0 w 7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3">
                    <a:moveTo>
                      <a:pt x="0" y="0"/>
                    </a:moveTo>
                    <a:lnTo>
                      <a:pt x="76" y="0"/>
                    </a:lnTo>
                    <a:lnTo>
                      <a:pt x="76" y="5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31" name="Freeform 377"/>
              <p:cNvSpPr>
                <a:spLocks/>
              </p:cNvSpPr>
              <p:nvPr/>
            </p:nvSpPr>
            <p:spPr bwMode="auto">
              <a:xfrm>
                <a:off x="2900" y="3652"/>
                <a:ext cx="14" cy="6"/>
              </a:xfrm>
              <a:custGeom>
                <a:avLst/>
                <a:gdLst>
                  <a:gd name="T0" fmla="*/ 0 w 55"/>
                  <a:gd name="T1" fmla="*/ 0 h 23"/>
                  <a:gd name="T2" fmla="*/ 55 w 55"/>
                  <a:gd name="T3" fmla="*/ 0 h 23"/>
                  <a:gd name="T4" fmla="*/ 0 w 55"/>
                  <a:gd name="T5" fmla="*/ 23 h 23"/>
                  <a:gd name="T6" fmla="*/ 0 w 55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23">
                    <a:moveTo>
                      <a:pt x="0" y="0"/>
                    </a:moveTo>
                    <a:lnTo>
                      <a:pt x="55" y="0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32" name="Freeform 378"/>
              <p:cNvSpPr>
                <a:spLocks/>
              </p:cNvSpPr>
              <p:nvPr/>
            </p:nvSpPr>
            <p:spPr bwMode="auto">
              <a:xfrm>
                <a:off x="2900" y="3652"/>
                <a:ext cx="14" cy="6"/>
              </a:xfrm>
              <a:custGeom>
                <a:avLst/>
                <a:gdLst>
                  <a:gd name="T0" fmla="*/ 0 w 55"/>
                  <a:gd name="T1" fmla="*/ 0 h 23"/>
                  <a:gd name="T2" fmla="*/ 55 w 55"/>
                  <a:gd name="T3" fmla="*/ 0 h 23"/>
                  <a:gd name="T4" fmla="*/ 0 w 55"/>
                  <a:gd name="T5" fmla="*/ 23 h 23"/>
                  <a:gd name="T6" fmla="*/ 0 w 55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23">
                    <a:moveTo>
                      <a:pt x="0" y="0"/>
                    </a:moveTo>
                    <a:lnTo>
                      <a:pt x="55" y="0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33" name="Freeform 379"/>
              <p:cNvSpPr>
                <a:spLocks/>
              </p:cNvSpPr>
              <p:nvPr/>
            </p:nvSpPr>
            <p:spPr bwMode="auto">
              <a:xfrm>
                <a:off x="2900" y="3638"/>
                <a:ext cx="14" cy="14"/>
              </a:xfrm>
              <a:custGeom>
                <a:avLst/>
                <a:gdLst>
                  <a:gd name="T0" fmla="*/ 0 w 55"/>
                  <a:gd name="T1" fmla="*/ 0 h 53"/>
                  <a:gd name="T2" fmla="*/ 0 w 55"/>
                  <a:gd name="T3" fmla="*/ 53 h 53"/>
                  <a:gd name="T4" fmla="*/ 55 w 55"/>
                  <a:gd name="T5" fmla="*/ 53 h 53"/>
                  <a:gd name="T6" fmla="*/ 0 w 55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53">
                    <a:moveTo>
                      <a:pt x="0" y="0"/>
                    </a:moveTo>
                    <a:lnTo>
                      <a:pt x="0" y="53"/>
                    </a:lnTo>
                    <a:lnTo>
                      <a:pt x="55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34" name="Freeform 380"/>
              <p:cNvSpPr>
                <a:spLocks/>
              </p:cNvSpPr>
              <p:nvPr/>
            </p:nvSpPr>
            <p:spPr bwMode="auto">
              <a:xfrm>
                <a:off x="2900" y="3638"/>
                <a:ext cx="14" cy="14"/>
              </a:xfrm>
              <a:custGeom>
                <a:avLst/>
                <a:gdLst>
                  <a:gd name="T0" fmla="*/ 0 w 55"/>
                  <a:gd name="T1" fmla="*/ 0 h 53"/>
                  <a:gd name="T2" fmla="*/ 0 w 55"/>
                  <a:gd name="T3" fmla="*/ 53 h 53"/>
                  <a:gd name="T4" fmla="*/ 55 w 55"/>
                  <a:gd name="T5" fmla="*/ 53 h 53"/>
                  <a:gd name="T6" fmla="*/ 0 w 55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53">
                    <a:moveTo>
                      <a:pt x="0" y="0"/>
                    </a:moveTo>
                    <a:lnTo>
                      <a:pt x="0" y="53"/>
                    </a:lnTo>
                    <a:lnTo>
                      <a:pt x="55" y="5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35" name="Freeform 381"/>
              <p:cNvSpPr>
                <a:spLocks/>
              </p:cNvSpPr>
              <p:nvPr/>
            </p:nvSpPr>
            <p:spPr bwMode="auto">
              <a:xfrm>
                <a:off x="2900" y="3638"/>
                <a:ext cx="19" cy="14"/>
              </a:xfrm>
              <a:custGeom>
                <a:avLst/>
                <a:gdLst>
                  <a:gd name="T0" fmla="*/ 0 w 76"/>
                  <a:gd name="T1" fmla="*/ 0 h 53"/>
                  <a:gd name="T2" fmla="*/ 76 w 76"/>
                  <a:gd name="T3" fmla="*/ 0 h 53"/>
                  <a:gd name="T4" fmla="*/ 55 w 76"/>
                  <a:gd name="T5" fmla="*/ 53 h 53"/>
                  <a:gd name="T6" fmla="*/ 0 w 7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3">
                    <a:moveTo>
                      <a:pt x="0" y="0"/>
                    </a:moveTo>
                    <a:lnTo>
                      <a:pt x="76" y="0"/>
                    </a:lnTo>
                    <a:lnTo>
                      <a:pt x="55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36" name="Freeform 382"/>
              <p:cNvSpPr>
                <a:spLocks/>
              </p:cNvSpPr>
              <p:nvPr/>
            </p:nvSpPr>
            <p:spPr bwMode="auto">
              <a:xfrm>
                <a:off x="2900" y="3638"/>
                <a:ext cx="19" cy="14"/>
              </a:xfrm>
              <a:custGeom>
                <a:avLst/>
                <a:gdLst>
                  <a:gd name="T0" fmla="*/ 0 w 76"/>
                  <a:gd name="T1" fmla="*/ 0 h 53"/>
                  <a:gd name="T2" fmla="*/ 76 w 76"/>
                  <a:gd name="T3" fmla="*/ 0 h 53"/>
                  <a:gd name="T4" fmla="*/ 55 w 76"/>
                  <a:gd name="T5" fmla="*/ 53 h 53"/>
                  <a:gd name="T6" fmla="*/ 0 w 7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3">
                    <a:moveTo>
                      <a:pt x="0" y="0"/>
                    </a:moveTo>
                    <a:lnTo>
                      <a:pt x="76" y="0"/>
                    </a:lnTo>
                    <a:lnTo>
                      <a:pt x="55" y="5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37" name="Freeform 383"/>
              <p:cNvSpPr>
                <a:spLocks/>
              </p:cNvSpPr>
              <p:nvPr/>
            </p:nvSpPr>
            <p:spPr bwMode="auto">
              <a:xfrm>
                <a:off x="2881" y="3619"/>
                <a:ext cx="38" cy="39"/>
              </a:xfrm>
              <a:custGeom>
                <a:avLst/>
                <a:gdLst>
                  <a:gd name="T0" fmla="*/ 152 w 152"/>
                  <a:gd name="T1" fmla="*/ 76 h 152"/>
                  <a:gd name="T2" fmla="*/ 131 w 152"/>
                  <a:gd name="T3" fmla="*/ 22 h 152"/>
                  <a:gd name="T4" fmla="*/ 76 w 152"/>
                  <a:gd name="T5" fmla="*/ 0 h 152"/>
                  <a:gd name="T6" fmla="*/ 22 w 152"/>
                  <a:gd name="T7" fmla="*/ 22 h 152"/>
                  <a:gd name="T8" fmla="*/ 0 w 152"/>
                  <a:gd name="T9" fmla="*/ 76 h 152"/>
                  <a:gd name="T10" fmla="*/ 22 w 152"/>
                  <a:gd name="T11" fmla="*/ 129 h 152"/>
                  <a:gd name="T12" fmla="*/ 76 w 152"/>
                  <a:gd name="T13" fmla="*/ 152 h 152"/>
                  <a:gd name="T14" fmla="*/ 131 w 152"/>
                  <a:gd name="T15" fmla="*/ 129 h 152"/>
                  <a:gd name="T16" fmla="*/ 152 w 152"/>
                  <a:gd name="T17" fmla="*/ 7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152">
                    <a:moveTo>
                      <a:pt x="152" y="76"/>
                    </a:moveTo>
                    <a:lnTo>
                      <a:pt x="131" y="22"/>
                    </a:lnTo>
                    <a:lnTo>
                      <a:pt x="76" y="0"/>
                    </a:lnTo>
                    <a:lnTo>
                      <a:pt x="22" y="22"/>
                    </a:lnTo>
                    <a:lnTo>
                      <a:pt x="0" y="76"/>
                    </a:lnTo>
                    <a:lnTo>
                      <a:pt x="22" y="129"/>
                    </a:lnTo>
                    <a:lnTo>
                      <a:pt x="76" y="152"/>
                    </a:lnTo>
                    <a:lnTo>
                      <a:pt x="131" y="129"/>
                    </a:lnTo>
                    <a:lnTo>
                      <a:pt x="152" y="7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38" name="Freeform 384"/>
              <p:cNvSpPr>
                <a:spLocks/>
              </p:cNvSpPr>
              <p:nvPr/>
            </p:nvSpPr>
            <p:spPr bwMode="auto">
              <a:xfrm>
                <a:off x="3050" y="4460"/>
                <a:ext cx="38" cy="38"/>
              </a:xfrm>
              <a:custGeom>
                <a:avLst/>
                <a:gdLst>
                  <a:gd name="T0" fmla="*/ 152 w 152"/>
                  <a:gd name="T1" fmla="*/ 76 h 153"/>
                  <a:gd name="T2" fmla="*/ 128 w 152"/>
                  <a:gd name="T3" fmla="*/ 24 h 153"/>
                  <a:gd name="T4" fmla="*/ 76 w 152"/>
                  <a:gd name="T5" fmla="*/ 0 h 153"/>
                  <a:gd name="T6" fmla="*/ 22 w 152"/>
                  <a:gd name="T7" fmla="*/ 24 h 153"/>
                  <a:gd name="T8" fmla="*/ 0 w 152"/>
                  <a:gd name="T9" fmla="*/ 76 h 153"/>
                  <a:gd name="T10" fmla="*/ 22 w 152"/>
                  <a:gd name="T11" fmla="*/ 131 h 153"/>
                  <a:gd name="T12" fmla="*/ 76 w 152"/>
                  <a:gd name="T13" fmla="*/ 153 h 153"/>
                  <a:gd name="T14" fmla="*/ 128 w 152"/>
                  <a:gd name="T15" fmla="*/ 131 h 153"/>
                  <a:gd name="T16" fmla="*/ 152 w 152"/>
                  <a:gd name="T17" fmla="*/ 76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153">
                    <a:moveTo>
                      <a:pt x="152" y="76"/>
                    </a:moveTo>
                    <a:lnTo>
                      <a:pt x="128" y="24"/>
                    </a:lnTo>
                    <a:lnTo>
                      <a:pt x="76" y="0"/>
                    </a:lnTo>
                    <a:lnTo>
                      <a:pt x="22" y="24"/>
                    </a:lnTo>
                    <a:lnTo>
                      <a:pt x="0" y="76"/>
                    </a:lnTo>
                    <a:lnTo>
                      <a:pt x="22" y="131"/>
                    </a:lnTo>
                    <a:lnTo>
                      <a:pt x="76" y="153"/>
                    </a:lnTo>
                    <a:lnTo>
                      <a:pt x="128" y="131"/>
                    </a:lnTo>
                    <a:lnTo>
                      <a:pt x="152" y="7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39" name="Freeform 385"/>
              <p:cNvSpPr>
                <a:spLocks/>
              </p:cNvSpPr>
              <p:nvPr/>
            </p:nvSpPr>
            <p:spPr bwMode="auto">
              <a:xfrm>
                <a:off x="3056" y="4460"/>
                <a:ext cx="27" cy="6"/>
              </a:xfrm>
              <a:custGeom>
                <a:avLst/>
                <a:gdLst>
                  <a:gd name="T0" fmla="*/ 54 w 106"/>
                  <a:gd name="T1" fmla="*/ 0 h 24"/>
                  <a:gd name="T2" fmla="*/ 0 w 106"/>
                  <a:gd name="T3" fmla="*/ 24 h 24"/>
                  <a:gd name="T4" fmla="*/ 106 w 106"/>
                  <a:gd name="T5" fmla="*/ 24 h 24"/>
                  <a:gd name="T6" fmla="*/ 54 w 10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24">
                    <a:moveTo>
                      <a:pt x="54" y="0"/>
                    </a:moveTo>
                    <a:lnTo>
                      <a:pt x="0" y="24"/>
                    </a:lnTo>
                    <a:lnTo>
                      <a:pt x="106" y="2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40" name="Freeform 386"/>
              <p:cNvSpPr>
                <a:spLocks/>
              </p:cNvSpPr>
              <p:nvPr/>
            </p:nvSpPr>
            <p:spPr bwMode="auto">
              <a:xfrm>
                <a:off x="3056" y="4460"/>
                <a:ext cx="27" cy="6"/>
              </a:xfrm>
              <a:custGeom>
                <a:avLst/>
                <a:gdLst>
                  <a:gd name="T0" fmla="*/ 54 w 106"/>
                  <a:gd name="T1" fmla="*/ 0 h 24"/>
                  <a:gd name="T2" fmla="*/ 0 w 106"/>
                  <a:gd name="T3" fmla="*/ 24 h 24"/>
                  <a:gd name="T4" fmla="*/ 106 w 106"/>
                  <a:gd name="T5" fmla="*/ 24 h 24"/>
                  <a:gd name="T6" fmla="*/ 54 w 106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24">
                    <a:moveTo>
                      <a:pt x="54" y="0"/>
                    </a:moveTo>
                    <a:lnTo>
                      <a:pt x="0" y="24"/>
                    </a:lnTo>
                    <a:lnTo>
                      <a:pt x="106" y="24"/>
                    </a:lnTo>
                    <a:lnTo>
                      <a:pt x="5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41" name="Freeform 387"/>
              <p:cNvSpPr>
                <a:spLocks/>
              </p:cNvSpPr>
              <p:nvPr/>
            </p:nvSpPr>
            <p:spPr bwMode="auto">
              <a:xfrm>
                <a:off x="3050" y="4466"/>
                <a:ext cx="38" cy="13"/>
              </a:xfrm>
              <a:custGeom>
                <a:avLst/>
                <a:gdLst>
                  <a:gd name="T0" fmla="*/ 22 w 152"/>
                  <a:gd name="T1" fmla="*/ 0 h 52"/>
                  <a:gd name="T2" fmla="*/ 0 w 152"/>
                  <a:gd name="T3" fmla="*/ 52 h 52"/>
                  <a:gd name="T4" fmla="*/ 152 w 152"/>
                  <a:gd name="T5" fmla="*/ 52 h 52"/>
                  <a:gd name="T6" fmla="*/ 22 w 152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2">
                    <a:moveTo>
                      <a:pt x="22" y="0"/>
                    </a:moveTo>
                    <a:lnTo>
                      <a:pt x="0" y="52"/>
                    </a:lnTo>
                    <a:lnTo>
                      <a:pt x="152" y="5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42" name="Freeform 388"/>
              <p:cNvSpPr>
                <a:spLocks/>
              </p:cNvSpPr>
              <p:nvPr/>
            </p:nvSpPr>
            <p:spPr bwMode="auto">
              <a:xfrm>
                <a:off x="3050" y="4466"/>
                <a:ext cx="38" cy="13"/>
              </a:xfrm>
              <a:custGeom>
                <a:avLst/>
                <a:gdLst>
                  <a:gd name="T0" fmla="*/ 22 w 152"/>
                  <a:gd name="T1" fmla="*/ 0 h 52"/>
                  <a:gd name="T2" fmla="*/ 0 w 152"/>
                  <a:gd name="T3" fmla="*/ 52 h 52"/>
                  <a:gd name="T4" fmla="*/ 152 w 152"/>
                  <a:gd name="T5" fmla="*/ 52 h 52"/>
                  <a:gd name="T6" fmla="*/ 22 w 152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2">
                    <a:moveTo>
                      <a:pt x="22" y="0"/>
                    </a:moveTo>
                    <a:lnTo>
                      <a:pt x="0" y="52"/>
                    </a:lnTo>
                    <a:lnTo>
                      <a:pt x="152" y="52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43" name="Freeform 389"/>
              <p:cNvSpPr>
                <a:spLocks/>
              </p:cNvSpPr>
              <p:nvPr/>
            </p:nvSpPr>
            <p:spPr bwMode="auto">
              <a:xfrm>
                <a:off x="3056" y="4466"/>
                <a:ext cx="32" cy="13"/>
              </a:xfrm>
              <a:custGeom>
                <a:avLst/>
                <a:gdLst>
                  <a:gd name="T0" fmla="*/ 0 w 130"/>
                  <a:gd name="T1" fmla="*/ 0 h 52"/>
                  <a:gd name="T2" fmla="*/ 106 w 130"/>
                  <a:gd name="T3" fmla="*/ 0 h 52"/>
                  <a:gd name="T4" fmla="*/ 130 w 130"/>
                  <a:gd name="T5" fmla="*/ 52 h 52"/>
                  <a:gd name="T6" fmla="*/ 0 w 130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2">
                    <a:moveTo>
                      <a:pt x="0" y="0"/>
                    </a:moveTo>
                    <a:lnTo>
                      <a:pt x="106" y="0"/>
                    </a:lnTo>
                    <a:lnTo>
                      <a:pt x="130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44" name="Freeform 390"/>
              <p:cNvSpPr>
                <a:spLocks/>
              </p:cNvSpPr>
              <p:nvPr/>
            </p:nvSpPr>
            <p:spPr bwMode="auto">
              <a:xfrm>
                <a:off x="3056" y="4466"/>
                <a:ext cx="32" cy="13"/>
              </a:xfrm>
              <a:custGeom>
                <a:avLst/>
                <a:gdLst>
                  <a:gd name="T0" fmla="*/ 0 w 130"/>
                  <a:gd name="T1" fmla="*/ 0 h 52"/>
                  <a:gd name="T2" fmla="*/ 106 w 130"/>
                  <a:gd name="T3" fmla="*/ 0 h 52"/>
                  <a:gd name="T4" fmla="*/ 130 w 130"/>
                  <a:gd name="T5" fmla="*/ 52 h 52"/>
                  <a:gd name="T6" fmla="*/ 0 w 130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2">
                    <a:moveTo>
                      <a:pt x="0" y="0"/>
                    </a:moveTo>
                    <a:lnTo>
                      <a:pt x="106" y="0"/>
                    </a:lnTo>
                    <a:lnTo>
                      <a:pt x="130" y="5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45" name="Freeform 391"/>
              <p:cNvSpPr>
                <a:spLocks/>
              </p:cNvSpPr>
              <p:nvPr/>
            </p:nvSpPr>
            <p:spPr bwMode="auto">
              <a:xfrm>
                <a:off x="3056" y="4493"/>
                <a:ext cx="13" cy="5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54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54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46" name="Freeform 392"/>
              <p:cNvSpPr>
                <a:spLocks/>
              </p:cNvSpPr>
              <p:nvPr/>
            </p:nvSpPr>
            <p:spPr bwMode="auto">
              <a:xfrm>
                <a:off x="3056" y="4493"/>
                <a:ext cx="13" cy="5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54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54" y="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47" name="Freeform 393"/>
              <p:cNvSpPr>
                <a:spLocks/>
              </p:cNvSpPr>
              <p:nvPr/>
            </p:nvSpPr>
            <p:spPr bwMode="auto">
              <a:xfrm>
                <a:off x="3050" y="4479"/>
                <a:ext cx="19" cy="14"/>
              </a:xfrm>
              <a:custGeom>
                <a:avLst/>
                <a:gdLst>
                  <a:gd name="T0" fmla="*/ 0 w 76"/>
                  <a:gd name="T1" fmla="*/ 0 h 55"/>
                  <a:gd name="T2" fmla="*/ 22 w 76"/>
                  <a:gd name="T3" fmla="*/ 55 h 55"/>
                  <a:gd name="T4" fmla="*/ 76 w 76"/>
                  <a:gd name="T5" fmla="*/ 55 h 55"/>
                  <a:gd name="T6" fmla="*/ 0 w 76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5">
                    <a:moveTo>
                      <a:pt x="0" y="0"/>
                    </a:moveTo>
                    <a:lnTo>
                      <a:pt x="22" y="55"/>
                    </a:lnTo>
                    <a:lnTo>
                      <a:pt x="76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48" name="Freeform 394"/>
              <p:cNvSpPr>
                <a:spLocks/>
              </p:cNvSpPr>
              <p:nvPr/>
            </p:nvSpPr>
            <p:spPr bwMode="auto">
              <a:xfrm>
                <a:off x="3050" y="4479"/>
                <a:ext cx="19" cy="14"/>
              </a:xfrm>
              <a:custGeom>
                <a:avLst/>
                <a:gdLst>
                  <a:gd name="T0" fmla="*/ 0 w 76"/>
                  <a:gd name="T1" fmla="*/ 0 h 55"/>
                  <a:gd name="T2" fmla="*/ 22 w 76"/>
                  <a:gd name="T3" fmla="*/ 55 h 55"/>
                  <a:gd name="T4" fmla="*/ 76 w 76"/>
                  <a:gd name="T5" fmla="*/ 55 h 55"/>
                  <a:gd name="T6" fmla="*/ 0 w 76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5">
                    <a:moveTo>
                      <a:pt x="0" y="0"/>
                    </a:moveTo>
                    <a:lnTo>
                      <a:pt x="22" y="55"/>
                    </a:lnTo>
                    <a:lnTo>
                      <a:pt x="76" y="5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49" name="Freeform 395"/>
              <p:cNvSpPr>
                <a:spLocks/>
              </p:cNvSpPr>
              <p:nvPr/>
            </p:nvSpPr>
            <p:spPr bwMode="auto">
              <a:xfrm>
                <a:off x="3050" y="4479"/>
                <a:ext cx="19" cy="14"/>
              </a:xfrm>
              <a:custGeom>
                <a:avLst/>
                <a:gdLst>
                  <a:gd name="T0" fmla="*/ 0 w 76"/>
                  <a:gd name="T1" fmla="*/ 0 h 55"/>
                  <a:gd name="T2" fmla="*/ 76 w 76"/>
                  <a:gd name="T3" fmla="*/ 0 h 55"/>
                  <a:gd name="T4" fmla="*/ 76 w 76"/>
                  <a:gd name="T5" fmla="*/ 55 h 55"/>
                  <a:gd name="T6" fmla="*/ 0 w 76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5">
                    <a:moveTo>
                      <a:pt x="0" y="0"/>
                    </a:moveTo>
                    <a:lnTo>
                      <a:pt x="76" y="0"/>
                    </a:lnTo>
                    <a:lnTo>
                      <a:pt x="76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50" name="Freeform 396"/>
              <p:cNvSpPr>
                <a:spLocks/>
              </p:cNvSpPr>
              <p:nvPr/>
            </p:nvSpPr>
            <p:spPr bwMode="auto">
              <a:xfrm>
                <a:off x="3050" y="4479"/>
                <a:ext cx="19" cy="14"/>
              </a:xfrm>
              <a:custGeom>
                <a:avLst/>
                <a:gdLst>
                  <a:gd name="T0" fmla="*/ 0 w 76"/>
                  <a:gd name="T1" fmla="*/ 0 h 55"/>
                  <a:gd name="T2" fmla="*/ 76 w 76"/>
                  <a:gd name="T3" fmla="*/ 0 h 55"/>
                  <a:gd name="T4" fmla="*/ 76 w 76"/>
                  <a:gd name="T5" fmla="*/ 55 h 55"/>
                  <a:gd name="T6" fmla="*/ 0 w 76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5">
                    <a:moveTo>
                      <a:pt x="0" y="0"/>
                    </a:moveTo>
                    <a:lnTo>
                      <a:pt x="76" y="0"/>
                    </a:lnTo>
                    <a:lnTo>
                      <a:pt x="76" y="5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51" name="Freeform 397"/>
              <p:cNvSpPr>
                <a:spLocks/>
              </p:cNvSpPr>
              <p:nvPr/>
            </p:nvSpPr>
            <p:spPr bwMode="auto">
              <a:xfrm>
                <a:off x="3050" y="4460"/>
                <a:ext cx="38" cy="38"/>
              </a:xfrm>
              <a:custGeom>
                <a:avLst/>
                <a:gdLst>
                  <a:gd name="T0" fmla="*/ 152 w 152"/>
                  <a:gd name="T1" fmla="*/ 76 h 153"/>
                  <a:gd name="T2" fmla="*/ 128 w 152"/>
                  <a:gd name="T3" fmla="*/ 24 h 153"/>
                  <a:gd name="T4" fmla="*/ 76 w 152"/>
                  <a:gd name="T5" fmla="*/ 0 h 153"/>
                  <a:gd name="T6" fmla="*/ 22 w 152"/>
                  <a:gd name="T7" fmla="*/ 24 h 153"/>
                  <a:gd name="T8" fmla="*/ 0 w 152"/>
                  <a:gd name="T9" fmla="*/ 76 h 153"/>
                  <a:gd name="T10" fmla="*/ 22 w 152"/>
                  <a:gd name="T11" fmla="*/ 131 h 153"/>
                  <a:gd name="T12" fmla="*/ 76 w 152"/>
                  <a:gd name="T13" fmla="*/ 153 h 153"/>
                  <a:gd name="T14" fmla="*/ 128 w 152"/>
                  <a:gd name="T15" fmla="*/ 131 h 153"/>
                  <a:gd name="T16" fmla="*/ 152 w 152"/>
                  <a:gd name="T17" fmla="*/ 76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153">
                    <a:moveTo>
                      <a:pt x="152" y="76"/>
                    </a:moveTo>
                    <a:lnTo>
                      <a:pt x="128" y="24"/>
                    </a:lnTo>
                    <a:lnTo>
                      <a:pt x="76" y="0"/>
                    </a:lnTo>
                    <a:lnTo>
                      <a:pt x="22" y="24"/>
                    </a:lnTo>
                    <a:lnTo>
                      <a:pt x="0" y="76"/>
                    </a:lnTo>
                    <a:lnTo>
                      <a:pt x="22" y="131"/>
                    </a:lnTo>
                    <a:lnTo>
                      <a:pt x="76" y="153"/>
                    </a:lnTo>
                    <a:lnTo>
                      <a:pt x="128" y="131"/>
                    </a:lnTo>
                    <a:lnTo>
                      <a:pt x="152" y="7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52" name="Freeform 398"/>
              <p:cNvSpPr>
                <a:spLocks/>
              </p:cNvSpPr>
              <p:nvPr/>
            </p:nvSpPr>
            <p:spPr bwMode="auto">
              <a:xfrm>
                <a:off x="3069" y="4493"/>
                <a:ext cx="14" cy="5"/>
              </a:xfrm>
              <a:custGeom>
                <a:avLst/>
                <a:gdLst>
                  <a:gd name="T0" fmla="*/ 0 w 52"/>
                  <a:gd name="T1" fmla="*/ 0 h 22"/>
                  <a:gd name="T2" fmla="*/ 52 w 52"/>
                  <a:gd name="T3" fmla="*/ 0 h 22"/>
                  <a:gd name="T4" fmla="*/ 0 w 52"/>
                  <a:gd name="T5" fmla="*/ 22 h 22"/>
                  <a:gd name="T6" fmla="*/ 0 w 52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22">
                    <a:moveTo>
                      <a:pt x="0" y="0"/>
                    </a:moveTo>
                    <a:lnTo>
                      <a:pt x="52" y="0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53" name="Freeform 399"/>
              <p:cNvSpPr>
                <a:spLocks/>
              </p:cNvSpPr>
              <p:nvPr/>
            </p:nvSpPr>
            <p:spPr bwMode="auto">
              <a:xfrm>
                <a:off x="3069" y="4493"/>
                <a:ext cx="14" cy="5"/>
              </a:xfrm>
              <a:custGeom>
                <a:avLst/>
                <a:gdLst>
                  <a:gd name="T0" fmla="*/ 0 w 52"/>
                  <a:gd name="T1" fmla="*/ 0 h 22"/>
                  <a:gd name="T2" fmla="*/ 52 w 52"/>
                  <a:gd name="T3" fmla="*/ 0 h 22"/>
                  <a:gd name="T4" fmla="*/ 0 w 52"/>
                  <a:gd name="T5" fmla="*/ 22 h 22"/>
                  <a:gd name="T6" fmla="*/ 0 w 52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22">
                    <a:moveTo>
                      <a:pt x="0" y="0"/>
                    </a:moveTo>
                    <a:lnTo>
                      <a:pt x="52" y="0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54" name="Freeform 400"/>
              <p:cNvSpPr>
                <a:spLocks/>
              </p:cNvSpPr>
              <p:nvPr/>
            </p:nvSpPr>
            <p:spPr bwMode="auto">
              <a:xfrm>
                <a:off x="3069" y="4479"/>
                <a:ext cx="14" cy="14"/>
              </a:xfrm>
              <a:custGeom>
                <a:avLst/>
                <a:gdLst>
                  <a:gd name="T0" fmla="*/ 0 w 52"/>
                  <a:gd name="T1" fmla="*/ 0 h 55"/>
                  <a:gd name="T2" fmla="*/ 0 w 52"/>
                  <a:gd name="T3" fmla="*/ 55 h 55"/>
                  <a:gd name="T4" fmla="*/ 52 w 52"/>
                  <a:gd name="T5" fmla="*/ 55 h 55"/>
                  <a:gd name="T6" fmla="*/ 0 w 52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5">
                    <a:moveTo>
                      <a:pt x="0" y="0"/>
                    </a:moveTo>
                    <a:lnTo>
                      <a:pt x="0" y="55"/>
                    </a:lnTo>
                    <a:lnTo>
                      <a:pt x="52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55" name="Freeform 401"/>
              <p:cNvSpPr>
                <a:spLocks/>
              </p:cNvSpPr>
              <p:nvPr/>
            </p:nvSpPr>
            <p:spPr bwMode="auto">
              <a:xfrm>
                <a:off x="3069" y="4479"/>
                <a:ext cx="14" cy="14"/>
              </a:xfrm>
              <a:custGeom>
                <a:avLst/>
                <a:gdLst>
                  <a:gd name="T0" fmla="*/ 0 w 52"/>
                  <a:gd name="T1" fmla="*/ 0 h 55"/>
                  <a:gd name="T2" fmla="*/ 0 w 52"/>
                  <a:gd name="T3" fmla="*/ 55 h 55"/>
                  <a:gd name="T4" fmla="*/ 52 w 52"/>
                  <a:gd name="T5" fmla="*/ 55 h 55"/>
                  <a:gd name="T6" fmla="*/ 0 w 52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5">
                    <a:moveTo>
                      <a:pt x="0" y="0"/>
                    </a:moveTo>
                    <a:lnTo>
                      <a:pt x="0" y="55"/>
                    </a:lnTo>
                    <a:lnTo>
                      <a:pt x="52" y="5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56" name="Freeform 402"/>
              <p:cNvSpPr>
                <a:spLocks/>
              </p:cNvSpPr>
              <p:nvPr/>
            </p:nvSpPr>
            <p:spPr bwMode="auto">
              <a:xfrm>
                <a:off x="3069" y="4479"/>
                <a:ext cx="19" cy="14"/>
              </a:xfrm>
              <a:custGeom>
                <a:avLst/>
                <a:gdLst>
                  <a:gd name="T0" fmla="*/ 0 w 76"/>
                  <a:gd name="T1" fmla="*/ 0 h 55"/>
                  <a:gd name="T2" fmla="*/ 76 w 76"/>
                  <a:gd name="T3" fmla="*/ 0 h 55"/>
                  <a:gd name="T4" fmla="*/ 52 w 76"/>
                  <a:gd name="T5" fmla="*/ 55 h 55"/>
                  <a:gd name="T6" fmla="*/ 0 w 76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5">
                    <a:moveTo>
                      <a:pt x="0" y="0"/>
                    </a:moveTo>
                    <a:lnTo>
                      <a:pt x="76" y="0"/>
                    </a:lnTo>
                    <a:lnTo>
                      <a:pt x="52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57" name="Freeform 403"/>
              <p:cNvSpPr>
                <a:spLocks/>
              </p:cNvSpPr>
              <p:nvPr/>
            </p:nvSpPr>
            <p:spPr bwMode="auto">
              <a:xfrm>
                <a:off x="3069" y="4479"/>
                <a:ext cx="19" cy="14"/>
              </a:xfrm>
              <a:custGeom>
                <a:avLst/>
                <a:gdLst>
                  <a:gd name="T0" fmla="*/ 0 w 76"/>
                  <a:gd name="T1" fmla="*/ 0 h 55"/>
                  <a:gd name="T2" fmla="*/ 76 w 76"/>
                  <a:gd name="T3" fmla="*/ 0 h 55"/>
                  <a:gd name="T4" fmla="*/ 52 w 76"/>
                  <a:gd name="T5" fmla="*/ 55 h 55"/>
                  <a:gd name="T6" fmla="*/ 0 w 76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5">
                    <a:moveTo>
                      <a:pt x="0" y="0"/>
                    </a:moveTo>
                    <a:lnTo>
                      <a:pt x="76" y="0"/>
                    </a:lnTo>
                    <a:lnTo>
                      <a:pt x="52" y="5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58" name="Freeform 404"/>
              <p:cNvSpPr>
                <a:spLocks/>
              </p:cNvSpPr>
              <p:nvPr/>
            </p:nvSpPr>
            <p:spPr bwMode="auto">
              <a:xfrm>
                <a:off x="3052" y="4462"/>
                <a:ext cx="35" cy="35"/>
              </a:xfrm>
              <a:custGeom>
                <a:avLst/>
                <a:gdLst>
                  <a:gd name="T0" fmla="*/ 140 w 140"/>
                  <a:gd name="T1" fmla="*/ 69 h 140"/>
                  <a:gd name="T2" fmla="*/ 120 w 140"/>
                  <a:gd name="T3" fmla="*/ 20 h 140"/>
                  <a:gd name="T4" fmla="*/ 71 w 140"/>
                  <a:gd name="T5" fmla="*/ 0 h 140"/>
                  <a:gd name="T6" fmla="*/ 20 w 140"/>
                  <a:gd name="T7" fmla="*/ 20 h 140"/>
                  <a:gd name="T8" fmla="*/ 0 w 140"/>
                  <a:gd name="T9" fmla="*/ 69 h 140"/>
                  <a:gd name="T10" fmla="*/ 20 w 140"/>
                  <a:gd name="T11" fmla="*/ 120 h 140"/>
                  <a:gd name="T12" fmla="*/ 71 w 140"/>
                  <a:gd name="T13" fmla="*/ 140 h 140"/>
                  <a:gd name="T14" fmla="*/ 120 w 140"/>
                  <a:gd name="T15" fmla="*/ 120 h 140"/>
                  <a:gd name="T16" fmla="*/ 140 w 140"/>
                  <a:gd name="T17" fmla="*/ 69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0" h="140">
                    <a:moveTo>
                      <a:pt x="140" y="69"/>
                    </a:moveTo>
                    <a:lnTo>
                      <a:pt x="120" y="20"/>
                    </a:lnTo>
                    <a:lnTo>
                      <a:pt x="71" y="0"/>
                    </a:lnTo>
                    <a:lnTo>
                      <a:pt x="20" y="20"/>
                    </a:lnTo>
                    <a:lnTo>
                      <a:pt x="0" y="69"/>
                    </a:lnTo>
                    <a:lnTo>
                      <a:pt x="20" y="120"/>
                    </a:lnTo>
                    <a:lnTo>
                      <a:pt x="71" y="140"/>
                    </a:lnTo>
                    <a:lnTo>
                      <a:pt x="120" y="120"/>
                    </a:lnTo>
                    <a:lnTo>
                      <a:pt x="140" y="69"/>
                    </a:lnTo>
                    <a:close/>
                  </a:path>
                </a:pathLst>
              </a:custGeom>
              <a:noFill/>
              <a:ln w="0">
                <a:solidFill>
                  <a:srgbClr val="3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59" name="Freeform 405"/>
              <p:cNvSpPr>
                <a:spLocks/>
              </p:cNvSpPr>
              <p:nvPr/>
            </p:nvSpPr>
            <p:spPr bwMode="auto">
              <a:xfrm>
                <a:off x="3472" y="4761"/>
                <a:ext cx="35" cy="35"/>
              </a:xfrm>
              <a:custGeom>
                <a:avLst/>
                <a:gdLst>
                  <a:gd name="T0" fmla="*/ 140 w 140"/>
                  <a:gd name="T1" fmla="*/ 69 h 140"/>
                  <a:gd name="T2" fmla="*/ 120 w 140"/>
                  <a:gd name="T3" fmla="*/ 20 h 140"/>
                  <a:gd name="T4" fmla="*/ 71 w 140"/>
                  <a:gd name="T5" fmla="*/ 0 h 140"/>
                  <a:gd name="T6" fmla="*/ 20 w 140"/>
                  <a:gd name="T7" fmla="*/ 20 h 140"/>
                  <a:gd name="T8" fmla="*/ 0 w 140"/>
                  <a:gd name="T9" fmla="*/ 69 h 140"/>
                  <a:gd name="T10" fmla="*/ 20 w 140"/>
                  <a:gd name="T11" fmla="*/ 120 h 140"/>
                  <a:gd name="T12" fmla="*/ 71 w 140"/>
                  <a:gd name="T13" fmla="*/ 140 h 140"/>
                  <a:gd name="T14" fmla="*/ 120 w 140"/>
                  <a:gd name="T15" fmla="*/ 120 h 140"/>
                  <a:gd name="T16" fmla="*/ 140 w 140"/>
                  <a:gd name="T17" fmla="*/ 69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0" h="140">
                    <a:moveTo>
                      <a:pt x="140" y="69"/>
                    </a:moveTo>
                    <a:lnTo>
                      <a:pt x="120" y="20"/>
                    </a:lnTo>
                    <a:lnTo>
                      <a:pt x="71" y="0"/>
                    </a:lnTo>
                    <a:lnTo>
                      <a:pt x="20" y="20"/>
                    </a:lnTo>
                    <a:lnTo>
                      <a:pt x="0" y="69"/>
                    </a:lnTo>
                    <a:lnTo>
                      <a:pt x="20" y="120"/>
                    </a:lnTo>
                    <a:lnTo>
                      <a:pt x="71" y="140"/>
                    </a:lnTo>
                    <a:lnTo>
                      <a:pt x="120" y="120"/>
                    </a:lnTo>
                    <a:lnTo>
                      <a:pt x="140" y="69"/>
                    </a:lnTo>
                    <a:close/>
                  </a:path>
                </a:pathLst>
              </a:custGeom>
              <a:noFill/>
              <a:ln w="0">
                <a:solidFill>
                  <a:srgbClr val="3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9" name="Group 406"/>
            <p:cNvGrpSpPr>
              <a:grpSpLocks/>
            </p:cNvGrpSpPr>
            <p:nvPr/>
          </p:nvGrpSpPr>
          <p:grpSpPr bwMode="auto">
            <a:xfrm>
              <a:off x="3471" y="1702"/>
              <a:ext cx="3444" cy="3095"/>
              <a:chOff x="3471" y="1702"/>
              <a:chExt cx="3444" cy="3095"/>
            </a:xfrm>
          </p:grpSpPr>
          <p:sp>
            <p:nvSpPr>
              <p:cNvPr id="1760" name="Freeform 407"/>
              <p:cNvSpPr>
                <a:spLocks/>
              </p:cNvSpPr>
              <p:nvPr/>
            </p:nvSpPr>
            <p:spPr bwMode="auto">
              <a:xfrm>
                <a:off x="3490" y="4792"/>
                <a:ext cx="13" cy="5"/>
              </a:xfrm>
              <a:custGeom>
                <a:avLst/>
                <a:gdLst>
                  <a:gd name="T0" fmla="*/ 0 w 52"/>
                  <a:gd name="T1" fmla="*/ 0 h 22"/>
                  <a:gd name="T2" fmla="*/ 52 w 52"/>
                  <a:gd name="T3" fmla="*/ 0 h 22"/>
                  <a:gd name="T4" fmla="*/ 0 w 52"/>
                  <a:gd name="T5" fmla="*/ 22 h 22"/>
                  <a:gd name="T6" fmla="*/ 0 w 52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22">
                    <a:moveTo>
                      <a:pt x="0" y="0"/>
                    </a:moveTo>
                    <a:lnTo>
                      <a:pt x="52" y="0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61" name="Freeform 408"/>
              <p:cNvSpPr>
                <a:spLocks/>
              </p:cNvSpPr>
              <p:nvPr/>
            </p:nvSpPr>
            <p:spPr bwMode="auto">
              <a:xfrm>
                <a:off x="3490" y="4792"/>
                <a:ext cx="13" cy="5"/>
              </a:xfrm>
              <a:custGeom>
                <a:avLst/>
                <a:gdLst>
                  <a:gd name="T0" fmla="*/ 0 w 52"/>
                  <a:gd name="T1" fmla="*/ 0 h 22"/>
                  <a:gd name="T2" fmla="*/ 52 w 52"/>
                  <a:gd name="T3" fmla="*/ 0 h 22"/>
                  <a:gd name="T4" fmla="*/ 0 w 52"/>
                  <a:gd name="T5" fmla="*/ 22 h 22"/>
                  <a:gd name="T6" fmla="*/ 0 w 52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22">
                    <a:moveTo>
                      <a:pt x="0" y="0"/>
                    </a:moveTo>
                    <a:lnTo>
                      <a:pt x="52" y="0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62" name="Freeform 409"/>
              <p:cNvSpPr>
                <a:spLocks/>
              </p:cNvSpPr>
              <p:nvPr/>
            </p:nvSpPr>
            <p:spPr bwMode="auto">
              <a:xfrm>
                <a:off x="3490" y="4778"/>
                <a:ext cx="13" cy="14"/>
              </a:xfrm>
              <a:custGeom>
                <a:avLst/>
                <a:gdLst>
                  <a:gd name="T0" fmla="*/ 0 w 52"/>
                  <a:gd name="T1" fmla="*/ 0 h 54"/>
                  <a:gd name="T2" fmla="*/ 0 w 52"/>
                  <a:gd name="T3" fmla="*/ 54 h 54"/>
                  <a:gd name="T4" fmla="*/ 52 w 52"/>
                  <a:gd name="T5" fmla="*/ 54 h 54"/>
                  <a:gd name="T6" fmla="*/ 0 w 52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4">
                    <a:moveTo>
                      <a:pt x="0" y="0"/>
                    </a:moveTo>
                    <a:lnTo>
                      <a:pt x="0" y="54"/>
                    </a:lnTo>
                    <a:lnTo>
                      <a:pt x="52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63" name="Freeform 410"/>
              <p:cNvSpPr>
                <a:spLocks/>
              </p:cNvSpPr>
              <p:nvPr/>
            </p:nvSpPr>
            <p:spPr bwMode="auto">
              <a:xfrm>
                <a:off x="3490" y="4778"/>
                <a:ext cx="13" cy="14"/>
              </a:xfrm>
              <a:custGeom>
                <a:avLst/>
                <a:gdLst>
                  <a:gd name="T0" fmla="*/ 0 w 52"/>
                  <a:gd name="T1" fmla="*/ 0 h 54"/>
                  <a:gd name="T2" fmla="*/ 0 w 52"/>
                  <a:gd name="T3" fmla="*/ 54 h 54"/>
                  <a:gd name="T4" fmla="*/ 52 w 52"/>
                  <a:gd name="T5" fmla="*/ 54 h 54"/>
                  <a:gd name="T6" fmla="*/ 0 w 52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4">
                    <a:moveTo>
                      <a:pt x="0" y="0"/>
                    </a:moveTo>
                    <a:lnTo>
                      <a:pt x="0" y="54"/>
                    </a:lnTo>
                    <a:lnTo>
                      <a:pt x="52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64" name="Freeform 411"/>
              <p:cNvSpPr>
                <a:spLocks/>
              </p:cNvSpPr>
              <p:nvPr/>
            </p:nvSpPr>
            <p:spPr bwMode="auto">
              <a:xfrm>
                <a:off x="3490" y="4778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52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52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65" name="Freeform 412"/>
              <p:cNvSpPr>
                <a:spLocks/>
              </p:cNvSpPr>
              <p:nvPr/>
            </p:nvSpPr>
            <p:spPr bwMode="auto">
              <a:xfrm>
                <a:off x="3490" y="4778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52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52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66" name="Freeform 413"/>
              <p:cNvSpPr>
                <a:spLocks/>
              </p:cNvSpPr>
              <p:nvPr/>
            </p:nvSpPr>
            <p:spPr bwMode="auto">
              <a:xfrm>
                <a:off x="3471" y="4759"/>
                <a:ext cx="38" cy="38"/>
              </a:xfrm>
              <a:custGeom>
                <a:avLst/>
                <a:gdLst>
                  <a:gd name="T0" fmla="*/ 152 w 152"/>
                  <a:gd name="T1" fmla="*/ 76 h 152"/>
                  <a:gd name="T2" fmla="*/ 128 w 152"/>
                  <a:gd name="T3" fmla="*/ 22 h 152"/>
                  <a:gd name="T4" fmla="*/ 76 w 152"/>
                  <a:gd name="T5" fmla="*/ 0 h 152"/>
                  <a:gd name="T6" fmla="*/ 22 w 152"/>
                  <a:gd name="T7" fmla="*/ 22 h 152"/>
                  <a:gd name="T8" fmla="*/ 0 w 152"/>
                  <a:gd name="T9" fmla="*/ 76 h 152"/>
                  <a:gd name="T10" fmla="*/ 22 w 152"/>
                  <a:gd name="T11" fmla="*/ 130 h 152"/>
                  <a:gd name="T12" fmla="*/ 76 w 152"/>
                  <a:gd name="T13" fmla="*/ 152 h 152"/>
                  <a:gd name="T14" fmla="*/ 128 w 152"/>
                  <a:gd name="T15" fmla="*/ 130 h 152"/>
                  <a:gd name="T16" fmla="*/ 152 w 152"/>
                  <a:gd name="T17" fmla="*/ 7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152">
                    <a:moveTo>
                      <a:pt x="152" y="76"/>
                    </a:moveTo>
                    <a:lnTo>
                      <a:pt x="128" y="22"/>
                    </a:lnTo>
                    <a:lnTo>
                      <a:pt x="76" y="0"/>
                    </a:lnTo>
                    <a:lnTo>
                      <a:pt x="22" y="22"/>
                    </a:lnTo>
                    <a:lnTo>
                      <a:pt x="0" y="76"/>
                    </a:lnTo>
                    <a:lnTo>
                      <a:pt x="22" y="130"/>
                    </a:lnTo>
                    <a:lnTo>
                      <a:pt x="76" y="152"/>
                    </a:lnTo>
                    <a:lnTo>
                      <a:pt x="128" y="130"/>
                    </a:lnTo>
                    <a:lnTo>
                      <a:pt x="152" y="7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67" name="Freeform 414"/>
              <p:cNvSpPr>
                <a:spLocks/>
              </p:cNvSpPr>
              <p:nvPr/>
            </p:nvSpPr>
            <p:spPr bwMode="auto">
              <a:xfrm>
                <a:off x="3476" y="4759"/>
                <a:ext cx="27" cy="6"/>
              </a:xfrm>
              <a:custGeom>
                <a:avLst/>
                <a:gdLst>
                  <a:gd name="T0" fmla="*/ 54 w 106"/>
                  <a:gd name="T1" fmla="*/ 0 h 22"/>
                  <a:gd name="T2" fmla="*/ 0 w 106"/>
                  <a:gd name="T3" fmla="*/ 22 h 22"/>
                  <a:gd name="T4" fmla="*/ 106 w 106"/>
                  <a:gd name="T5" fmla="*/ 22 h 22"/>
                  <a:gd name="T6" fmla="*/ 54 w 106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22">
                    <a:moveTo>
                      <a:pt x="54" y="0"/>
                    </a:moveTo>
                    <a:lnTo>
                      <a:pt x="0" y="22"/>
                    </a:lnTo>
                    <a:lnTo>
                      <a:pt x="106" y="2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68" name="Freeform 415"/>
              <p:cNvSpPr>
                <a:spLocks/>
              </p:cNvSpPr>
              <p:nvPr/>
            </p:nvSpPr>
            <p:spPr bwMode="auto">
              <a:xfrm>
                <a:off x="3476" y="4759"/>
                <a:ext cx="27" cy="6"/>
              </a:xfrm>
              <a:custGeom>
                <a:avLst/>
                <a:gdLst>
                  <a:gd name="T0" fmla="*/ 54 w 106"/>
                  <a:gd name="T1" fmla="*/ 0 h 22"/>
                  <a:gd name="T2" fmla="*/ 0 w 106"/>
                  <a:gd name="T3" fmla="*/ 22 h 22"/>
                  <a:gd name="T4" fmla="*/ 106 w 106"/>
                  <a:gd name="T5" fmla="*/ 22 h 22"/>
                  <a:gd name="T6" fmla="*/ 54 w 106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22">
                    <a:moveTo>
                      <a:pt x="54" y="0"/>
                    </a:moveTo>
                    <a:lnTo>
                      <a:pt x="0" y="22"/>
                    </a:lnTo>
                    <a:lnTo>
                      <a:pt x="106" y="22"/>
                    </a:lnTo>
                    <a:lnTo>
                      <a:pt x="5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69" name="Freeform 416"/>
              <p:cNvSpPr>
                <a:spLocks/>
              </p:cNvSpPr>
              <p:nvPr/>
            </p:nvSpPr>
            <p:spPr bwMode="auto">
              <a:xfrm>
                <a:off x="3471" y="4765"/>
                <a:ext cx="38" cy="13"/>
              </a:xfrm>
              <a:custGeom>
                <a:avLst/>
                <a:gdLst>
                  <a:gd name="T0" fmla="*/ 22 w 152"/>
                  <a:gd name="T1" fmla="*/ 0 h 54"/>
                  <a:gd name="T2" fmla="*/ 0 w 152"/>
                  <a:gd name="T3" fmla="*/ 54 h 54"/>
                  <a:gd name="T4" fmla="*/ 152 w 152"/>
                  <a:gd name="T5" fmla="*/ 54 h 54"/>
                  <a:gd name="T6" fmla="*/ 22 w 152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4">
                    <a:moveTo>
                      <a:pt x="22" y="0"/>
                    </a:moveTo>
                    <a:lnTo>
                      <a:pt x="0" y="54"/>
                    </a:lnTo>
                    <a:lnTo>
                      <a:pt x="152" y="5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70" name="Freeform 417"/>
              <p:cNvSpPr>
                <a:spLocks/>
              </p:cNvSpPr>
              <p:nvPr/>
            </p:nvSpPr>
            <p:spPr bwMode="auto">
              <a:xfrm>
                <a:off x="3471" y="4765"/>
                <a:ext cx="38" cy="13"/>
              </a:xfrm>
              <a:custGeom>
                <a:avLst/>
                <a:gdLst>
                  <a:gd name="T0" fmla="*/ 22 w 152"/>
                  <a:gd name="T1" fmla="*/ 0 h 54"/>
                  <a:gd name="T2" fmla="*/ 0 w 152"/>
                  <a:gd name="T3" fmla="*/ 54 h 54"/>
                  <a:gd name="T4" fmla="*/ 152 w 152"/>
                  <a:gd name="T5" fmla="*/ 54 h 54"/>
                  <a:gd name="T6" fmla="*/ 22 w 152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4">
                    <a:moveTo>
                      <a:pt x="22" y="0"/>
                    </a:moveTo>
                    <a:lnTo>
                      <a:pt x="0" y="54"/>
                    </a:lnTo>
                    <a:lnTo>
                      <a:pt x="152" y="54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71" name="Freeform 418"/>
              <p:cNvSpPr>
                <a:spLocks/>
              </p:cNvSpPr>
              <p:nvPr/>
            </p:nvSpPr>
            <p:spPr bwMode="auto">
              <a:xfrm>
                <a:off x="3476" y="4765"/>
                <a:ext cx="33" cy="13"/>
              </a:xfrm>
              <a:custGeom>
                <a:avLst/>
                <a:gdLst>
                  <a:gd name="T0" fmla="*/ 0 w 130"/>
                  <a:gd name="T1" fmla="*/ 0 h 54"/>
                  <a:gd name="T2" fmla="*/ 106 w 130"/>
                  <a:gd name="T3" fmla="*/ 0 h 54"/>
                  <a:gd name="T4" fmla="*/ 130 w 130"/>
                  <a:gd name="T5" fmla="*/ 54 h 54"/>
                  <a:gd name="T6" fmla="*/ 0 w 130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4">
                    <a:moveTo>
                      <a:pt x="0" y="0"/>
                    </a:moveTo>
                    <a:lnTo>
                      <a:pt x="106" y="0"/>
                    </a:lnTo>
                    <a:lnTo>
                      <a:pt x="13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72" name="Freeform 419"/>
              <p:cNvSpPr>
                <a:spLocks/>
              </p:cNvSpPr>
              <p:nvPr/>
            </p:nvSpPr>
            <p:spPr bwMode="auto">
              <a:xfrm>
                <a:off x="3476" y="4765"/>
                <a:ext cx="33" cy="13"/>
              </a:xfrm>
              <a:custGeom>
                <a:avLst/>
                <a:gdLst>
                  <a:gd name="T0" fmla="*/ 0 w 130"/>
                  <a:gd name="T1" fmla="*/ 0 h 54"/>
                  <a:gd name="T2" fmla="*/ 106 w 130"/>
                  <a:gd name="T3" fmla="*/ 0 h 54"/>
                  <a:gd name="T4" fmla="*/ 130 w 130"/>
                  <a:gd name="T5" fmla="*/ 54 h 54"/>
                  <a:gd name="T6" fmla="*/ 0 w 130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4">
                    <a:moveTo>
                      <a:pt x="0" y="0"/>
                    </a:moveTo>
                    <a:lnTo>
                      <a:pt x="106" y="0"/>
                    </a:lnTo>
                    <a:lnTo>
                      <a:pt x="130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73" name="Freeform 420"/>
              <p:cNvSpPr>
                <a:spLocks/>
              </p:cNvSpPr>
              <p:nvPr/>
            </p:nvSpPr>
            <p:spPr bwMode="auto">
              <a:xfrm>
                <a:off x="3476" y="4792"/>
                <a:ext cx="14" cy="5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54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54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74" name="Freeform 421"/>
              <p:cNvSpPr>
                <a:spLocks/>
              </p:cNvSpPr>
              <p:nvPr/>
            </p:nvSpPr>
            <p:spPr bwMode="auto">
              <a:xfrm>
                <a:off x="3476" y="4792"/>
                <a:ext cx="14" cy="5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54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54" y="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75" name="Freeform 422"/>
              <p:cNvSpPr>
                <a:spLocks/>
              </p:cNvSpPr>
              <p:nvPr/>
            </p:nvSpPr>
            <p:spPr bwMode="auto">
              <a:xfrm>
                <a:off x="3471" y="4778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22 w 76"/>
                  <a:gd name="T3" fmla="*/ 54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22" y="54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76" name="Freeform 423"/>
              <p:cNvSpPr>
                <a:spLocks/>
              </p:cNvSpPr>
              <p:nvPr/>
            </p:nvSpPr>
            <p:spPr bwMode="auto">
              <a:xfrm>
                <a:off x="3471" y="4778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22 w 76"/>
                  <a:gd name="T3" fmla="*/ 54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22" y="54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77" name="Freeform 424"/>
              <p:cNvSpPr>
                <a:spLocks/>
              </p:cNvSpPr>
              <p:nvPr/>
            </p:nvSpPr>
            <p:spPr bwMode="auto">
              <a:xfrm>
                <a:off x="3471" y="4778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78" name="Freeform 425"/>
              <p:cNvSpPr>
                <a:spLocks/>
              </p:cNvSpPr>
              <p:nvPr/>
            </p:nvSpPr>
            <p:spPr bwMode="auto">
              <a:xfrm>
                <a:off x="3471" y="4778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79" name="Freeform 426"/>
              <p:cNvSpPr>
                <a:spLocks/>
              </p:cNvSpPr>
              <p:nvPr/>
            </p:nvSpPr>
            <p:spPr bwMode="auto">
              <a:xfrm>
                <a:off x="3471" y="4759"/>
                <a:ext cx="38" cy="38"/>
              </a:xfrm>
              <a:custGeom>
                <a:avLst/>
                <a:gdLst>
                  <a:gd name="T0" fmla="*/ 152 w 152"/>
                  <a:gd name="T1" fmla="*/ 76 h 152"/>
                  <a:gd name="T2" fmla="*/ 128 w 152"/>
                  <a:gd name="T3" fmla="*/ 22 h 152"/>
                  <a:gd name="T4" fmla="*/ 76 w 152"/>
                  <a:gd name="T5" fmla="*/ 0 h 152"/>
                  <a:gd name="T6" fmla="*/ 22 w 152"/>
                  <a:gd name="T7" fmla="*/ 22 h 152"/>
                  <a:gd name="T8" fmla="*/ 0 w 152"/>
                  <a:gd name="T9" fmla="*/ 76 h 152"/>
                  <a:gd name="T10" fmla="*/ 22 w 152"/>
                  <a:gd name="T11" fmla="*/ 130 h 152"/>
                  <a:gd name="T12" fmla="*/ 76 w 152"/>
                  <a:gd name="T13" fmla="*/ 152 h 152"/>
                  <a:gd name="T14" fmla="*/ 128 w 152"/>
                  <a:gd name="T15" fmla="*/ 130 h 152"/>
                  <a:gd name="T16" fmla="*/ 152 w 152"/>
                  <a:gd name="T17" fmla="*/ 7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152">
                    <a:moveTo>
                      <a:pt x="152" y="76"/>
                    </a:moveTo>
                    <a:lnTo>
                      <a:pt x="128" y="22"/>
                    </a:lnTo>
                    <a:lnTo>
                      <a:pt x="76" y="0"/>
                    </a:lnTo>
                    <a:lnTo>
                      <a:pt x="22" y="22"/>
                    </a:lnTo>
                    <a:lnTo>
                      <a:pt x="0" y="76"/>
                    </a:lnTo>
                    <a:lnTo>
                      <a:pt x="22" y="130"/>
                    </a:lnTo>
                    <a:lnTo>
                      <a:pt x="76" y="152"/>
                    </a:lnTo>
                    <a:lnTo>
                      <a:pt x="128" y="130"/>
                    </a:lnTo>
                    <a:lnTo>
                      <a:pt x="152" y="7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80" name="Freeform 427"/>
              <p:cNvSpPr>
                <a:spLocks/>
              </p:cNvSpPr>
              <p:nvPr/>
            </p:nvSpPr>
            <p:spPr bwMode="auto">
              <a:xfrm>
                <a:off x="5755" y="1896"/>
                <a:ext cx="14" cy="5"/>
              </a:xfrm>
              <a:custGeom>
                <a:avLst/>
                <a:gdLst>
                  <a:gd name="T0" fmla="*/ 0 w 53"/>
                  <a:gd name="T1" fmla="*/ 0 h 22"/>
                  <a:gd name="T2" fmla="*/ 53 w 53"/>
                  <a:gd name="T3" fmla="*/ 0 h 22"/>
                  <a:gd name="T4" fmla="*/ 0 w 53"/>
                  <a:gd name="T5" fmla="*/ 22 h 22"/>
                  <a:gd name="T6" fmla="*/ 0 w 53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22">
                    <a:moveTo>
                      <a:pt x="0" y="0"/>
                    </a:moveTo>
                    <a:lnTo>
                      <a:pt x="53" y="0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81" name="Freeform 428"/>
              <p:cNvSpPr>
                <a:spLocks/>
              </p:cNvSpPr>
              <p:nvPr/>
            </p:nvSpPr>
            <p:spPr bwMode="auto">
              <a:xfrm>
                <a:off x="5755" y="1896"/>
                <a:ext cx="14" cy="5"/>
              </a:xfrm>
              <a:custGeom>
                <a:avLst/>
                <a:gdLst>
                  <a:gd name="T0" fmla="*/ 0 w 53"/>
                  <a:gd name="T1" fmla="*/ 0 h 22"/>
                  <a:gd name="T2" fmla="*/ 53 w 53"/>
                  <a:gd name="T3" fmla="*/ 0 h 22"/>
                  <a:gd name="T4" fmla="*/ 0 w 53"/>
                  <a:gd name="T5" fmla="*/ 22 h 22"/>
                  <a:gd name="T6" fmla="*/ 0 w 53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22">
                    <a:moveTo>
                      <a:pt x="0" y="0"/>
                    </a:moveTo>
                    <a:lnTo>
                      <a:pt x="53" y="0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82" name="Freeform 429"/>
              <p:cNvSpPr>
                <a:spLocks/>
              </p:cNvSpPr>
              <p:nvPr/>
            </p:nvSpPr>
            <p:spPr bwMode="auto">
              <a:xfrm>
                <a:off x="5755" y="1882"/>
                <a:ext cx="14" cy="14"/>
              </a:xfrm>
              <a:custGeom>
                <a:avLst/>
                <a:gdLst>
                  <a:gd name="T0" fmla="*/ 0 w 53"/>
                  <a:gd name="T1" fmla="*/ 0 h 54"/>
                  <a:gd name="T2" fmla="*/ 0 w 53"/>
                  <a:gd name="T3" fmla="*/ 54 h 54"/>
                  <a:gd name="T4" fmla="*/ 53 w 53"/>
                  <a:gd name="T5" fmla="*/ 54 h 54"/>
                  <a:gd name="T6" fmla="*/ 0 w 53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4">
                    <a:moveTo>
                      <a:pt x="0" y="0"/>
                    </a:moveTo>
                    <a:lnTo>
                      <a:pt x="0" y="54"/>
                    </a:lnTo>
                    <a:lnTo>
                      <a:pt x="53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83" name="Freeform 430"/>
              <p:cNvSpPr>
                <a:spLocks/>
              </p:cNvSpPr>
              <p:nvPr/>
            </p:nvSpPr>
            <p:spPr bwMode="auto">
              <a:xfrm>
                <a:off x="5755" y="1882"/>
                <a:ext cx="14" cy="14"/>
              </a:xfrm>
              <a:custGeom>
                <a:avLst/>
                <a:gdLst>
                  <a:gd name="T0" fmla="*/ 0 w 53"/>
                  <a:gd name="T1" fmla="*/ 0 h 54"/>
                  <a:gd name="T2" fmla="*/ 0 w 53"/>
                  <a:gd name="T3" fmla="*/ 54 h 54"/>
                  <a:gd name="T4" fmla="*/ 53 w 53"/>
                  <a:gd name="T5" fmla="*/ 54 h 54"/>
                  <a:gd name="T6" fmla="*/ 0 w 53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4">
                    <a:moveTo>
                      <a:pt x="0" y="0"/>
                    </a:moveTo>
                    <a:lnTo>
                      <a:pt x="0" y="54"/>
                    </a:lnTo>
                    <a:lnTo>
                      <a:pt x="53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84" name="Freeform 431"/>
              <p:cNvSpPr>
                <a:spLocks/>
              </p:cNvSpPr>
              <p:nvPr/>
            </p:nvSpPr>
            <p:spPr bwMode="auto">
              <a:xfrm>
                <a:off x="5755" y="1882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53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53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85" name="Freeform 432"/>
              <p:cNvSpPr>
                <a:spLocks/>
              </p:cNvSpPr>
              <p:nvPr/>
            </p:nvSpPr>
            <p:spPr bwMode="auto">
              <a:xfrm>
                <a:off x="5755" y="1882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53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53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86" name="Freeform 433"/>
              <p:cNvSpPr>
                <a:spLocks/>
              </p:cNvSpPr>
              <p:nvPr/>
            </p:nvSpPr>
            <p:spPr bwMode="auto">
              <a:xfrm>
                <a:off x="5736" y="1863"/>
                <a:ext cx="38" cy="38"/>
              </a:xfrm>
              <a:custGeom>
                <a:avLst/>
                <a:gdLst>
                  <a:gd name="T0" fmla="*/ 152 w 152"/>
                  <a:gd name="T1" fmla="*/ 76 h 152"/>
                  <a:gd name="T2" fmla="*/ 129 w 152"/>
                  <a:gd name="T3" fmla="*/ 22 h 152"/>
                  <a:gd name="T4" fmla="*/ 76 w 152"/>
                  <a:gd name="T5" fmla="*/ 0 h 152"/>
                  <a:gd name="T6" fmla="*/ 22 w 152"/>
                  <a:gd name="T7" fmla="*/ 22 h 152"/>
                  <a:gd name="T8" fmla="*/ 0 w 152"/>
                  <a:gd name="T9" fmla="*/ 76 h 152"/>
                  <a:gd name="T10" fmla="*/ 22 w 152"/>
                  <a:gd name="T11" fmla="*/ 130 h 152"/>
                  <a:gd name="T12" fmla="*/ 76 w 152"/>
                  <a:gd name="T13" fmla="*/ 152 h 152"/>
                  <a:gd name="T14" fmla="*/ 129 w 152"/>
                  <a:gd name="T15" fmla="*/ 130 h 152"/>
                  <a:gd name="T16" fmla="*/ 152 w 152"/>
                  <a:gd name="T17" fmla="*/ 7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152">
                    <a:moveTo>
                      <a:pt x="152" y="76"/>
                    </a:moveTo>
                    <a:lnTo>
                      <a:pt x="129" y="22"/>
                    </a:lnTo>
                    <a:lnTo>
                      <a:pt x="76" y="0"/>
                    </a:lnTo>
                    <a:lnTo>
                      <a:pt x="22" y="22"/>
                    </a:lnTo>
                    <a:lnTo>
                      <a:pt x="0" y="76"/>
                    </a:lnTo>
                    <a:lnTo>
                      <a:pt x="22" y="130"/>
                    </a:lnTo>
                    <a:lnTo>
                      <a:pt x="76" y="152"/>
                    </a:lnTo>
                    <a:lnTo>
                      <a:pt x="129" y="130"/>
                    </a:lnTo>
                    <a:lnTo>
                      <a:pt x="152" y="7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87" name="Freeform 434"/>
              <p:cNvSpPr>
                <a:spLocks/>
              </p:cNvSpPr>
              <p:nvPr/>
            </p:nvSpPr>
            <p:spPr bwMode="auto">
              <a:xfrm>
                <a:off x="5742" y="1863"/>
                <a:ext cx="27" cy="6"/>
              </a:xfrm>
              <a:custGeom>
                <a:avLst/>
                <a:gdLst>
                  <a:gd name="T0" fmla="*/ 54 w 107"/>
                  <a:gd name="T1" fmla="*/ 0 h 22"/>
                  <a:gd name="T2" fmla="*/ 0 w 107"/>
                  <a:gd name="T3" fmla="*/ 22 h 22"/>
                  <a:gd name="T4" fmla="*/ 107 w 107"/>
                  <a:gd name="T5" fmla="*/ 22 h 22"/>
                  <a:gd name="T6" fmla="*/ 54 w 107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22">
                    <a:moveTo>
                      <a:pt x="54" y="0"/>
                    </a:moveTo>
                    <a:lnTo>
                      <a:pt x="0" y="22"/>
                    </a:lnTo>
                    <a:lnTo>
                      <a:pt x="107" y="2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88" name="Freeform 435"/>
              <p:cNvSpPr>
                <a:spLocks/>
              </p:cNvSpPr>
              <p:nvPr/>
            </p:nvSpPr>
            <p:spPr bwMode="auto">
              <a:xfrm>
                <a:off x="5742" y="1863"/>
                <a:ext cx="27" cy="6"/>
              </a:xfrm>
              <a:custGeom>
                <a:avLst/>
                <a:gdLst>
                  <a:gd name="T0" fmla="*/ 54 w 107"/>
                  <a:gd name="T1" fmla="*/ 0 h 22"/>
                  <a:gd name="T2" fmla="*/ 0 w 107"/>
                  <a:gd name="T3" fmla="*/ 22 h 22"/>
                  <a:gd name="T4" fmla="*/ 107 w 107"/>
                  <a:gd name="T5" fmla="*/ 22 h 22"/>
                  <a:gd name="T6" fmla="*/ 54 w 107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22">
                    <a:moveTo>
                      <a:pt x="54" y="0"/>
                    </a:moveTo>
                    <a:lnTo>
                      <a:pt x="0" y="22"/>
                    </a:lnTo>
                    <a:lnTo>
                      <a:pt x="107" y="22"/>
                    </a:lnTo>
                    <a:lnTo>
                      <a:pt x="5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89" name="Freeform 436"/>
              <p:cNvSpPr>
                <a:spLocks/>
              </p:cNvSpPr>
              <p:nvPr/>
            </p:nvSpPr>
            <p:spPr bwMode="auto">
              <a:xfrm>
                <a:off x="5736" y="1869"/>
                <a:ext cx="38" cy="13"/>
              </a:xfrm>
              <a:custGeom>
                <a:avLst/>
                <a:gdLst>
                  <a:gd name="T0" fmla="*/ 22 w 152"/>
                  <a:gd name="T1" fmla="*/ 0 h 54"/>
                  <a:gd name="T2" fmla="*/ 0 w 152"/>
                  <a:gd name="T3" fmla="*/ 54 h 54"/>
                  <a:gd name="T4" fmla="*/ 152 w 152"/>
                  <a:gd name="T5" fmla="*/ 54 h 54"/>
                  <a:gd name="T6" fmla="*/ 22 w 152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4">
                    <a:moveTo>
                      <a:pt x="22" y="0"/>
                    </a:moveTo>
                    <a:lnTo>
                      <a:pt x="0" y="54"/>
                    </a:lnTo>
                    <a:lnTo>
                      <a:pt x="152" y="5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90" name="Freeform 437"/>
              <p:cNvSpPr>
                <a:spLocks/>
              </p:cNvSpPr>
              <p:nvPr/>
            </p:nvSpPr>
            <p:spPr bwMode="auto">
              <a:xfrm>
                <a:off x="5736" y="1869"/>
                <a:ext cx="38" cy="13"/>
              </a:xfrm>
              <a:custGeom>
                <a:avLst/>
                <a:gdLst>
                  <a:gd name="T0" fmla="*/ 22 w 152"/>
                  <a:gd name="T1" fmla="*/ 0 h 54"/>
                  <a:gd name="T2" fmla="*/ 0 w 152"/>
                  <a:gd name="T3" fmla="*/ 54 h 54"/>
                  <a:gd name="T4" fmla="*/ 152 w 152"/>
                  <a:gd name="T5" fmla="*/ 54 h 54"/>
                  <a:gd name="T6" fmla="*/ 22 w 152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4">
                    <a:moveTo>
                      <a:pt x="22" y="0"/>
                    </a:moveTo>
                    <a:lnTo>
                      <a:pt x="0" y="54"/>
                    </a:lnTo>
                    <a:lnTo>
                      <a:pt x="152" y="54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91" name="Freeform 438"/>
              <p:cNvSpPr>
                <a:spLocks/>
              </p:cNvSpPr>
              <p:nvPr/>
            </p:nvSpPr>
            <p:spPr bwMode="auto">
              <a:xfrm>
                <a:off x="5742" y="1869"/>
                <a:ext cx="32" cy="13"/>
              </a:xfrm>
              <a:custGeom>
                <a:avLst/>
                <a:gdLst>
                  <a:gd name="T0" fmla="*/ 0 w 130"/>
                  <a:gd name="T1" fmla="*/ 0 h 54"/>
                  <a:gd name="T2" fmla="*/ 107 w 130"/>
                  <a:gd name="T3" fmla="*/ 0 h 54"/>
                  <a:gd name="T4" fmla="*/ 130 w 130"/>
                  <a:gd name="T5" fmla="*/ 54 h 54"/>
                  <a:gd name="T6" fmla="*/ 0 w 130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4">
                    <a:moveTo>
                      <a:pt x="0" y="0"/>
                    </a:moveTo>
                    <a:lnTo>
                      <a:pt x="107" y="0"/>
                    </a:lnTo>
                    <a:lnTo>
                      <a:pt x="13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92" name="Freeform 439"/>
              <p:cNvSpPr>
                <a:spLocks/>
              </p:cNvSpPr>
              <p:nvPr/>
            </p:nvSpPr>
            <p:spPr bwMode="auto">
              <a:xfrm>
                <a:off x="5742" y="1869"/>
                <a:ext cx="32" cy="13"/>
              </a:xfrm>
              <a:custGeom>
                <a:avLst/>
                <a:gdLst>
                  <a:gd name="T0" fmla="*/ 0 w 130"/>
                  <a:gd name="T1" fmla="*/ 0 h 54"/>
                  <a:gd name="T2" fmla="*/ 107 w 130"/>
                  <a:gd name="T3" fmla="*/ 0 h 54"/>
                  <a:gd name="T4" fmla="*/ 130 w 130"/>
                  <a:gd name="T5" fmla="*/ 54 h 54"/>
                  <a:gd name="T6" fmla="*/ 0 w 130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4">
                    <a:moveTo>
                      <a:pt x="0" y="0"/>
                    </a:moveTo>
                    <a:lnTo>
                      <a:pt x="107" y="0"/>
                    </a:lnTo>
                    <a:lnTo>
                      <a:pt x="130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93" name="Freeform 440"/>
              <p:cNvSpPr>
                <a:spLocks/>
              </p:cNvSpPr>
              <p:nvPr/>
            </p:nvSpPr>
            <p:spPr bwMode="auto">
              <a:xfrm>
                <a:off x="5742" y="1896"/>
                <a:ext cx="13" cy="5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54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54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94" name="Freeform 441"/>
              <p:cNvSpPr>
                <a:spLocks/>
              </p:cNvSpPr>
              <p:nvPr/>
            </p:nvSpPr>
            <p:spPr bwMode="auto">
              <a:xfrm>
                <a:off x="5742" y="1896"/>
                <a:ext cx="13" cy="5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54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54" y="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95" name="Freeform 442"/>
              <p:cNvSpPr>
                <a:spLocks/>
              </p:cNvSpPr>
              <p:nvPr/>
            </p:nvSpPr>
            <p:spPr bwMode="auto">
              <a:xfrm>
                <a:off x="5736" y="1882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22 w 76"/>
                  <a:gd name="T3" fmla="*/ 54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22" y="54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96" name="Freeform 443"/>
              <p:cNvSpPr>
                <a:spLocks/>
              </p:cNvSpPr>
              <p:nvPr/>
            </p:nvSpPr>
            <p:spPr bwMode="auto">
              <a:xfrm>
                <a:off x="5736" y="1882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22 w 76"/>
                  <a:gd name="T3" fmla="*/ 54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22" y="54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97" name="Freeform 444"/>
              <p:cNvSpPr>
                <a:spLocks/>
              </p:cNvSpPr>
              <p:nvPr/>
            </p:nvSpPr>
            <p:spPr bwMode="auto">
              <a:xfrm>
                <a:off x="5736" y="1882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98" name="Freeform 445"/>
              <p:cNvSpPr>
                <a:spLocks/>
              </p:cNvSpPr>
              <p:nvPr/>
            </p:nvSpPr>
            <p:spPr bwMode="auto">
              <a:xfrm>
                <a:off x="5736" y="1882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99" name="Freeform 446"/>
              <p:cNvSpPr>
                <a:spLocks/>
              </p:cNvSpPr>
              <p:nvPr/>
            </p:nvSpPr>
            <p:spPr bwMode="auto">
              <a:xfrm>
                <a:off x="6067" y="1742"/>
                <a:ext cx="14" cy="6"/>
              </a:xfrm>
              <a:custGeom>
                <a:avLst/>
                <a:gdLst>
                  <a:gd name="T0" fmla="*/ 0 w 53"/>
                  <a:gd name="T1" fmla="*/ 0 h 22"/>
                  <a:gd name="T2" fmla="*/ 53 w 53"/>
                  <a:gd name="T3" fmla="*/ 0 h 22"/>
                  <a:gd name="T4" fmla="*/ 0 w 53"/>
                  <a:gd name="T5" fmla="*/ 22 h 22"/>
                  <a:gd name="T6" fmla="*/ 0 w 53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22">
                    <a:moveTo>
                      <a:pt x="0" y="0"/>
                    </a:moveTo>
                    <a:lnTo>
                      <a:pt x="53" y="0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00" name="Freeform 447"/>
              <p:cNvSpPr>
                <a:spLocks/>
              </p:cNvSpPr>
              <p:nvPr/>
            </p:nvSpPr>
            <p:spPr bwMode="auto">
              <a:xfrm>
                <a:off x="6067" y="1742"/>
                <a:ext cx="14" cy="6"/>
              </a:xfrm>
              <a:custGeom>
                <a:avLst/>
                <a:gdLst>
                  <a:gd name="T0" fmla="*/ 0 w 53"/>
                  <a:gd name="T1" fmla="*/ 0 h 22"/>
                  <a:gd name="T2" fmla="*/ 53 w 53"/>
                  <a:gd name="T3" fmla="*/ 0 h 22"/>
                  <a:gd name="T4" fmla="*/ 0 w 53"/>
                  <a:gd name="T5" fmla="*/ 22 h 22"/>
                  <a:gd name="T6" fmla="*/ 0 w 53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22">
                    <a:moveTo>
                      <a:pt x="0" y="0"/>
                    </a:moveTo>
                    <a:lnTo>
                      <a:pt x="53" y="0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01" name="Freeform 448"/>
              <p:cNvSpPr>
                <a:spLocks/>
              </p:cNvSpPr>
              <p:nvPr/>
            </p:nvSpPr>
            <p:spPr bwMode="auto">
              <a:xfrm>
                <a:off x="6067" y="1729"/>
                <a:ext cx="14" cy="13"/>
              </a:xfrm>
              <a:custGeom>
                <a:avLst/>
                <a:gdLst>
                  <a:gd name="T0" fmla="*/ 0 w 53"/>
                  <a:gd name="T1" fmla="*/ 0 h 54"/>
                  <a:gd name="T2" fmla="*/ 0 w 53"/>
                  <a:gd name="T3" fmla="*/ 54 h 54"/>
                  <a:gd name="T4" fmla="*/ 53 w 53"/>
                  <a:gd name="T5" fmla="*/ 54 h 54"/>
                  <a:gd name="T6" fmla="*/ 0 w 53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4">
                    <a:moveTo>
                      <a:pt x="0" y="0"/>
                    </a:moveTo>
                    <a:lnTo>
                      <a:pt x="0" y="54"/>
                    </a:lnTo>
                    <a:lnTo>
                      <a:pt x="53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02" name="Freeform 449"/>
              <p:cNvSpPr>
                <a:spLocks/>
              </p:cNvSpPr>
              <p:nvPr/>
            </p:nvSpPr>
            <p:spPr bwMode="auto">
              <a:xfrm>
                <a:off x="6067" y="1729"/>
                <a:ext cx="14" cy="13"/>
              </a:xfrm>
              <a:custGeom>
                <a:avLst/>
                <a:gdLst>
                  <a:gd name="T0" fmla="*/ 0 w 53"/>
                  <a:gd name="T1" fmla="*/ 0 h 54"/>
                  <a:gd name="T2" fmla="*/ 0 w 53"/>
                  <a:gd name="T3" fmla="*/ 54 h 54"/>
                  <a:gd name="T4" fmla="*/ 53 w 53"/>
                  <a:gd name="T5" fmla="*/ 54 h 54"/>
                  <a:gd name="T6" fmla="*/ 0 w 53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4">
                    <a:moveTo>
                      <a:pt x="0" y="0"/>
                    </a:moveTo>
                    <a:lnTo>
                      <a:pt x="0" y="54"/>
                    </a:lnTo>
                    <a:lnTo>
                      <a:pt x="53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03" name="Freeform 450"/>
              <p:cNvSpPr>
                <a:spLocks/>
              </p:cNvSpPr>
              <p:nvPr/>
            </p:nvSpPr>
            <p:spPr bwMode="auto">
              <a:xfrm>
                <a:off x="6067" y="1729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53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53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04" name="Freeform 451"/>
              <p:cNvSpPr>
                <a:spLocks/>
              </p:cNvSpPr>
              <p:nvPr/>
            </p:nvSpPr>
            <p:spPr bwMode="auto">
              <a:xfrm>
                <a:off x="6067" y="1729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53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53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05" name="Freeform 452"/>
              <p:cNvSpPr>
                <a:spLocks/>
              </p:cNvSpPr>
              <p:nvPr/>
            </p:nvSpPr>
            <p:spPr bwMode="auto">
              <a:xfrm>
                <a:off x="6048" y="1710"/>
                <a:ext cx="38" cy="38"/>
              </a:xfrm>
              <a:custGeom>
                <a:avLst/>
                <a:gdLst>
                  <a:gd name="T0" fmla="*/ 152 w 152"/>
                  <a:gd name="T1" fmla="*/ 76 h 152"/>
                  <a:gd name="T2" fmla="*/ 129 w 152"/>
                  <a:gd name="T3" fmla="*/ 21 h 152"/>
                  <a:gd name="T4" fmla="*/ 76 w 152"/>
                  <a:gd name="T5" fmla="*/ 0 h 152"/>
                  <a:gd name="T6" fmla="*/ 22 w 152"/>
                  <a:gd name="T7" fmla="*/ 21 h 152"/>
                  <a:gd name="T8" fmla="*/ 0 w 152"/>
                  <a:gd name="T9" fmla="*/ 76 h 152"/>
                  <a:gd name="T10" fmla="*/ 22 w 152"/>
                  <a:gd name="T11" fmla="*/ 130 h 152"/>
                  <a:gd name="T12" fmla="*/ 76 w 152"/>
                  <a:gd name="T13" fmla="*/ 152 h 152"/>
                  <a:gd name="T14" fmla="*/ 129 w 152"/>
                  <a:gd name="T15" fmla="*/ 130 h 152"/>
                  <a:gd name="T16" fmla="*/ 152 w 152"/>
                  <a:gd name="T17" fmla="*/ 7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152">
                    <a:moveTo>
                      <a:pt x="152" y="76"/>
                    </a:moveTo>
                    <a:lnTo>
                      <a:pt x="129" y="21"/>
                    </a:lnTo>
                    <a:lnTo>
                      <a:pt x="76" y="0"/>
                    </a:lnTo>
                    <a:lnTo>
                      <a:pt x="22" y="21"/>
                    </a:lnTo>
                    <a:lnTo>
                      <a:pt x="0" y="76"/>
                    </a:lnTo>
                    <a:lnTo>
                      <a:pt x="22" y="130"/>
                    </a:lnTo>
                    <a:lnTo>
                      <a:pt x="76" y="152"/>
                    </a:lnTo>
                    <a:lnTo>
                      <a:pt x="129" y="130"/>
                    </a:lnTo>
                    <a:lnTo>
                      <a:pt x="152" y="7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06" name="Freeform 453"/>
              <p:cNvSpPr>
                <a:spLocks/>
              </p:cNvSpPr>
              <p:nvPr/>
            </p:nvSpPr>
            <p:spPr bwMode="auto">
              <a:xfrm>
                <a:off x="6054" y="1710"/>
                <a:ext cx="27" cy="5"/>
              </a:xfrm>
              <a:custGeom>
                <a:avLst/>
                <a:gdLst>
                  <a:gd name="T0" fmla="*/ 54 w 107"/>
                  <a:gd name="T1" fmla="*/ 0 h 21"/>
                  <a:gd name="T2" fmla="*/ 0 w 107"/>
                  <a:gd name="T3" fmla="*/ 21 h 21"/>
                  <a:gd name="T4" fmla="*/ 107 w 107"/>
                  <a:gd name="T5" fmla="*/ 21 h 21"/>
                  <a:gd name="T6" fmla="*/ 54 w 107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21">
                    <a:moveTo>
                      <a:pt x="54" y="0"/>
                    </a:moveTo>
                    <a:lnTo>
                      <a:pt x="0" y="21"/>
                    </a:lnTo>
                    <a:lnTo>
                      <a:pt x="107" y="21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07" name="Freeform 454"/>
              <p:cNvSpPr>
                <a:spLocks/>
              </p:cNvSpPr>
              <p:nvPr/>
            </p:nvSpPr>
            <p:spPr bwMode="auto">
              <a:xfrm>
                <a:off x="6054" y="1710"/>
                <a:ext cx="27" cy="5"/>
              </a:xfrm>
              <a:custGeom>
                <a:avLst/>
                <a:gdLst>
                  <a:gd name="T0" fmla="*/ 54 w 107"/>
                  <a:gd name="T1" fmla="*/ 0 h 21"/>
                  <a:gd name="T2" fmla="*/ 0 w 107"/>
                  <a:gd name="T3" fmla="*/ 21 h 21"/>
                  <a:gd name="T4" fmla="*/ 107 w 107"/>
                  <a:gd name="T5" fmla="*/ 21 h 21"/>
                  <a:gd name="T6" fmla="*/ 54 w 107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21">
                    <a:moveTo>
                      <a:pt x="54" y="0"/>
                    </a:moveTo>
                    <a:lnTo>
                      <a:pt x="0" y="21"/>
                    </a:lnTo>
                    <a:lnTo>
                      <a:pt x="107" y="21"/>
                    </a:lnTo>
                    <a:lnTo>
                      <a:pt x="5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08" name="Freeform 455"/>
              <p:cNvSpPr>
                <a:spLocks/>
              </p:cNvSpPr>
              <p:nvPr/>
            </p:nvSpPr>
            <p:spPr bwMode="auto">
              <a:xfrm>
                <a:off x="6048" y="1715"/>
                <a:ext cx="38" cy="14"/>
              </a:xfrm>
              <a:custGeom>
                <a:avLst/>
                <a:gdLst>
                  <a:gd name="T0" fmla="*/ 22 w 152"/>
                  <a:gd name="T1" fmla="*/ 0 h 55"/>
                  <a:gd name="T2" fmla="*/ 0 w 152"/>
                  <a:gd name="T3" fmla="*/ 55 h 55"/>
                  <a:gd name="T4" fmla="*/ 152 w 152"/>
                  <a:gd name="T5" fmla="*/ 55 h 55"/>
                  <a:gd name="T6" fmla="*/ 22 w 152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5">
                    <a:moveTo>
                      <a:pt x="22" y="0"/>
                    </a:moveTo>
                    <a:lnTo>
                      <a:pt x="0" y="55"/>
                    </a:lnTo>
                    <a:lnTo>
                      <a:pt x="152" y="5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09" name="Freeform 456"/>
              <p:cNvSpPr>
                <a:spLocks/>
              </p:cNvSpPr>
              <p:nvPr/>
            </p:nvSpPr>
            <p:spPr bwMode="auto">
              <a:xfrm>
                <a:off x="6048" y="1715"/>
                <a:ext cx="38" cy="14"/>
              </a:xfrm>
              <a:custGeom>
                <a:avLst/>
                <a:gdLst>
                  <a:gd name="T0" fmla="*/ 22 w 152"/>
                  <a:gd name="T1" fmla="*/ 0 h 55"/>
                  <a:gd name="T2" fmla="*/ 0 w 152"/>
                  <a:gd name="T3" fmla="*/ 55 h 55"/>
                  <a:gd name="T4" fmla="*/ 152 w 152"/>
                  <a:gd name="T5" fmla="*/ 55 h 55"/>
                  <a:gd name="T6" fmla="*/ 22 w 152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5">
                    <a:moveTo>
                      <a:pt x="22" y="0"/>
                    </a:moveTo>
                    <a:lnTo>
                      <a:pt x="0" y="55"/>
                    </a:lnTo>
                    <a:lnTo>
                      <a:pt x="152" y="55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10" name="Freeform 457"/>
              <p:cNvSpPr>
                <a:spLocks/>
              </p:cNvSpPr>
              <p:nvPr/>
            </p:nvSpPr>
            <p:spPr bwMode="auto">
              <a:xfrm>
                <a:off x="6054" y="1715"/>
                <a:ext cx="32" cy="14"/>
              </a:xfrm>
              <a:custGeom>
                <a:avLst/>
                <a:gdLst>
                  <a:gd name="T0" fmla="*/ 0 w 130"/>
                  <a:gd name="T1" fmla="*/ 0 h 55"/>
                  <a:gd name="T2" fmla="*/ 107 w 130"/>
                  <a:gd name="T3" fmla="*/ 0 h 55"/>
                  <a:gd name="T4" fmla="*/ 130 w 130"/>
                  <a:gd name="T5" fmla="*/ 55 h 55"/>
                  <a:gd name="T6" fmla="*/ 0 w 130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5">
                    <a:moveTo>
                      <a:pt x="0" y="0"/>
                    </a:moveTo>
                    <a:lnTo>
                      <a:pt x="107" y="0"/>
                    </a:lnTo>
                    <a:lnTo>
                      <a:pt x="13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11" name="Freeform 458"/>
              <p:cNvSpPr>
                <a:spLocks/>
              </p:cNvSpPr>
              <p:nvPr/>
            </p:nvSpPr>
            <p:spPr bwMode="auto">
              <a:xfrm>
                <a:off x="6054" y="1715"/>
                <a:ext cx="32" cy="14"/>
              </a:xfrm>
              <a:custGeom>
                <a:avLst/>
                <a:gdLst>
                  <a:gd name="T0" fmla="*/ 0 w 130"/>
                  <a:gd name="T1" fmla="*/ 0 h 55"/>
                  <a:gd name="T2" fmla="*/ 107 w 130"/>
                  <a:gd name="T3" fmla="*/ 0 h 55"/>
                  <a:gd name="T4" fmla="*/ 130 w 130"/>
                  <a:gd name="T5" fmla="*/ 55 h 55"/>
                  <a:gd name="T6" fmla="*/ 0 w 130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5">
                    <a:moveTo>
                      <a:pt x="0" y="0"/>
                    </a:moveTo>
                    <a:lnTo>
                      <a:pt x="107" y="0"/>
                    </a:lnTo>
                    <a:lnTo>
                      <a:pt x="130" y="5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12" name="Freeform 459"/>
              <p:cNvSpPr>
                <a:spLocks/>
              </p:cNvSpPr>
              <p:nvPr/>
            </p:nvSpPr>
            <p:spPr bwMode="auto">
              <a:xfrm>
                <a:off x="6054" y="1742"/>
                <a:ext cx="13" cy="6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54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54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13" name="Freeform 460"/>
              <p:cNvSpPr>
                <a:spLocks/>
              </p:cNvSpPr>
              <p:nvPr/>
            </p:nvSpPr>
            <p:spPr bwMode="auto">
              <a:xfrm>
                <a:off x="6054" y="1742"/>
                <a:ext cx="13" cy="6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54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54" y="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14" name="Freeform 461"/>
              <p:cNvSpPr>
                <a:spLocks/>
              </p:cNvSpPr>
              <p:nvPr/>
            </p:nvSpPr>
            <p:spPr bwMode="auto">
              <a:xfrm>
                <a:off x="6048" y="1729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22 w 76"/>
                  <a:gd name="T3" fmla="*/ 54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22" y="54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15" name="Freeform 462"/>
              <p:cNvSpPr>
                <a:spLocks/>
              </p:cNvSpPr>
              <p:nvPr/>
            </p:nvSpPr>
            <p:spPr bwMode="auto">
              <a:xfrm>
                <a:off x="6048" y="1729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22 w 76"/>
                  <a:gd name="T3" fmla="*/ 54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22" y="54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16" name="Freeform 463"/>
              <p:cNvSpPr>
                <a:spLocks/>
              </p:cNvSpPr>
              <p:nvPr/>
            </p:nvSpPr>
            <p:spPr bwMode="auto">
              <a:xfrm>
                <a:off x="6048" y="1729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17" name="Freeform 464"/>
              <p:cNvSpPr>
                <a:spLocks/>
              </p:cNvSpPr>
              <p:nvPr/>
            </p:nvSpPr>
            <p:spPr bwMode="auto">
              <a:xfrm>
                <a:off x="6048" y="1729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18" name="Freeform 465"/>
              <p:cNvSpPr>
                <a:spLocks/>
              </p:cNvSpPr>
              <p:nvPr/>
            </p:nvSpPr>
            <p:spPr bwMode="auto">
              <a:xfrm>
                <a:off x="6592" y="2240"/>
                <a:ext cx="13" cy="5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0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19" name="Freeform 466"/>
              <p:cNvSpPr>
                <a:spLocks/>
              </p:cNvSpPr>
              <p:nvPr/>
            </p:nvSpPr>
            <p:spPr bwMode="auto">
              <a:xfrm>
                <a:off x="6592" y="2240"/>
                <a:ext cx="13" cy="5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0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20" name="Freeform 467"/>
              <p:cNvSpPr>
                <a:spLocks/>
              </p:cNvSpPr>
              <p:nvPr/>
            </p:nvSpPr>
            <p:spPr bwMode="auto">
              <a:xfrm>
                <a:off x="6592" y="2226"/>
                <a:ext cx="13" cy="14"/>
              </a:xfrm>
              <a:custGeom>
                <a:avLst/>
                <a:gdLst>
                  <a:gd name="T0" fmla="*/ 0 w 54"/>
                  <a:gd name="T1" fmla="*/ 0 h 55"/>
                  <a:gd name="T2" fmla="*/ 0 w 54"/>
                  <a:gd name="T3" fmla="*/ 55 h 55"/>
                  <a:gd name="T4" fmla="*/ 54 w 54"/>
                  <a:gd name="T5" fmla="*/ 55 h 55"/>
                  <a:gd name="T6" fmla="*/ 0 w 54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5">
                    <a:moveTo>
                      <a:pt x="0" y="0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21" name="Freeform 468"/>
              <p:cNvSpPr>
                <a:spLocks/>
              </p:cNvSpPr>
              <p:nvPr/>
            </p:nvSpPr>
            <p:spPr bwMode="auto">
              <a:xfrm>
                <a:off x="6592" y="2226"/>
                <a:ext cx="13" cy="14"/>
              </a:xfrm>
              <a:custGeom>
                <a:avLst/>
                <a:gdLst>
                  <a:gd name="T0" fmla="*/ 0 w 54"/>
                  <a:gd name="T1" fmla="*/ 0 h 55"/>
                  <a:gd name="T2" fmla="*/ 0 w 54"/>
                  <a:gd name="T3" fmla="*/ 55 h 55"/>
                  <a:gd name="T4" fmla="*/ 54 w 54"/>
                  <a:gd name="T5" fmla="*/ 55 h 55"/>
                  <a:gd name="T6" fmla="*/ 0 w 54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5">
                    <a:moveTo>
                      <a:pt x="0" y="0"/>
                    </a:moveTo>
                    <a:lnTo>
                      <a:pt x="0" y="55"/>
                    </a:lnTo>
                    <a:lnTo>
                      <a:pt x="54" y="5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22" name="Freeform 469"/>
              <p:cNvSpPr>
                <a:spLocks/>
              </p:cNvSpPr>
              <p:nvPr/>
            </p:nvSpPr>
            <p:spPr bwMode="auto">
              <a:xfrm>
                <a:off x="6592" y="2226"/>
                <a:ext cx="19" cy="14"/>
              </a:xfrm>
              <a:custGeom>
                <a:avLst/>
                <a:gdLst>
                  <a:gd name="T0" fmla="*/ 0 w 76"/>
                  <a:gd name="T1" fmla="*/ 0 h 55"/>
                  <a:gd name="T2" fmla="*/ 76 w 76"/>
                  <a:gd name="T3" fmla="*/ 0 h 55"/>
                  <a:gd name="T4" fmla="*/ 54 w 76"/>
                  <a:gd name="T5" fmla="*/ 55 h 55"/>
                  <a:gd name="T6" fmla="*/ 0 w 76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5">
                    <a:moveTo>
                      <a:pt x="0" y="0"/>
                    </a:moveTo>
                    <a:lnTo>
                      <a:pt x="76" y="0"/>
                    </a:lnTo>
                    <a:lnTo>
                      <a:pt x="54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23" name="Freeform 470"/>
              <p:cNvSpPr>
                <a:spLocks/>
              </p:cNvSpPr>
              <p:nvPr/>
            </p:nvSpPr>
            <p:spPr bwMode="auto">
              <a:xfrm>
                <a:off x="6592" y="2226"/>
                <a:ext cx="19" cy="14"/>
              </a:xfrm>
              <a:custGeom>
                <a:avLst/>
                <a:gdLst>
                  <a:gd name="T0" fmla="*/ 0 w 76"/>
                  <a:gd name="T1" fmla="*/ 0 h 55"/>
                  <a:gd name="T2" fmla="*/ 76 w 76"/>
                  <a:gd name="T3" fmla="*/ 0 h 55"/>
                  <a:gd name="T4" fmla="*/ 54 w 76"/>
                  <a:gd name="T5" fmla="*/ 55 h 55"/>
                  <a:gd name="T6" fmla="*/ 0 w 76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5">
                    <a:moveTo>
                      <a:pt x="0" y="0"/>
                    </a:moveTo>
                    <a:lnTo>
                      <a:pt x="76" y="0"/>
                    </a:lnTo>
                    <a:lnTo>
                      <a:pt x="54" y="5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24" name="Freeform 471"/>
              <p:cNvSpPr>
                <a:spLocks/>
              </p:cNvSpPr>
              <p:nvPr/>
            </p:nvSpPr>
            <p:spPr bwMode="auto">
              <a:xfrm>
                <a:off x="6573" y="2207"/>
                <a:ext cx="38" cy="38"/>
              </a:xfrm>
              <a:custGeom>
                <a:avLst/>
                <a:gdLst>
                  <a:gd name="T0" fmla="*/ 152 w 152"/>
                  <a:gd name="T1" fmla="*/ 76 h 153"/>
                  <a:gd name="T2" fmla="*/ 130 w 152"/>
                  <a:gd name="T3" fmla="*/ 22 h 153"/>
                  <a:gd name="T4" fmla="*/ 76 w 152"/>
                  <a:gd name="T5" fmla="*/ 0 h 153"/>
                  <a:gd name="T6" fmla="*/ 23 w 152"/>
                  <a:gd name="T7" fmla="*/ 22 h 153"/>
                  <a:gd name="T8" fmla="*/ 0 w 152"/>
                  <a:gd name="T9" fmla="*/ 76 h 153"/>
                  <a:gd name="T10" fmla="*/ 23 w 152"/>
                  <a:gd name="T11" fmla="*/ 131 h 153"/>
                  <a:gd name="T12" fmla="*/ 76 w 152"/>
                  <a:gd name="T13" fmla="*/ 153 h 153"/>
                  <a:gd name="T14" fmla="*/ 130 w 152"/>
                  <a:gd name="T15" fmla="*/ 131 h 153"/>
                  <a:gd name="T16" fmla="*/ 152 w 152"/>
                  <a:gd name="T17" fmla="*/ 76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153">
                    <a:moveTo>
                      <a:pt x="152" y="76"/>
                    </a:moveTo>
                    <a:lnTo>
                      <a:pt x="130" y="22"/>
                    </a:lnTo>
                    <a:lnTo>
                      <a:pt x="76" y="0"/>
                    </a:lnTo>
                    <a:lnTo>
                      <a:pt x="23" y="22"/>
                    </a:lnTo>
                    <a:lnTo>
                      <a:pt x="0" y="76"/>
                    </a:lnTo>
                    <a:lnTo>
                      <a:pt x="23" y="131"/>
                    </a:lnTo>
                    <a:lnTo>
                      <a:pt x="76" y="153"/>
                    </a:lnTo>
                    <a:lnTo>
                      <a:pt x="130" y="131"/>
                    </a:lnTo>
                    <a:lnTo>
                      <a:pt x="152" y="7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25" name="Freeform 472"/>
              <p:cNvSpPr>
                <a:spLocks/>
              </p:cNvSpPr>
              <p:nvPr/>
            </p:nvSpPr>
            <p:spPr bwMode="auto">
              <a:xfrm>
                <a:off x="6578" y="2207"/>
                <a:ext cx="27" cy="6"/>
              </a:xfrm>
              <a:custGeom>
                <a:avLst/>
                <a:gdLst>
                  <a:gd name="T0" fmla="*/ 53 w 107"/>
                  <a:gd name="T1" fmla="*/ 0 h 22"/>
                  <a:gd name="T2" fmla="*/ 0 w 107"/>
                  <a:gd name="T3" fmla="*/ 22 h 22"/>
                  <a:gd name="T4" fmla="*/ 107 w 107"/>
                  <a:gd name="T5" fmla="*/ 22 h 22"/>
                  <a:gd name="T6" fmla="*/ 53 w 107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22">
                    <a:moveTo>
                      <a:pt x="53" y="0"/>
                    </a:moveTo>
                    <a:lnTo>
                      <a:pt x="0" y="22"/>
                    </a:lnTo>
                    <a:lnTo>
                      <a:pt x="107" y="22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26" name="Freeform 473"/>
              <p:cNvSpPr>
                <a:spLocks/>
              </p:cNvSpPr>
              <p:nvPr/>
            </p:nvSpPr>
            <p:spPr bwMode="auto">
              <a:xfrm>
                <a:off x="6578" y="2207"/>
                <a:ext cx="27" cy="6"/>
              </a:xfrm>
              <a:custGeom>
                <a:avLst/>
                <a:gdLst>
                  <a:gd name="T0" fmla="*/ 53 w 107"/>
                  <a:gd name="T1" fmla="*/ 0 h 22"/>
                  <a:gd name="T2" fmla="*/ 0 w 107"/>
                  <a:gd name="T3" fmla="*/ 22 h 22"/>
                  <a:gd name="T4" fmla="*/ 107 w 107"/>
                  <a:gd name="T5" fmla="*/ 22 h 22"/>
                  <a:gd name="T6" fmla="*/ 53 w 107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22">
                    <a:moveTo>
                      <a:pt x="53" y="0"/>
                    </a:moveTo>
                    <a:lnTo>
                      <a:pt x="0" y="22"/>
                    </a:lnTo>
                    <a:lnTo>
                      <a:pt x="107" y="22"/>
                    </a:lnTo>
                    <a:lnTo>
                      <a:pt x="53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27" name="Freeform 474"/>
              <p:cNvSpPr>
                <a:spLocks/>
              </p:cNvSpPr>
              <p:nvPr/>
            </p:nvSpPr>
            <p:spPr bwMode="auto">
              <a:xfrm>
                <a:off x="6573" y="2213"/>
                <a:ext cx="38" cy="13"/>
              </a:xfrm>
              <a:custGeom>
                <a:avLst/>
                <a:gdLst>
                  <a:gd name="T0" fmla="*/ 23 w 152"/>
                  <a:gd name="T1" fmla="*/ 0 h 54"/>
                  <a:gd name="T2" fmla="*/ 0 w 152"/>
                  <a:gd name="T3" fmla="*/ 54 h 54"/>
                  <a:gd name="T4" fmla="*/ 152 w 152"/>
                  <a:gd name="T5" fmla="*/ 54 h 54"/>
                  <a:gd name="T6" fmla="*/ 23 w 152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4">
                    <a:moveTo>
                      <a:pt x="23" y="0"/>
                    </a:moveTo>
                    <a:lnTo>
                      <a:pt x="0" y="54"/>
                    </a:lnTo>
                    <a:lnTo>
                      <a:pt x="152" y="5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28" name="Freeform 475"/>
              <p:cNvSpPr>
                <a:spLocks/>
              </p:cNvSpPr>
              <p:nvPr/>
            </p:nvSpPr>
            <p:spPr bwMode="auto">
              <a:xfrm>
                <a:off x="6573" y="2213"/>
                <a:ext cx="38" cy="13"/>
              </a:xfrm>
              <a:custGeom>
                <a:avLst/>
                <a:gdLst>
                  <a:gd name="T0" fmla="*/ 23 w 152"/>
                  <a:gd name="T1" fmla="*/ 0 h 54"/>
                  <a:gd name="T2" fmla="*/ 0 w 152"/>
                  <a:gd name="T3" fmla="*/ 54 h 54"/>
                  <a:gd name="T4" fmla="*/ 152 w 152"/>
                  <a:gd name="T5" fmla="*/ 54 h 54"/>
                  <a:gd name="T6" fmla="*/ 23 w 152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4">
                    <a:moveTo>
                      <a:pt x="23" y="0"/>
                    </a:moveTo>
                    <a:lnTo>
                      <a:pt x="0" y="54"/>
                    </a:lnTo>
                    <a:lnTo>
                      <a:pt x="152" y="54"/>
                    </a:lnTo>
                    <a:lnTo>
                      <a:pt x="23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29" name="Freeform 476"/>
              <p:cNvSpPr>
                <a:spLocks/>
              </p:cNvSpPr>
              <p:nvPr/>
            </p:nvSpPr>
            <p:spPr bwMode="auto">
              <a:xfrm>
                <a:off x="6578" y="2213"/>
                <a:ext cx="33" cy="13"/>
              </a:xfrm>
              <a:custGeom>
                <a:avLst/>
                <a:gdLst>
                  <a:gd name="T0" fmla="*/ 0 w 129"/>
                  <a:gd name="T1" fmla="*/ 0 h 54"/>
                  <a:gd name="T2" fmla="*/ 107 w 129"/>
                  <a:gd name="T3" fmla="*/ 0 h 54"/>
                  <a:gd name="T4" fmla="*/ 129 w 129"/>
                  <a:gd name="T5" fmla="*/ 54 h 54"/>
                  <a:gd name="T6" fmla="*/ 0 w 129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9" h="54">
                    <a:moveTo>
                      <a:pt x="0" y="0"/>
                    </a:moveTo>
                    <a:lnTo>
                      <a:pt x="107" y="0"/>
                    </a:lnTo>
                    <a:lnTo>
                      <a:pt x="129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30" name="Freeform 477"/>
              <p:cNvSpPr>
                <a:spLocks/>
              </p:cNvSpPr>
              <p:nvPr/>
            </p:nvSpPr>
            <p:spPr bwMode="auto">
              <a:xfrm>
                <a:off x="6578" y="2213"/>
                <a:ext cx="33" cy="13"/>
              </a:xfrm>
              <a:custGeom>
                <a:avLst/>
                <a:gdLst>
                  <a:gd name="T0" fmla="*/ 0 w 129"/>
                  <a:gd name="T1" fmla="*/ 0 h 54"/>
                  <a:gd name="T2" fmla="*/ 107 w 129"/>
                  <a:gd name="T3" fmla="*/ 0 h 54"/>
                  <a:gd name="T4" fmla="*/ 129 w 129"/>
                  <a:gd name="T5" fmla="*/ 54 h 54"/>
                  <a:gd name="T6" fmla="*/ 0 w 129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9" h="54">
                    <a:moveTo>
                      <a:pt x="0" y="0"/>
                    </a:moveTo>
                    <a:lnTo>
                      <a:pt x="107" y="0"/>
                    </a:lnTo>
                    <a:lnTo>
                      <a:pt x="129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31" name="Freeform 478"/>
              <p:cNvSpPr>
                <a:spLocks/>
              </p:cNvSpPr>
              <p:nvPr/>
            </p:nvSpPr>
            <p:spPr bwMode="auto">
              <a:xfrm>
                <a:off x="6578" y="2240"/>
                <a:ext cx="14" cy="5"/>
              </a:xfrm>
              <a:custGeom>
                <a:avLst/>
                <a:gdLst>
                  <a:gd name="T0" fmla="*/ 0 w 53"/>
                  <a:gd name="T1" fmla="*/ 0 h 22"/>
                  <a:gd name="T2" fmla="*/ 53 w 53"/>
                  <a:gd name="T3" fmla="*/ 0 h 22"/>
                  <a:gd name="T4" fmla="*/ 53 w 53"/>
                  <a:gd name="T5" fmla="*/ 22 h 22"/>
                  <a:gd name="T6" fmla="*/ 0 w 53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22">
                    <a:moveTo>
                      <a:pt x="0" y="0"/>
                    </a:moveTo>
                    <a:lnTo>
                      <a:pt x="53" y="0"/>
                    </a:lnTo>
                    <a:lnTo>
                      <a:pt x="53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32" name="Freeform 479"/>
              <p:cNvSpPr>
                <a:spLocks/>
              </p:cNvSpPr>
              <p:nvPr/>
            </p:nvSpPr>
            <p:spPr bwMode="auto">
              <a:xfrm>
                <a:off x="6578" y="2240"/>
                <a:ext cx="14" cy="5"/>
              </a:xfrm>
              <a:custGeom>
                <a:avLst/>
                <a:gdLst>
                  <a:gd name="T0" fmla="*/ 0 w 53"/>
                  <a:gd name="T1" fmla="*/ 0 h 22"/>
                  <a:gd name="T2" fmla="*/ 53 w 53"/>
                  <a:gd name="T3" fmla="*/ 0 h 22"/>
                  <a:gd name="T4" fmla="*/ 53 w 53"/>
                  <a:gd name="T5" fmla="*/ 22 h 22"/>
                  <a:gd name="T6" fmla="*/ 0 w 53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22">
                    <a:moveTo>
                      <a:pt x="0" y="0"/>
                    </a:moveTo>
                    <a:lnTo>
                      <a:pt x="53" y="0"/>
                    </a:lnTo>
                    <a:lnTo>
                      <a:pt x="53" y="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33" name="Freeform 480"/>
              <p:cNvSpPr>
                <a:spLocks/>
              </p:cNvSpPr>
              <p:nvPr/>
            </p:nvSpPr>
            <p:spPr bwMode="auto">
              <a:xfrm>
                <a:off x="6573" y="2226"/>
                <a:ext cx="19" cy="14"/>
              </a:xfrm>
              <a:custGeom>
                <a:avLst/>
                <a:gdLst>
                  <a:gd name="T0" fmla="*/ 0 w 76"/>
                  <a:gd name="T1" fmla="*/ 0 h 55"/>
                  <a:gd name="T2" fmla="*/ 23 w 76"/>
                  <a:gd name="T3" fmla="*/ 55 h 55"/>
                  <a:gd name="T4" fmla="*/ 76 w 76"/>
                  <a:gd name="T5" fmla="*/ 55 h 55"/>
                  <a:gd name="T6" fmla="*/ 0 w 76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5">
                    <a:moveTo>
                      <a:pt x="0" y="0"/>
                    </a:moveTo>
                    <a:lnTo>
                      <a:pt x="23" y="55"/>
                    </a:lnTo>
                    <a:lnTo>
                      <a:pt x="76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34" name="Freeform 481"/>
              <p:cNvSpPr>
                <a:spLocks/>
              </p:cNvSpPr>
              <p:nvPr/>
            </p:nvSpPr>
            <p:spPr bwMode="auto">
              <a:xfrm>
                <a:off x="6573" y="2226"/>
                <a:ext cx="19" cy="14"/>
              </a:xfrm>
              <a:custGeom>
                <a:avLst/>
                <a:gdLst>
                  <a:gd name="T0" fmla="*/ 0 w 76"/>
                  <a:gd name="T1" fmla="*/ 0 h 55"/>
                  <a:gd name="T2" fmla="*/ 23 w 76"/>
                  <a:gd name="T3" fmla="*/ 55 h 55"/>
                  <a:gd name="T4" fmla="*/ 76 w 76"/>
                  <a:gd name="T5" fmla="*/ 55 h 55"/>
                  <a:gd name="T6" fmla="*/ 0 w 76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5">
                    <a:moveTo>
                      <a:pt x="0" y="0"/>
                    </a:moveTo>
                    <a:lnTo>
                      <a:pt x="23" y="55"/>
                    </a:lnTo>
                    <a:lnTo>
                      <a:pt x="76" y="5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35" name="Freeform 482"/>
              <p:cNvSpPr>
                <a:spLocks/>
              </p:cNvSpPr>
              <p:nvPr/>
            </p:nvSpPr>
            <p:spPr bwMode="auto">
              <a:xfrm>
                <a:off x="6573" y="2226"/>
                <a:ext cx="19" cy="14"/>
              </a:xfrm>
              <a:custGeom>
                <a:avLst/>
                <a:gdLst>
                  <a:gd name="T0" fmla="*/ 0 w 76"/>
                  <a:gd name="T1" fmla="*/ 0 h 55"/>
                  <a:gd name="T2" fmla="*/ 76 w 76"/>
                  <a:gd name="T3" fmla="*/ 0 h 55"/>
                  <a:gd name="T4" fmla="*/ 76 w 76"/>
                  <a:gd name="T5" fmla="*/ 55 h 55"/>
                  <a:gd name="T6" fmla="*/ 0 w 76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5">
                    <a:moveTo>
                      <a:pt x="0" y="0"/>
                    </a:moveTo>
                    <a:lnTo>
                      <a:pt x="76" y="0"/>
                    </a:lnTo>
                    <a:lnTo>
                      <a:pt x="76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36" name="Freeform 483"/>
              <p:cNvSpPr>
                <a:spLocks/>
              </p:cNvSpPr>
              <p:nvPr/>
            </p:nvSpPr>
            <p:spPr bwMode="auto">
              <a:xfrm>
                <a:off x="6573" y="2226"/>
                <a:ext cx="19" cy="14"/>
              </a:xfrm>
              <a:custGeom>
                <a:avLst/>
                <a:gdLst>
                  <a:gd name="T0" fmla="*/ 0 w 76"/>
                  <a:gd name="T1" fmla="*/ 0 h 55"/>
                  <a:gd name="T2" fmla="*/ 76 w 76"/>
                  <a:gd name="T3" fmla="*/ 0 h 55"/>
                  <a:gd name="T4" fmla="*/ 76 w 76"/>
                  <a:gd name="T5" fmla="*/ 55 h 55"/>
                  <a:gd name="T6" fmla="*/ 0 w 76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5">
                    <a:moveTo>
                      <a:pt x="0" y="0"/>
                    </a:moveTo>
                    <a:lnTo>
                      <a:pt x="76" y="0"/>
                    </a:lnTo>
                    <a:lnTo>
                      <a:pt x="76" y="5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37" name="Freeform 484"/>
              <p:cNvSpPr>
                <a:spLocks/>
              </p:cNvSpPr>
              <p:nvPr/>
            </p:nvSpPr>
            <p:spPr bwMode="auto">
              <a:xfrm>
                <a:off x="6882" y="2649"/>
                <a:ext cx="27" cy="6"/>
              </a:xfrm>
              <a:custGeom>
                <a:avLst/>
                <a:gdLst>
                  <a:gd name="T0" fmla="*/ 54 w 108"/>
                  <a:gd name="T1" fmla="*/ 0 h 23"/>
                  <a:gd name="T2" fmla="*/ 0 w 108"/>
                  <a:gd name="T3" fmla="*/ 23 h 23"/>
                  <a:gd name="T4" fmla="*/ 108 w 108"/>
                  <a:gd name="T5" fmla="*/ 23 h 23"/>
                  <a:gd name="T6" fmla="*/ 54 w 108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23">
                    <a:moveTo>
                      <a:pt x="54" y="0"/>
                    </a:moveTo>
                    <a:lnTo>
                      <a:pt x="0" y="23"/>
                    </a:lnTo>
                    <a:lnTo>
                      <a:pt x="108" y="2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38" name="Freeform 485"/>
              <p:cNvSpPr>
                <a:spLocks/>
              </p:cNvSpPr>
              <p:nvPr/>
            </p:nvSpPr>
            <p:spPr bwMode="auto">
              <a:xfrm>
                <a:off x="6882" y="2649"/>
                <a:ext cx="27" cy="6"/>
              </a:xfrm>
              <a:custGeom>
                <a:avLst/>
                <a:gdLst>
                  <a:gd name="T0" fmla="*/ 54 w 108"/>
                  <a:gd name="T1" fmla="*/ 0 h 23"/>
                  <a:gd name="T2" fmla="*/ 0 w 108"/>
                  <a:gd name="T3" fmla="*/ 23 h 23"/>
                  <a:gd name="T4" fmla="*/ 108 w 108"/>
                  <a:gd name="T5" fmla="*/ 23 h 23"/>
                  <a:gd name="T6" fmla="*/ 54 w 108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23">
                    <a:moveTo>
                      <a:pt x="54" y="0"/>
                    </a:moveTo>
                    <a:lnTo>
                      <a:pt x="0" y="23"/>
                    </a:lnTo>
                    <a:lnTo>
                      <a:pt x="108" y="23"/>
                    </a:lnTo>
                    <a:lnTo>
                      <a:pt x="5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39" name="Freeform 486"/>
              <p:cNvSpPr>
                <a:spLocks/>
              </p:cNvSpPr>
              <p:nvPr/>
            </p:nvSpPr>
            <p:spPr bwMode="auto">
              <a:xfrm>
                <a:off x="6877" y="2655"/>
                <a:ext cx="38" cy="13"/>
              </a:xfrm>
              <a:custGeom>
                <a:avLst/>
                <a:gdLst>
                  <a:gd name="T0" fmla="*/ 22 w 152"/>
                  <a:gd name="T1" fmla="*/ 0 h 53"/>
                  <a:gd name="T2" fmla="*/ 0 w 152"/>
                  <a:gd name="T3" fmla="*/ 53 h 53"/>
                  <a:gd name="T4" fmla="*/ 152 w 152"/>
                  <a:gd name="T5" fmla="*/ 53 h 53"/>
                  <a:gd name="T6" fmla="*/ 22 w 152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3">
                    <a:moveTo>
                      <a:pt x="22" y="0"/>
                    </a:moveTo>
                    <a:lnTo>
                      <a:pt x="0" y="53"/>
                    </a:lnTo>
                    <a:lnTo>
                      <a:pt x="152" y="5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40" name="Freeform 487"/>
              <p:cNvSpPr>
                <a:spLocks/>
              </p:cNvSpPr>
              <p:nvPr/>
            </p:nvSpPr>
            <p:spPr bwMode="auto">
              <a:xfrm>
                <a:off x="6877" y="2655"/>
                <a:ext cx="38" cy="13"/>
              </a:xfrm>
              <a:custGeom>
                <a:avLst/>
                <a:gdLst>
                  <a:gd name="T0" fmla="*/ 22 w 152"/>
                  <a:gd name="T1" fmla="*/ 0 h 53"/>
                  <a:gd name="T2" fmla="*/ 0 w 152"/>
                  <a:gd name="T3" fmla="*/ 53 h 53"/>
                  <a:gd name="T4" fmla="*/ 152 w 152"/>
                  <a:gd name="T5" fmla="*/ 53 h 53"/>
                  <a:gd name="T6" fmla="*/ 22 w 152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3">
                    <a:moveTo>
                      <a:pt x="22" y="0"/>
                    </a:moveTo>
                    <a:lnTo>
                      <a:pt x="0" y="53"/>
                    </a:lnTo>
                    <a:lnTo>
                      <a:pt x="152" y="53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41" name="Freeform 488"/>
              <p:cNvSpPr>
                <a:spLocks/>
              </p:cNvSpPr>
              <p:nvPr/>
            </p:nvSpPr>
            <p:spPr bwMode="auto">
              <a:xfrm>
                <a:off x="6882" y="2655"/>
                <a:ext cx="33" cy="13"/>
              </a:xfrm>
              <a:custGeom>
                <a:avLst/>
                <a:gdLst>
                  <a:gd name="T0" fmla="*/ 0 w 130"/>
                  <a:gd name="T1" fmla="*/ 0 h 53"/>
                  <a:gd name="T2" fmla="*/ 108 w 130"/>
                  <a:gd name="T3" fmla="*/ 0 h 53"/>
                  <a:gd name="T4" fmla="*/ 130 w 130"/>
                  <a:gd name="T5" fmla="*/ 53 h 53"/>
                  <a:gd name="T6" fmla="*/ 0 w 130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3">
                    <a:moveTo>
                      <a:pt x="0" y="0"/>
                    </a:moveTo>
                    <a:lnTo>
                      <a:pt x="108" y="0"/>
                    </a:lnTo>
                    <a:lnTo>
                      <a:pt x="130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42" name="Freeform 489"/>
              <p:cNvSpPr>
                <a:spLocks/>
              </p:cNvSpPr>
              <p:nvPr/>
            </p:nvSpPr>
            <p:spPr bwMode="auto">
              <a:xfrm>
                <a:off x="6882" y="2655"/>
                <a:ext cx="33" cy="13"/>
              </a:xfrm>
              <a:custGeom>
                <a:avLst/>
                <a:gdLst>
                  <a:gd name="T0" fmla="*/ 0 w 130"/>
                  <a:gd name="T1" fmla="*/ 0 h 53"/>
                  <a:gd name="T2" fmla="*/ 108 w 130"/>
                  <a:gd name="T3" fmla="*/ 0 h 53"/>
                  <a:gd name="T4" fmla="*/ 130 w 130"/>
                  <a:gd name="T5" fmla="*/ 53 h 53"/>
                  <a:gd name="T6" fmla="*/ 0 w 130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3">
                    <a:moveTo>
                      <a:pt x="0" y="0"/>
                    </a:moveTo>
                    <a:lnTo>
                      <a:pt x="108" y="0"/>
                    </a:lnTo>
                    <a:lnTo>
                      <a:pt x="130" y="5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43" name="Freeform 490"/>
              <p:cNvSpPr>
                <a:spLocks/>
              </p:cNvSpPr>
              <p:nvPr/>
            </p:nvSpPr>
            <p:spPr bwMode="auto">
              <a:xfrm>
                <a:off x="6882" y="2681"/>
                <a:ext cx="14" cy="6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54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54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44" name="Freeform 491"/>
              <p:cNvSpPr>
                <a:spLocks/>
              </p:cNvSpPr>
              <p:nvPr/>
            </p:nvSpPr>
            <p:spPr bwMode="auto">
              <a:xfrm>
                <a:off x="6882" y="2681"/>
                <a:ext cx="14" cy="6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54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54" y="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45" name="Freeform 492"/>
              <p:cNvSpPr>
                <a:spLocks/>
              </p:cNvSpPr>
              <p:nvPr/>
            </p:nvSpPr>
            <p:spPr bwMode="auto">
              <a:xfrm>
                <a:off x="6877" y="2668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22 w 76"/>
                  <a:gd name="T3" fmla="*/ 54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22" y="54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46" name="Freeform 493"/>
              <p:cNvSpPr>
                <a:spLocks/>
              </p:cNvSpPr>
              <p:nvPr/>
            </p:nvSpPr>
            <p:spPr bwMode="auto">
              <a:xfrm>
                <a:off x="6877" y="2668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22 w 76"/>
                  <a:gd name="T3" fmla="*/ 54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22" y="54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47" name="Freeform 494"/>
              <p:cNvSpPr>
                <a:spLocks/>
              </p:cNvSpPr>
              <p:nvPr/>
            </p:nvSpPr>
            <p:spPr bwMode="auto">
              <a:xfrm>
                <a:off x="6877" y="2668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48" name="Freeform 495"/>
              <p:cNvSpPr>
                <a:spLocks/>
              </p:cNvSpPr>
              <p:nvPr/>
            </p:nvSpPr>
            <p:spPr bwMode="auto">
              <a:xfrm>
                <a:off x="6877" y="2668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49" name="Freeform 496"/>
              <p:cNvSpPr>
                <a:spLocks/>
              </p:cNvSpPr>
              <p:nvPr/>
            </p:nvSpPr>
            <p:spPr bwMode="auto">
              <a:xfrm>
                <a:off x="6896" y="2681"/>
                <a:ext cx="13" cy="6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0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50" name="Freeform 497"/>
              <p:cNvSpPr>
                <a:spLocks/>
              </p:cNvSpPr>
              <p:nvPr/>
            </p:nvSpPr>
            <p:spPr bwMode="auto">
              <a:xfrm>
                <a:off x="6896" y="2681"/>
                <a:ext cx="13" cy="6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0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51" name="Freeform 498"/>
              <p:cNvSpPr>
                <a:spLocks/>
              </p:cNvSpPr>
              <p:nvPr/>
            </p:nvSpPr>
            <p:spPr bwMode="auto">
              <a:xfrm>
                <a:off x="6896" y="2668"/>
                <a:ext cx="13" cy="13"/>
              </a:xfrm>
              <a:custGeom>
                <a:avLst/>
                <a:gdLst>
                  <a:gd name="T0" fmla="*/ 0 w 54"/>
                  <a:gd name="T1" fmla="*/ 0 h 54"/>
                  <a:gd name="T2" fmla="*/ 0 w 54"/>
                  <a:gd name="T3" fmla="*/ 54 h 54"/>
                  <a:gd name="T4" fmla="*/ 54 w 54"/>
                  <a:gd name="T5" fmla="*/ 54 h 54"/>
                  <a:gd name="T6" fmla="*/ 0 w 5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4">
                    <a:moveTo>
                      <a:pt x="0" y="0"/>
                    </a:moveTo>
                    <a:lnTo>
                      <a:pt x="0" y="54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52" name="Freeform 499"/>
              <p:cNvSpPr>
                <a:spLocks/>
              </p:cNvSpPr>
              <p:nvPr/>
            </p:nvSpPr>
            <p:spPr bwMode="auto">
              <a:xfrm>
                <a:off x="6896" y="2668"/>
                <a:ext cx="13" cy="13"/>
              </a:xfrm>
              <a:custGeom>
                <a:avLst/>
                <a:gdLst>
                  <a:gd name="T0" fmla="*/ 0 w 54"/>
                  <a:gd name="T1" fmla="*/ 0 h 54"/>
                  <a:gd name="T2" fmla="*/ 0 w 54"/>
                  <a:gd name="T3" fmla="*/ 54 h 54"/>
                  <a:gd name="T4" fmla="*/ 54 w 54"/>
                  <a:gd name="T5" fmla="*/ 54 h 54"/>
                  <a:gd name="T6" fmla="*/ 0 w 5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4">
                    <a:moveTo>
                      <a:pt x="0" y="0"/>
                    </a:moveTo>
                    <a:lnTo>
                      <a:pt x="0" y="54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53" name="Freeform 500"/>
              <p:cNvSpPr>
                <a:spLocks/>
              </p:cNvSpPr>
              <p:nvPr/>
            </p:nvSpPr>
            <p:spPr bwMode="auto">
              <a:xfrm>
                <a:off x="6896" y="2668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54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54" name="Freeform 501"/>
              <p:cNvSpPr>
                <a:spLocks/>
              </p:cNvSpPr>
              <p:nvPr/>
            </p:nvSpPr>
            <p:spPr bwMode="auto">
              <a:xfrm>
                <a:off x="6896" y="2668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54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55" name="Freeform 502"/>
              <p:cNvSpPr>
                <a:spLocks/>
              </p:cNvSpPr>
              <p:nvPr/>
            </p:nvSpPr>
            <p:spPr bwMode="auto">
              <a:xfrm>
                <a:off x="6877" y="2649"/>
                <a:ext cx="38" cy="38"/>
              </a:xfrm>
              <a:custGeom>
                <a:avLst/>
                <a:gdLst>
                  <a:gd name="T0" fmla="*/ 152 w 152"/>
                  <a:gd name="T1" fmla="*/ 76 h 152"/>
                  <a:gd name="T2" fmla="*/ 130 w 152"/>
                  <a:gd name="T3" fmla="*/ 23 h 152"/>
                  <a:gd name="T4" fmla="*/ 76 w 152"/>
                  <a:gd name="T5" fmla="*/ 0 h 152"/>
                  <a:gd name="T6" fmla="*/ 22 w 152"/>
                  <a:gd name="T7" fmla="*/ 23 h 152"/>
                  <a:gd name="T8" fmla="*/ 0 w 152"/>
                  <a:gd name="T9" fmla="*/ 76 h 152"/>
                  <a:gd name="T10" fmla="*/ 22 w 152"/>
                  <a:gd name="T11" fmla="*/ 130 h 152"/>
                  <a:gd name="T12" fmla="*/ 76 w 152"/>
                  <a:gd name="T13" fmla="*/ 152 h 152"/>
                  <a:gd name="T14" fmla="*/ 130 w 152"/>
                  <a:gd name="T15" fmla="*/ 130 h 152"/>
                  <a:gd name="T16" fmla="*/ 152 w 152"/>
                  <a:gd name="T17" fmla="*/ 7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152">
                    <a:moveTo>
                      <a:pt x="152" y="76"/>
                    </a:moveTo>
                    <a:lnTo>
                      <a:pt x="130" y="23"/>
                    </a:lnTo>
                    <a:lnTo>
                      <a:pt x="76" y="0"/>
                    </a:lnTo>
                    <a:lnTo>
                      <a:pt x="22" y="23"/>
                    </a:lnTo>
                    <a:lnTo>
                      <a:pt x="0" y="76"/>
                    </a:lnTo>
                    <a:lnTo>
                      <a:pt x="22" y="130"/>
                    </a:lnTo>
                    <a:lnTo>
                      <a:pt x="76" y="152"/>
                    </a:lnTo>
                    <a:lnTo>
                      <a:pt x="130" y="130"/>
                    </a:lnTo>
                    <a:lnTo>
                      <a:pt x="152" y="7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56" name="Freeform 503"/>
              <p:cNvSpPr>
                <a:spLocks/>
              </p:cNvSpPr>
              <p:nvPr/>
            </p:nvSpPr>
            <p:spPr bwMode="auto">
              <a:xfrm>
                <a:off x="3994" y="2113"/>
                <a:ext cx="14" cy="6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0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57" name="Freeform 504"/>
              <p:cNvSpPr>
                <a:spLocks/>
              </p:cNvSpPr>
              <p:nvPr/>
            </p:nvSpPr>
            <p:spPr bwMode="auto">
              <a:xfrm>
                <a:off x="3994" y="2113"/>
                <a:ext cx="14" cy="6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0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58" name="Freeform 505"/>
              <p:cNvSpPr>
                <a:spLocks/>
              </p:cNvSpPr>
              <p:nvPr/>
            </p:nvSpPr>
            <p:spPr bwMode="auto">
              <a:xfrm>
                <a:off x="3994" y="2100"/>
                <a:ext cx="14" cy="13"/>
              </a:xfrm>
              <a:custGeom>
                <a:avLst/>
                <a:gdLst>
                  <a:gd name="T0" fmla="*/ 0 w 54"/>
                  <a:gd name="T1" fmla="*/ 0 h 54"/>
                  <a:gd name="T2" fmla="*/ 0 w 54"/>
                  <a:gd name="T3" fmla="*/ 54 h 54"/>
                  <a:gd name="T4" fmla="*/ 54 w 54"/>
                  <a:gd name="T5" fmla="*/ 54 h 54"/>
                  <a:gd name="T6" fmla="*/ 0 w 5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4">
                    <a:moveTo>
                      <a:pt x="0" y="0"/>
                    </a:moveTo>
                    <a:lnTo>
                      <a:pt x="0" y="54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59" name="Freeform 506"/>
              <p:cNvSpPr>
                <a:spLocks/>
              </p:cNvSpPr>
              <p:nvPr/>
            </p:nvSpPr>
            <p:spPr bwMode="auto">
              <a:xfrm>
                <a:off x="3994" y="2100"/>
                <a:ext cx="14" cy="13"/>
              </a:xfrm>
              <a:custGeom>
                <a:avLst/>
                <a:gdLst>
                  <a:gd name="T0" fmla="*/ 0 w 54"/>
                  <a:gd name="T1" fmla="*/ 0 h 54"/>
                  <a:gd name="T2" fmla="*/ 0 w 54"/>
                  <a:gd name="T3" fmla="*/ 54 h 54"/>
                  <a:gd name="T4" fmla="*/ 54 w 54"/>
                  <a:gd name="T5" fmla="*/ 54 h 54"/>
                  <a:gd name="T6" fmla="*/ 0 w 5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4">
                    <a:moveTo>
                      <a:pt x="0" y="0"/>
                    </a:moveTo>
                    <a:lnTo>
                      <a:pt x="0" y="54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60" name="Freeform 507"/>
              <p:cNvSpPr>
                <a:spLocks/>
              </p:cNvSpPr>
              <p:nvPr/>
            </p:nvSpPr>
            <p:spPr bwMode="auto">
              <a:xfrm>
                <a:off x="3994" y="2100"/>
                <a:ext cx="19" cy="13"/>
              </a:xfrm>
              <a:custGeom>
                <a:avLst/>
                <a:gdLst>
                  <a:gd name="T0" fmla="*/ 0 w 75"/>
                  <a:gd name="T1" fmla="*/ 0 h 54"/>
                  <a:gd name="T2" fmla="*/ 75 w 75"/>
                  <a:gd name="T3" fmla="*/ 0 h 54"/>
                  <a:gd name="T4" fmla="*/ 54 w 75"/>
                  <a:gd name="T5" fmla="*/ 54 h 54"/>
                  <a:gd name="T6" fmla="*/ 0 w 75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54">
                    <a:moveTo>
                      <a:pt x="0" y="0"/>
                    </a:moveTo>
                    <a:lnTo>
                      <a:pt x="75" y="0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61" name="Freeform 508"/>
              <p:cNvSpPr>
                <a:spLocks/>
              </p:cNvSpPr>
              <p:nvPr/>
            </p:nvSpPr>
            <p:spPr bwMode="auto">
              <a:xfrm>
                <a:off x="3994" y="2100"/>
                <a:ext cx="19" cy="13"/>
              </a:xfrm>
              <a:custGeom>
                <a:avLst/>
                <a:gdLst>
                  <a:gd name="T0" fmla="*/ 0 w 75"/>
                  <a:gd name="T1" fmla="*/ 0 h 54"/>
                  <a:gd name="T2" fmla="*/ 75 w 75"/>
                  <a:gd name="T3" fmla="*/ 0 h 54"/>
                  <a:gd name="T4" fmla="*/ 54 w 75"/>
                  <a:gd name="T5" fmla="*/ 54 h 54"/>
                  <a:gd name="T6" fmla="*/ 0 w 75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54">
                    <a:moveTo>
                      <a:pt x="0" y="0"/>
                    </a:moveTo>
                    <a:lnTo>
                      <a:pt x="75" y="0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62" name="Freeform 509"/>
              <p:cNvSpPr>
                <a:spLocks/>
              </p:cNvSpPr>
              <p:nvPr/>
            </p:nvSpPr>
            <p:spPr bwMode="auto">
              <a:xfrm>
                <a:off x="3975" y="2081"/>
                <a:ext cx="38" cy="38"/>
              </a:xfrm>
              <a:custGeom>
                <a:avLst/>
                <a:gdLst>
                  <a:gd name="T0" fmla="*/ 151 w 151"/>
                  <a:gd name="T1" fmla="*/ 76 h 152"/>
                  <a:gd name="T2" fmla="*/ 130 w 151"/>
                  <a:gd name="T3" fmla="*/ 21 h 152"/>
                  <a:gd name="T4" fmla="*/ 76 w 151"/>
                  <a:gd name="T5" fmla="*/ 0 h 152"/>
                  <a:gd name="T6" fmla="*/ 21 w 151"/>
                  <a:gd name="T7" fmla="*/ 21 h 152"/>
                  <a:gd name="T8" fmla="*/ 0 w 151"/>
                  <a:gd name="T9" fmla="*/ 76 h 152"/>
                  <a:gd name="T10" fmla="*/ 21 w 151"/>
                  <a:gd name="T11" fmla="*/ 130 h 152"/>
                  <a:gd name="T12" fmla="*/ 76 w 151"/>
                  <a:gd name="T13" fmla="*/ 152 h 152"/>
                  <a:gd name="T14" fmla="*/ 130 w 151"/>
                  <a:gd name="T15" fmla="*/ 130 h 152"/>
                  <a:gd name="T16" fmla="*/ 151 w 151"/>
                  <a:gd name="T17" fmla="*/ 7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2">
                    <a:moveTo>
                      <a:pt x="151" y="76"/>
                    </a:moveTo>
                    <a:lnTo>
                      <a:pt x="130" y="21"/>
                    </a:lnTo>
                    <a:lnTo>
                      <a:pt x="76" y="0"/>
                    </a:lnTo>
                    <a:lnTo>
                      <a:pt x="21" y="21"/>
                    </a:lnTo>
                    <a:lnTo>
                      <a:pt x="0" y="76"/>
                    </a:lnTo>
                    <a:lnTo>
                      <a:pt x="21" y="130"/>
                    </a:lnTo>
                    <a:lnTo>
                      <a:pt x="76" y="152"/>
                    </a:lnTo>
                    <a:lnTo>
                      <a:pt x="130" y="130"/>
                    </a:lnTo>
                    <a:lnTo>
                      <a:pt x="151" y="7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63" name="Freeform 510"/>
              <p:cNvSpPr>
                <a:spLocks/>
              </p:cNvSpPr>
              <p:nvPr/>
            </p:nvSpPr>
            <p:spPr bwMode="auto">
              <a:xfrm>
                <a:off x="3981" y="2081"/>
                <a:ext cx="27" cy="5"/>
              </a:xfrm>
              <a:custGeom>
                <a:avLst/>
                <a:gdLst>
                  <a:gd name="T0" fmla="*/ 55 w 109"/>
                  <a:gd name="T1" fmla="*/ 0 h 21"/>
                  <a:gd name="T2" fmla="*/ 0 w 109"/>
                  <a:gd name="T3" fmla="*/ 21 h 21"/>
                  <a:gd name="T4" fmla="*/ 109 w 109"/>
                  <a:gd name="T5" fmla="*/ 21 h 21"/>
                  <a:gd name="T6" fmla="*/ 55 w 109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" h="21">
                    <a:moveTo>
                      <a:pt x="55" y="0"/>
                    </a:moveTo>
                    <a:lnTo>
                      <a:pt x="0" y="21"/>
                    </a:lnTo>
                    <a:lnTo>
                      <a:pt x="109" y="21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64" name="Freeform 511"/>
              <p:cNvSpPr>
                <a:spLocks/>
              </p:cNvSpPr>
              <p:nvPr/>
            </p:nvSpPr>
            <p:spPr bwMode="auto">
              <a:xfrm>
                <a:off x="3981" y="2081"/>
                <a:ext cx="27" cy="5"/>
              </a:xfrm>
              <a:custGeom>
                <a:avLst/>
                <a:gdLst>
                  <a:gd name="T0" fmla="*/ 55 w 109"/>
                  <a:gd name="T1" fmla="*/ 0 h 21"/>
                  <a:gd name="T2" fmla="*/ 0 w 109"/>
                  <a:gd name="T3" fmla="*/ 21 h 21"/>
                  <a:gd name="T4" fmla="*/ 109 w 109"/>
                  <a:gd name="T5" fmla="*/ 21 h 21"/>
                  <a:gd name="T6" fmla="*/ 55 w 109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" h="21">
                    <a:moveTo>
                      <a:pt x="55" y="0"/>
                    </a:moveTo>
                    <a:lnTo>
                      <a:pt x="0" y="21"/>
                    </a:lnTo>
                    <a:lnTo>
                      <a:pt x="109" y="21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65" name="Freeform 512"/>
              <p:cNvSpPr>
                <a:spLocks/>
              </p:cNvSpPr>
              <p:nvPr/>
            </p:nvSpPr>
            <p:spPr bwMode="auto">
              <a:xfrm>
                <a:off x="3975" y="2086"/>
                <a:ext cx="38" cy="14"/>
              </a:xfrm>
              <a:custGeom>
                <a:avLst/>
                <a:gdLst>
                  <a:gd name="T0" fmla="*/ 21 w 151"/>
                  <a:gd name="T1" fmla="*/ 0 h 55"/>
                  <a:gd name="T2" fmla="*/ 0 w 151"/>
                  <a:gd name="T3" fmla="*/ 55 h 55"/>
                  <a:gd name="T4" fmla="*/ 151 w 151"/>
                  <a:gd name="T5" fmla="*/ 55 h 55"/>
                  <a:gd name="T6" fmla="*/ 21 w 151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55">
                    <a:moveTo>
                      <a:pt x="21" y="0"/>
                    </a:moveTo>
                    <a:lnTo>
                      <a:pt x="0" y="55"/>
                    </a:lnTo>
                    <a:lnTo>
                      <a:pt x="151" y="5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66" name="Freeform 513"/>
              <p:cNvSpPr>
                <a:spLocks/>
              </p:cNvSpPr>
              <p:nvPr/>
            </p:nvSpPr>
            <p:spPr bwMode="auto">
              <a:xfrm>
                <a:off x="3975" y="2086"/>
                <a:ext cx="38" cy="14"/>
              </a:xfrm>
              <a:custGeom>
                <a:avLst/>
                <a:gdLst>
                  <a:gd name="T0" fmla="*/ 21 w 151"/>
                  <a:gd name="T1" fmla="*/ 0 h 55"/>
                  <a:gd name="T2" fmla="*/ 0 w 151"/>
                  <a:gd name="T3" fmla="*/ 55 h 55"/>
                  <a:gd name="T4" fmla="*/ 151 w 151"/>
                  <a:gd name="T5" fmla="*/ 55 h 55"/>
                  <a:gd name="T6" fmla="*/ 21 w 151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55">
                    <a:moveTo>
                      <a:pt x="21" y="0"/>
                    </a:moveTo>
                    <a:lnTo>
                      <a:pt x="0" y="55"/>
                    </a:lnTo>
                    <a:lnTo>
                      <a:pt x="151" y="55"/>
                    </a:lnTo>
                    <a:lnTo>
                      <a:pt x="21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67" name="Freeform 514"/>
              <p:cNvSpPr>
                <a:spLocks/>
              </p:cNvSpPr>
              <p:nvPr/>
            </p:nvSpPr>
            <p:spPr bwMode="auto">
              <a:xfrm>
                <a:off x="3981" y="2086"/>
                <a:ext cx="32" cy="14"/>
              </a:xfrm>
              <a:custGeom>
                <a:avLst/>
                <a:gdLst>
                  <a:gd name="T0" fmla="*/ 0 w 130"/>
                  <a:gd name="T1" fmla="*/ 0 h 55"/>
                  <a:gd name="T2" fmla="*/ 109 w 130"/>
                  <a:gd name="T3" fmla="*/ 0 h 55"/>
                  <a:gd name="T4" fmla="*/ 130 w 130"/>
                  <a:gd name="T5" fmla="*/ 55 h 55"/>
                  <a:gd name="T6" fmla="*/ 0 w 130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5">
                    <a:moveTo>
                      <a:pt x="0" y="0"/>
                    </a:moveTo>
                    <a:lnTo>
                      <a:pt x="109" y="0"/>
                    </a:lnTo>
                    <a:lnTo>
                      <a:pt x="13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68" name="Freeform 515"/>
              <p:cNvSpPr>
                <a:spLocks/>
              </p:cNvSpPr>
              <p:nvPr/>
            </p:nvSpPr>
            <p:spPr bwMode="auto">
              <a:xfrm>
                <a:off x="3981" y="2086"/>
                <a:ext cx="32" cy="14"/>
              </a:xfrm>
              <a:custGeom>
                <a:avLst/>
                <a:gdLst>
                  <a:gd name="T0" fmla="*/ 0 w 130"/>
                  <a:gd name="T1" fmla="*/ 0 h 55"/>
                  <a:gd name="T2" fmla="*/ 109 w 130"/>
                  <a:gd name="T3" fmla="*/ 0 h 55"/>
                  <a:gd name="T4" fmla="*/ 130 w 130"/>
                  <a:gd name="T5" fmla="*/ 55 h 55"/>
                  <a:gd name="T6" fmla="*/ 0 w 130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5">
                    <a:moveTo>
                      <a:pt x="0" y="0"/>
                    </a:moveTo>
                    <a:lnTo>
                      <a:pt x="109" y="0"/>
                    </a:lnTo>
                    <a:lnTo>
                      <a:pt x="130" y="5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69" name="Freeform 516"/>
              <p:cNvSpPr>
                <a:spLocks/>
              </p:cNvSpPr>
              <p:nvPr/>
            </p:nvSpPr>
            <p:spPr bwMode="auto">
              <a:xfrm>
                <a:off x="3981" y="2113"/>
                <a:ext cx="13" cy="6"/>
              </a:xfrm>
              <a:custGeom>
                <a:avLst/>
                <a:gdLst>
                  <a:gd name="T0" fmla="*/ 0 w 55"/>
                  <a:gd name="T1" fmla="*/ 0 h 22"/>
                  <a:gd name="T2" fmla="*/ 55 w 55"/>
                  <a:gd name="T3" fmla="*/ 0 h 22"/>
                  <a:gd name="T4" fmla="*/ 55 w 55"/>
                  <a:gd name="T5" fmla="*/ 22 h 22"/>
                  <a:gd name="T6" fmla="*/ 0 w 55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55" y="0"/>
                    </a:lnTo>
                    <a:lnTo>
                      <a:pt x="55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70" name="Freeform 517"/>
              <p:cNvSpPr>
                <a:spLocks/>
              </p:cNvSpPr>
              <p:nvPr/>
            </p:nvSpPr>
            <p:spPr bwMode="auto">
              <a:xfrm>
                <a:off x="3981" y="2113"/>
                <a:ext cx="13" cy="6"/>
              </a:xfrm>
              <a:custGeom>
                <a:avLst/>
                <a:gdLst>
                  <a:gd name="T0" fmla="*/ 0 w 55"/>
                  <a:gd name="T1" fmla="*/ 0 h 22"/>
                  <a:gd name="T2" fmla="*/ 55 w 55"/>
                  <a:gd name="T3" fmla="*/ 0 h 22"/>
                  <a:gd name="T4" fmla="*/ 55 w 55"/>
                  <a:gd name="T5" fmla="*/ 22 h 22"/>
                  <a:gd name="T6" fmla="*/ 0 w 55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55" y="0"/>
                    </a:lnTo>
                    <a:lnTo>
                      <a:pt x="55" y="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71" name="Freeform 518"/>
              <p:cNvSpPr>
                <a:spLocks/>
              </p:cNvSpPr>
              <p:nvPr/>
            </p:nvSpPr>
            <p:spPr bwMode="auto">
              <a:xfrm>
                <a:off x="3975" y="2100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21 w 76"/>
                  <a:gd name="T3" fmla="*/ 54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21" y="54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72" name="Freeform 519"/>
              <p:cNvSpPr>
                <a:spLocks/>
              </p:cNvSpPr>
              <p:nvPr/>
            </p:nvSpPr>
            <p:spPr bwMode="auto">
              <a:xfrm>
                <a:off x="3975" y="2100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21 w 76"/>
                  <a:gd name="T3" fmla="*/ 54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21" y="54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73" name="Freeform 520"/>
              <p:cNvSpPr>
                <a:spLocks/>
              </p:cNvSpPr>
              <p:nvPr/>
            </p:nvSpPr>
            <p:spPr bwMode="auto">
              <a:xfrm>
                <a:off x="3975" y="2100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74" name="Freeform 521"/>
              <p:cNvSpPr>
                <a:spLocks/>
              </p:cNvSpPr>
              <p:nvPr/>
            </p:nvSpPr>
            <p:spPr bwMode="auto">
              <a:xfrm>
                <a:off x="3975" y="2100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75" name="Freeform 522"/>
              <p:cNvSpPr>
                <a:spLocks/>
              </p:cNvSpPr>
              <p:nvPr/>
            </p:nvSpPr>
            <p:spPr bwMode="auto">
              <a:xfrm>
                <a:off x="4150" y="2030"/>
                <a:ext cx="26" cy="35"/>
              </a:xfrm>
              <a:custGeom>
                <a:avLst/>
                <a:gdLst>
                  <a:gd name="T0" fmla="*/ 100 w 105"/>
                  <a:gd name="T1" fmla="*/ 0 h 142"/>
                  <a:gd name="T2" fmla="*/ 72 w 105"/>
                  <a:gd name="T3" fmla="*/ 4 h 142"/>
                  <a:gd name="T4" fmla="*/ 87 w 105"/>
                  <a:gd name="T5" fmla="*/ 10 h 142"/>
                  <a:gd name="T6" fmla="*/ 88 w 105"/>
                  <a:gd name="T7" fmla="*/ 27 h 142"/>
                  <a:gd name="T8" fmla="*/ 82 w 105"/>
                  <a:gd name="T9" fmla="*/ 40 h 142"/>
                  <a:gd name="T10" fmla="*/ 2 w 105"/>
                  <a:gd name="T11" fmla="*/ 129 h 142"/>
                  <a:gd name="T12" fmla="*/ 0 w 105"/>
                  <a:gd name="T13" fmla="*/ 134 h 142"/>
                  <a:gd name="T14" fmla="*/ 5 w 105"/>
                  <a:gd name="T15" fmla="*/ 142 h 142"/>
                  <a:gd name="T16" fmla="*/ 67 w 105"/>
                  <a:gd name="T17" fmla="*/ 142 h 142"/>
                  <a:gd name="T18" fmla="*/ 76 w 105"/>
                  <a:gd name="T19" fmla="*/ 134 h 142"/>
                  <a:gd name="T20" fmla="*/ 70 w 105"/>
                  <a:gd name="T21" fmla="*/ 126 h 142"/>
                  <a:gd name="T22" fmla="*/ 23 w 105"/>
                  <a:gd name="T23" fmla="*/ 126 h 142"/>
                  <a:gd name="T24" fmla="*/ 91 w 105"/>
                  <a:gd name="T25" fmla="*/ 49 h 142"/>
                  <a:gd name="T26" fmla="*/ 94 w 105"/>
                  <a:gd name="T27" fmla="*/ 46 h 142"/>
                  <a:gd name="T28" fmla="*/ 104 w 105"/>
                  <a:gd name="T29" fmla="*/ 27 h 142"/>
                  <a:gd name="T30" fmla="*/ 105 w 105"/>
                  <a:gd name="T31" fmla="*/ 18 h 142"/>
                  <a:gd name="T32" fmla="*/ 100 w 105"/>
                  <a:gd name="T33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5" h="142">
                    <a:moveTo>
                      <a:pt x="100" y="0"/>
                    </a:moveTo>
                    <a:lnTo>
                      <a:pt x="72" y="4"/>
                    </a:lnTo>
                    <a:lnTo>
                      <a:pt x="87" y="10"/>
                    </a:lnTo>
                    <a:lnTo>
                      <a:pt x="88" y="27"/>
                    </a:lnTo>
                    <a:lnTo>
                      <a:pt x="82" y="40"/>
                    </a:lnTo>
                    <a:lnTo>
                      <a:pt x="2" y="129"/>
                    </a:lnTo>
                    <a:lnTo>
                      <a:pt x="0" y="134"/>
                    </a:lnTo>
                    <a:lnTo>
                      <a:pt x="5" y="142"/>
                    </a:lnTo>
                    <a:lnTo>
                      <a:pt x="67" y="142"/>
                    </a:lnTo>
                    <a:lnTo>
                      <a:pt x="76" y="134"/>
                    </a:lnTo>
                    <a:lnTo>
                      <a:pt x="70" y="126"/>
                    </a:lnTo>
                    <a:lnTo>
                      <a:pt x="23" y="126"/>
                    </a:lnTo>
                    <a:lnTo>
                      <a:pt x="91" y="49"/>
                    </a:lnTo>
                    <a:lnTo>
                      <a:pt x="94" y="46"/>
                    </a:lnTo>
                    <a:lnTo>
                      <a:pt x="104" y="27"/>
                    </a:lnTo>
                    <a:lnTo>
                      <a:pt x="105" y="18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4C1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76" name="Freeform 523"/>
              <p:cNvSpPr>
                <a:spLocks/>
              </p:cNvSpPr>
              <p:nvPr/>
            </p:nvSpPr>
            <p:spPr bwMode="auto">
              <a:xfrm>
                <a:off x="4157" y="2027"/>
                <a:ext cx="18" cy="10"/>
              </a:xfrm>
              <a:custGeom>
                <a:avLst/>
                <a:gdLst>
                  <a:gd name="T0" fmla="*/ 47 w 70"/>
                  <a:gd name="T1" fmla="*/ 0 h 39"/>
                  <a:gd name="T2" fmla="*/ 38 w 70"/>
                  <a:gd name="T3" fmla="*/ 1 h 39"/>
                  <a:gd name="T4" fmla="*/ 20 w 70"/>
                  <a:gd name="T5" fmla="*/ 10 h 39"/>
                  <a:gd name="T6" fmla="*/ 2 w 70"/>
                  <a:gd name="T7" fmla="*/ 28 h 39"/>
                  <a:gd name="T8" fmla="*/ 0 w 70"/>
                  <a:gd name="T9" fmla="*/ 31 h 39"/>
                  <a:gd name="T10" fmla="*/ 6 w 70"/>
                  <a:gd name="T11" fmla="*/ 39 h 39"/>
                  <a:gd name="T12" fmla="*/ 13 w 70"/>
                  <a:gd name="T13" fmla="*/ 35 h 39"/>
                  <a:gd name="T14" fmla="*/ 25 w 70"/>
                  <a:gd name="T15" fmla="*/ 23 h 39"/>
                  <a:gd name="T16" fmla="*/ 42 w 70"/>
                  <a:gd name="T17" fmla="*/ 16 h 39"/>
                  <a:gd name="T18" fmla="*/ 70 w 70"/>
                  <a:gd name="T19" fmla="*/ 12 h 39"/>
                  <a:gd name="T20" fmla="*/ 65 w 70"/>
                  <a:gd name="T21" fmla="*/ 5 h 39"/>
                  <a:gd name="T22" fmla="*/ 47 w 70"/>
                  <a:gd name="T2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" h="39">
                    <a:moveTo>
                      <a:pt x="47" y="0"/>
                    </a:moveTo>
                    <a:lnTo>
                      <a:pt x="38" y="1"/>
                    </a:lnTo>
                    <a:lnTo>
                      <a:pt x="20" y="10"/>
                    </a:lnTo>
                    <a:lnTo>
                      <a:pt x="2" y="28"/>
                    </a:lnTo>
                    <a:lnTo>
                      <a:pt x="0" y="31"/>
                    </a:lnTo>
                    <a:lnTo>
                      <a:pt x="6" y="39"/>
                    </a:lnTo>
                    <a:lnTo>
                      <a:pt x="13" y="35"/>
                    </a:lnTo>
                    <a:lnTo>
                      <a:pt x="25" y="23"/>
                    </a:lnTo>
                    <a:lnTo>
                      <a:pt x="42" y="16"/>
                    </a:lnTo>
                    <a:lnTo>
                      <a:pt x="70" y="12"/>
                    </a:lnTo>
                    <a:lnTo>
                      <a:pt x="65" y="5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4C1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77" name="Freeform 524"/>
              <p:cNvSpPr>
                <a:spLocks/>
              </p:cNvSpPr>
              <p:nvPr/>
            </p:nvSpPr>
            <p:spPr bwMode="auto">
              <a:xfrm>
                <a:off x="4083" y="1966"/>
                <a:ext cx="65" cy="96"/>
              </a:xfrm>
              <a:custGeom>
                <a:avLst/>
                <a:gdLst>
                  <a:gd name="T0" fmla="*/ 248 w 262"/>
                  <a:gd name="T1" fmla="*/ 0 h 382"/>
                  <a:gd name="T2" fmla="*/ 116 w 262"/>
                  <a:gd name="T3" fmla="*/ 0 h 382"/>
                  <a:gd name="T4" fmla="*/ 91 w 262"/>
                  <a:gd name="T5" fmla="*/ 20 h 382"/>
                  <a:gd name="T6" fmla="*/ 50 w 262"/>
                  <a:gd name="T7" fmla="*/ 172 h 382"/>
                  <a:gd name="T8" fmla="*/ 64 w 262"/>
                  <a:gd name="T9" fmla="*/ 191 h 382"/>
                  <a:gd name="T10" fmla="*/ 140 w 262"/>
                  <a:gd name="T11" fmla="*/ 191 h 382"/>
                  <a:gd name="T12" fmla="*/ 143 w 262"/>
                  <a:gd name="T13" fmla="*/ 191 h 382"/>
                  <a:gd name="T14" fmla="*/ 176 w 262"/>
                  <a:gd name="T15" fmla="*/ 208 h 382"/>
                  <a:gd name="T16" fmla="*/ 177 w 262"/>
                  <a:gd name="T17" fmla="*/ 209 h 382"/>
                  <a:gd name="T18" fmla="*/ 183 w 262"/>
                  <a:gd name="T19" fmla="*/ 248 h 382"/>
                  <a:gd name="T20" fmla="*/ 172 w 262"/>
                  <a:gd name="T21" fmla="*/ 287 h 382"/>
                  <a:gd name="T22" fmla="*/ 171 w 262"/>
                  <a:gd name="T23" fmla="*/ 288 h 382"/>
                  <a:gd name="T24" fmla="*/ 145 w 262"/>
                  <a:gd name="T25" fmla="*/ 327 h 382"/>
                  <a:gd name="T26" fmla="*/ 143 w 262"/>
                  <a:gd name="T27" fmla="*/ 328 h 382"/>
                  <a:gd name="T28" fmla="*/ 100 w 262"/>
                  <a:gd name="T29" fmla="*/ 343 h 382"/>
                  <a:gd name="T30" fmla="*/ 24 w 262"/>
                  <a:gd name="T31" fmla="*/ 343 h 382"/>
                  <a:gd name="T32" fmla="*/ 0 w 262"/>
                  <a:gd name="T33" fmla="*/ 363 h 382"/>
                  <a:gd name="T34" fmla="*/ 14 w 262"/>
                  <a:gd name="T35" fmla="*/ 382 h 382"/>
                  <a:gd name="T36" fmla="*/ 90 w 262"/>
                  <a:gd name="T37" fmla="*/ 382 h 382"/>
                  <a:gd name="T38" fmla="*/ 122 w 262"/>
                  <a:gd name="T39" fmla="*/ 377 h 382"/>
                  <a:gd name="T40" fmla="*/ 165 w 262"/>
                  <a:gd name="T41" fmla="*/ 354 h 382"/>
                  <a:gd name="T42" fmla="*/ 189 w 262"/>
                  <a:gd name="T43" fmla="*/ 328 h 382"/>
                  <a:gd name="T44" fmla="*/ 210 w 262"/>
                  <a:gd name="T45" fmla="*/ 287 h 382"/>
                  <a:gd name="T46" fmla="*/ 220 w 262"/>
                  <a:gd name="T47" fmla="*/ 248 h 382"/>
                  <a:gd name="T48" fmla="*/ 224 w 262"/>
                  <a:gd name="T49" fmla="*/ 217 h 382"/>
                  <a:gd name="T50" fmla="*/ 211 w 262"/>
                  <a:gd name="T51" fmla="*/ 181 h 382"/>
                  <a:gd name="T52" fmla="*/ 190 w 262"/>
                  <a:gd name="T53" fmla="*/ 163 h 382"/>
                  <a:gd name="T54" fmla="*/ 150 w 262"/>
                  <a:gd name="T55" fmla="*/ 154 h 382"/>
                  <a:gd name="T56" fmla="*/ 94 w 262"/>
                  <a:gd name="T57" fmla="*/ 154 h 382"/>
                  <a:gd name="T58" fmla="*/ 125 w 262"/>
                  <a:gd name="T59" fmla="*/ 39 h 382"/>
                  <a:gd name="T60" fmla="*/ 238 w 262"/>
                  <a:gd name="T61" fmla="*/ 39 h 382"/>
                  <a:gd name="T62" fmla="*/ 262 w 262"/>
                  <a:gd name="T63" fmla="*/ 20 h 382"/>
                  <a:gd name="T64" fmla="*/ 248 w 262"/>
                  <a:gd name="T65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2" h="382">
                    <a:moveTo>
                      <a:pt x="248" y="0"/>
                    </a:moveTo>
                    <a:lnTo>
                      <a:pt x="116" y="0"/>
                    </a:lnTo>
                    <a:lnTo>
                      <a:pt x="91" y="20"/>
                    </a:lnTo>
                    <a:lnTo>
                      <a:pt x="50" y="172"/>
                    </a:lnTo>
                    <a:lnTo>
                      <a:pt x="64" y="191"/>
                    </a:lnTo>
                    <a:lnTo>
                      <a:pt x="140" y="191"/>
                    </a:lnTo>
                    <a:lnTo>
                      <a:pt x="143" y="191"/>
                    </a:lnTo>
                    <a:lnTo>
                      <a:pt x="176" y="208"/>
                    </a:lnTo>
                    <a:lnTo>
                      <a:pt x="177" y="209"/>
                    </a:lnTo>
                    <a:lnTo>
                      <a:pt x="183" y="248"/>
                    </a:lnTo>
                    <a:lnTo>
                      <a:pt x="172" y="287"/>
                    </a:lnTo>
                    <a:lnTo>
                      <a:pt x="171" y="288"/>
                    </a:lnTo>
                    <a:lnTo>
                      <a:pt x="145" y="327"/>
                    </a:lnTo>
                    <a:lnTo>
                      <a:pt x="143" y="328"/>
                    </a:lnTo>
                    <a:lnTo>
                      <a:pt x="100" y="343"/>
                    </a:lnTo>
                    <a:lnTo>
                      <a:pt x="24" y="343"/>
                    </a:lnTo>
                    <a:lnTo>
                      <a:pt x="0" y="363"/>
                    </a:lnTo>
                    <a:lnTo>
                      <a:pt x="14" y="382"/>
                    </a:lnTo>
                    <a:lnTo>
                      <a:pt x="90" y="382"/>
                    </a:lnTo>
                    <a:lnTo>
                      <a:pt x="122" y="377"/>
                    </a:lnTo>
                    <a:lnTo>
                      <a:pt x="165" y="354"/>
                    </a:lnTo>
                    <a:lnTo>
                      <a:pt x="189" y="328"/>
                    </a:lnTo>
                    <a:lnTo>
                      <a:pt x="210" y="287"/>
                    </a:lnTo>
                    <a:lnTo>
                      <a:pt x="220" y="248"/>
                    </a:lnTo>
                    <a:lnTo>
                      <a:pt x="224" y="217"/>
                    </a:lnTo>
                    <a:lnTo>
                      <a:pt x="211" y="181"/>
                    </a:lnTo>
                    <a:lnTo>
                      <a:pt x="190" y="163"/>
                    </a:lnTo>
                    <a:lnTo>
                      <a:pt x="150" y="154"/>
                    </a:lnTo>
                    <a:lnTo>
                      <a:pt x="94" y="154"/>
                    </a:lnTo>
                    <a:lnTo>
                      <a:pt x="125" y="39"/>
                    </a:lnTo>
                    <a:lnTo>
                      <a:pt x="238" y="39"/>
                    </a:lnTo>
                    <a:lnTo>
                      <a:pt x="262" y="20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004C1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78" name="Line 525"/>
              <p:cNvSpPr>
                <a:spLocks noChangeShapeType="1"/>
              </p:cNvSpPr>
              <p:nvPr/>
            </p:nvSpPr>
            <p:spPr bwMode="auto">
              <a:xfrm>
                <a:off x="3927" y="1702"/>
                <a:ext cx="67" cy="398"/>
              </a:xfrm>
              <a:prstGeom prst="line">
                <a:avLst/>
              </a:prstGeom>
              <a:noFill/>
              <a:ln w="0">
                <a:solidFill>
                  <a:srgbClr val="004C1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79" name="Line 526"/>
              <p:cNvSpPr>
                <a:spLocks noChangeShapeType="1"/>
              </p:cNvSpPr>
              <p:nvPr/>
            </p:nvSpPr>
            <p:spPr bwMode="auto">
              <a:xfrm>
                <a:off x="3994" y="2100"/>
                <a:ext cx="112" cy="573"/>
              </a:xfrm>
              <a:prstGeom prst="line">
                <a:avLst/>
              </a:prstGeom>
              <a:noFill/>
              <a:ln w="0">
                <a:solidFill>
                  <a:srgbClr val="004C1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80" name="Line 527"/>
              <p:cNvSpPr>
                <a:spLocks noChangeShapeType="1"/>
              </p:cNvSpPr>
              <p:nvPr/>
            </p:nvSpPr>
            <p:spPr bwMode="auto">
              <a:xfrm>
                <a:off x="4098" y="2673"/>
                <a:ext cx="0" cy="1265"/>
              </a:xfrm>
              <a:prstGeom prst="line">
                <a:avLst/>
              </a:prstGeom>
              <a:noFill/>
              <a:ln w="0">
                <a:solidFill>
                  <a:srgbClr val="004C1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81" name="Line 528"/>
              <p:cNvSpPr>
                <a:spLocks noChangeShapeType="1"/>
              </p:cNvSpPr>
              <p:nvPr/>
            </p:nvSpPr>
            <p:spPr bwMode="auto">
              <a:xfrm flipH="1" flipV="1">
                <a:off x="3927" y="3641"/>
                <a:ext cx="171" cy="297"/>
              </a:xfrm>
              <a:prstGeom prst="line">
                <a:avLst/>
              </a:prstGeom>
              <a:noFill/>
              <a:ln w="0">
                <a:solidFill>
                  <a:srgbClr val="004C1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82" name="Line 529"/>
              <p:cNvSpPr>
                <a:spLocks noChangeShapeType="1"/>
              </p:cNvSpPr>
              <p:nvPr/>
            </p:nvSpPr>
            <p:spPr bwMode="auto">
              <a:xfrm>
                <a:off x="3994" y="2100"/>
                <a:ext cx="0" cy="1658"/>
              </a:xfrm>
              <a:prstGeom prst="line">
                <a:avLst/>
              </a:prstGeom>
              <a:noFill/>
              <a:ln w="0">
                <a:solidFill>
                  <a:srgbClr val="004C1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83" name="Freeform 530"/>
              <p:cNvSpPr>
                <a:spLocks/>
              </p:cNvSpPr>
              <p:nvPr/>
            </p:nvSpPr>
            <p:spPr bwMode="auto">
              <a:xfrm>
                <a:off x="3981" y="3738"/>
                <a:ext cx="27" cy="6"/>
              </a:xfrm>
              <a:custGeom>
                <a:avLst/>
                <a:gdLst>
                  <a:gd name="T0" fmla="*/ 55 w 109"/>
                  <a:gd name="T1" fmla="*/ 0 h 22"/>
                  <a:gd name="T2" fmla="*/ 0 w 109"/>
                  <a:gd name="T3" fmla="*/ 22 h 22"/>
                  <a:gd name="T4" fmla="*/ 109 w 109"/>
                  <a:gd name="T5" fmla="*/ 22 h 22"/>
                  <a:gd name="T6" fmla="*/ 55 w 109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" h="22">
                    <a:moveTo>
                      <a:pt x="55" y="0"/>
                    </a:moveTo>
                    <a:lnTo>
                      <a:pt x="0" y="22"/>
                    </a:lnTo>
                    <a:lnTo>
                      <a:pt x="109" y="22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84" name="Freeform 531"/>
              <p:cNvSpPr>
                <a:spLocks/>
              </p:cNvSpPr>
              <p:nvPr/>
            </p:nvSpPr>
            <p:spPr bwMode="auto">
              <a:xfrm>
                <a:off x="3981" y="3738"/>
                <a:ext cx="27" cy="6"/>
              </a:xfrm>
              <a:custGeom>
                <a:avLst/>
                <a:gdLst>
                  <a:gd name="T0" fmla="*/ 55 w 109"/>
                  <a:gd name="T1" fmla="*/ 0 h 22"/>
                  <a:gd name="T2" fmla="*/ 0 w 109"/>
                  <a:gd name="T3" fmla="*/ 22 h 22"/>
                  <a:gd name="T4" fmla="*/ 109 w 109"/>
                  <a:gd name="T5" fmla="*/ 22 h 22"/>
                  <a:gd name="T6" fmla="*/ 55 w 109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" h="22">
                    <a:moveTo>
                      <a:pt x="55" y="0"/>
                    </a:moveTo>
                    <a:lnTo>
                      <a:pt x="0" y="22"/>
                    </a:lnTo>
                    <a:lnTo>
                      <a:pt x="109" y="22"/>
                    </a:lnTo>
                    <a:lnTo>
                      <a:pt x="5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85" name="Freeform 532"/>
              <p:cNvSpPr>
                <a:spLocks/>
              </p:cNvSpPr>
              <p:nvPr/>
            </p:nvSpPr>
            <p:spPr bwMode="auto">
              <a:xfrm>
                <a:off x="3975" y="3744"/>
                <a:ext cx="38" cy="14"/>
              </a:xfrm>
              <a:custGeom>
                <a:avLst/>
                <a:gdLst>
                  <a:gd name="T0" fmla="*/ 21 w 151"/>
                  <a:gd name="T1" fmla="*/ 0 h 54"/>
                  <a:gd name="T2" fmla="*/ 0 w 151"/>
                  <a:gd name="T3" fmla="*/ 54 h 54"/>
                  <a:gd name="T4" fmla="*/ 151 w 151"/>
                  <a:gd name="T5" fmla="*/ 54 h 54"/>
                  <a:gd name="T6" fmla="*/ 21 w 151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54">
                    <a:moveTo>
                      <a:pt x="21" y="0"/>
                    </a:moveTo>
                    <a:lnTo>
                      <a:pt x="0" y="54"/>
                    </a:lnTo>
                    <a:lnTo>
                      <a:pt x="151" y="54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86" name="Freeform 533"/>
              <p:cNvSpPr>
                <a:spLocks/>
              </p:cNvSpPr>
              <p:nvPr/>
            </p:nvSpPr>
            <p:spPr bwMode="auto">
              <a:xfrm>
                <a:off x="3975" y="3744"/>
                <a:ext cx="38" cy="14"/>
              </a:xfrm>
              <a:custGeom>
                <a:avLst/>
                <a:gdLst>
                  <a:gd name="T0" fmla="*/ 21 w 151"/>
                  <a:gd name="T1" fmla="*/ 0 h 54"/>
                  <a:gd name="T2" fmla="*/ 0 w 151"/>
                  <a:gd name="T3" fmla="*/ 54 h 54"/>
                  <a:gd name="T4" fmla="*/ 151 w 151"/>
                  <a:gd name="T5" fmla="*/ 54 h 54"/>
                  <a:gd name="T6" fmla="*/ 21 w 151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1" h="54">
                    <a:moveTo>
                      <a:pt x="21" y="0"/>
                    </a:moveTo>
                    <a:lnTo>
                      <a:pt x="0" y="54"/>
                    </a:lnTo>
                    <a:lnTo>
                      <a:pt x="151" y="54"/>
                    </a:lnTo>
                    <a:lnTo>
                      <a:pt x="21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87" name="Freeform 534"/>
              <p:cNvSpPr>
                <a:spLocks/>
              </p:cNvSpPr>
              <p:nvPr/>
            </p:nvSpPr>
            <p:spPr bwMode="auto">
              <a:xfrm>
                <a:off x="3981" y="3744"/>
                <a:ext cx="32" cy="14"/>
              </a:xfrm>
              <a:custGeom>
                <a:avLst/>
                <a:gdLst>
                  <a:gd name="T0" fmla="*/ 0 w 130"/>
                  <a:gd name="T1" fmla="*/ 0 h 54"/>
                  <a:gd name="T2" fmla="*/ 109 w 130"/>
                  <a:gd name="T3" fmla="*/ 0 h 54"/>
                  <a:gd name="T4" fmla="*/ 130 w 130"/>
                  <a:gd name="T5" fmla="*/ 54 h 54"/>
                  <a:gd name="T6" fmla="*/ 0 w 130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4">
                    <a:moveTo>
                      <a:pt x="0" y="0"/>
                    </a:moveTo>
                    <a:lnTo>
                      <a:pt x="109" y="0"/>
                    </a:lnTo>
                    <a:lnTo>
                      <a:pt x="13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88" name="Freeform 535"/>
              <p:cNvSpPr>
                <a:spLocks/>
              </p:cNvSpPr>
              <p:nvPr/>
            </p:nvSpPr>
            <p:spPr bwMode="auto">
              <a:xfrm>
                <a:off x="3981" y="3744"/>
                <a:ext cx="32" cy="14"/>
              </a:xfrm>
              <a:custGeom>
                <a:avLst/>
                <a:gdLst>
                  <a:gd name="T0" fmla="*/ 0 w 130"/>
                  <a:gd name="T1" fmla="*/ 0 h 54"/>
                  <a:gd name="T2" fmla="*/ 109 w 130"/>
                  <a:gd name="T3" fmla="*/ 0 h 54"/>
                  <a:gd name="T4" fmla="*/ 130 w 130"/>
                  <a:gd name="T5" fmla="*/ 54 h 54"/>
                  <a:gd name="T6" fmla="*/ 0 w 130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4">
                    <a:moveTo>
                      <a:pt x="0" y="0"/>
                    </a:moveTo>
                    <a:lnTo>
                      <a:pt x="109" y="0"/>
                    </a:lnTo>
                    <a:lnTo>
                      <a:pt x="130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89" name="Freeform 536"/>
              <p:cNvSpPr>
                <a:spLocks/>
              </p:cNvSpPr>
              <p:nvPr/>
            </p:nvSpPr>
            <p:spPr bwMode="auto">
              <a:xfrm>
                <a:off x="3981" y="3771"/>
                <a:ext cx="13" cy="6"/>
              </a:xfrm>
              <a:custGeom>
                <a:avLst/>
                <a:gdLst>
                  <a:gd name="T0" fmla="*/ 0 w 55"/>
                  <a:gd name="T1" fmla="*/ 0 h 22"/>
                  <a:gd name="T2" fmla="*/ 55 w 55"/>
                  <a:gd name="T3" fmla="*/ 0 h 22"/>
                  <a:gd name="T4" fmla="*/ 55 w 55"/>
                  <a:gd name="T5" fmla="*/ 22 h 22"/>
                  <a:gd name="T6" fmla="*/ 0 w 55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55" y="0"/>
                    </a:lnTo>
                    <a:lnTo>
                      <a:pt x="55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90" name="Freeform 537"/>
              <p:cNvSpPr>
                <a:spLocks/>
              </p:cNvSpPr>
              <p:nvPr/>
            </p:nvSpPr>
            <p:spPr bwMode="auto">
              <a:xfrm>
                <a:off x="3981" y="3771"/>
                <a:ext cx="13" cy="6"/>
              </a:xfrm>
              <a:custGeom>
                <a:avLst/>
                <a:gdLst>
                  <a:gd name="T0" fmla="*/ 0 w 55"/>
                  <a:gd name="T1" fmla="*/ 0 h 22"/>
                  <a:gd name="T2" fmla="*/ 55 w 55"/>
                  <a:gd name="T3" fmla="*/ 0 h 22"/>
                  <a:gd name="T4" fmla="*/ 55 w 55"/>
                  <a:gd name="T5" fmla="*/ 22 h 22"/>
                  <a:gd name="T6" fmla="*/ 0 w 55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22">
                    <a:moveTo>
                      <a:pt x="0" y="0"/>
                    </a:moveTo>
                    <a:lnTo>
                      <a:pt x="55" y="0"/>
                    </a:lnTo>
                    <a:lnTo>
                      <a:pt x="55" y="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91" name="Freeform 538"/>
              <p:cNvSpPr>
                <a:spLocks/>
              </p:cNvSpPr>
              <p:nvPr/>
            </p:nvSpPr>
            <p:spPr bwMode="auto">
              <a:xfrm>
                <a:off x="3975" y="3758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21 w 76"/>
                  <a:gd name="T3" fmla="*/ 54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21" y="54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92" name="Freeform 539"/>
              <p:cNvSpPr>
                <a:spLocks/>
              </p:cNvSpPr>
              <p:nvPr/>
            </p:nvSpPr>
            <p:spPr bwMode="auto">
              <a:xfrm>
                <a:off x="3975" y="3758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21 w 76"/>
                  <a:gd name="T3" fmla="*/ 54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21" y="54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93" name="Freeform 540"/>
              <p:cNvSpPr>
                <a:spLocks/>
              </p:cNvSpPr>
              <p:nvPr/>
            </p:nvSpPr>
            <p:spPr bwMode="auto">
              <a:xfrm>
                <a:off x="3975" y="3758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94" name="Freeform 541"/>
              <p:cNvSpPr>
                <a:spLocks/>
              </p:cNvSpPr>
              <p:nvPr/>
            </p:nvSpPr>
            <p:spPr bwMode="auto">
              <a:xfrm>
                <a:off x="3975" y="3758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95" name="Freeform 542"/>
              <p:cNvSpPr>
                <a:spLocks/>
              </p:cNvSpPr>
              <p:nvPr/>
            </p:nvSpPr>
            <p:spPr bwMode="auto">
              <a:xfrm>
                <a:off x="3994" y="3771"/>
                <a:ext cx="14" cy="6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0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96" name="Freeform 543"/>
              <p:cNvSpPr>
                <a:spLocks/>
              </p:cNvSpPr>
              <p:nvPr/>
            </p:nvSpPr>
            <p:spPr bwMode="auto">
              <a:xfrm>
                <a:off x="3994" y="3771"/>
                <a:ext cx="14" cy="6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0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97" name="Freeform 544"/>
              <p:cNvSpPr>
                <a:spLocks/>
              </p:cNvSpPr>
              <p:nvPr/>
            </p:nvSpPr>
            <p:spPr bwMode="auto">
              <a:xfrm>
                <a:off x="3994" y="3758"/>
                <a:ext cx="14" cy="13"/>
              </a:xfrm>
              <a:custGeom>
                <a:avLst/>
                <a:gdLst>
                  <a:gd name="T0" fmla="*/ 0 w 54"/>
                  <a:gd name="T1" fmla="*/ 0 h 54"/>
                  <a:gd name="T2" fmla="*/ 0 w 54"/>
                  <a:gd name="T3" fmla="*/ 54 h 54"/>
                  <a:gd name="T4" fmla="*/ 54 w 54"/>
                  <a:gd name="T5" fmla="*/ 54 h 54"/>
                  <a:gd name="T6" fmla="*/ 0 w 5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4">
                    <a:moveTo>
                      <a:pt x="0" y="0"/>
                    </a:moveTo>
                    <a:lnTo>
                      <a:pt x="0" y="54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98" name="Freeform 545"/>
              <p:cNvSpPr>
                <a:spLocks/>
              </p:cNvSpPr>
              <p:nvPr/>
            </p:nvSpPr>
            <p:spPr bwMode="auto">
              <a:xfrm>
                <a:off x="3994" y="3758"/>
                <a:ext cx="14" cy="13"/>
              </a:xfrm>
              <a:custGeom>
                <a:avLst/>
                <a:gdLst>
                  <a:gd name="T0" fmla="*/ 0 w 54"/>
                  <a:gd name="T1" fmla="*/ 0 h 54"/>
                  <a:gd name="T2" fmla="*/ 0 w 54"/>
                  <a:gd name="T3" fmla="*/ 54 h 54"/>
                  <a:gd name="T4" fmla="*/ 54 w 54"/>
                  <a:gd name="T5" fmla="*/ 54 h 54"/>
                  <a:gd name="T6" fmla="*/ 0 w 5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4">
                    <a:moveTo>
                      <a:pt x="0" y="0"/>
                    </a:moveTo>
                    <a:lnTo>
                      <a:pt x="0" y="54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99" name="Freeform 546"/>
              <p:cNvSpPr>
                <a:spLocks/>
              </p:cNvSpPr>
              <p:nvPr/>
            </p:nvSpPr>
            <p:spPr bwMode="auto">
              <a:xfrm>
                <a:off x="3994" y="3758"/>
                <a:ext cx="19" cy="13"/>
              </a:xfrm>
              <a:custGeom>
                <a:avLst/>
                <a:gdLst>
                  <a:gd name="T0" fmla="*/ 0 w 75"/>
                  <a:gd name="T1" fmla="*/ 0 h 54"/>
                  <a:gd name="T2" fmla="*/ 75 w 75"/>
                  <a:gd name="T3" fmla="*/ 0 h 54"/>
                  <a:gd name="T4" fmla="*/ 54 w 75"/>
                  <a:gd name="T5" fmla="*/ 54 h 54"/>
                  <a:gd name="T6" fmla="*/ 0 w 75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54">
                    <a:moveTo>
                      <a:pt x="0" y="0"/>
                    </a:moveTo>
                    <a:lnTo>
                      <a:pt x="75" y="0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00" name="Freeform 547"/>
              <p:cNvSpPr>
                <a:spLocks/>
              </p:cNvSpPr>
              <p:nvPr/>
            </p:nvSpPr>
            <p:spPr bwMode="auto">
              <a:xfrm>
                <a:off x="3994" y="3758"/>
                <a:ext cx="19" cy="13"/>
              </a:xfrm>
              <a:custGeom>
                <a:avLst/>
                <a:gdLst>
                  <a:gd name="T0" fmla="*/ 0 w 75"/>
                  <a:gd name="T1" fmla="*/ 0 h 54"/>
                  <a:gd name="T2" fmla="*/ 75 w 75"/>
                  <a:gd name="T3" fmla="*/ 0 h 54"/>
                  <a:gd name="T4" fmla="*/ 54 w 75"/>
                  <a:gd name="T5" fmla="*/ 54 h 54"/>
                  <a:gd name="T6" fmla="*/ 0 w 75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5" h="54">
                    <a:moveTo>
                      <a:pt x="0" y="0"/>
                    </a:moveTo>
                    <a:lnTo>
                      <a:pt x="75" y="0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01" name="Freeform 548"/>
              <p:cNvSpPr>
                <a:spLocks/>
              </p:cNvSpPr>
              <p:nvPr/>
            </p:nvSpPr>
            <p:spPr bwMode="auto">
              <a:xfrm>
                <a:off x="3975" y="3738"/>
                <a:ext cx="38" cy="39"/>
              </a:xfrm>
              <a:custGeom>
                <a:avLst/>
                <a:gdLst>
                  <a:gd name="T0" fmla="*/ 151 w 151"/>
                  <a:gd name="T1" fmla="*/ 76 h 152"/>
                  <a:gd name="T2" fmla="*/ 130 w 151"/>
                  <a:gd name="T3" fmla="*/ 22 h 152"/>
                  <a:gd name="T4" fmla="*/ 76 w 151"/>
                  <a:gd name="T5" fmla="*/ 0 h 152"/>
                  <a:gd name="T6" fmla="*/ 21 w 151"/>
                  <a:gd name="T7" fmla="*/ 22 h 152"/>
                  <a:gd name="T8" fmla="*/ 0 w 151"/>
                  <a:gd name="T9" fmla="*/ 76 h 152"/>
                  <a:gd name="T10" fmla="*/ 21 w 151"/>
                  <a:gd name="T11" fmla="*/ 130 h 152"/>
                  <a:gd name="T12" fmla="*/ 76 w 151"/>
                  <a:gd name="T13" fmla="*/ 152 h 152"/>
                  <a:gd name="T14" fmla="*/ 130 w 151"/>
                  <a:gd name="T15" fmla="*/ 130 h 152"/>
                  <a:gd name="T16" fmla="*/ 151 w 151"/>
                  <a:gd name="T17" fmla="*/ 7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52">
                    <a:moveTo>
                      <a:pt x="151" y="76"/>
                    </a:moveTo>
                    <a:lnTo>
                      <a:pt x="130" y="22"/>
                    </a:lnTo>
                    <a:lnTo>
                      <a:pt x="76" y="0"/>
                    </a:lnTo>
                    <a:lnTo>
                      <a:pt x="21" y="22"/>
                    </a:lnTo>
                    <a:lnTo>
                      <a:pt x="0" y="76"/>
                    </a:lnTo>
                    <a:lnTo>
                      <a:pt x="21" y="130"/>
                    </a:lnTo>
                    <a:lnTo>
                      <a:pt x="76" y="152"/>
                    </a:lnTo>
                    <a:lnTo>
                      <a:pt x="130" y="130"/>
                    </a:lnTo>
                    <a:lnTo>
                      <a:pt x="151" y="7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02" name="Freeform 549"/>
              <p:cNvSpPr>
                <a:spLocks/>
              </p:cNvSpPr>
              <p:nvPr/>
            </p:nvSpPr>
            <p:spPr bwMode="auto">
              <a:xfrm>
                <a:off x="3863" y="3683"/>
                <a:ext cx="66" cy="95"/>
              </a:xfrm>
              <a:custGeom>
                <a:avLst/>
                <a:gdLst>
                  <a:gd name="T0" fmla="*/ 248 w 262"/>
                  <a:gd name="T1" fmla="*/ 0 h 381"/>
                  <a:gd name="T2" fmla="*/ 116 w 262"/>
                  <a:gd name="T3" fmla="*/ 0 h 381"/>
                  <a:gd name="T4" fmla="*/ 91 w 262"/>
                  <a:gd name="T5" fmla="*/ 20 h 381"/>
                  <a:gd name="T6" fmla="*/ 50 w 262"/>
                  <a:gd name="T7" fmla="*/ 172 h 381"/>
                  <a:gd name="T8" fmla="*/ 64 w 262"/>
                  <a:gd name="T9" fmla="*/ 191 h 381"/>
                  <a:gd name="T10" fmla="*/ 140 w 262"/>
                  <a:gd name="T11" fmla="*/ 191 h 381"/>
                  <a:gd name="T12" fmla="*/ 143 w 262"/>
                  <a:gd name="T13" fmla="*/ 191 h 381"/>
                  <a:gd name="T14" fmla="*/ 176 w 262"/>
                  <a:gd name="T15" fmla="*/ 208 h 381"/>
                  <a:gd name="T16" fmla="*/ 177 w 262"/>
                  <a:gd name="T17" fmla="*/ 209 h 381"/>
                  <a:gd name="T18" fmla="*/ 182 w 262"/>
                  <a:gd name="T19" fmla="*/ 248 h 381"/>
                  <a:gd name="T20" fmla="*/ 172 w 262"/>
                  <a:gd name="T21" fmla="*/ 285 h 381"/>
                  <a:gd name="T22" fmla="*/ 171 w 262"/>
                  <a:gd name="T23" fmla="*/ 288 h 381"/>
                  <a:gd name="T24" fmla="*/ 145 w 262"/>
                  <a:gd name="T25" fmla="*/ 327 h 381"/>
                  <a:gd name="T26" fmla="*/ 143 w 262"/>
                  <a:gd name="T27" fmla="*/ 328 h 381"/>
                  <a:gd name="T28" fmla="*/ 100 w 262"/>
                  <a:gd name="T29" fmla="*/ 343 h 381"/>
                  <a:gd name="T30" fmla="*/ 24 w 262"/>
                  <a:gd name="T31" fmla="*/ 343 h 381"/>
                  <a:gd name="T32" fmla="*/ 0 w 262"/>
                  <a:gd name="T33" fmla="*/ 362 h 381"/>
                  <a:gd name="T34" fmla="*/ 14 w 262"/>
                  <a:gd name="T35" fmla="*/ 381 h 381"/>
                  <a:gd name="T36" fmla="*/ 90 w 262"/>
                  <a:gd name="T37" fmla="*/ 381 h 381"/>
                  <a:gd name="T38" fmla="*/ 122 w 262"/>
                  <a:gd name="T39" fmla="*/ 376 h 381"/>
                  <a:gd name="T40" fmla="*/ 164 w 262"/>
                  <a:gd name="T41" fmla="*/ 354 h 381"/>
                  <a:gd name="T42" fmla="*/ 189 w 262"/>
                  <a:gd name="T43" fmla="*/ 328 h 381"/>
                  <a:gd name="T44" fmla="*/ 210 w 262"/>
                  <a:gd name="T45" fmla="*/ 285 h 381"/>
                  <a:gd name="T46" fmla="*/ 220 w 262"/>
                  <a:gd name="T47" fmla="*/ 248 h 381"/>
                  <a:gd name="T48" fmla="*/ 224 w 262"/>
                  <a:gd name="T49" fmla="*/ 217 h 381"/>
                  <a:gd name="T50" fmla="*/ 211 w 262"/>
                  <a:gd name="T51" fmla="*/ 181 h 381"/>
                  <a:gd name="T52" fmla="*/ 190 w 262"/>
                  <a:gd name="T53" fmla="*/ 162 h 381"/>
                  <a:gd name="T54" fmla="*/ 150 w 262"/>
                  <a:gd name="T55" fmla="*/ 153 h 381"/>
                  <a:gd name="T56" fmla="*/ 94 w 262"/>
                  <a:gd name="T57" fmla="*/ 153 h 381"/>
                  <a:gd name="T58" fmla="*/ 125 w 262"/>
                  <a:gd name="T59" fmla="*/ 38 h 381"/>
                  <a:gd name="T60" fmla="*/ 238 w 262"/>
                  <a:gd name="T61" fmla="*/ 38 h 381"/>
                  <a:gd name="T62" fmla="*/ 262 w 262"/>
                  <a:gd name="T63" fmla="*/ 20 h 381"/>
                  <a:gd name="T64" fmla="*/ 248 w 262"/>
                  <a:gd name="T65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2" h="381">
                    <a:moveTo>
                      <a:pt x="248" y="0"/>
                    </a:moveTo>
                    <a:lnTo>
                      <a:pt x="116" y="0"/>
                    </a:lnTo>
                    <a:lnTo>
                      <a:pt x="91" y="20"/>
                    </a:lnTo>
                    <a:lnTo>
                      <a:pt x="50" y="172"/>
                    </a:lnTo>
                    <a:lnTo>
                      <a:pt x="64" y="191"/>
                    </a:lnTo>
                    <a:lnTo>
                      <a:pt x="140" y="191"/>
                    </a:lnTo>
                    <a:lnTo>
                      <a:pt x="143" y="191"/>
                    </a:lnTo>
                    <a:lnTo>
                      <a:pt x="176" y="208"/>
                    </a:lnTo>
                    <a:lnTo>
                      <a:pt x="177" y="209"/>
                    </a:lnTo>
                    <a:lnTo>
                      <a:pt x="182" y="248"/>
                    </a:lnTo>
                    <a:lnTo>
                      <a:pt x="172" y="285"/>
                    </a:lnTo>
                    <a:lnTo>
                      <a:pt x="171" y="288"/>
                    </a:lnTo>
                    <a:lnTo>
                      <a:pt x="145" y="327"/>
                    </a:lnTo>
                    <a:lnTo>
                      <a:pt x="143" y="328"/>
                    </a:lnTo>
                    <a:lnTo>
                      <a:pt x="100" y="343"/>
                    </a:lnTo>
                    <a:lnTo>
                      <a:pt x="24" y="343"/>
                    </a:lnTo>
                    <a:lnTo>
                      <a:pt x="0" y="362"/>
                    </a:lnTo>
                    <a:lnTo>
                      <a:pt x="14" y="381"/>
                    </a:lnTo>
                    <a:lnTo>
                      <a:pt x="90" y="381"/>
                    </a:lnTo>
                    <a:lnTo>
                      <a:pt x="122" y="376"/>
                    </a:lnTo>
                    <a:lnTo>
                      <a:pt x="164" y="354"/>
                    </a:lnTo>
                    <a:lnTo>
                      <a:pt x="189" y="328"/>
                    </a:lnTo>
                    <a:lnTo>
                      <a:pt x="210" y="285"/>
                    </a:lnTo>
                    <a:lnTo>
                      <a:pt x="220" y="248"/>
                    </a:lnTo>
                    <a:lnTo>
                      <a:pt x="224" y="217"/>
                    </a:lnTo>
                    <a:lnTo>
                      <a:pt x="211" y="181"/>
                    </a:lnTo>
                    <a:lnTo>
                      <a:pt x="190" y="162"/>
                    </a:lnTo>
                    <a:lnTo>
                      <a:pt x="150" y="153"/>
                    </a:lnTo>
                    <a:lnTo>
                      <a:pt x="94" y="153"/>
                    </a:lnTo>
                    <a:lnTo>
                      <a:pt x="125" y="38"/>
                    </a:lnTo>
                    <a:lnTo>
                      <a:pt x="238" y="38"/>
                    </a:lnTo>
                    <a:lnTo>
                      <a:pt x="262" y="20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004C1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03" name="Freeform 550"/>
              <p:cNvSpPr>
                <a:spLocks/>
              </p:cNvSpPr>
              <p:nvPr/>
            </p:nvSpPr>
            <p:spPr bwMode="auto">
              <a:xfrm>
                <a:off x="3938" y="3746"/>
                <a:ext cx="13" cy="36"/>
              </a:xfrm>
              <a:custGeom>
                <a:avLst/>
                <a:gdLst>
                  <a:gd name="T0" fmla="*/ 52 w 52"/>
                  <a:gd name="T1" fmla="*/ 0 h 144"/>
                  <a:gd name="T2" fmla="*/ 31 w 52"/>
                  <a:gd name="T3" fmla="*/ 18 h 144"/>
                  <a:gd name="T4" fmla="*/ 0 w 52"/>
                  <a:gd name="T5" fmla="*/ 137 h 144"/>
                  <a:gd name="T6" fmla="*/ 6 w 52"/>
                  <a:gd name="T7" fmla="*/ 144 h 144"/>
                  <a:gd name="T8" fmla="*/ 16 w 52"/>
                  <a:gd name="T9" fmla="*/ 137 h 144"/>
                  <a:gd name="T10" fmla="*/ 52 w 52"/>
                  <a:gd name="T1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144">
                    <a:moveTo>
                      <a:pt x="52" y="0"/>
                    </a:moveTo>
                    <a:lnTo>
                      <a:pt x="31" y="18"/>
                    </a:lnTo>
                    <a:lnTo>
                      <a:pt x="0" y="137"/>
                    </a:lnTo>
                    <a:lnTo>
                      <a:pt x="6" y="144"/>
                    </a:lnTo>
                    <a:lnTo>
                      <a:pt x="16" y="137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4C1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04" name="Freeform 551"/>
              <p:cNvSpPr>
                <a:spLocks/>
              </p:cNvSpPr>
              <p:nvPr/>
            </p:nvSpPr>
            <p:spPr bwMode="auto">
              <a:xfrm>
                <a:off x="3937" y="3744"/>
                <a:ext cx="14" cy="12"/>
              </a:xfrm>
              <a:custGeom>
                <a:avLst/>
                <a:gdLst>
                  <a:gd name="T0" fmla="*/ 49 w 54"/>
                  <a:gd name="T1" fmla="*/ 0 h 45"/>
                  <a:gd name="T2" fmla="*/ 41 w 54"/>
                  <a:gd name="T3" fmla="*/ 3 h 45"/>
                  <a:gd name="T4" fmla="*/ 4 w 54"/>
                  <a:gd name="T5" fmla="*/ 32 h 45"/>
                  <a:gd name="T6" fmla="*/ 0 w 54"/>
                  <a:gd name="T7" fmla="*/ 39 h 45"/>
                  <a:gd name="T8" fmla="*/ 6 w 54"/>
                  <a:gd name="T9" fmla="*/ 45 h 45"/>
                  <a:gd name="T10" fmla="*/ 11 w 54"/>
                  <a:gd name="T11" fmla="*/ 44 h 45"/>
                  <a:gd name="T12" fmla="*/ 33 w 54"/>
                  <a:gd name="T13" fmla="*/ 26 h 45"/>
                  <a:gd name="T14" fmla="*/ 54 w 54"/>
                  <a:gd name="T15" fmla="*/ 8 h 45"/>
                  <a:gd name="T16" fmla="*/ 49 w 54"/>
                  <a:gd name="T1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45">
                    <a:moveTo>
                      <a:pt x="49" y="0"/>
                    </a:moveTo>
                    <a:lnTo>
                      <a:pt x="41" y="3"/>
                    </a:lnTo>
                    <a:lnTo>
                      <a:pt x="4" y="32"/>
                    </a:lnTo>
                    <a:lnTo>
                      <a:pt x="0" y="39"/>
                    </a:lnTo>
                    <a:lnTo>
                      <a:pt x="6" y="45"/>
                    </a:lnTo>
                    <a:lnTo>
                      <a:pt x="11" y="44"/>
                    </a:lnTo>
                    <a:lnTo>
                      <a:pt x="33" y="26"/>
                    </a:lnTo>
                    <a:lnTo>
                      <a:pt x="54" y="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4C1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05" name="Line 552"/>
              <p:cNvSpPr>
                <a:spLocks noChangeShapeType="1"/>
              </p:cNvSpPr>
              <p:nvPr/>
            </p:nvSpPr>
            <p:spPr bwMode="auto">
              <a:xfrm>
                <a:off x="3994" y="3758"/>
                <a:ext cx="1871" cy="0"/>
              </a:xfrm>
              <a:prstGeom prst="line">
                <a:avLst/>
              </a:prstGeom>
              <a:noFill/>
              <a:ln w="0">
                <a:solidFill>
                  <a:srgbClr val="004C1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06" name="Line 553"/>
              <p:cNvSpPr>
                <a:spLocks noChangeShapeType="1"/>
              </p:cNvSpPr>
              <p:nvPr/>
            </p:nvSpPr>
            <p:spPr bwMode="auto">
              <a:xfrm flipV="1">
                <a:off x="5865" y="2100"/>
                <a:ext cx="0" cy="1658"/>
              </a:xfrm>
              <a:prstGeom prst="line">
                <a:avLst/>
              </a:prstGeom>
              <a:noFill/>
              <a:ln w="0">
                <a:solidFill>
                  <a:srgbClr val="004C1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07" name="Line 554"/>
              <p:cNvSpPr>
                <a:spLocks noChangeShapeType="1"/>
              </p:cNvSpPr>
              <p:nvPr/>
            </p:nvSpPr>
            <p:spPr bwMode="auto">
              <a:xfrm>
                <a:off x="3994" y="2100"/>
                <a:ext cx="1871" cy="0"/>
              </a:xfrm>
              <a:prstGeom prst="line">
                <a:avLst/>
              </a:prstGeom>
              <a:noFill/>
              <a:ln w="0">
                <a:solidFill>
                  <a:srgbClr val="004C1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08" name="Freeform 555"/>
              <p:cNvSpPr>
                <a:spLocks/>
              </p:cNvSpPr>
              <p:nvPr/>
            </p:nvSpPr>
            <p:spPr bwMode="auto">
              <a:xfrm>
                <a:off x="5851" y="2081"/>
                <a:ext cx="27" cy="5"/>
              </a:xfrm>
              <a:custGeom>
                <a:avLst/>
                <a:gdLst>
                  <a:gd name="T0" fmla="*/ 54 w 108"/>
                  <a:gd name="T1" fmla="*/ 0 h 21"/>
                  <a:gd name="T2" fmla="*/ 0 w 108"/>
                  <a:gd name="T3" fmla="*/ 21 h 21"/>
                  <a:gd name="T4" fmla="*/ 108 w 108"/>
                  <a:gd name="T5" fmla="*/ 21 h 21"/>
                  <a:gd name="T6" fmla="*/ 54 w 108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21">
                    <a:moveTo>
                      <a:pt x="54" y="0"/>
                    </a:moveTo>
                    <a:lnTo>
                      <a:pt x="0" y="21"/>
                    </a:lnTo>
                    <a:lnTo>
                      <a:pt x="108" y="21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09" name="Freeform 556"/>
              <p:cNvSpPr>
                <a:spLocks/>
              </p:cNvSpPr>
              <p:nvPr/>
            </p:nvSpPr>
            <p:spPr bwMode="auto">
              <a:xfrm>
                <a:off x="5851" y="2081"/>
                <a:ext cx="27" cy="5"/>
              </a:xfrm>
              <a:custGeom>
                <a:avLst/>
                <a:gdLst>
                  <a:gd name="T0" fmla="*/ 54 w 108"/>
                  <a:gd name="T1" fmla="*/ 0 h 21"/>
                  <a:gd name="T2" fmla="*/ 0 w 108"/>
                  <a:gd name="T3" fmla="*/ 21 h 21"/>
                  <a:gd name="T4" fmla="*/ 108 w 108"/>
                  <a:gd name="T5" fmla="*/ 21 h 21"/>
                  <a:gd name="T6" fmla="*/ 54 w 108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21">
                    <a:moveTo>
                      <a:pt x="54" y="0"/>
                    </a:moveTo>
                    <a:lnTo>
                      <a:pt x="0" y="21"/>
                    </a:lnTo>
                    <a:lnTo>
                      <a:pt x="108" y="21"/>
                    </a:lnTo>
                    <a:lnTo>
                      <a:pt x="5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10" name="Freeform 557"/>
              <p:cNvSpPr>
                <a:spLocks/>
              </p:cNvSpPr>
              <p:nvPr/>
            </p:nvSpPr>
            <p:spPr bwMode="auto">
              <a:xfrm>
                <a:off x="5846" y="2086"/>
                <a:ext cx="37" cy="14"/>
              </a:xfrm>
              <a:custGeom>
                <a:avLst/>
                <a:gdLst>
                  <a:gd name="T0" fmla="*/ 22 w 152"/>
                  <a:gd name="T1" fmla="*/ 0 h 55"/>
                  <a:gd name="T2" fmla="*/ 0 w 152"/>
                  <a:gd name="T3" fmla="*/ 55 h 55"/>
                  <a:gd name="T4" fmla="*/ 152 w 152"/>
                  <a:gd name="T5" fmla="*/ 55 h 55"/>
                  <a:gd name="T6" fmla="*/ 22 w 152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5">
                    <a:moveTo>
                      <a:pt x="22" y="0"/>
                    </a:moveTo>
                    <a:lnTo>
                      <a:pt x="0" y="55"/>
                    </a:lnTo>
                    <a:lnTo>
                      <a:pt x="152" y="5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11" name="Freeform 558"/>
              <p:cNvSpPr>
                <a:spLocks/>
              </p:cNvSpPr>
              <p:nvPr/>
            </p:nvSpPr>
            <p:spPr bwMode="auto">
              <a:xfrm>
                <a:off x="5846" y="2086"/>
                <a:ext cx="37" cy="14"/>
              </a:xfrm>
              <a:custGeom>
                <a:avLst/>
                <a:gdLst>
                  <a:gd name="T0" fmla="*/ 22 w 152"/>
                  <a:gd name="T1" fmla="*/ 0 h 55"/>
                  <a:gd name="T2" fmla="*/ 0 w 152"/>
                  <a:gd name="T3" fmla="*/ 55 h 55"/>
                  <a:gd name="T4" fmla="*/ 152 w 152"/>
                  <a:gd name="T5" fmla="*/ 55 h 55"/>
                  <a:gd name="T6" fmla="*/ 22 w 152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5">
                    <a:moveTo>
                      <a:pt x="22" y="0"/>
                    </a:moveTo>
                    <a:lnTo>
                      <a:pt x="0" y="55"/>
                    </a:lnTo>
                    <a:lnTo>
                      <a:pt x="152" y="55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12" name="Freeform 559"/>
              <p:cNvSpPr>
                <a:spLocks/>
              </p:cNvSpPr>
              <p:nvPr/>
            </p:nvSpPr>
            <p:spPr bwMode="auto">
              <a:xfrm>
                <a:off x="5851" y="2086"/>
                <a:ext cx="32" cy="14"/>
              </a:xfrm>
              <a:custGeom>
                <a:avLst/>
                <a:gdLst>
                  <a:gd name="T0" fmla="*/ 0 w 130"/>
                  <a:gd name="T1" fmla="*/ 0 h 55"/>
                  <a:gd name="T2" fmla="*/ 108 w 130"/>
                  <a:gd name="T3" fmla="*/ 0 h 55"/>
                  <a:gd name="T4" fmla="*/ 130 w 130"/>
                  <a:gd name="T5" fmla="*/ 55 h 55"/>
                  <a:gd name="T6" fmla="*/ 0 w 130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5">
                    <a:moveTo>
                      <a:pt x="0" y="0"/>
                    </a:moveTo>
                    <a:lnTo>
                      <a:pt x="108" y="0"/>
                    </a:lnTo>
                    <a:lnTo>
                      <a:pt x="13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13" name="Freeform 560"/>
              <p:cNvSpPr>
                <a:spLocks/>
              </p:cNvSpPr>
              <p:nvPr/>
            </p:nvSpPr>
            <p:spPr bwMode="auto">
              <a:xfrm>
                <a:off x="5851" y="2086"/>
                <a:ext cx="32" cy="14"/>
              </a:xfrm>
              <a:custGeom>
                <a:avLst/>
                <a:gdLst>
                  <a:gd name="T0" fmla="*/ 0 w 130"/>
                  <a:gd name="T1" fmla="*/ 0 h 55"/>
                  <a:gd name="T2" fmla="*/ 108 w 130"/>
                  <a:gd name="T3" fmla="*/ 0 h 55"/>
                  <a:gd name="T4" fmla="*/ 130 w 130"/>
                  <a:gd name="T5" fmla="*/ 55 h 55"/>
                  <a:gd name="T6" fmla="*/ 0 w 130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5">
                    <a:moveTo>
                      <a:pt x="0" y="0"/>
                    </a:moveTo>
                    <a:lnTo>
                      <a:pt x="108" y="0"/>
                    </a:lnTo>
                    <a:lnTo>
                      <a:pt x="130" y="5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14" name="Freeform 561"/>
              <p:cNvSpPr>
                <a:spLocks/>
              </p:cNvSpPr>
              <p:nvPr/>
            </p:nvSpPr>
            <p:spPr bwMode="auto">
              <a:xfrm>
                <a:off x="5851" y="2113"/>
                <a:ext cx="14" cy="6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54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54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15" name="Freeform 562"/>
              <p:cNvSpPr>
                <a:spLocks/>
              </p:cNvSpPr>
              <p:nvPr/>
            </p:nvSpPr>
            <p:spPr bwMode="auto">
              <a:xfrm>
                <a:off x="5851" y="2113"/>
                <a:ext cx="14" cy="6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54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54" y="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16" name="Freeform 563"/>
              <p:cNvSpPr>
                <a:spLocks/>
              </p:cNvSpPr>
              <p:nvPr/>
            </p:nvSpPr>
            <p:spPr bwMode="auto">
              <a:xfrm>
                <a:off x="5846" y="2100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22 w 76"/>
                  <a:gd name="T3" fmla="*/ 54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22" y="54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17" name="Freeform 564"/>
              <p:cNvSpPr>
                <a:spLocks/>
              </p:cNvSpPr>
              <p:nvPr/>
            </p:nvSpPr>
            <p:spPr bwMode="auto">
              <a:xfrm>
                <a:off x="5846" y="2100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22 w 76"/>
                  <a:gd name="T3" fmla="*/ 54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22" y="54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18" name="Freeform 565"/>
              <p:cNvSpPr>
                <a:spLocks/>
              </p:cNvSpPr>
              <p:nvPr/>
            </p:nvSpPr>
            <p:spPr bwMode="auto">
              <a:xfrm>
                <a:off x="5846" y="2100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19" name="Freeform 566"/>
              <p:cNvSpPr>
                <a:spLocks/>
              </p:cNvSpPr>
              <p:nvPr/>
            </p:nvSpPr>
            <p:spPr bwMode="auto">
              <a:xfrm>
                <a:off x="5846" y="2100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20" name="Freeform 567"/>
              <p:cNvSpPr>
                <a:spLocks/>
              </p:cNvSpPr>
              <p:nvPr/>
            </p:nvSpPr>
            <p:spPr bwMode="auto">
              <a:xfrm>
                <a:off x="5865" y="2113"/>
                <a:ext cx="13" cy="6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0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21" name="Freeform 568"/>
              <p:cNvSpPr>
                <a:spLocks/>
              </p:cNvSpPr>
              <p:nvPr/>
            </p:nvSpPr>
            <p:spPr bwMode="auto">
              <a:xfrm>
                <a:off x="5865" y="2113"/>
                <a:ext cx="13" cy="6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0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22" name="Freeform 569"/>
              <p:cNvSpPr>
                <a:spLocks/>
              </p:cNvSpPr>
              <p:nvPr/>
            </p:nvSpPr>
            <p:spPr bwMode="auto">
              <a:xfrm>
                <a:off x="5865" y="2100"/>
                <a:ext cx="13" cy="13"/>
              </a:xfrm>
              <a:custGeom>
                <a:avLst/>
                <a:gdLst>
                  <a:gd name="T0" fmla="*/ 0 w 54"/>
                  <a:gd name="T1" fmla="*/ 0 h 54"/>
                  <a:gd name="T2" fmla="*/ 0 w 54"/>
                  <a:gd name="T3" fmla="*/ 54 h 54"/>
                  <a:gd name="T4" fmla="*/ 54 w 54"/>
                  <a:gd name="T5" fmla="*/ 54 h 54"/>
                  <a:gd name="T6" fmla="*/ 0 w 5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4">
                    <a:moveTo>
                      <a:pt x="0" y="0"/>
                    </a:moveTo>
                    <a:lnTo>
                      <a:pt x="0" y="54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23" name="Freeform 570"/>
              <p:cNvSpPr>
                <a:spLocks/>
              </p:cNvSpPr>
              <p:nvPr/>
            </p:nvSpPr>
            <p:spPr bwMode="auto">
              <a:xfrm>
                <a:off x="5865" y="2100"/>
                <a:ext cx="13" cy="13"/>
              </a:xfrm>
              <a:custGeom>
                <a:avLst/>
                <a:gdLst>
                  <a:gd name="T0" fmla="*/ 0 w 54"/>
                  <a:gd name="T1" fmla="*/ 0 h 54"/>
                  <a:gd name="T2" fmla="*/ 0 w 54"/>
                  <a:gd name="T3" fmla="*/ 54 h 54"/>
                  <a:gd name="T4" fmla="*/ 54 w 54"/>
                  <a:gd name="T5" fmla="*/ 54 h 54"/>
                  <a:gd name="T6" fmla="*/ 0 w 5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4">
                    <a:moveTo>
                      <a:pt x="0" y="0"/>
                    </a:moveTo>
                    <a:lnTo>
                      <a:pt x="0" y="54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24" name="Freeform 571"/>
              <p:cNvSpPr>
                <a:spLocks/>
              </p:cNvSpPr>
              <p:nvPr/>
            </p:nvSpPr>
            <p:spPr bwMode="auto">
              <a:xfrm>
                <a:off x="5865" y="2100"/>
                <a:ext cx="18" cy="13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54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25" name="Freeform 572"/>
              <p:cNvSpPr>
                <a:spLocks/>
              </p:cNvSpPr>
              <p:nvPr/>
            </p:nvSpPr>
            <p:spPr bwMode="auto">
              <a:xfrm>
                <a:off x="5865" y="2100"/>
                <a:ext cx="18" cy="13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54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26" name="Freeform 573"/>
              <p:cNvSpPr>
                <a:spLocks/>
              </p:cNvSpPr>
              <p:nvPr/>
            </p:nvSpPr>
            <p:spPr bwMode="auto">
              <a:xfrm>
                <a:off x="5846" y="2081"/>
                <a:ext cx="37" cy="38"/>
              </a:xfrm>
              <a:custGeom>
                <a:avLst/>
                <a:gdLst>
                  <a:gd name="T0" fmla="*/ 152 w 152"/>
                  <a:gd name="T1" fmla="*/ 76 h 152"/>
                  <a:gd name="T2" fmla="*/ 130 w 152"/>
                  <a:gd name="T3" fmla="*/ 21 h 152"/>
                  <a:gd name="T4" fmla="*/ 76 w 152"/>
                  <a:gd name="T5" fmla="*/ 0 h 152"/>
                  <a:gd name="T6" fmla="*/ 22 w 152"/>
                  <a:gd name="T7" fmla="*/ 21 h 152"/>
                  <a:gd name="T8" fmla="*/ 0 w 152"/>
                  <a:gd name="T9" fmla="*/ 76 h 152"/>
                  <a:gd name="T10" fmla="*/ 22 w 152"/>
                  <a:gd name="T11" fmla="*/ 130 h 152"/>
                  <a:gd name="T12" fmla="*/ 76 w 152"/>
                  <a:gd name="T13" fmla="*/ 152 h 152"/>
                  <a:gd name="T14" fmla="*/ 130 w 152"/>
                  <a:gd name="T15" fmla="*/ 130 h 152"/>
                  <a:gd name="T16" fmla="*/ 152 w 152"/>
                  <a:gd name="T17" fmla="*/ 7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152">
                    <a:moveTo>
                      <a:pt x="152" y="76"/>
                    </a:moveTo>
                    <a:lnTo>
                      <a:pt x="130" y="21"/>
                    </a:lnTo>
                    <a:lnTo>
                      <a:pt x="76" y="0"/>
                    </a:lnTo>
                    <a:lnTo>
                      <a:pt x="22" y="21"/>
                    </a:lnTo>
                    <a:lnTo>
                      <a:pt x="0" y="76"/>
                    </a:lnTo>
                    <a:lnTo>
                      <a:pt x="22" y="130"/>
                    </a:lnTo>
                    <a:lnTo>
                      <a:pt x="76" y="152"/>
                    </a:lnTo>
                    <a:lnTo>
                      <a:pt x="130" y="130"/>
                    </a:lnTo>
                    <a:lnTo>
                      <a:pt x="152" y="7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27" name="Freeform 574"/>
              <p:cNvSpPr>
                <a:spLocks/>
              </p:cNvSpPr>
              <p:nvPr/>
            </p:nvSpPr>
            <p:spPr bwMode="auto">
              <a:xfrm>
                <a:off x="5992" y="2065"/>
                <a:ext cx="26" cy="38"/>
              </a:xfrm>
              <a:custGeom>
                <a:avLst/>
                <a:gdLst>
                  <a:gd name="T0" fmla="*/ 77 w 107"/>
                  <a:gd name="T1" fmla="*/ 0 h 152"/>
                  <a:gd name="T2" fmla="*/ 46 w 107"/>
                  <a:gd name="T3" fmla="*/ 0 h 152"/>
                  <a:gd name="T4" fmla="*/ 37 w 107"/>
                  <a:gd name="T5" fmla="*/ 8 h 152"/>
                  <a:gd name="T6" fmla="*/ 42 w 107"/>
                  <a:gd name="T7" fmla="*/ 16 h 152"/>
                  <a:gd name="T8" fmla="*/ 73 w 107"/>
                  <a:gd name="T9" fmla="*/ 16 h 152"/>
                  <a:gd name="T10" fmla="*/ 87 w 107"/>
                  <a:gd name="T11" fmla="*/ 22 h 152"/>
                  <a:gd name="T12" fmla="*/ 90 w 107"/>
                  <a:gd name="T13" fmla="*/ 39 h 152"/>
                  <a:gd name="T14" fmla="*/ 78 w 107"/>
                  <a:gd name="T15" fmla="*/ 54 h 152"/>
                  <a:gd name="T16" fmla="*/ 60 w 107"/>
                  <a:gd name="T17" fmla="*/ 61 h 152"/>
                  <a:gd name="T18" fmla="*/ 46 w 107"/>
                  <a:gd name="T19" fmla="*/ 61 h 152"/>
                  <a:gd name="T20" fmla="*/ 36 w 107"/>
                  <a:gd name="T21" fmla="*/ 68 h 152"/>
                  <a:gd name="T22" fmla="*/ 41 w 107"/>
                  <a:gd name="T23" fmla="*/ 76 h 152"/>
                  <a:gd name="T24" fmla="*/ 56 w 107"/>
                  <a:gd name="T25" fmla="*/ 76 h 152"/>
                  <a:gd name="T26" fmla="*/ 71 w 107"/>
                  <a:gd name="T27" fmla="*/ 83 h 152"/>
                  <a:gd name="T28" fmla="*/ 73 w 107"/>
                  <a:gd name="T29" fmla="*/ 99 h 152"/>
                  <a:gd name="T30" fmla="*/ 69 w 107"/>
                  <a:gd name="T31" fmla="*/ 115 h 152"/>
                  <a:gd name="T32" fmla="*/ 59 w 107"/>
                  <a:gd name="T33" fmla="*/ 130 h 152"/>
                  <a:gd name="T34" fmla="*/ 41 w 107"/>
                  <a:gd name="T35" fmla="*/ 137 h 152"/>
                  <a:gd name="T36" fmla="*/ 10 w 107"/>
                  <a:gd name="T37" fmla="*/ 137 h 152"/>
                  <a:gd name="T38" fmla="*/ 0 w 107"/>
                  <a:gd name="T39" fmla="*/ 145 h 152"/>
                  <a:gd name="T40" fmla="*/ 6 w 107"/>
                  <a:gd name="T41" fmla="*/ 152 h 152"/>
                  <a:gd name="T42" fmla="*/ 36 w 107"/>
                  <a:gd name="T43" fmla="*/ 152 h 152"/>
                  <a:gd name="T44" fmla="*/ 46 w 107"/>
                  <a:gd name="T45" fmla="*/ 151 h 152"/>
                  <a:gd name="T46" fmla="*/ 67 w 107"/>
                  <a:gd name="T47" fmla="*/ 141 h 152"/>
                  <a:gd name="T48" fmla="*/ 74 w 107"/>
                  <a:gd name="T49" fmla="*/ 134 h 152"/>
                  <a:gd name="T50" fmla="*/ 85 w 107"/>
                  <a:gd name="T51" fmla="*/ 115 h 152"/>
                  <a:gd name="T52" fmla="*/ 89 w 107"/>
                  <a:gd name="T53" fmla="*/ 99 h 152"/>
                  <a:gd name="T54" fmla="*/ 90 w 107"/>
                  <a:gd name="T55" fmla="*/ 84 h 152"/>
                  <a:gd name="T56" fmla="*/ 81 w 107"/>
                  <a:gd name="T57" fmla="*/ 68 h 152"/>
                  <a:gd name="T58" fmla="*/ 95 w 107"/>
                  <a:gd name="T59" fmla="*/ 57 h 152"/>
                  <a:gd name="T60" fmla="*/ 105 w 107"/>
                  <a:gd name="T61" fmla="*/ 39 h 152"/>
                  <a:gd name="T62" fmla="*/ 107 w 107"/>
                  <a:gd name="T63" fmla="*/ 28 h 152"/>
                  <a:gd name="T64" fmla="*/ 101 w 107"/>
                  <a:gd name="T65" fmla="*/ 12 h 152"/>
                  <a:gd name="T66" fmla="*/ 95 w 107"/>
                  <a:gd name="T67" fmla="*/ 5 h 152"/>
                  <a:gd name="T68" fmla="*/ 77 w 107"/>
                  <a:gd name="T6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7" h="152">
                    <a:moveTo>
                      <a:pt x="77" y="0"/>
                    </a:moveTo>
                    <a:lnTo>
                      <a:pt x="46" y="0"/>
                    </a:lnTo>
                    <a:lnTo>
                      <a:pt x="37" y="8"/>
                    </a:lnTo>
                    <a:lnTo>
                      <a:pt x="42" y="16"/>
                    </a:lnTo>
                    <a:lnTo>
                      <a:pt x="73" y="16"/>
                    </a:lnTo>
                    <a:lnTo>
                      <a:pt x="87" y="22"/>
                    </a:lnTo>
                    <a:lnTo>
                      <a:pt x="90" y="39"/>
                    </a:lnTo>
                    <a:lnTo>
                      <a:pt x="78" y="54"/>
                    </a:lnTo>
                    <a:lnTo>
                      <a:pt x="60" y="61"/>
                    </a:lnTo>
                    <a:lnTo>
                      <a:pt x="46" y="61"/>
                    </a:lnTo>
                    <a:lnTo>
                      <a:pt x="36" y="68"/>
                    </a:lnTo>
                    <a:lnTo>
                      <a:pt x="41" y="76"/>
                    </a:lnTo>
                    <a:lnTo>
                      <a:pt x="56" y="76"/>
                    </a:lnTo>
                    <a:lnTo>
                      <a:pt x="71" y="83"/>
                    </a:lnTo>
                    <a:lnTo>
                      <a:pt x="73" y="99"/>
                    </a:lnTo>
                    <a:lnTo>
                      <a:pt x="69" y="115"/>
                    </a:lnTo>
                    <a:lnTo>
                      <a:pt x="59" y="130"/>
                    </a:lnTo>
                    <a:lnTo>
                      <a:pt x="41" y="137"/>
                    </a:lnTo>
                    <a:lnTo>
                      <a:pt x="10" y="137"/>
                    </a:lnTo>
                    <a:lnTo>
                      <a:pt x="0" y="145"/>
                    </a:lnTo>
                    <a:lnTo>
                      <a:pt x="6" y="152"/>
                    </a:lnTo>
                    <a:lnTo>
                      <a:pt x="36" y="152"/>
                    </a:lnTo>
                    <a:lnTo>
                      <a:pt x="46" y="151"/>
                    </a:lnTo>
                    <a:lnTo>
                      <a:pt x="67" y="141"/>
                    </a:lnTo>
                    <a:lnTo>
                      <a:pt x="74" y="134"/>
                    </a:lnTo>
                    <a:lnTo>
                      <a:pt x="85" y="115"/>
                    </a:lnTo>
                    <a:lnTo>
                      <a:pt x="89" y="99"/>
                    </a:lnTo>
                    <a:lnTo>
                      <a:pt x="90" y="84"/>
                    </a:lnTo>
                    <a:lnTo>
                      <a:pt x="81" y="68"/>
                    </a:lnTo>
                    <a:lnTo>
                      <a:pt x="95" y="57"/>
                    </a:lnTo>
                    <a:lnTo>
                      <a:pt x="105" y="39"/>
                    </a:lnTo>
                    <a:lnTo>
                      <a:pt x="107" y="28"/>
                    </a:lnTo>
                    <a:lnTo>
                      <a:pt x="101" y="12"/>
                    </a:lnTo>
                    <a:lnTo>
                      <a:pt x="95" y="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004C1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28" name="Freeform 575"/>
              <p:cNvSpPr>
                <a:spLocks/>
              </p:cNvSpPr>
              <p:nvPr/>
            </p:nvSpPr>
            <p:spPr bwMode="auto">
              <a:xfrm>
                <a:off x="5925" y="2004"/>
                <a:ext cx="65" cy="95"/>
              </a:xfrm>
              <a:custGeom>
                <a:avLst/>
                <a:gdLst>
                  <a:gd name="T0" fmla="*/ 248 w 263"/>
                  <a:gd name="T1" fmla="*/ 0 h 381"/>
                  <a:gd name="T2" fmla="*/ 116 w 263"/>
                  <a:gd name="T3" fmla="*/ 0 h 381"/>
                  <a:gd name="T4" fmla="*/ 91 w 263"/>
                  <a:gd name="T5" fmla="*/ 20 h 381"/>
                  <a:gd name="T6" fmla="*/ 51 w 263"/>
                  <a:gd name="T7" fmla="*/ 172 h 381"/>
                  <a:gd name="T8" fmla="*/ 66 w 263"/>
                  <a:gd name="T9" fmla="*/ 191 h 381"/>
                  <a:gd name="T10" fmla="*/ 142 w 263"/>
                  <a:gd name="T11" fmla="*/ 191 h 381"/>
                  <a:gd name="T12" fmla="*/ 143 w 263"/>
                  <a:gd name="T13" fmla="*/ 191 h 381"/>
                  <a:gd name="T14" fmla="*/ 176 w 263"/>
                  <a:gd name="T15" fmla="*/ 208 h 381"/>
                  <a:gd name="T16" fmla="*/ 178 w 263"/>
                  <a:gd name="T17" fmla="*/ 209 h 381"/>
                  <a:gd name="T18" fmla="*/ 183 w 263"/>
                  <a:gd name="T19" fmla="*/ 248 h 381"/>
                  <a:gd name="T20" fmla="*/ 172 w 263"/>
                  <a:gd name="T21" fmla="*/ 285 h 381"/>
                  <a:gd name="T22" fmla="*/ 172 w 263"/>
                  <a:gd name="T23" fmla="*/ 288 h 381"/>
                  <a:gd name="T24" fmla="*/ 145 w 263"/>
                  <a:gd name="T25" fmla="*/ 327 h 381"/>
                  <a:gd name="T26" fmla="*/ 144 w 263"/>
                  <a:gd name="T27" fmla="*/ 328 h 381"/>
                  <a:gd name="T28" fmla="*/ 100 w 263"/>
                  <a:gd name="T29" fmla="*/ 343 h 381"/>
                  <a:gd name="T30" fmla="*/ 24 w 263"/>
                  <a:gd name="T31" fmla="*/ 343 h 381"/>
                  <a:gd name="T32" fmla="*/ 0 w 263"/>
                  <a:gd name="T33" fmla="*/ 361 h 381"/>
                  <a:gd name="T34" fmla="*/ 14 w 263"/>
                  <a:gd name="T35" fmla="*/ 381 h 381"/>
                  <a:gd name="T36" fmla="*/ 90 w 263"/>
                  <a:gd name="T37" fmla="*/ 381 h 381"/>
                  <a:gd name="T38" fmla="*/ 122 w 263"/>
                  <a:gd name="T39" fmla="*/ 376 h 381"/>
                  <a:gd name="T40" fmla="*/ 165 w 263"/>
                  <a:gd name="T41" fmla="*/ 354 h 381"/>
                  <a:gd name="T42" fmla="*/ 190 w 263"/>
                  <a:gd name="T43" fmla="*/ 328 h 381"/>
                  <a:gd name="T44" fmla="*/ 211 w 263"/>
                  <a:gd name="T45" fmla="*/ 285 h 381"/>
                  <a:gd name="T46" fmla="*/ 221 w 263"/>
                  <a:gd name="T47" fmla="*/ 248 h 381"/>
                  <a:gd name="T48" fmla="*/ 224 w 263"/>
                  <a:gd name="T49" fmla="*/ 217 h 381"/>
                  <a:gd name="T50" fmla="*/ 211 w 263"/>
                  <a:gd name="T51" fmla="*/ 181 h 381"/>
                  <a:gd name="T52" fmla="*/ 190 w 263"/>
                  <a:gd name="T53" fmla="*/ 161 h 381"/>
                  <a:gd name="T54" fmla="*/ 152 w 263"/>
                  <a:gd name="T55" fmla="*/ 152 h 381"/>
                  <a:gd name="T56" fmla="*/ 94 w 263"/>
                  <a:gd name="T57" fmla="*/ 152 h 381"/>
                  <a:gd name="T58" fmla="*/ 125 w 263"/>
                  <a:gd name="T59" fmla="*/ 38 h 381"/>
                  <a:gd name="T60" fmla="*/ 239 w 263"/>
                  <a:gd name="T61" fmla="*/ 38 h 381"/>
                  <a:gd name="T62" fmla="*/ 263 w 263"/>
                  <a:gd name="T63" fmla="*/ 20 h 381"/>
                  <a:gd name="T64" fmla="*/ 248 w 263"/>
                  <a:gd name="T65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63" h="381">
                    <a:moveTo>
                      <a:pt x="248" y="0"/>
                    </a:moveTo>
                    <a:lnTo>
                      <a:pt x="116" y="0"/>
                    </a:lnTo>
                    <a:lnTo>
                      <a:pt x="91" y="20"/>
                    </a:lnTo>
                    <a:lnTo>
                      <a:pt x="51" y="172"/>
                    </a:lnTo>
                    <a:lnTo>
                      <a:pt x="66" y="191"/>
                    </a:lnTo>
                    <a:lnTo>
                      <a:pt x="142" y="191"/>
                    </a:lnTo>
                    <a:lnTo>
                      <a:pt x="143" y="191"/>
                    </a:lnTo>
                    <a:lnTo>
                      <a:pt x="176" y="208"/>
                    </a:lnTo>
                    <a:lnTo>
                      <a:pt x="178" y="209"/>
                    </a:lnTo>
                    <a:lnTo>
                      <a:pt x="183" y="248"/>
                    </a:lnTo>
                    <a:lnTo>
                      <a:pt x="172" y="285"/>
                    </a:lnTo>
                    <a:lnTo>
                      <a:pt x="172" y="288"/>
                    </a:lnTo>
                    <a:lnTo>
                      <a:pt x="145" y="327"/>
                    </a:lnTo>
                    <a:lnTo>
                      <a:pt x="144" y="328"/>
                    </a:lnTo>
                    <a:lnTo>
                      <a:pt x="100" y="343"/>
                    </a:lnTo>
                    <a:lnTo>
                      <a:pt x="24" y="343"/>
                    </a:lnTo>
                    <a:lnTo>
                      <a:pt x="0" y="361"/>
                    </a:lnTo>
                    <a:lnTo>
                      <a:pt x="14" y="381"/>
                    </a:lnTo>
                    <a:lnTo>
                      <a:pt x="90" y="381"/>
                    </a:lnTo>
                    <a:lnTo>
                      <a:pt x="122" y="376"/>
                    </a:lnTo>
                    <a:lnTo>
                      <a:pt x="165" y="354"/>
                    </a:lnTo>
                    <a:lnTo>
                      <a:pt x="190" y="328"/>
                    </a:lnTo>
                    <a:lnTo>
                      <a:pt x="211" y="285"/>
                    </a:lnTo>
                    <a:lnTo>
                      <a:pt x="221" y="248"/>
                    </a:lnTo>
                    <a:lnTo>
                      <a:pt x="224" y="217"/>
                    </a:lnTo>
                    <a:lnTo>
                      <a:pt x="211" y="181"/>
                    </a:lnTo>
                    <a:lnTo>
                      <a:pt x="190" y="161"/>
                    </a:lnTo>
                    <a:lnTo>
                      <a:pt x="152" y="152"/>
                    </a:lnTo>
                    <a:lnTo>
                      <a:pt x="94" y="152"/>
                    </a:lnTo>
                    <a:lnTo>
                      <a:pt x="125" y="38"/>
                    </a:lnTo>
                    <a:lnTo>
                      <a:pt x="239" y="38"/>
                    </a:lnTo>
                    <a:lnTo>
                      <a:pt x="263" y="20"/>
                    </a:lnTo>
                    <a:lnTo>
                      <a:pt x="248" y="0"/>
                    </a:lnTo>
                    <a:close/>
                  </a:path>
                </a:pathLst>
              </a:custGeom>
              <a:solidFill>
                <a:srgbClr val="004C1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29" name="Freeform 576"/>
              <p:cNvSpPr>
                <a:spLocks/>
              </p:cNvSpPr>
              <p:nvPr/>
            </p:nvSpPr>
            <p:spPr bwMode="auto">
              <a:xfrm>
                <a:off x="3683" y="2407"/>
                <a:ext cx="14" cy="6"/>
              </a:xfrm>
              <a:custGeom>
                <a:avLst/>
                <a:gdLst>
                  <a:gd name="T0" fmla="*/ 0 w 52"/>
                  <a:gd name="T1" fmla="*/ 0 h 23"/>
                  <a:gd name="T2" fmla="*/ 52 w 52"/>
                  <a:gd name="T3" fmla="*/ 0 h 23"/>
                  <a:gd name="T4" fmla="*/ 0 w 52"/>
                  <a:gd name="T5" fmla="*/ 23 h 23"/>
                  <a:gd name="T6" fmla="*/ 0 w 52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23">
                    <a:moveTo>
                      <a:pt x="0" y="0"/>
                    </a:moveTo>
                    <a:lnTo>
                      <a:pt x="52" y="0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30" name="Freeform 577"/>
              <p:cNvSpPr>
                <a:spLocks/>
              </p:cNvSpPr>
              <p:nvPr/>
            </p:nvSpPr>
            <p:spPr bwMode="auto">
              <a:xfrm>
                <a:off x="3683" y="2407"/>
                <a:ext cx="14" cy="6"/>
              </a:xfrm>
              <a:custGeom>
                <a:avLst/>
                <a:gdLst>
                  <a:gd name="T0" fmla="*/ 0 w 52"/>
                  <a:gd name="T1" fmla="*/ 0 h 23"/>
                  <a:gd name="T2" fmla="*/ 52 w 52"/>
                  <a:gd name="T3" fmla="*/ 0 h 23"/>
                  <a:gd name="T4" fmla="*/ 0 w 52"/>
                  <a:gd name="T5" fmla="*/ 23 h 23"/>
                  <a:gd name="T6" fmla="*/ 0 w 52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23">
                    <a:moveTo>
                      <a:pt x="0" y="0"/>
                    </a:moveTo>
                    <a:lnTo>
                      <a:pt x="52" y="0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31" name="Freeform 578"/>
              <p:cNvSpPr>
                <a:spLocks/>
              </p:cNvSpPr>
              <p:nvPr/>
            </p:nvSpPr>
            <p:spPr bwMode="auto">
              <a:xfrm>
                <a:off x="3683" y="2394"/>
                <a:ext cx="14" cy="13"/>
              </a:xfrm>
              <a:custGeom>
                <a:avLst/>
                <a:gdLst>
                  <a:gd name="T0" fmla="*/ 0 w 52"/>
                  <a:gd name="T1" fmla="*/ 0 h 53"/>
                  <a:gd name="T2" fmla="*/ 0 w 52"/>
                  <a:gd name="T3" fmla="*/ 53 h 53"/>
                  <a:gd name="T4" fmla="*/ 52 w 52"/>
                  <a:gd name="T5" fmla="*/ 53 h 53"/>
                  <a:gd name="T6" fmla="*/ 0 w 52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3">
                    <a:moveTo>
                      <a:pt x="0" y="0"/>
                    </a:moveTo>
                    <a:lnTo>
                      <a:pt x="0" y="53"/>
                    </a:lnTo>
                    <a:lnTo>
                      <a:pt x="52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32" name="Freeform 579"/>
              <p:cNvSpPr>
                <a:spLocks/>
              </p:cNvSpPr>
              <p:nvPr/>
            </p:nvSpPr>
            <p:spPr bwMode="auto">
              <a:xfrm>
                <a:off x="3683" y="2394"/>
                <a:ext cx="14" cy="13"/>
              </a:xfrm>
              <a:custGeom>
                <a:avLst/>
                <a:gdLst>
                  <a:gd name="T0" fmla="*/ 0 w 52"/>
                  <a:gd name="T1" fmla="*/ 0 h 53"/>
                  <a:gd name="T2" fmla="*/ 0 w 52"/>
                  <a:gd name="T3" fmla="*/ 53 h 53"/>
                  <a:gd name="T4" fmla="*/ 52 w 52"/>
                  <a:gd name="T5" fmla="*/ 53 h 53"/>
                  <a:gd name="T6" fmla="*/ 0 w 52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3">
                    <a:moveTo>
                      <a:pt x="0" y="0"/>
                    </a:moveTo>
                    <a:lnTo>
                      <a:pt x="0" y="53"/>
                    </a:lnTo>
                    <a:lnTo>
                      <a:pt x="52" y="5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33" name="Freeform 580"/>
              <p:cNvSpPr>
                <a:spLocks/>
              </p:cNvSpPr>
              <p:nvPr/>
            </p:nvSpPr>
            <p:spPr bwMode="auto">
              <a:xfrm>
                <a:off x="3683" y="2394"/>
                <a:ext cx="19" cy="13"/>
              </a:xfrm>
              <a:custGeom>
                <a:avLst/>
                <a:gdLst>
                  <a:gd name="T0" fmla="*/ 0 w 76"/>
                  <a:gd name="T1" fmla="*/ 0 h 53"/>
                  <a:gd name="T2" fmla="*/ 76 w 76"/>
                  <a:gd name="T3" fmla="*/ 0 h 53"/>
                  <a:gd name="T4" fmla="*/ 52 w 76"/>
                  <a:gd name="T5" fmla="*/ 53 h 53"/>
                  <a:gd name="T6" fmla="*/ 0 w 7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3">
                    <a:moveTo>
                      <a:pt x="0" y="0"/>
                    </a:moveTo>
                    <a:lnTo>
                      <a:pt x="76" y="0"/>
                    </a:lnTo>
                    <a:lnTo>
                      <a:pt x="52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34" name="Freeform 581"/>
              <p:cNvSpPr>
                <a:spLocks/>
              </p:cNvSpPr>
              <p:nvPr/>
            </p:nvSpPr>
            <p:spPr bwMode="auto">
              <a:xfrm>
                <a:off x="3683" y="2394"/>
                <a:ext cx="19" cy="13"/>
              </a:xfrm>
              <a:custGeom>
                <a:avLst/>
                <a:gdLst>
                  <a:gd name="T0" fmla="*/ 0 w 76"/>
                  <a:gd name="T1" fmla="*/ 0 h 53"/>
                  <a:gd name="T2" fmla="*/ 76 w 76"/>
                  <a:gd name="T3" fmla="*/ 0 h 53"/>
                  <a:gd name="T4" fmla="*/ 52 w 76"/>
                  <a:gd name="T5" fmla="*/ 53 h 53"/>
                  <a:gd name="T6" fmla="*/ 0 w 7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3">
                    <a:moveTo>
                      <a:pt x="0" y="0"/>
                    </a:moveTo>
                    <a:lnTo>
                      <a:pt x="76" y="0"/>
                    </a:lnTo>
                    <a:lnTo>
                      <a:pt x="52" y="5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35" name="Freeform 582"/>
              <p:cNvSpPr>
                <a:spLocks/>
              </p:cNvSpPr>
              <p:nvPr/>
            </p:nvSpPr>
            <p:spPr bwMode="auto">
              <a:xfrm>
                <a:off x="3664" y="2375"/>
                <a:ext cx="38" cy="38"/>
              </a:xfrm>
              <a:custGeom>
                <a:avLst/>
                <a:gdLst>
                  <a:gd name="T0" fmla="*/ 154 w 154"/>
                  <a:gd name="T1" fmla="*/ 77 h 153"/>
                  <a:gd name="T2" fmla="*/ 130 w 154"/>
                  <a:gd name="T3" fmla="*/ 23 h 153"/>
                  <a:gd name="T4" fmla="*/ 78 w 154"/>
                  <a:gd name="T5" fmla="*/ 0 h 153"/>
                  <a:gd name="T6" fmla="*/ 24 w 154"/>
                  <a:gd name="T7" fmla="*/ 23 h 153"/>
                  <a:gd name="T8" fmla="*/ 0 w 154"/>
                  <a:gd name="T9" fmla="*/ 77 h 153"/>
                  <a:gd name="T10" fmla="*/ 24 w 154"/>
                  <a:gd name="T11" fmla="*/ 130 h 153"/>
                  <a:gd name="T12" fmla="*/ 78 w 154"/>
                  <a:gd name="T13" fmla="*/ 153 h 153"/>
                  <a:gd name="T14" fmla="*/ 130 w 154"/>
                  <a:gd name="T15" fmla="*/ 130 h 153"/>
                  <a:gd name="T16" fmla="*/ 154 w 154"/>
                  <a:gd name="T17" fmla="*/ 7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153">
                    <a:moveTo>
                      <a:pt x="154" y="77"/>
                    </a:moveTo>
                    <a:lnTo>
                      <a:pt x="130" y="23"/>
                    </a:lnTo>
                    <a:lnTo>
                      <a:pt x="78" y="0"/>
                    </a:lnTo>
                    <a:lnTo>
                      <a:pt x="24" y="23"/>
                    </a:lnTo>
                    <a:lnTo>
                      <a:pt x="0" y="77"/>
                    </a:lnTo>
                    <a:lnTo>
                      <a:pt x="24" y="130"/>
                    </a:lnTo>
                    <a:lnTo>
                      <a:pt x="78" y="153"/>
                    </a:lnTo>
                    <a:lnTo>
                      <a:pt x="130" y="130"/>
                    </a:lnTo>
                    <a:lnTo>
                      <a:pt x="154" y="77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36" name="Freeform 583"/>
              <p:cNvSpPr>
                <a:spLocks/>
              </p:cNvSpPr>
              <p:nvPr/>
            </p:nvSpPr>
            <p:spPr bwMode="auto">
              <a:xfrm>
                <a:off x="3670" y="2375"/>
                <a:ext cx="27" cy="6"/>
              </a:xfrm>
              <a:custGeom>
                <a:avLst/>
                <a:gdLst>
                  <a:gd name="T0" fmla="*/ 54 w 106"/>
                  <a:gd name="T1" fmla="*/ 0 h 23"/>
                  <a:gd name="T2" fmla="*/ 0 w 106"/>
                  <a:gd name="T3" fmla="*/ 23 h 23"/>
                  <a:gd name="T4" fmla="*/ 106 w 106"/>
                  <a:gd name="T5" fmla="*/ 23 h 23"/>
                  <a:gd name="T6" fmla="*/ 54 w 106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23">
                    <a:moveTo>
                      <a:pt x="54" y="0"/>
                    </a:moveTo>
                    <a:lnTo>
                      <a:pt x="0" y="23"/>
                    </a:lnTo>
                    <a:lnTo>
                      <a:pt x="106" y="2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37" name="Freeform 584"/>
              <p:cNvSpPr>
                <a:spLocks/>
              </p:cNvSpPr>
              <p:nvPr/>
            </p:nvSpPr>
            <p:spPr bwMode="auto">
              <a:xfrm>
                <a:off x="3670" y="2375"/>
                <a:ext cx="27" cy="6"/>
              </a:xfrm>
              <a:custGeom>
                <a:avLst/>
                <a:gdLst>
                  <a:gd name="T0" fmla="*/ 54 w 106"/>
                  <a:gd name="T1" fmla="*/ 0 h 23"/>
                  <a:gd name="T2" fmla="*/ 0 w 106"/>
                  <a:gd name="T3" fmla="*/ 23 h 23"/>
                  <a:gd name="T4" fmla="*/ 106 w 106"/>
                  <a:gd name="T5" fmla="*/ 23 h 23"/>
                  <a:gd name="T6" fmla="*/ 54 w 106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23">
                    <a:moveTo>
                      <a:pt x="54" y="0"/>
                    </a:moveTo>
                    <a:lnTo>
                      <a:pt x="0" y="23"/>
                    </a:lnTo>
                    <a:lnTo>
                      <a:pt x="106" y="23"/>
                    </a:lnTo>
                    <a:lnTo>
                      <a:pt x="5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38" name="Freeform 585"/>
              <p:cNvSpPr>
                <a:spLocks/>
              </p:cNvSpPr>
              <p:nvPr/>
            </p:nvSpPr>
            <p:spPr bwMode="auto">
              <a:xfrm>
                <a:off x="3664" y="2381"/>
                <a:ext cx="38" cy="13"/>
              </a:xfrm>
              <a:custGeom>
                <a:avLst/>
                <a:gdLst>
                  <a:gd name="T0" fmla="*/ 24 w 154"/>
                  <a:gd name="T1" fmla="*/ 0 h 54"/>
                  <a:gd name="T2" fmla="*/ 0 w 154"/>
                  <a:gd name="T3" fmla="*/ 54 h 54"/>
                  <a:gd name="T4" fmla="*/ 154 w 154"/>
                  <a:gd name="T5" fmla="*/ 54 h 54"/>
                  <a:gd name="T6" fmla="*/ 24 w 15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4" h="54">
                    <a:moveTo>
                      <a:pt x="24" y="0"/>
                    </a:moveTo>
                    <a:lnTo>
                      <a:pt x="0" y="54"/>
                    </a:lnTo>
                    <a:lnTo>
                      <a:pt x="154" y="5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39" name="Freeform 586"/>
              <p:cNvSpPr>
                <a:spLocks/>
              </p:cNvSpPr>
              <p:nvPr/>
            </p:nvSpPr>
            <p:spPr bwMode="auto">
              <a:xfrm>
                <a:off x="3664" y="2381"/>
                <a:ext cx="38" cy="13"/>
              </a:xfrm>
              <a:custGeom>
                <a:avLst/>
                <a:gdLst>
                  <a:gd name="T0" fmla="*/ 24 w 154"/>
                  <a:gd name="T1" fmla="*/ 0 h 54"/>
                  <a:gd name="T2" fmla="*/ 0 w 154"/>
                  <a:gd name="T3" fmla="*/ 54 h 54"/>
                  <a:gd name="T4" fmla="*/ 154 w 154"/>
                  <a:gd name="T5" fmla="*/ 54 h 54"/>
                  <a:gd name="T6" fmla="*/ 24 w 15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4" h="54">
                    <a:moveTo>
                      <a:pt x="24" y="0"/>
                    </a:moveTo>
                    <a:lnTo>
                      <a:pt x="0" y="54"/>
                    </a:lnTo>
                    <a:lnTo>
                      <a:pt x="154" y="54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40" name="Freeform 587"/>
              <p:cNvSpPr>
                <a:spLocks/>
              </p:cNvSpPr>
              <p:nvPr/>
            </p:nvSpPr>
            <p:spPr bwMode="auto">
              <a:xfrm>
                <a:off x="3670" y="2381"/>
                <a:ext cx="32" cy="13"/>
              </a:xfrm>
              <a:custGeom>
                <a:avLst/>
                <a:gdLst>
                  <a:gd name="T0" fmla="*/ 0 w 130"/>
                  <a:gd name="T1" fmla="*/ 0 h 54"/>
                  <a:gd name="T2" fmla="*/ 106 w 130"/>
                  <a:gd name="T3" fmla="*/ 0 h 54"/>
                  <a:gd name="T4" fmla="*/ 130 w 130"/>
                  <a:gd name="T5" fmla="*/ 54 h 54"/>
                  <a:gd name="T6" fmla="*/ 0 w 130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4">
                    <a:moveTo>
                      <a:pt x="0" y="0"/>
                    </a:moveTo>
                    <a:lnTo>
                      <a:pt x="106" y="0"/>
                    </a:lnTo>
                    <a:lnTo>
                      <a:pt x="13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41" name="Freeform 588"/>
              <p:cNvSpPr>
                <a:spLocks/>
              </p:cNvSpPr>
              <p:nvPr/>
            </p:nvSpPr>
            <p:spPr bwMode="auto">
              <a:xfrm>
                <a:off x="3670" y="2381"/>
                <a:ext cx="32" cy="13"/>
              </a:xfrm>
              <a:custGeom>
                <a:avLst/>
                <a:gdLst>
                  <a:gd name="T0" fmla="*/ 0 w 130"/>
                  <a:gd name="T1" fmla="*/ 0 h 54"/>
                  <a:gd name="T2" fmla="*/ 106 w 130"/>
                  <a:gd name="T3" fmla="*/ 0 h 54"/>
                  <a:gd name="T4" fmla="*/ 130 w 130"/>
                  <a:gd name="T5" fmla="*/ 54 h 54"/>
                  <a:gd name="T6" fmla="*/ 0 w 130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4">
                    <a:moveTo>
                      <a:pt x="0" y="0"/>
                    </a:moveTo>
                    <a:lnTo>
                      <a:pt x="106" y="0"/>
                    </a:lnTo>
                    <a:lnTo>
                      <a:pt x="130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42" name="Freeform 589"/>
              <p:cNvSpPr>
                <a:spLocks/>
              </p:cNvSpPr>
              <p:nvPr/>
            </p:nvSpPr>
            <p:spPr bwMode="auto">
              <a:xfrm>
                <a:off x="3670" y="2407"/>
                <a:ext cx="13" cy="6"/>
              </a:xfrm>
              <a:custGeom>
                <a:avLst/>
                <a:gdLst>
                  <a:gd name="T0" fmla="*/ 0 w 54"/>
                  <a:gd name="T1" fmla="*/ 0 h 23"/>
                  <a:gd name="T2" fmla="*/ 54 w 54"/>
                  <a:gd name="T3" fmla="*/ 0 h 23"/>
                  <a:gd name="T4" fmla="*/ 54 w 54"/>
                  <a:gd name="T5" fmla="*/ 23 h 23"/>
                  <a:gd name="T6" fmla="*/ 0 w 54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3">
                    <a:moveTo>
                      <a:pt x="0" y="0"/>
                    </a:moveTo>
                    <a:lnTo>
                      <a:pt x="54" y="0"/>
                    </a:lnTo>
                    <a:lnTo>
                      <a:pt x="54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43" name="Freeform 590"/>
              <p:cNvSpPr>
                <a:spLocks/>
              </p:cNvSpPr>
              <p:nvPr/>
            </p:nvSpPr>
            <p:spPr bwMode="auto">
              <a:xfrm>
                <a:off x="3670" y="2407"/>
                <a:ext cx="13" cy="6"/>
              </a:xfrm>
              <a:custGeom>
                <a:avLst/>
                <a:gdLst>
                  <a:gd name="T0" fmla="*/ 0 w 54"/>
                  <a:gd name="T1" fmla="*/ 0 h 23"/>
                  <a:gd name="T2" fmla="*/ 54 w 54"/>
                  <a:gd name="T3" fmla="*/ 0 h 23"/>
                  <a:gd name="T4" fmla="*/ 54 w 54"/>
                  <a:gd name="T5" fmla="*/ 23 h 23"/>
                  <a:gd name="T6" fmla="*/ 0 w 54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3">
                    <a:moveTo>
                      <a:pt x="0" y="0"/>
                    </a:moveTo>
                    <a:lnTo>
                      <a:pt x="54" y="0"/>
                    </a:lnTo>
                    <a:lnTo>
                      <a:pt x="54" y="2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44" name="Freeform 591"/>
              <p:cNvSpPr>
                <a:spLocks/>
              </p:cNvSpPr>
              <p:nvPr/>
            </p:nvSpPr>
            <p:spPr bwMode="auto">
              <a:xfrm>
                <a:off x="3664" y="2394"/>
                <a:ext cx="19" cy="13"/>
              </a:xfrm>
              <a:custGeom>
                <a:avLst/>
                <a:gdLst>
                  <a:gd name="T0" fmla="*/ 0 w 78"/>
                  <a:gd name="T1" fmla="*/ 0 h 53"/>
                  <a:gd name="T2" fmla="*/ 24 w 78"/>
                  <a:gd name="T3" fmla="*/ 53 h 53"/>
                  <a:gd name="T4" fmla="*/ 78 w 78"/>
                  <a:gd name="T5" fmla="*/ 53 h 53"/>
                  <a:gd name="T6" fmla="*/ 0 w 78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3">
                    <a:moveTo>
                      <a:pt x="0" y="0"/>
                    </a:moveTo>
                    <a:lnTo>
                      <a:pt x="24" y="53"/>
                    </a:lnTo>
                    <a:lnTo>
                      <a:pt x="78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45" name="Freeform 592"/>
              <p:cNvSpPr>
                <a:spLocks/>
              </p:cNvSpPr>
              <p:nvPr/>
            </p:nvSpPr>
            <p:spPr bwMode="auto">
              <a:xfrm>
                <a:off x="3664" y="2394"/>
                <a:ext cx="19" cy="13"/>
              </a:xfrm>
              <a:custGeom>
                <a:avLst/>
                <a:gdLst>
                  <a:gd name="T0" fmla="*/ 0 w 78"/>
                  <a:gd name="T1" fmla="*/ 0 h 53"/>
                  <a:gd name="T2" fmla="*/ 24 w 78"/>
                  <a:gd name="T3" fmla="*/ 53 h 53"/>
                  <a:gd name="T4" fmla="*/ 78 w 78"/>
                  <a:gd name="T5" fmla="*/ 53 h 53"/>
                  <a:gd name="T6" fmla="*/ 0 w 78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3">
                    <a:moveTo>
                      <a:pt x="0" y="0"/>
                    </a:moveTo>
                    <a:lnTo>
                      <a:pt x="24" y="53"/>
                    </a:lnTo>
                    <a:lnTo>
                      <a:pt x="78" y="5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46" name="Freeform 593"/>
              <p:cNvSpPr>
                <a:spLocks/>
              </p:cNvSpPr>
              <p:nvPr/>
            </p:nvSpPr>
            <p:spPr bwMode="auto">
              <a:xfrm>
                <a:off x="3664" y="2394"/>
                <a:ext cx="19" cy="13"/>
              </a:xfrm>
              <a:custGeom>
                <a:avLst/>
                <a:gdLst>
                  <a:gd name="T0" fmla="*/ 0 w 78"/>
                  <a:gd name="T1" fmla="*/ 0 h 53"/>
                  <a:gd name="T2" fmla="*/ 78 w 78"/>
                  <a:gd name="T3" fmla="*/ 0 h 53"/>
                  <a:gd name="T4" fmla="*/ 78 w 78"/>
                  <a:gd name="T5" fmla="*/ 53 h 53"/>
                  <a:gd name="T6" fmla="*/ 0 w 78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3">
                    <a:moveTo>
                      <a:pt x="0" y="0"/>
                    </a:moveTo>
                    <a:lnTo>
                      <a:pt x="78" y="0"/>
                    </a:lnTo>
                    <a:lnTo>
                      <a:pt x="78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47" name="Freeform 594"/>
              <p:cNvSpPr>
                <a:spLocks/>
              </p:cNvSpPr>
              <p:nvPr/>
            </p:nvSpPr>
            <p:spPr bwMode="auto">
              <a:xfrm>
                <a:off x="3664" y="2394"/>
                <a:ext cx="19" cy="13"/>
              </a:xfrm>
              <a:custGeom>
                <a:avLst/>
                <a:gdLst>
                  <a:gd name="T0" fmla="*/ 0 w 78"/>
                  <a:gd name="T1" fmla="*/ 0 h 53"/>
                  <a:gd name="T2" fmla="*/ 78 w 78"/>
                  <a:gd name="T3" fmla="*/ 0 h 53"/>
                  <a:gd name="T4" fmla="*/ 78 w 78"/>
                  <a:gd name="T5" fmla="*/ 53 h 53"/>
                  <a:gd name="T6" fmla="*/ 0 w 78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3">
                    <a:moveTo>
                      <a:pt x="0" y="0"/>
                    </a:moveTo>
                    <a:lnTo>
                      <a:pt x="78" y="0"/>
                    </a:lnTo>
                    <a:lnTo>
                      <a:pt x="78" y="5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48" name="Freeform 595"/>
              <p:cNvSpPr>
                <a:spLocks/>
              </p:cNvSpPr>
              <p:nvPr/>
            </p:nvSpPr>
            <p:spPr bwMode="auto">
              <a:xfrm>
                <a:off x="3730" y="2314"/>
                <a:ext cx="48" cy="51"/>
              </a:xfrm>
              <a:custGeom>
                <a:avLst/>
                <a:gdLst>
                  <a:gd name="T0" fmla="*/ 180 w 193"/>
                  <a:gd name="T1" fmla="*/ 0 h 201"/>
                  <a:gd name="T2" fmla="*/ 111 w 193"/>
                  <a:gd name="T3" fmla="*/ 10 h 201"/>
                  <a:gd name="T4" fmla="*/ 112 w 193"/>
                  <a:gd name="T5" fmla="*/ 10 h 201"/>
                  <a:gd name="T6" fmla="*/ 147 w 193"/>
                  <a:gd name="T7" fmla="*/ 27 h 201"/>
                  <a:gd name="T8" fmla="*/ 147 w 193"/>
                  <a:gd name="T9" fmla="*/ 28 h 201"/>
                  <a:gd name="T10" fmla="*/ 152 w 193"/>
                  <a:gd name="T11" fmla="*/ 67 h 201"/>
                  <a:gd name="T12" fmla="*/ 142 w 193"/>
                  <a:gd name="T13" fmla="*/ 105 h 201"/>
                  <a:gd name="T14" fmla="*/ 142 w 193"/>
                  <a:gd name="T15" fmla="*/ 107 h 201"/>
                  <a:gd name="T16" fmla="*/ 115 w 193"/>
                  <a:gd name="T17" fmla="*/ 145 h 201"/>
                  <a:gd name="T18" fmla="*/ 113 w 193"/>
                  <a:gd name="T19" fmla="*/ 147 h 201"/>
                  <a:gd name="T20" fmla="*/ 70 w 193"/>
                  <a:gd name="T21" fmla="*/ 162 h 201"/>
                  <a:gd name="T22" fmla="*/ 0 w 193"/>
                  <a:gd name="T23" fmla="*/ 173 h 201"/>
                  <a:gd name="T24" fmla="*/ 21 w 193"/>
                  <a:gd name="T25" fmla="*/ 191 h 201"/>
                  <a:gd name="T26" fmla="*/ 59 w 193"/>
                  <a:gd name="T27" fmla="*/ 201 h 201"/>
                  <a:gd name="T28" fmla="*/ 92 w 193"/>
                  <a:gd name="T29" fmla="*/ 196 h 201"/>
                  <a:gd name="T30" fmla="*/ 134 w 193"/>
                  <a:gd name="T31" fmla="*/ 173 h 201"/>
                  <a:gd name="T32" fmla="*/ 160 w 193"/>
                  <a:gd name="T33" fmla="*/ 147 h 201"/>
                  <a:gd name="T34" fmla="*/ 180 w 193"/>
                  <a:gd name="T35" fmla="*/ 105 h 201"/>
                  <a:gd name="T36" fmla="*/ 191 w 193"/>
                  <a:gd name="T37" fmla="*/ 67 h 201"/>
                  <a:gd name="T38" fmla="*/ 193 w 193"/>
                  <a:gd name="T39" fmla="*/ 36 h 201"/>
                  <a:gd name="T40" fmla="*/ 180 w 193"/>
                  <a:gd name="T41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3" h="201">
                    <a:moveTo>
                      <a:pt x="180" y="0"/>
                    </a:moveTo>
                    <a:lnTo>
                      <a:pt x="111" y="10"/>
                    </a:lnTo>
                    <a:lnTo>
                      <a:pt x="112" y="10"/>
                    </a:lnTo>
                    <a:lnTo>
                      <a:pt x="147" y="27"/>
                    </a:lnTo>
                    <a:lnTo>
                      <a:pt x="147" y="28"/>
                    </a:lnTo>
                    <a:lnTo>
                      <a:pt x="152" y="67"/>
                    </a:lnTo>
                    <a:lnTo>
                      <a:pt x="142" y="105"/>
                    </a:lnTo>
                    <a:lnTo>
                      <a:pt x="142" y="107"/>
                    </a:lnTo>
                    <a:lnTo>
                      <a:pt x="115" y="145"/>
                    </a:lnTo>
                    <a:lnTo>
                      <a:pt x="113" y="147"/>
                    </a:lnTo>
                    <a:lnTo>
                      <a:pt x="70" y="162"/>
                    </a:lnTo>
                    <a:lnTo>
                      <a:pt x="0" y="173"/>
                    </a:lnTo>
                    <a:lnTo>
                      <a:pt x="21" y="191"/>
                    </a:lnTo>
                    <a:lnTo>
                      <a:pt x="59" y="201"/>
                    </a:lnTo>
                    <a:lnTo>
                      <a:pt x="92" y="196"/>
                    </a:lnTo>
                    <a:lnTo>
                      <a:pt x="134" y="173"/>
                    </a:lnTo>
                    <a:lnTo>
                      <a:pt x="160" y="147"/>
                    </a:lnTo>
                    <a:lnTo>
                      <a:pt x="180" y="105"/>
                    </a:lnTo>
                    <a:lnTo>
                      <a:pt x="191" y="67"/>
                    </a:lnTo>
                    <a:lnTo>
                      <a:pt x="193" y="36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004C1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49" name="Freeform 596"/>
              <p:cNvSpPr>
                <a:spLocks/>
              </p:cNvSpPr>
              <p:nvPr/>
            </p:nvSpPr>
            <p:spPr bwMode="auto">
              <a:xfrm>
                <a:off x="3726" y="2269"/>
                <a:ext cx="57" cy="89"/>
              </a:xfrm>
              <a:custGeom>
                <a:avLst/>
                <a:gdLst>
                  <a:gd name="T0" fmla="*/ 214 w 228"/>
                  <a:gd name="T1" fmla="*/ 0 h 354"/>
                  <a:gd name="T2" fmla="*/ 194 w 228"/>
                  <a:gd name="T3" fmla="*/ 5 h 354"/>
                  <a:gd name="T4" fmla="*/ 192 w 228"/>
                  <a:gd name="T5" fmla="*/ 6 h 354"/>
                  <a:gd name="T6" fmla="*/ 149 w 228"/>
                  <a:gd name="T7" fmla="*/ 27 h 354"/>
                  <a:gd name="T8" fmla="*/ 108 w 228"/>
                  <a:gd name="T9" fmla="*/ 58 h 354"/>
                  <a:gd name="T10" fmla="*/ 77 w 228"/>
                  <a:gd name="T11" fmla="*/ 89 h 354"/>
                  <a:gd name="T12" fmla="*/ 51 w 228"/>
                  <a:gd name="T13" fmla="*/ 129 h 354"/>
                  <a:gd name="T14" fmla="*/ 35 w 228"/>
                  <a:gd name="T15" fmla="*/ 172 h 354"/>
                  <a:gd name="T16" fmla="*/ 4 w 228"/>
                  <a:gd name="T17" fmla="*/ 286 h 354"/>
                  <a:gd name="T18" fmla="*/ 0 w 228"/>
                  <a:gd name="T19" fmla="*/ 317 h 354"/>
                  <a:gd name="T20" fmla="*/ 14 w 228"/>
                  <a:gd name="T21" fmla="*/ 354 h 354"/>
                  <a:gd name="T22" fmla="*/ 84 w 228"/>
                  <a:gd name="T23" fmla="*/ 343 h 354"/>
                  <a:gd name="T24" fmla="*/ 82 w 228"/>
                  <a:gd name="T25" fmla="*/ 343 h 354"/>
                  <a:gd name="T26" fmla="*/ 48 w 228"/>
                  <a:gd name="T27" fmla="*/ 326 h 354"/>
                  <a:gd name="T28" fmla="*/ 46 w 228"/>
                  <a:gd name="T29" fmla="*/ 325 h 354"/>
                  <a:gd name="T30" fmla="*/ 42 w 228"/>
                  <a:gd name="T31" fmla="*/ 286 h 354"/>
                  <a:gd name="T32" fmla="*/ 67 w 228"/>
                  <a:gd name="T33" fmla="*/ 191 h 354"/>
                  <a:gd name="T34" fmla="*/ 125 w 228"/>
                  <a:gd name="T35" fmla="*/ 191 h 354"/>
                  <a:gd name="T36" fmla="*/ 194 w 228"/>
                  <a:gd name="T37" fmla="*/ 181 h 354"/>
                  <a:gd name="T38" fmla="*/ 174 w 228"/>
                  <a:gd name="T39" fmla="*/ 163 h 354"/>
                  <a:gd name="T40" fmla="*/ 135 w 228"/>
                  <a:gd name="T41" fmla="*/ 152 h 354"/>
                  <a:gd name="T42" fmla="*/ 79 w 228"/>
                  <a:gd name="T43" fmla="*/ 152 h 354"/>
                  <a:gd name="T44" fmla="*/ 93 w 228"/>
                  <a:gd name="T45" fmla="*/ 125 h 354"/>
                  <a:gd name="T46" fmla="*/ 126 w 228"/>
                  <a:gd name="T47" fmla="*/ 86 h 354"/>
                  <a:gd name="T48" fmla="*/ 130 w 228"/>
                  <a:gd name="T49" fmla="*/ 83 h 354"/>
                  <a:gd name="T50" fmla="*/ 171 w 228"/>
                  <a:gd name="T51" fmla="*/ 53 h 354"/>
                  <a:gd name="T52" fmla="*/ 214 w 228"/>
                  <a:gd name="T53" fmla="*/ 36 h 354"/>
                  <a:gd name="T54" fmla="*/ 228 w 228"/>
                  <a:gd name="T55" fmla="*/ 19 h 354"/>
                  <a:gd name="T56" fmla="*/ 214 w 228"/>
                  <a:gd name="T57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8" h="354">
                    <a:moveTo>
                      <a:pt x="214" y="0"/>
                    </a:moveTo>
                    <a:lnTo>
                      <a:pt x="194" y="5"/>
                    </a:lnTo>
                    <a:lnTo>
                      <a:pt x="192" y="6"/>
                    </a:lnTo>
                    <a:lnTo>
                      <a:pt x="149" y="27"/>
                    </a:lnTo>
                    <a:lnTo>
                      <a:pt x="108" y="58"/>
                    </a:lnTo>
                    <a:lnTo>
                      <a:pt x="77" y="89"/>
                    </a:lnTo>
                    <a:lnTo>
                      <a:pt x="51" y="129"/>
                    </a:lnTo>
                    <a:lnTo>
                      <a:pt x="35" y="172"/>
                    </a:lnTo>
                    <a:lnTo>
                      <a:pt x="4" y="286"/>
                    </a:lnTo>
                    <a:lnTo>
                      <a:pt x="0" y="317"/>
                    </a:lnTo>
                    <a:lnTo>
                      <a:pt x="14" y="354"/>
                    </a:lnTo>
                    <a:lnTo>
                      <a:pt x="84" y="343"/>
                    </a:lnTo>
                    <a:lnTo>
                      <a:pt x="82" y="343"/>
                    </a:lnTo>
                    <a:lnTo>
                      <a:pt x="48" y="326"/>
                    </a:lnTo>
                    <a:lnTo>
                      <a:pt x="46" y="325"/>
                    </a:lnTo>
                    <a:lnTo>
                      <a:pt x="42" y="286"/>
                    </a:lnTo>
                    <a:lnTo>
                      <a:pt x="67" y="191"/>
                    </a:lnTo>
                    <a:lnTo>
                      <a:pt x="125" y="191"/>
                    </a:lnTo>
                    <a:lnTo>
                      <a:pt x="194" y="181"/>
                    </a:lnTo>
                    <a:lnTo>
                      <a:pt x="174" y="163"/>
                    </a:lnTo>
                    <a:lnTo>
                      <a:pt x="135" y="152"/>
                    </a:lnTo>
                    <a:lnTo>
                      <a:pt x="79" y="152"/>
                    </a:lnTo>
                    <a:lnTo>
                      <a:pt x="93" y="125"/>
                    </a:lnTo>
                    <a:lnTo>
                      <a:pt x="126" y="86"/>
                    </a:lnTo>
                    <a:lnTo>
                      <a:pt x="130" y="83"/>
                    </a:lnTo>
                    <a:lnTo>
                      <a:pt x="171" y="53"/>
                    </a:lnTo>
                    <a:lnTo>
                      <a:pt x="214" y="36"/>
                    </a:lnTo>
                    <a:lnTo>
                      <a:pt x="228" y="19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004C1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50" name="Freeform 597"/>
              <p:cNvSpPr>
                <a:spLocks/>
              </p:cNvSpPr>
              <p:nvPr/>
            </p:nvSpPr>
            <p:spPr bwMode="auto">
              <a:xfrm>
                <a:off x="3789" y="2333"/>
                <a:ext cx="27" cy="36"/>
              </a:xfrm>
              <a:custGeom>
                <a:avLst/>
                <a:gdLst>
                  <a:gd name="T0" fmla="*/ 102 w 107"/>
                  <a:gd name="T1" fmla="*/ 0 h 142"/>
                  <a:gd name="T2" fmla="*/ 74 w 107"/>
                  <a:gd name="T3" fmla="*/ 4 h 142"/>
                  <a:gd name="T4" fmla="*/ 88 w 107"/>
                  <a:gd name="T5" fmla="*/ 11 h 142"/>
                  <a:gd name="T6" fmla="*/ 90 w 107"/>
                  <a:gd name="T7" fmla="*/ 28 h 142"/>
                  <a:gd name="T8" fmla="*/ 83 w 107"/>
                  <a:gd name="T9" fmla="*/ 40 h 142"/>
                  <a:gd name="T10" fmla="*/ 3 w 107"/>
                  <a:gd name="T11" fmla="*/ 129 h 142"/>
                  <a:gd name="T12" fmla="*/ 0 w 107"/>
                  <a:gd name="T13" fmla="*/ 135 h 142"/>
                  <a:gd name="T14" fmla="*/ 7 w 107"/>
                  <a:gd name="T15" fmla="*/ 142 h 142"/>
                  <a:gd name="T16" fmla="*/ 67 w 107"/>
                  <a:gd name="T17" fmla="*/ 142 h 142"/>
                  <a:gd name="T18" fmla="*/ 77 w 107"/>
                  <a:gd name="T19" fmla="*/ 135 h 142"/>
                  <a:gd name="T20" fmla="*/ 71 w 107"/>
                  <a:gd name="T21" fmla="*/ 127 h 142"/>
                  <a:gd name="T22" fmla="*/ 25 w 107"/>
                  <a:gd name="T23" fmla="*/ 127 h 142"/>
                  <a:gd name="T24" fmla="*/ 93 w 107"/>
                  <a:gd name="T25" fmla="*/ 50 h 142"/>
                  <a:gd name="T26" fmla="*/ 94 w 107"/>
                  <a:gd name="T27" fmla="*/ 47 h 142"/>
                  <a:gd name="T28" fmla="*/ 106 w 107"/>
                  <a:gd name="T29" fmla="*/ 28 h 142"/>
                  <a:gd name="T30" fmla="*/ 107 w 107"/>
                  <a:gd name="T31" fmla="*/ 17 h 142"/>
                  <a:gd name="T32" fmla="*/ 102 w 107"/>
                  <a:gd name="T33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142">
                    <a:moveTo>
                      <a:pt x="102" y="0"/>
                    </a:moveTo>
                    <a:lnTo>
                      <a:pt x="74" y="4"/>
                    </a:lnTo>
                    <a:lnTo>
                      <a:pt x="88" y="11"/>
                    </a:lnTo>
                    <a:lnTo>
                      <a:pt x="90" y="28"/>
                    </a:lnTo>
                    <a:lnTo>
                      <a:pt x="83" y="40"/>
                    </a:lnTo>
                    <a:lnTo>
                      <a:pt x="3" y="129"/>
                    </a:lnTo>
                    <a:lnTo>
                      <a:pt x="0" y="135"/>
                    </a:lnTo>
                    <a:lnTo>
                      <a:pt x="7" y="142"/>
                    </a:lnTo>
                    <a:lnTo>
                      <a:pt x="67" y="142"/>
                    </a:lnTo>
                    <a:lnTo>
                      <a:pt x="77" y="135"/>
                    </a:lnTo>
                    <a:lnTo>
                      <a:pt x="71" y="127"/>
                    </a:lnTo>
                    <a:lnTo>
                      <a:pt x="25" y="127"/>
                    </a:lnTo>
                    <a:lnTo>
                      <a:pt x="93" y="50"/>
                    </a:lnTo>
                    <a:lnTo>
                      <a:pt x="94" y="47"/>
                    </a:lnTo>
                    <a:lnTo>
                      <a:pt x="106" y="28"/>
                    </a:lnTo>
                    <a:lnTo>
                      <a:pt x="107" y="17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004C1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51" name="Freeform 598"/>
              <p:cNvSpPr>
                <a:spLocks/>
              </p:cNvSpPr>
              <p:nvPr/>
            </p:nvSpPr>
            <p:spPr bwMode="auto">
              <a:xfrm>
                <a:off x="3797" y="2330"/>
                <a:ext cx="17" cy="10"/>
              </a:xfrm>
              <a:custGeom>
                <a:avLst/>
                <a:gdLst>
                  <a:gd name="T0" fmla="*/ 46 w 71"/>
                  <a:gd name="T1" fmla="*/ 0 h 39"/>
                  <a:gd name="T2" fmla="*/ 37 w 71"/>
                  <a:gd name="T3" fmla="*/ 1 h 39"/>
                  <a:gd name="T4" fmla="*/ 19 w 71"/>
                  <a:gd name="T5" fmla="*/ 10 h 39"/>
                  <a:gd name="T6" fmla="*/ 1 w 71"/>
                  <a:gd name="T7" fmla="*/ 28 h 39"/>
                  <a:gd name="T8" fmla="*/ 0 w 71"/>
                  <a:gd name="T9" fmla="*/ 31 h 39"/>
                  <a:gd name="T10" fmla="*/ 6 w 71"/>
                  <a:gd name="T11" fmla="*/ 39 h 39"/>
                  <a:gd name="T12" fmla="*/ 13 w 71"/>
                  <a:gd name="T13" fmla="*/ 35 h 39"/>
                  <a:gd name="T14" fmla="*/ 24 w 71"/>
                  <a:gd name="T15" fmla="*/ 23 h 39"/>
                  <a:gd name="T16" fmla="*/ 43 w 71"/>
                  <a:gd name="T17" fmla="*/ 15 h 39"/>
                  <a:gd name="T18" fmla="*/ 71 w 71"/>
                  <a:gd name="T19" fmla="*/ 11 h 39"/>
                  <a:gd name="T20" fmla="*/ 64 w 71"/>
                  <a:gd name="T21" fmla="*/ 5 h 39"/>
                  <a:gd name="T22" fmla="*/ 46 w 71"/>
                  <a:gd name="T2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1" h="39">
                    <a:moveTo>
                      <a:pt x="46" y="0"/>
                    </a:moveTo>
                    <a:lnTo>
                      <a:pt x="37" y="1"/>
                    </a:lnTo>
                    <a:lnTo>
                      <a:pt x="19" y="10"/>
                    </a:lnTo>
                    <a:lnTo>
                      <a:pt x="1" y="28"/>
                    </a:lnTo>
                    <a:lnTo>
                      <a:pt x="0" y="31"/>
                    </a:lnTo>
                    <a:lnTo>
                      <a:pt x="6" y="39"/>
                    </a:lnTo>
                    <a:lnTo>
                      <a:pt x="13" y="35"/>
                    </a:lnTo>
                    <a:lnTo>
                      <a:pt x="24" y="23"/>
                    </a:lnTo>
                    <a:lnTo>
                      <a:pt x="43" y="15"/>
                    </a:lnTo>
                    <a:lnTo>
                      <a:pt x="71" y="11"/>
                    </a:lnTo>
                    <a:lnTo>
                      <a:pt x="64" y="5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4C1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52" name="Line 599"/>
              <p:cNvSpPr>
                <a:spLocks noChangeShapeType="1"/>
              </p:cNvSpPr>
              <p:nvPr/>
            </p:nvSpPr>
            <p:spPr bwMode="auto">
              <a:xfrm>
                <a:off x="3683" y="2394"/>
                <a:ext cx="0" cy="1488"/>
              </a:xfrm>
              <a:prstGeom prst="line">
                <a:avLst/>
              </a:prstGeom>
              <a:noFill/>
              <a:ln w="0">
                <a:solidFill>
                  <a:srgbClr val="004C1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53" name="Line 600"/>
              <p:cNvSpPr>
                <a:spLocks noChangeShapeType="1"/>
              </p:cNvSpPr>
              <p:nvPr/>
            </p:nvSpPr>
            <p:spPr bwMode="auto">
              <a:xfrm>
                <a:off x="3683" y="3882"/>
                <a:ext cx="2306" cy="0"/>
              </a:xfrm>
              <a:prstGeom prst="line">
                <a:avLst/>
              </a:prstGeom>
              <a:noFill/>
              <a:ln w="0">
                <a:solidFill>
                  <a:srgbClr val="004C1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54" name="Line 601"/>
              <p:cNvSpPr>
                <a:spLocks noChangeShapeType="1"/>
              </p:cNvSpPr>
              <p:nvPr/>
            </p:nvSpPr>
            <p:spPr bwMode="auto">
              <a:xfrm flipV="1">
                <a:off x="5989" y="2394"/>
                <a:ext cx="0" cy="1488"/>
              </a:xfrm>
              <a:prstGeom prst="line">
                <a:avLst/>
              </a:prstGeom>
              <a:noFill/>
              <a:ln w="0">
                <a:solidFill>
                  <a:srgbClr val="004C1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55" name="Line 602"/>
              <p:cNvSpPr>
                <a:spLocks noChangeShapeType="1"/>
              </p:cNvSpPr>
              <p:nvPr/>
            </p:nvSpPr>
            <p:spPr bwMode="auto">
              <a:xfrm>
                <a:off x="3683" y="2394"/>
                <a:ext cx="2318" cy="0"/>
              </a:xfrm>
              <a:prstGeom prst="line">
                <a:avLst/>
              </a:prstGeom>
              <a:noFill/>
              <a:ln w="0">
                <a:solidFill>
                  <a:srgbClr val="004C13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56" name="Freeform 603"/>
              <p:cNvSpPr>
                <a:spLocks/>
              </p:cNvSpPr>
              <p:nvPr/>
            </p:nvSpPr>
            <p:spPr bwMode="auto">
              <a:xfrm>
                <a:off x="5987" y="2375"/>
                <a:ext cx="27" cy="6"/>
              </a:xfrm>
              <a:custGeom>
                <a:avLst/>
                <a:gdLst>
                  <a:gd name="T0" fmla="*/ 53 w 107"/>
                  <a:gd name="T1" fmla="*/ 0 h 23"/>
                  <a:gd name="T2" fmla="*/ 0 w 107"/>
                  <a:gd name="T3" fmla="*/ 23 h 23"/>
                  <a:gd name="T4" fmla="*/ 107 w 107"/>
                  <a:gd name="T5" fmla="*/ 23 h 23"/>
                  <a:gd name="T6" fmla="*/ 53 w 107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23">
                    <a:moveTo>
                      <a:pt x="53" y="0"/>
                    </a:moveTo>
                    <a:lnTo>
                      <a:pt x="0" y="23"/>
                    </a:lnTo>
                    <a:lnTo>
                      <a:pt x="107" y="2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57" name="Freeform 604"/>
              <p:cNvSpPr>
                <a:spLocks/>
              </p:cNvSpPr>
              <p:nvPr/>
            </p:nvSpPr>
            <p:spPr bwMode="auto">
              <a:xfrm>
                <a:off x="5987" y="2375"/>
                <a:ext cx="27" cy="6"/>
              </a:xfrm>
              <a:custGeom>
                <a:avLst/>
                <a:gdLst>
                  <a:gd name="T0" fmla="*/ 53 w 107"/>
                  <a:gd name="T1" fmla="*/ 0 h 23"/>
                  <a:gd name="T2" fmla="*/ 0 w 107"/>
                  <a:gd name="T3" fmla="*/ 23 h 23"/>
                  <a:gd name="T4" fmla="*/ 107 w 107"/>
                  <a:gd name="T5" fmla="*/ 23 h 23"/>
                  <a:gd name="T6" fmla="*/ 53 w 107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23">
                    <a:moveTo>
                      <a:pt x="53" y="0"/>
                    </a:moveTo>
                    <a:lnTo>
                      <a:pt x="0" y="23"/>
                    </a:lnTo>
                    <a:lnTo>
                      <a:pt x="107" y="23"/>
                    </a:lnTo>
                    <a:lnTo>
                      <a:pt x="53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58" name="Freeform 605"/>
              <p:cNvSpPr>
                <a:spLocks/>
              </p:cNvSpPr>
              <p:nvPr/>
            </p:nvSpPr>
            <p:spPr bwMode="auto">
              <a:xfrm>
                <a:off x="5982" y="2381"/>
                <a:ext cx="38" cy="13"/>
              </a:xfrm>
              <a:custGeom>
                <a:avLst/>
                <a:gdLst>
                  <a:gd name="T0" fmla="*/ 23 w 152"/>
                  <a:gd name="T1" fmla="*/ 0 h 54"/>
                  <a:gd name="T2" fmla="*/ 0 w 152"/>
                  <a:gd name="T3" fmla="*/ 54 h 54"/>
                  <a:gd name="T4" fmla="*/ 152 w 152"/>
                  <a:gd name="T5" fmla="*/ 54 h 54"/>
                  <a:gd name="T6" fmla="*/ 23 w 152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4">
                    <a:moveTo>
                      <a:pt x="23" y="0"/>
                    </a:moveTo>
                    <a:lnTo>
                      <a:pt x="0" y="54"/>
                    </a:lnTo>
                    <a:lnTo>
                      <a:pt x="152" y="5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59" name="Freeform 606"/>
              <p:cNvSpPr>
                <a:spLocks/>
              </p:cNvSpPr>
              <p:nvPr/>
            </p:nvSpPr>
            <p:spPr bwMode="auto">
              <a:xfrm>
                <a:off x="5982" y="2381"/>
                <a:ext cx="38" cy="13"/>
              </a:xfrm>
              <a:custGeom>
                <a:avLst/>
                <a:gdLst>
                  <a:gd name="T0" fmla="*/ 23 w 152"/>
                  <a:gd name="T1" fmla="*/ 0 h 54"/>
                  <a:gd name="T2" fmla="*/ 0 w 152"/>
                  <a:gd name="T3" fmla="*/ 54 h 54"/>
                  <a:gd name="T4" fmla="*/ 152 w 152"/>
                  <a:gd name="T5" fmla="*/ 54 h 54"/>
                  <a:gd name="T6" fmla="*/ 23 w 152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4">
                    <a:moveTo>
                      <a:pt x="23" y="0"/>
                    </a:moveTo>
                    <a:lnTo>
                      <a:pt x="0" y="54"/>
                    </a:lnTo>
                    <a:lnTo>
                      <a:pt x="152" y="54"/>
                    </a:lnTo>
                    <a:lnTo>
                      <a:pt x="23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0" name="Group 607"/>
            <p:cNvGrpSpPr>
              <a:grpSpLocks/>
            </p:cNvGrpSpPr>
            <p:nvPr/>
          </p:nvGrpSpPr>
          <p:grpSpPr bwMode="auto">
            <a:xfrm>
              <a:off x="2743" y="2023"/>
              <a:ext cx="4629" cy="3147"/>
              <a:chOff x="2743" y="2023"/>
              <a:chExt cx="4629" cy="3147"/>
            </a:xfrm>
          </p:grpSpPr>
          <p:sp>
            <p:nvSpPr>
              <p:cNvPr id="1560" name="Freeform 608"/>
              <p:cNvSpPr>
                <a:spLocks/>
              </p:cNvSpPr>
              <p:nvPr/>
            </p:nvSpPr>
            <p:spPr bwMode="auto">
              <a:xfrm>
                <a:off x="5987" y="2381"/>
                <a:ext cx="33" cy="13"/>
              </a:xfrm>
              <a:custGeom>
                <a:avLst/>
                <a:gdLst>
                  <a:gd name="T0" fmla="*/ 0 w 129"/>
                  <a:gd name="T1" fmla="*/ 0 h 54"/>
                  <a:gd name="T2" fmla="*/ 107 w 129"/>
                  <a:gd name="T3" fmla="*/ 0 h 54"/>
                  <a:gd name="T4" fmla="*/ 129 w 129"/>
                  <a:gd name="T5" fmla="*/ 54 h 54"/>
                  <a:gd name="T6" fmla="*/ 0 w 129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9" h="54">
                    <a:moveTo>
                      <a:pt x="0" y="0"/>
                    </a:moveTo>
                    <a:lnTo>
                      <a:pt x="107" y="0"/>
                    </a:lnTo>
                    <a:lnTo>
                      <a:pt x="129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61" name="Freeform 609"/>
              <p:cNvSpPr>
                <a:spLocks/>
              </p:cNvSpPr>
              <p:nvPr/>
            </p:nvSpPr>
            <p:spPr bwMode="auto">
              <a:xfrm>
                <a:off x="5987" y="2381"/>
                <a:ext cx="33" cy="13"/>
              </a:xfrm>
              <a:custGeom>
                <a:avLst/>
                <a:gdLst>
                  <a:gd name="T0" fmla="*/ 0 w 129"/>
                  <a:gd name="T1" fmla="*/ 0 h 54"/>
                  <a:gd name="T2" fmla="*/ 107 w 129"/>
                  <a:gd name="T3" fmla="*/ 0 h 54"/>
                  <a:gd name="T4" fmla="*/ 129 w 129"/>
                  <a:gd name="T5" fmla="*/ 54 h 54"/>
                  <a:gd name="T6" fmla="*/ 0 w 129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9" h="54">
                    <a:moveTo>
                      <a:pt x="0" y="0"/>
                    </a:moveTo>
                    <a:lnTo>
                      <a:pt x="107" y="0"/>
                    </a:lnTo>
                    <a:lnTo>
                      <a:pt x="129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62" name="Freeform 610"/>
              <p:cNvSpPr>
                <a:spLocks/>
              </p:cNvSpPr>
              <p:nvPr/>
            </p:nvSpPr>
            <p:spPr bwMode="auto">
              <a:xfrm>
                <a:off x="5987" y="2407"/>
                <a:ext cx="14" cy="6"/>
              </a:xfrm>
              <a:custGeom>
                <a:avLst/>
                <a:gdLst>
                  <a:gd name="T0" fmla="*/ 0 w 53"/>
                  <a:gd name="T1" fmla="*/ 0 h 23"/>
                  <a:gd name="T2" fmla="*/ 53 w 53"/>
                  <a:gd name="T3" fmla="*/ 0 h 23"/>
                  <a:gd name="T4" fmla="*/ 53 w 53"/>
                  <a:gd name="T5" fmla="*/ 23 h 23"/>
                  <a:gd name="T6" fmla="*/ 0 w 53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23">
                    <a:moveTo>
                      <a:pt x="0" y="0"/>
                    </a:moveTo>
                    <a:lnTo>
                      <a:pt x="53" y="0"/>
                    </a:lnTo>
                    <a:lnTo>
                      <a:pt x="53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63" name="Freeform 611"/>
              <p:cNvSpPr>
                <a:spLocks/>
              </p:cNvSpPr>
              <p:nvPr/>
            </p:nvSpPr>
            <p:spPr bwMode="auto">
              <a:xfrm>
                <a:off x="5987" y="2407"/>
                <a:ext cx="14" cy="6"/>
              </a:xfrm>
              <a:custGeom>
                <a:avLst/>
                <a:gdLst>
                  <a:gd name="T0" fmla="*/ 0 w 53"/>
                  <a:gd name="T1" fmla="*/ 0 h 23"/>
                  <a:gd name="T2" fmla="*/ 53 w 53"/>
                  <a:gd name="T3" fmla="*/ 0 h 23"/>
                  <a:gd name="T4" fmla="*/ 53 w 53"/>
                  <a:gd name="T5" fmla="*/ 23 h 23"/>
                  <a:gd name="T6" fmla="*/ 0 w 53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23">
                    <a:moveTo>
                      <a:pt x="0" y="0"/>
                    </a:moveTo>
                    <a:lnTo>
                      <a:pt x="53" y="0"/>
                    </a:lnTo>
                    <a:lnTo>
                      <a:pt x="53" y="2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64" name="Freeform 612"/>
              <p:cNvSpPr>
                <a:spLocks/>
              </p:cNvSpPr>
              <p:nvPr/>
            </p:nvSpPr>
            <p:spPr bwMode="auto">
              <a:xfrm>
                <a:off x="5982" y="2394"/>
                <a:ext cx="19" cy="13"/>
              </a:xfrm>
              <a:custGeom>
                <a:avLst/>
                <a:gdLst>
                  <a:gd name="T0" fmla="*/ 0 w 76"/>
                  <a:gd name="T1" fmla="*/ 0 h 53"/>
                  <a:gd name="T2" fmla="*/ 23 w 76"/>
                  <a:gd name="T3" fmla="*/ 53 h 53"/>
                  <a:gd name="T4" fmla="*/ 76 w 76"/>
                  <a:gd name="T5" fmla="*/ 53 h 53"/>
                  <a:gd name="T6" fmla="*/ 0 w 7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3">
                    <a:moveTo>
                      <a:pt x="0" y="0"/>
                    </a:moveTo>
                    <a:lnTo>
                      <a:pt x="23" y="53"/>
                    </a:lnTo>
                    <a:lnTo>
                      <a:pt x="76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65" name="Freeform 613"/>
              <p:cNvSpPr>
                <a:spLocks/>
              </p:cNvSpPr>
              <p:nvPr/>
            </p:nvSpPr>
            <p:spPr bwMode="auto">
              <a:xfrm>
                <a:off x="5982" y="2394"/>
                <a:ext cx="19" cy="13"/>
              </a:xfrm>
              <a:custGeom>
                <a:avLst/>
                <a:gdLst>
                  <a:gd name="T0" fmla="*/ 0 w 76"/>
                  <a:gd name="T1" fmla="*/ 0 h 53"/>
                  <a:gd name="T2" fmla="*/ 23 w 76"/>
                  <a:gd name="T3" fmla="*/ 53 h 53"/>
                  <a:gd name="T4" fmla="*/ 76 w 76"/>
                  <a:gd name="T5" fmla="*/ 53 h 53"/>
                  <a:gd name="T6" fmla="*/ 0 w 7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3">
                    <a:moveTo>
                      <a:pt x="0" y="0"/>
                    </a:moveTo>
                    <a:lnTo>
                      <a:pt x="23" y="53"/>
                    </a:lnTo>
                    <a:lnTo>
                      <a:pt x="76" y="5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66" name="Freeform 614"/>
              <p:cNvSpPr>
                <a:spLocks/>
              </p:cNvSpPr>
              <p:nvPr/>
            </p:nvSpPr>
            <p:spPr bwMode="auto">
              <a:xfrm>
                <a:off x="5982" y="2394"/>
                <a:ext cx="19" cy="13"/>
              </a:xfrm>
              <a:custGeom>
                <a:avLst/>
                <a:gdLst>
                  <a:gd name="T0" fmla="*/ 0 w 76"/>
                  <a:gd name="T1" fmla="*/ 0 h 53"/>
                  <a:gd name="T2" fmla="*/ 76 w 76"/>
                  <a:gd name="T3" fmla="*/ 0 h 53"/>
                  <a:gd name="T4" fmla="*/ 76 w 76"/>
                  <a:gd name="T5" fmla="*/ 53 h 53"/>
                  <a:gd name="T6" fmla="*/ 0 w 7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3">
                    <a:moveTo>
                      <a:pt x="0" y="0"/>
                    </a:moveTo>
                    <a:lnTo>
                      <a:pt x="76" y="0"/>
                    </a:lnTo>
                    <a:lnTo>
                      <a:pt x="76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67" name="Freeform 615"/>
              <p:cNvSpPr>
                <a:spLocks/>
              </p:cNvSpPr>
              <p:nvPr/>
            </p:nvSpPr>
            <p:spPr bwMode="auto">
              <a:xfrm>
                <a:off x="5982" y="2394"/>
                <a:ext cx="19" cy="13"/>
              </a:xfrm>
              <a:custGeom>
                <a:avLst/>
                <a:gdLst>
                  <a:gd name="T0" fmla="*/ 0 w 76"/>
                  <a:gd name="T1" fmla="*/ 0 h 53"/>
                  <a:gd name="T2" fmla="*/ 76 w 76"/>
                  <a:gd name="T3" fmla="*/ 0 h 53"/>
                  <a:gd name="T4" fmla="*/ 76 w 76"/>
                  <a:gd name="T5" fmla="*/ 53 h 53"/>
                  <a:gd name="T6" fmla="*/ 0 w 7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3">
                    <a:moveTo>
                      <a:pt x="0" y="0"/>
                    </a:moveTo>
                    <a:lnTo>
                      <a:pt x="76" y="0"/>
                    </a:lnTo>
                    <a:lnTo>
                      <a:pt x="76" y="5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68" name="Freeform 616"/>
              <p:cNvSpPr>
                <a:spLocks/>
              </p:cNvSpPr>
              <p:nvPr/>
            </p:nvSpPr>
            <p:spPr bwMode="auto">
              <a:xfrm>
                <a:off x="6001" y="2407"/>
                <a:ext cx="13" cy="6"/>
              </a:xfrm>
              <a:custGeom>
                <a:avLst/>
                <a:gdLst>
                  <a:gd name="T0" fmla="*/ 0 w 54"/>
                  <a:gd name="T1" fmla="*/ 0 h 23"/>
                  <a:gd name="T2" fmla="*/ 54 w 54"/>
                  <a:gd name="T3" fmla="*/ 0 h 23"/>
                  <a:gd name="T4" fmla="*/ 0 w 54"/>
                  <a:gd name="T5" fmla="*/ 23 h 23"/>
                  <a:gd name="T6" fmla="*/ 0 w 54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3">
                    <a:moveTo>
                      <a:pt x="0" y="0"/>
                    </a:moveTo>
                    <a:lnTo>
                      <a:pt x="54" y="0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69" name="Freeform 617"/>
              <p:cNvSpPr>
                <a:spLocks/>
              </p:cNvSpPr>
              <p:nvPr/>
            </p:nvSpPr>
            <p:spPr bwMode="auto">
              <a:xfrm>
                <a:off x="6001" y="2407"/>
                <a:ext cx="13" cy="6"/>
              </a:xfrm>
              <a:custGeom>
                <a:avLst/>
                <a:gdLst>
                  <a:gd name="T0" fmla="*/ 0 w 54"/>
                  <a:gd name="T1" fmla="*/ 0 h 23"/>
                  <a:gd name="T2" fmla="*/ 54 w 54"/>
                  <a:gd name="T3" fmla="*/ 0 h 23"/>
                  <a:gd name="T4" fmla="*/ 0 w 54"/>
                  <a:gd name="T5" fmla="*/ 23 h 23"/>
                  <a:gd name="T6" fmla="*/ 0 w 54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3">
                    <a:moveTo>
                      <a:pt x="0" y="0"/>
                    </a:moveTo>
                    <a:lnTo>
                      <a:pt x="54" y="0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70" name="Freeform 618"/>
              <p:cNvSpPr>
                <a:spLocks/>
              </p:cNvSpPr>
              <p:nvPr/>
            </p:nvSpPr>
            <p:spPr bwMode="auto">
              <a:xfrm>
                <a:off x="6001" y="2394"/>
                <a:ext cx="13" cy="13"/>
              </a:xfrm>
              <a:custGeom>
                <a:avLst/>
                <a:gdLst>
                  <a:gd name="T0" fmla="*/ 0 w 54"/>
                  <a:gd name="T1" fmla="*/ 0 h 53"/>
                  <a:gd name="T2" fmla="*/ 0 w 54"/>
                  <a:gd name="T3" fmla="*/ 53 h 53"/>
                  <a:gd name="T4" fmla="*/ 54 w 54"/>
                  <a:gd name="T5" fmla="*/ 53 h 53"/>
                  <a:gd name="T6" fmla="*/ 0 w 54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3">
                    <a:moveTo>
                      <a:pt x="0" y="0"/>
                    </a:moveTo>
                    <a:lnTo>
                      <a:pt x="0" y="53"/>
                    </a:lnTo>
                    <a:lnTo>
                      <a:pt x="54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71" name="Freeform 619"/>
              <p:cNvSpPr>
                <a:spLocks/>
              </p:cNvSpPr>
              <p:nvPr/>
            </p:nvSpPr>
            <p:spPr bwMode="auto">
              <a:xfrm>
                <a:off x="6001" y="2394"/>
                <a:ext cx="13" cy="13"/>
              </a:xfrm>
              <a:custGeom>
                <a:avLst/>
                <a:gdLst>
                  <a:gd name="T0" fmla="*/ 0 w 54"/>
                  <a:gd name="T1" fmla="*/ 0 h 53"/>
                  <a:gd name="T2" fmla="*/ 0 w 54"/>
                  <a:gd name="T3" fmla="*/ 53 h 53"/>
                  <a:gd name="T4" fmla="*/ 54 w 54"/>
                  <a:gd name="T5" fmla="*/ 53 h 53"/>
                  <a:gd name="T6" fmla="*/ 0 w 54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3">
                    <a:moveTo>
                      <a:pt x="0" y="0"/>
                    </a:moveTo>
                    <a:lnTo>
                      <a:pt x="0" y="53"/>
                    </a:lnTo>
                    <a:lnTo>
                      <a:pt x="54" y="5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72" name="Freeform 620"/>
              <p:cNvSpPr>
                <a:spLocks/>
              </p:cNvSpPr>
              <p:nvPr/>
            </p:nvSpPr>
            <p:spPr bwMode="auto">
              <a:xfrm>
                <a:off x="6001" y="2394"/>
                <a:ext cx="19" cy="13"/>
              </a:xfrm>
              <a:custGeom>
                <a:avLst/>
                <a:gdLst>
                  <a:gd name="T0" fmla="*/ 0 w 76"/>
                  <a:gd name="T1" fmla="*/ 0 h 53"/>
                  <a:gd name="T2" fmla="*/ 76 w 76"/>
                  <a:gd name="T3" fmla="*/ 0 h 53"/>
                  <a:gd name="T4" fmla="*/ 54 w 76"/>
                  <a:gd name="T5" fmla="*/ 53 h 53"/>
                  <a:gd name="T6" fmla="*/ 0 w 7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3">
                    <a:moveTo>
                      <a:pt x="0" y="0"/>
                    </a:moveTo>
                    <a:lnTo>
                      <a:pt x="76" y="0"/>
                    </a:lnTo>
                    <a:lnTo>
                      <a:pt x="54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73" name="Freeform 621"/>
              <p:cNvSpPr>
                <a:spLocks/>
              </p:cNvSpPr>
              <p:nvPr/>
            </p:nvSpPr>
            <p:spPr bwMode="auto">
              <a:xfrm>
                <a:off x="6001" y="2394"/>
                <a:ext cx="19" cy="13"/>
              </a:xfrm>
              <a:custGeom>
                <a:avLst/>
                <a:gdLst>
                  <a:gd name="T0" fmla="*/ 0 w 76"/>
                  <a:gd name="T1" fmla="*/ 0 h 53"/>
                  <a:gd name="T2" fmla="*/ 76 w 76"/>
                  <a:gd name="T3" fmla="*/ 0 h 53"/>
                  <a:gd name="T4" fmla="*/ 54 w 76"/>
                  <a:gd name="T5" fmla="*/ 53 h 53"/>
                  <a:gd name="T6" fmla="*/ 0 w 7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3">
                    <a:moveTo>
                      <a:pt x="0" y="0"/>
                    </a:moveTo>
                    <a:lnTo>
                      <a:pt x="76" y="0"/>
                    </a:lnTo>
                    <a:lnTo>
                      <a:pt x="54" y="5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74" name="Freeform 622"/>
              <p:cNvSpPr>
                <a:spLocks/>
              </p:cNvSpPr>
              <p:nvPr/>
            </p:nvSpPr>
            <p:spPr bwMode="auto">
              <a:xfrm>
                <a:off x="5982" y="2375"/>
                <a:ext cx="38" cy="38"/>
              </a:xfrm>
              <a:custGeom>
                <a:avLst/>
                <a:gdLst>
                  <a:gd name="T0" fmla="*/ 152 w 152"/>
                  <a:gd name="T1" fmla="*/ 77 h 153"/>
                  <a:gd name="T2" fmla="*/ 130 w 152"/>
                  <a:gd name="T3" fmla="*/ 23 h 153"/>
                  <a:gd name="T4" fmla="*/ 76 w 152"/>
                  <a:gd name="T5" fmla="*/ 0 h 153"/>
                  <a:gd name="T6" fmla="*/ 23 w 152"/>
                  <a:gd name="T7" fmla="*/ 23 h 153"/>
                  <a:gd name="T8" fmla="*/ 0 w 152"/>
                  <a:gd name="T9" fmla="*/ 77 h 153"/>
                  <a:gd name="T10" fmla="*/ 23 w 152"/>
                  <a:gd name="T11" fmla="*/ 130 h 153"/>
                  <a:gd name="T12" fmla="*/ 76 w 152"/>
                  <a:gd name="T13" fmla="*/ 153 h 153"/>
                  <a:gd name="T14" fmla="*/ 130 w 152"/>
                  <a:gd name="T15" fmla="*/ 130 h 153"/>
                  <a:gd name="T16" fmla="*/ 152 w 152"/>
                  <a:gd name="T17" fmla="*/ 7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153">
                    <a:moveTo>
                      <a:pt x="152" y="77"/>
                    </a:moveTo>
                    <a:lnTo>
                      <a:pt x="130" y="23"/>
                    </a:lnTo>
                    <a:lnTo>
                      <a:pt x="76" y="0"/>
                    </a:lnTo>
                    <a:lnTo>
                      <a:pt x="23" y="23"/>
                    </a:lnTo>
                    <a:lnTo>
                      <a:pt x="0" y="77"/>
                    </a:lnTo>
                    <a:lnTo>
                      <a:pt x="23" y="130"/>
                    </a:lnTo>
                    <a:lnTo>
                      <a:pt x="76" y="153"/>
                    </a:lnTo>
                    <a:lnTo>
                      <a:pt x="130" y="130"/>
                    </a:lnTo>
                    <a:lnTo>
                      <a:pt x="152" y="77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75" name="Freeform 623"/>
              <p:cNvSpPr>
                <a:spLocks/>
              </p:cNvSpPr>
              <p:nvPr/>
            </p:nvSpPr>
            <p:spPr bwMode="auto">
              <a:xfrm>
                <a:off x="5899" y="2460"/>
                <a:ext cx="48" cy="50"/>
              </a:xfrm>
              <a:custGeom>
                <a:avLst/>
                <a:gdLst>
                  <a:gd name="T0" fmla="*/ 181 w 194"/>
                  <a:gd name="T1" fmla="*/ 0 h 200"/>
                  <a:gd name="T2" fmla="*/ 110 w 194"/>
                  <a:gd name="T3" fmla="*/ 10 h 200"/>
                  <a:gd name="T4" fmla="*/ 112 w 194"/>
                  <a:gd name="T5" fmla="*/ 10 h 200"/>
                  <a:gd name="T6" fmla="*/ 146 w 194"/>
                  <a:gd name="T7" fmla="*/ 27 h 200"/>
                  <a:gd name="T8" fmla="*/ 148 w 194"/>
                  <a:gd name="T9" fmla="*/ 28 h 200"/>
                  <a:gd name="T10" fmla="*/ 151 w 194"/>
                  <a:gd name="T11" fmla="*/ 67 h 200"/>
                  <a:gd name="T12" fmla="*/ 141 w 194"/>
                  <a:gd name="T13" fmla="*/ 105 h 200"/>
                  <a:gd name="T14" fmla="*/ 141 w 194"/>
                  <a:gd name="T15" fmla="*/ 107 h 200"/>
                  <a:gd name="T16" fmla="*/ 114 w 194"/>
                  <a:gd name="T17" fmla="*/ 145 h 200"/>
                  <a:gd name="T18" fmla="*/ 113 w 194"/>
                  <a:gd name="T19" fmla="*/ 147 h 200"/>
                  <a:gd name="T20" fmla="*/ 69 w 194"/>
                  <a:gd name="T21" fmla="*/ 162 h 200"/>
                  <a:gd name="T22" fmla="*/ 0 w 194"/>
                  <a:gd name="T23" fmla="*/ 172 h 200"/>
                  <a:gd name="T24" fmla="*/ 20 w 194"/>
                  <a:gd name="T25" fmla="*/ 190 h 200"/>
                  <a:gd name="T26" fmla="*/ 59 w 194"/>
                  <a:gd name="T27" fmla="*/ 200 h 200"/>
                  <a:gd name="T28" fmla="*/ 92 w 194"/>
                  <a:gd name="T29" fmla="*/ 196 h 200"/>
                  <a:gd name="T30" fmla="*/ 133 w 194"/>
                  <a:gd name="T31" fmla="*/ 172 h 200"/>
                  <a:gd name="T32" fmla="*/ 159 w 194"/>
                  <a:gd name="T33" fmla="*/ 147 h 200"/>
                  <a:gd name="T34" fmla="*/ 180 w 194"/>
                  <a:gd name="T35" fmla="*/ 105 h 200"/>
                  <a:gd name="T36" fmla="*/ 190 w 194"/>
                  <a:gd name="T37" fmla="*/ 67 h 200"/>
                  <a:gd name="T38" fmla="*/ 194 w 194"/>
                  <a:gd name="T39" fmla="*/ 36 h 200"/>
                  <a:gd name="T40" fmla="*/ 181 w 194"/>
                  <a:gd name="T41" fmla="*/ 0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4" h="200">
                    <a:moveTo>
                      <a:pt x="181" y="0"/>
                    </a:moveTo>
                    <a:lnTo>
                      <a:pt x="110" y="10"/>
                    </a:lnTo>
                    <a:lnTo>
                      <a:pt x="112" y="10"/>
                    </a:lnTo>
                    <a:lnTo>
                      <a:pt x="146" y="27"/>
                    </a:lnTo>
                    <a:lnTo>
                      <a:pt x="148" y="28"/>
                    </a:lnTo>
                    <a:lnTo>
                      <a:pt x="151" y="67"/>
                    </a:lnTo>
                    <a:lnTo>
                      <a:pt x="141" y="105"/>
                    </a:lnTo>
                    <a:lnTo>
                      <a:pt x="141" y="107"/>
                    </a:lnTo>
                    <a:lnTo>
                      <a:pt x="114" y="145"/>
                    </a:lnTo>
                    <a:lnTo>
                      <a:pt x="113" y="147"/>
                    </a:lnTo>
                    <a:lnTo>
                      <a:pt x="69" y="162"/>
                    </a:lnTo>
                    <a:lnTo>
                      <a:pt x="0" y="172"/>
                    </a:lnTo>
                    <a:lnTo>
                      <a:pt x="20" y="190"/>
                    </a:lnTo>
                    <a:lnTo>
                      <a:pt x="59" y="200"/>
                    </a:lnTo>
                    <a:lnTo>
                      <a:pt x="92" y="196"/>
                    </a:lnTo>
                    <a:lnTo>
                      <a:pt x="133" y="172"/>
                    </a:lnTo>
                    <a:lnTo>
                      <a:pt x="159" y="147"/>
                    </a:lnTo>
                    <a:lnTo>
                      <a:pt x="180" y="105"/>
                    </a:lnTo>
                    <a:lnTo>
                      <a:pt x="190" y="67"/>
                    </a:lnTo>
                    <a:lnTo>
                      <a:pt x="194" y="36"/>
                    </a:lnTo>
                    <a:lnTo>
                      <a:pt x="181" y="0"/>
                    </a:lnTo>
                    <a:close/>
                  </a:path>
                </a:pathLst>
              </a:custGeom>
              <a:solidFill>
                <a:srgbClr val="004C1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76" name="Freeform 624"/>
              <p:cNvSpPr>
                <a:spLocks/>
              </p:cNvSpPr>
              <p:nvPr/>
            </p:nvSpPr>
            <p:spPr bwMode="auto">
              <a:xfrm>
                <a:off x="5895" y="2415"/>
                <a:ext cx="57" cy="88"/>
              </a:xfrm>
              <a:custGeom>
                <a:avLst/>
                <a:gdLst>
                  <a:gd name="T0" fmla="*/ 212 w 226"/>
                  <a:gd name="T1" fmla="*/ 0 h 353"/>
                  <a:gd name="T2" fmla="*/ 194 w 226"/>
                  <a:gd name="T3" fmla="*/ 4 h 353"/>
                  <a:gd name="T4" fmla="*/ 190 w 226"/>
                  <a:gd name="T5" fmla="*/ 5 h 353"/>
                  <a:gd name="T6" fmla="*/ 148 w 226"/>
                  <a:gd name="T7" fmla="*/ 27 h 353"/>
                  <a:gd name="T8" fmla="*/ 107 w 226"/>
                  <a:gd name="T9" fmla="*/ 58 h 353"/>
                  <a:gd name="T10" fmla="*/ 77 w 226"/>
                  <a:gd name="T11" fmla="*/ 89 h 353"/>
                  <a:gd name="T12" fmla="*/ 50 w 226"/>
                  <a:gd name="T13" fmla="*/ 128 h 353"/>
                  <a:gd name="T14" fmla="*/ 33 w 226"/>
                  <a:gd name="T15" fmla="*/ 171 h 353"/>
                  <a:gd name="T16" fmla="*/ 2 w 226"/>
                  <a:gd name="T17" fmla="*/ 286 h 353"/>
                  <a:gd name="T18" fmla="*/ 0 w 226"/>
                  <a:gd name="T19" fmla="*/ 317 h 353"/>
                  <a:gd name="T20" fmla="*/ 13 w 226"/>
                  <a:gd name="T21" fmla="*/ 353 h 353"/>
                  <a:gd name="T22" fmla="*/ 82 w 226"/>
                  <a:gd name="T23" fmla="*/ 343 h 353"/>
                  <a:gd name="T24" fmla="*/ 81 w 226"/>
                  <a:gd name="T25" fmla="*/ 343 h 353"/>
                  <a:gd name="T26" fmla="*/ 46 w 226"/>
                  <a:gd name="T27" fmla="*/ 326 h 353"/>
                  <a:gd name="T28" fmla="*/ 46 w 226"/>
                  <a:gd name="T29" fmla="*/ 325 h 353"/>
                  <a:gd name="T30" fmla="*/ 41 w 226"/>
                  <a:gd name="T31" fmla="*/ 286 h 353"/>
                  <a:gd name="T32" fmla="*/ 67 w 226"/>
                  <a:gd name="T33" fmla="*/ 191 h 353"/>
                  <a:gd name="T34" fmla="*/ 123 w 226"/>
                  <a:gd name="T35" fmla="*/ 191 h 353"/>
                  <a:gd name="T36" fmla="*/ 194 w 226"/>
                  <a:gd name="T37" fmla="*/ 181 h 353"/>
                  <a:gd name="T38" fmla="*/ 174 w 226"/>
                  <a:gd name="T39" fmla="*/ 161 h 353"/>
                  <a:gd name="T40" fmla="*/ 134 w 226"/>
                  <a:gd name="T41" fmla="*/ 152 h 353"/>
                  <a:gd name="T42" fmla="*/ 78 w 226"/>
                  <a:gd name="T43" fmla="*/ 152 h 353"/>
                  <a:gd name="T44" fmla="*/ 91 w 226"/>
                  <a:gd name="T45" fmla="*/ 125 h 353"/>
                  <a:gd name="T46" fmla="*/ 125 w 226"/>
                  <a:gd name="T47" fmla="*/ 86 h 353"/>
                  <a:gd name="T48" fmla="*/ 128 w 226"/>
                  <a:gd name="T49" fmla="*/ 82 h 353"/>
                  <a:gd name="T50" fmla="*/ 170 w 226"/>
                  <a:gd name="T51" fmla="*/ 53 h 353"/>
                  <a:gd name="T52" fmla="*/ 212 w 226"/>
                  <a:gd name="T53" fmla="*/ 36 h 353"/>
                  <a:gd name="T54" fmla="*/ 226 w 226"/>
                  <a:gd name="T55" fmla="*/ 19 h 353"/>
                  <a:gd name="T56" fmla="*/ 212 w 226"/>
                  <a:gd name="T57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6" h="353">
                    <a:moveTo>
                      <a:pt x="212" y="0"/>
                    </a:moveTo>
                    <a:lnTo>
                      <a:pt x="194" y="4"/>
                    </a:lnTo>
                    <a:lnTo>
                      <a:pt x="190" y="5"/>
                    </a:lnTo>
                    <a:lnTo>
                      <a:pt x="148" y="27"/>
                    </a:lnTo>
                    <a:lnTo>
                      <a:pt x="107" y="58"/>
                    </a:lnTo>
                    <a:lnTo>
                      <a:pt x="77" y="89"/>
                    </a:lnTo>
                    <a:lnTo>
                      <a:pt x="50" y="128"/>
                    </a:lnTo>
                    <a:lnTo>
                      <a:pt x="33" y="171"/>
                    </a:lnTo>
                    <a:lnTo>
                      <a:pt x="2" y="286"/>
                    </a:lnTo>
                    <a:lnTo>
                      <a:pt x="0" y="317"/>
                    </a:lnTo>
                    <a:lnTo>
                      <a:pt x="13" y="353"/>
                    </a:lnTo>
                    <a:lnTo>
                      <a:pt x="82" y="343"/>
                    </a:lnTo>
                    <a:lnTo>
                      <a:pt x="81" y="343"/>
                    </a:lnTo>
                    <a:lnTo>
                      <a:pt x="46" y="326"/>
                    </a:lnTo>
                    <a:lnTo>
                      <a:pt x="46" y="325"/>
                    </a:lnTo>
                    <a:lnTo>
                      <a:pt x="41" y="286"/>
                    </a:lnTo>
                    <a:lnTo>
                      <a:pt x="67" y="191"/>
                    </a:lnTo>
                    <a:lnTo>
                      <a:pt x="123" y="191"/>
                    </a:lnTo>
                    <a:lnTo>
                      <a:pt x="194" y="181"/>
                    </a:lnTo>
                    <a:lnTo>
                      <a:pt x="174" y="161"/>
                    </a:lnTo>
                    <a:lnTo>
                      <a:pt x="134" y="152"/>
                    </a:lnTo>
                    <a:lnTo>
                      <a:pt x="78" y="152"/>
                    </a:lnTo>
                    <a:lnTo>
                      <a:pt x="91" y="125"/>
                    </a:lnTo>
                    <a:lnTo>
                      <a:pt x="125" y="86"/>
                    </a:lnTo>
                    <a:lnTo>
                      <a:pt x="128" y="82"/>
                    </a:lnTo>
                    <a:lnTo>
                      <a:pt x="170" y="53"/>
                    </a:lnTo>
                    <a:lnTo>
                      <a:pt x="212" y="36"/>
                    </a:lnTo>
                    <a:lnTo>
                      <a:pt x="226" y="19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rgbClr val="004C1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77" name="Freeform 625"/>
              <p:cNvSpPr>
                <a:spLocks/>
              </p:cNvSpPr>
              <p:nvPr/>
            </p:nvSpPr>
            <p:spPr bwMode="auto">
              <a:xfrm>
                <a:off x="5958" y="2476"/>
                <a:ext cx="27" cy="38"/>
              </a:xfrm>
              <a:custGeom>
                <a:avLst/>
                <a:gdLst>
                  <a:gd name="T0" fmla="*/ 76 w 105"/>
                  <a:gd name="T1" fmla="*/ 0 h 152"/>
                  <a:gd name="T2" fmla="*/ 46 w 105"/>
                  <a:gd name="T3" fmla="*/ 0 h 152"/>
                  <a:gd name="T4" fmla="*/ 36 w 105"/>
                  <a:gd name="T5" fmla="*/ 7 h 152"/>
                  <a:gd name="T6" fmla="*/ 41 w 105"/>
                  <a:gd name="T7" fmla="*/ 15 h 152"/>
                  <a:gd name="T8" fmla="*/ 72 w 105"/>
                  <a:gd name="T9" fmla="*/ 15 h 152"/>
                  <a:gd name="T10" fmla="*/ 86 w 105"/>
                  <a:gd name="T11" fmla="*/ 22 h 152"/>
                  <a:gd name="T12" fmla="*/ 89 w 105"/>
                  <a:gd name="T13" fmla="*/ 38 h 152"/>
                  <a:gd name="T14" fmla="*/ 78 w 105"/>
                  <a:gd name="T15" fmla="*/ 54 h 152"/>
                  <a:gd name="T16" fmla="*/ 60 w 105"/>
                  <a:gd name="T17" fmla="*/ 60 h 152"/>
                  <a:gd name="T18" fmla="*/ 45 w 105"/>
                  <a:gd name="T19" fmla="*/ 60 h 152"/>
                  <a:gd name="T20" fmla="*/ 35 w 105"/>
                  <a:gd name="T21" fmla="*/ 68 h 152"/>
                  <a:gd name="T22" fmla="*/ 41 w 105"/>
                  <a:gd name="T23" fmla="*/ 76 h 152"/>
                  <a:gd name="T24" fmla="*/ 55 w 105"/>
                  <a:gd name="T25" fmla="*/ 76 h 152"/>
                  <a:gd name="T26" fmla="*/ 71 w 105"/>
                  <a:gd name="T27" fmla="*/ 82 h 152"/>
                  <a:gd name="T28" fmla="*/ 72 w 105"/>
                  <a:gd name="T29" fmla="*/ 99 h 152"/>
                  <a:gd name="T30" fmla="*/ 68 w 105"/>
                  <a:gd name="T31" fmla="*/ 115 h 152"/>
                  <a:gd name="T32" fmla="*/ 58 w 105"/>
                  <a:gd name="T33" fmla="*/ 130 h 152"/>
                  <a:gd name="T34" fmla="*/ 40 w 105"/>
                  <a:gd name="T35" fmla="*/ 138 h 152"/>
                  <a:gd name="T36" fmla="*/ 9 w 105"/>
                  <a:gd name="T37" fmla="*/ 138 h 152"/>
                  <a:gd name="T38" fmla="*/ 0 w 105"/>
                  <a:gd name="T39" fmla="*/ 144 h 152"/>
                  <a:gd name="T40" fmla="*/ 5 w 105"/>
                  <a:gd name="T41" fmla="*/ 152 h 152"/>
                  <a:gd name="T42" fmla="*/ 36 w 105"/>
                  <a:gd name="T43" fmla="*/ 152 h 152"/>
                  <a:gd name="T44" fmla="*/ 45 w 105"/>
                  <a:gd name="T45" fmla="*/ 151 h 152"/>
                  <a:gd name="T46" fmla="*/ 65 w 105"/>
                  <a:gd name="T47" fmla="*/ 142 h 152"/>
                  <a:gd name="T48" fmla="*/ 73 w 105"/>
                  <a:gd name="T49" fmla="*/ 134 h 152"/>
                  <a:gd name="T50" fmla="*/ 84 w 105"/>
                  <a:gd name="T51" fmla="*/ 115 h 152"/>
                  <a:gd name="T52" fmla="*/ 87 w 105"/>
                  <a:gd name="T53" fmla="*/ 99 h 152"/>
                  <a:gd name="T54" fmla="*/ 89 w 105"/>
                  <a:gd name="T55" fmla="*/ 84 h 152"/>
                  <a:gd name="T56" fmla="*/ 81 w 105"/>
                  <a:gd name="T57" fmla="*/ 68 h 152"/>
                  <a:gd name="T58" fmla="*/ 94 w 105"/>
                  <a:gd name="T59" fmla="*/ 58 h 152"/>
                  <a:gd name="T60" fmla="*/ 104 w 105"/>
                  <a:gd name="T61" fmla="*/ 38 h 152"/>
                  <a:gd name="T62" fmla="*/ 105 w 105"/>
                  <a:gd name="T63" fmla="*/ 28 h 152"/>
                  <a:gd name="T64" fmla="*/ 100 w 105"/>
                  <a:gd name="T65" fmla="*/ 11 h 152"/>
                  <a:gd name="T66" fmla="*/ 94 w 105"/>
                  <a:gd name="T67" fmla="*/ 5 h 152"/>
                  <a:gd name="T68" fmla="*/ 76 w 105"/>
                  <a:gd name="T6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5" h="152">
                    <a:moveTo>
                      <a:pt x="76" y="0"/>
                    </a:moveTo>
                    <a:lnTo>
                      <a:pt x="46" y="0"/>
                    </a:lnTo>
                    <a:lnTo>
                      <a:pt x="36" y="7"/>
                    </a:lnTo>
                    <a:lnTo>
                      <a:pt x="41" y="15"/>
                    </a:lnTo>
                    <a:lnTo>
                      <a:pt x="72" y="15"/>
                    </a:lnTo>
                    <a:lnTo>
                      <a:pt x="86" y="22"/>
                    </a:lnTo>
                    <a:lnTo>
                      <a:pt x="89" y="38"/>
                    </a:lnTo>
                    <a:lnTo>
                      <a:pt x="78" y="54"/>
                    </a:lnTo>
                    <a:lnTo>
                      <a:pt x="60" y="60"/>
                    </a:lnTo>
                    <a:lnTo>
                      <a:pt x="45" y="60"/>
                    </a:lnTo>
                    <a:lnTo>
                      <a:pt x="35" y="68"/>
                    </a:lnTo>
                    <a:lnTo>
                      <a:pt x="41" y="76"/>
                    </a:lnTo>
                    <a:lnTo>
                      <a:pt x="55" y="76"/>
                    </a:lnTo>
                    <a:lnTo>
                      <a:pt x="71" y="82"/>
                    </a:lnTo>
                    <a:lnTo>
                      <a:pt x="72" y="99"/>
                    </a:lnTo>
                    <a:lnTo>
                      <a:pt x="68" y="115"/>
                    </a:lnTo>
                    <a:lnTo>
                      <a:pt x="58" y="130"/>
                    </a:lnTo>
                    <a:lnTo>
                      <a:pt x="40" y="138"/>
                    </a:lnTo>
                    <a:lnTo>
                      <a:pt x="9" y="138"/>
                    </a:lnTo>
                    <a:lnTo>
                      <a:pt x="0" y="144"/>
                    </a:lnTo>
                    <a:lnTo>
                      <a:pt x="5" y="152"/>
                    </a:lnTo>
                    <a:lnTo>
                      <a:pt x="36" y="152"/>
                    </a:lnTo>
                    <a:lnTo>
                      <a:pt x="45" y="151"/>
                    </a:lnTo>
                    <a:lnTo>
                      <a:pt x="65" y="142"/>
                    </a:lnTo>
                    <a:lnTo>
                      <a:pt x="73" y="134"/>
                    </a:lnTo>
                    <a:lnTo>
                      <a:pt x="84" y="115"/>
                    </a:lnTo>
                    <a:lnTo>
                      <a:pt x="87" y="99"/>
                    </a:lnTo>
                    <a:lnTo>
                      <a:pt x="89" y="84"/>
                    </a:lnTo>
                    <a:lnTo>
                      <a:pt x="81" y="68"/>
                    </a:lnTo>
                    <a:lnTo>
                      <a:pt x="94" y="58"/>
                    </a:lnTo>
                    <a:lnTo>
                      <a:pt x="104" y="38"/>
                    </a:lnTo>
                    <a:lnTo>
                      <a:pt x="105" y="28"/>
                    </a:lnTo>
                    <a:lnTo>
                      <a:pt x="100" y="11"/>
                    </a:lnTo>
                    <a:lnTo>
                      <a:pt x="94" y="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4C1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78" name="Freeform 626"/>
              <p:cNvSpPr>
                <a:spLocks/>
              </p:cNvSpPr>
              <p:nvPr/>
            </p:nvSpPr>
            <p:spPr bwMode="auto">
              <a:xfrm>
                <a:off x="3664" y="3863"/>
                <a:ext cx="38" cy="38"/>
              </a:xfrm>
              <a:custGeom>
                <a:avLst/>
                <a:gdLst>
                  <a:gd name="T0" fmla="*/ 152 w 152"/>
                  <a:gd name="T1" fmla="*/ 76 h 152"/>
                  <a:gd name="T2" fmla="*/ 130 w 152"/>
                  <a:gd name="T3" fmla="*/ 22 h 152"/>
                  <a:gd name="T4" fmla="*/ 76 w 152"/>
                  <a:gd name="T5" fmla="*/ 0 h 152"/>
                  <a:gd name="T6" fmla="*/ 22 w 152"/>
                  <a:gd name="T7" fmla="*/ 22 h 152"/>
                  <a:gd name="T8" fmla="*/ 0 w 152"/>
                  <a:gd name="T9" fmla="*/ 76 h 152"/>
                  <a:gd name="T10" fmla="*/ 22 w 152"/>
                  <a:gd name="T11" fmla="*/ 130 h 152"/>
                  <a:gd name="T12" fmla="*/ 76 w 152"/>
                  <a:gd name="T13" fmla="*/ 152 h 152"/>
                  <a:gd name="T14" fmla="*/ 130 w 152"/>
                  <a:gd name="T15" fmla="*/ 130 h 152"/>
                  <a:gd name="T16" fmla="*/ 152 w 152"/>
                  <a:gd name="T17" fmla="*/ 7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152">
                    <a:moveTo>
                      <a:pt x="152" y="76"/>
                    </a:moveTo>
                    <a:lnTo>
                      <a:pt x="130" y="22"/>
                    </a:lnTo>
                    <a:lnTo>
                      <a:pt x="76" y="0"/>
                    </a:lnTo>
                    <a:lnTo>
                      <a:pt x="22" y="22"/>
                    </a:lnTo>
                    <a:lnTo>
                      <a:pt x="0" y="76"/>
                    </a:lnTo>
                    <a:lnTo>
                      <a:pt x="22" y="130"/>
                    </a:lnTo>
                    <a:lnTo>
                      <a:pt x="76" y="152"/>
                    </a:lnTo>
                    <a:lnTo>
                      <a:pt x="130" y="130"/>
                    </a:lnTo>
                    <a:lnTo>
                      <a:pt x="152" y="7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79" name="Freeform 627"/>
              <p:cNvSpPr>
                <a:spLocks/>
              </p:cNvSpPr>
              <p:nvPr/>
            </p:nvSpPr>
            <p:spPr bwMode="auto">
              <a:xfrm>
                <a:off x="3683" y="3896"/>
                <a:ext cx="14" cy="5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0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80" name="Freeform 628"/>
              <p:cNvSpPr>
                <a:spLocks/>
              </p:cNvSpPr>
              <p:nvPr/>
            </p:nvSpPr>
            <p:spPr bwMode="auto">
              <a:xfrm>
                <a:off x="3683" y="3896"/>
                <a:ext cx="14" cy="5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0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81" name="Freeform 629"/>
              <p:cNvSpPr>
                <a:spLocks/>
              </p:cNvSpPr>
              <p:nvPr/>
            </p:nvSpPr>
            <p:spPr bwMode="auto">
              <a:xfrm>
                <a:off x="3683" y="3882"/>
                <a:ext cx="14" cy="14"/>
              </a:xfrm>
              <a:custGeom>
                <a:avLst/>
                <a:gdLst>
                  <a:gd name="T0" fmla="*/ 0 w 54"/>
                  <a:gd name="T1" fmla="*/ 0 h 54"/>
                  <a:gd name="T2" fmla="*/ 0 w 54"/>
                  <a:gd name="T3" fmla="*/ 54 h 54"/>
                  <a:gd name="T4" fmla="*/ 54 w 54"/>
                  <a:gd name="T5" fmla="*/ 54 h 54"/>
                  <a:gd name="T6" fmla="*/ 0 w 5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4">
                    <a:moveTo>
                      <a:pt x="0" y="0"/>
                    </a:moveTo>
                    <a:lnTo>
                      <a:pt x="0" y="54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82" name="Freeform 630"/>
              <p:cNvSpPr>
                <a:spLocks/>
              </p:cNvSpPr>
              <p:nvPr/>
            </p:nvSpPr>
            <p:spPr bwMode="auto">
              <a:xfrm>
                <a:off x="3683" y="3882"/>
                <a:ext cx="14" cy="14"/>
              </a:xfrm>
              <a:custGeom>
                <a:avLst/>
                <a:gdLst>
                  <a:gd name="T0" fmla="*/ 0 w 54"/>
                  <a:gd name="T1" fmla="*/ 0 h 54"/>
                  <a:gd name="T2" fmla="*/ 0 w 54"/>
                  <a:gd name="T3" fmla="*/ 54 h 54"/>
                  <a:gd name="T4" fmla="*/ 54 w 54"/>
                  <a:gd name="T5" fmla="*/ 54 h 54"/>
                  <a:gd name="T6" fmla="*/ 0 w 5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4">
                    <a:moveTo>
                      <a:pt x="0" y="0"/>
                    </a:moveTo>
                    <a:lnTo>
                      <a:pt x="0" y="54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83" name="Freeform 631"/>
              <p:cNvSpPr>
                <a:spLocks/>
              </p:cNvSpPr>
              <p:nvPr/>
            </p:nvSpPr>
            <p:spPr bwMode="auto">
              <a:xfrm>
                <a:off x="3683" y="3882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54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84" name="Freeform 632"/>
              <p:cNvSpPr>
                <a:spLocks/>
              </p:cNvSpPr>
              <p:nvPr/>
            </p:nvSpPr>
            <p:spPr bwMode="auto">
              <a:xfrm>
                <a:off x="3683" y="3882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54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85" name="Freeform 633"/>
              <p:cNvSpPr>
                <a:spLocks/>
              </p:cNvSpPr>
              <p:nvPr/>
            </p:nvSpPr>
            <p:spPr bwMode="auto">
              <a:xfrm>
                <a:off x="3670" y="3863"/>
                <a:ext cx="27" cy="5"/>
              </a:xfrm>
              <a:custGeom>
                <a:avLst/>
                <a:gdLst>
                  <a:gd name="T0" fmla="*/ 54 w 108"/>
                  <a:gd name="T1" fmla="*/ 0 h 22"/>
                  <a:gd name="T2" fmla="*/ 0 w 108"/>
                  <a:gd name="T3" fmla="*/ 22 h 22"/>
                  <a:gd name="T4" fmla="*/ 108 w 108"/>
                  <a:gd name="T5" fmla="*/ 22 h 22"/>
                  <a:gd name="T6" fmla="*/ 54 w 108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22">
                    <a:moveTo>
                      <a:pt x="54" y="0"/>
                    </a:moveTo>
                    <a:lnTo>
                      <a:pt x="0" y="22"/>
                    </a:lnTo>
                    <a:lnTo>
                      <a:pt x="108" y="2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86" name="Freeform 634"/>
              <p:cNvSpPr>
                <a:spLocks/>
              </p:cNvSpPr>
              <p:nvPr/>
            </p:nvSpPr>
            <p:spPr bwMode="auto">
              <a:xfrm>
                <a:off x="3670" y="3863"/>
                <a:ext cx="27" cy="5"/>
              </a:xfrm>
              <a:custGeom>
                <a:avLst/>
                <a:gdLst>
                  <a:gd name="T0" fmla="*/ 54 w 108"/>
                  <a:gd name="T1" fmla="*/ 0 h 22"/>
                  <a:gd name="T2" fmla="*/ 0 w 108"/>
                  <a:gd name="T3" fmla="*/ 22 h 22"/>
                  <a:gd name="T4" fmla="*/ 108 w 108"/>
                  <a:gd name="T5" fmla="*/ 22 h 22"/>
                  <a:gd name="T6" fmla="*/ 54 w 108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22">
                    <a:moveTo>
                      <a:pt x="54" y="0"/>
                    </a:moveTo>
                    <a:lnTo>
                      <a:pt x="0" y="22"/>
                    </a:lnTo>
                    <a:lnTo>
                      <a:pt x="108" y="22"/>
                    </a:lnTo>
                    <a:lnTo>
                      <a:pt x="5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87" name="Freeform 635"/>
              <p:cNvSpPr>
                <a:spLocks/>
              </p:cNvSpPr>
              <p:nvPr/>
            </p:nvSpPr>
            <p:spPr bwMode="auto">
              <a:xfrm>
                <a:off x="3664" y="3868"/>
                <a:ext cx="38" cy="14"/>
              </a:xfrm>
              <a:custGeom>
                <a:avLst/>
                <a:gdLst>
                  <a:gd name="T0" fmla="*/ 22 w 152"/>
                  <a:gd name="T1" fmla="*/ 0 h 54"/>
                  <a:gd name="T2" fmla="*/ 0 w 152"/>
                  <a:gd name="T3" fmla="*/ 54 h 54"/>
                  <a:gd name="T4" fmla="*/ 152 w 152"/>
                  <a:gd name="T5" fmla="*/ 54 h 54"/>
                  <a:gd name="T6" fmla="*/ 22 w 152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4">
                    <a:moveTo>
                      <a:pt x="22" y="0"/>
                    </a:moveTo>
                    <a:lnTo>
                      <a:pt x="0" y="54"/>
                    </a:lnTo>
                    <a:lnTo>
                      <a:pt x="152" y="5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88" name="Freeform 636"/>
              <p:cNvSpPr>
                <a:spLocks/>
              </p:cNvSpPr>
              <p:nvPr/>
            </p:nvSpPr>
            <p:spPr bwMode="auto">
              <a:xfrm>
                <a:off x="3664" y="3868"/>
                <a:ext cx="38" cy="14"/>
              </a:xfrm>
              <a:custGeom>
                <a:avLst/>
                <a:gdLst>
                  <a:gd name="T0" fmla="*/ 22 w 152"/>
                  <a:gd name="T1" fmla="*/ 0 h 54"/>
                  <a:gd name="T2" fmla="*/ 0 w 152"/>
                  <a:gd name="T3" fmla="*/ 54 h 54"/>
                  <a:gd name="T4" fmla="*/ 152 w 152"/>
                  <a:gd name="T5" fmla="*/ 54 h 54"/>
                  <a:gd name="T6" fmla="*/ 22 w 152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4">
                    <a:moveTo>
                      <a:pt x="22" y="0"/>
                    </a:moveTo>
                    <a:lnTo>
                      <a:pt x="0" y="54"/>
                    </a:lnTo>
                    <a:lnTo>
                      <a:pt x="152" y="54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89" name="Freeform 637"/>
              <p:cNvSpPr>
                <a:spLocks/>
              </p:cNvSpPr>
              <p:nvPr/>
            </p:nvSpPr>
            <p:spPr bwMode="auto">
              <a:xfrm>
                <a:off x="3670" y="3868"/>
                <a:ext cx="32" cy="14"/>
              </a:xfrm>
              <a:custGeom>
                <a:avLst/>
                <a:gdLst>
                  <a:gd name="T0" fmla="*/ 0 w 130"/>
                  <a:gd name="T1" fmla="*/ 0 h 54"/>
                  <a:gd name="T2" fmla="*/ 108 w 130"/>
                  <a:gd name="T3" fmla="*/ 0 h 54"/>
                  <a:gd name="T4" fmla="*/ 130 w 130"/>
                  <a:gd name="T5" fmla="*/ 54 h 54"/>
                  <a:gd name="T6" fmla="*/ 0 w 130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4">
                    <a:moveTo>
                      <a:pt x="0" y="0"/>
                    </a:moveTo>
                    <a:lnTo>
                      <a:pt x="108" y="0"/>
                    </a:lnTo>
                    <a:lnTo>
                      <a:pt x="13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90" name="Freeform 638"/>
              <p:cNvSpPr>
                <a:spLocks/>
              </p:cNvSpPr>
              <p:nvPr/>
            </p:nvSpPr>
            <p:spPr bwMode="auto">
              <a:xfrm>
                <a:off x="3670" y="3868"/>
                <a:ext cx="32" cy="14"/>
              </a:xfrm>
              <a:custGeom>
                <a:avLst/>
                <a:gdLst>
                  <a:gd name="T0" fmla="*/ 0 w 130"/>
                  <a:gd name="T1" fmla="*/ 0 h 54"/>
                  <a:gd name="T2" fmla="*/ 108 w 130"/>
                  <a:gd name="T3" fmla="*/ 0 h 54"/>
                  <a:gd name="T4" fmla="*/ 130 w 130"/>
                  <a:gd name="T5" fmla="*/ 54 h 54"/>
                  <a:gd name="T6" fmla="*/ 0 w 130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4">
                    <a:moveTo>
                      <a:pt x="0" y="0"/>
                    </a:moveTo>
                    <a:lnTo>
                      <a:pt x="108" y="0"/>
                    </a:lnTo>
                    <a:lnTo>
                      <a:pt x="130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91" name="Freeform 639"/>
              <p:cNvSpPr>
                <a:spLocks/>
              </p:cNvSpPr>
              <p:nvPr/>
            </p:nvSpPr>
            <p:spPr bwMode="auto">
              <a:xfrm>
                <a:off x="3670" y="3896"/>
                <a:ext cx="13" cy="5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54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54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92" name="Freeform 640"/>
              <p:cNvSpPr>
                <a:spLocks/>
              </p:cNvSpPr>
              <p:nvPr/>
            </p:nvSpPr>
            <p:spPr bwMode="auto">
              <a:xfrm>
                <a:off x="3670" y="3896"/>
                <a:ext cx="13" cy="5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54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54" y="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93" name="Freeform 641"/>
              <p:cNvSpPr>
                <a:spLocks/>
              </p:cNvSpPr>
              <p:nvPr/>
            </p:nvSpPr>
            <p:spPr bwMode="auto">
              <a:xfrm>
                <a:off x="3664" y="3882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22 w 76"/>
                  <a:gd name="T3" fmla="*/ 54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22" y="54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94" name="Freeform 642"/>
              <p:cNvSpPr>
                <a:spLocks/>
              </p:cNvSpPr>
              <p:nvPr/>
            </p:nvSpPr>
            <p:spPr bwMode="auto">
              <a:xfrm>
                <a:off x="3664" y="3882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22 w 76"/>
                  <a:gd name="T3" fmla="*/ 54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22" y="54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95" name="Freeform 643"/>
              <p:cNvSpPr>
                <a:spLocks/>
              </p:cNvSpPr>
              <p:nvPr/>
            </p:nvSpPr>
            <p:spPr bwMode="auto">
              <a:xfrm>
                <a:off x="3664" y="3882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96" name="Freeform 644"/>
              <p:cNvSpPr>
                <a:spLocks/>
              </p:cNvSpPr>
              <p:nvPr/>
            </p:nvSpPr>
            <p:spPr bwMode="auto">
              <a:xfrm>
                <a:off x="3664" y="3882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97" name="Freeform 645"/>
              <p:cNvSpPr>
                <a:spLocks/>
              </p:cNvSpPr>
              <p:nvPr/>
            </p:nvSpPr>
            <p:spPr bwMode="auto">
              <a:xfrm>
                <a:off x="3716" y="3798"/>
                <a:ext cx="48" cy="51"/>
              </a:xfrm>
              <a:custGeom>
                <a:avLst/>
                <a:gdLst>
                  <a:gd name="T0" fmla="*/ 182 w 195"/>
                  <a:gd name="T1" fmla="*/ 0 h 201"/>
                  <a:gd name="T2" fmla="*/ 113 w 195"/>
                  <a:gd name="T3" fmla="*/ 10 h 201"/>
                  <a:gd name="T4" fmla="*/ 114 w 195"/>
                  <a:gd name="T5" fmla="*/ 10 h 201"/>
                  <a:gd name="T6" fmla="*/ 147 w 195"/>
                  <a:gd name="T7" fmla="*/ 27 h 201"/>
                  <a:gd name="T8" fmla="*/ 149 w 195"/>
                  <a:gd name="T9" fmla="*/ 28 h 201"/>
                  <a:gd name="T10" fmla="*/ 154 w 195"/>
                  <a:gd name="T11" fmla="*/ 67 h 201"/>
                  <a:gd name="T12" fmla="*/ 143 w 195"/>
                  <a:gd name="T13" fmla="*/ 106 h 201"/>
                  <a:gd name="T14" fmla="*/ 143 w 195"/>
                  <a:gd name="T15" fmla="*/ 107 h 201"/>
                  <a:gd name="T16" fmla="*/ 116 w 195"/>
                  <a:gd name="T17" fmla="*/ 146 h 201"/>
                  <a:gd name="T18" fmla="*/ 114 w 195"/>
                  <a:gd name="T19" fmla="*/ 147 h 201"/>
                  <a:gd name="T20" fmla="*/ 71 w 195"/>
                  <a:gd name="T21" fmla="*/ 162 h 201"/>
                  <a:gd name="T22" fmla="*/ 0 w 195"/>
                  <a:gd name="T23" fmla="*/ 173 h 201"/>
                  <a:gd name="T24" fmla="*/ 21 w 195"/>
                  <a:gd name="T25" fmla="*/ 191 h 201"/>
                  <a:gd name="T26" fmla="*/ 61 w 195"/>
                  <a:gd name="T27" fmla="*/ 201 h 201"/>
                  <a:gd name="T28" fmla="*/ 93 w 195"/>
                  <a:gd name="T29" fmla="*/ 196 h 201"/>
                  <a:gd name="T30" fmla="*/ 136 w 195"/>
                  <a:gd name="T31" fmla="*/ 173 h 201"/>
                  <a:gd name="T32" fmla="*/ 161 w 195"/>
                  <a:gd name="T33" fmla="*/ 147 h 201"/>
                  <a:gd name="T34" fmla="*/ 182 w 195"/>
                  <a:gd name="T35" fmla="*/ 106 h 201"/>
                  <a:gd name="T36" fmla="*/ 191 w 195"/>
                  <a:gd name="T37" fmla="*/ 67 h 201"/>
                  <a:gd name="T38" fmla="*/ 195 w 195"/>
                  <a:gd name="T39" fmla="*/ 36 h 201"/>
                  <a:gd name="T40" fmla="*/ 182 w 195"/>
                  <a:gd name="T41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5" h="201">
                    <a:moveTo>
                      <a:pt x="182" y="0"/>
                    </a:moveTo>
                    <a:lnTo>
                      <a:pt x="113" y="10"/>
                    </a:lnTo>
                    <a:lnTo>
                      <a:pt x="114" y="10"/>
                    </a:lnTo>
                    <a:lnTo>
                      <a:pt x="147" y="27"/>
                    </a:lnTo>
                    <a:lnTo>
                      <a:pt x="149" y="28"/>
                    </a:lnTo>
                    <a:lnTo>
                      <a:pt x="154" y="67"/>
                    </a:lnTo>
                    <a:lnTo>
                      <a:pt x="143" y="106"/>
                    </a:lnTo>
                    <a:lnTo>
                      <a:pt x="143" y="107"/>
                    </a:lnTo>
                    <a:lnTo>
                      <a:pt x="116" y="146"/>
                    </a:lnTo>
                    <a:lnTo>
                      <a:pt x="114" y="147"/>
                    </a:lnTo>
                    <a:lnTo>
                      <a:pt x="71" y="162"/>
                    </a:lnTo>
                    <a:lnTo>
                      <a:pt x="0" y="173"/>
                    </a:lnTo>
                    <a:lnTo>
                      <a:pt x="21" y="191"/>
                    </a:lnTo>
                    <a:lnTo>
                      <a:pt x="61" y="201"/>
                    </a:lnTo>
                    <a:lnTo>
                      <a:pt x="93" y="196"/>
                    </a:lnTo>
                    <a:lnTo>
                      <a:pt x="136" y="173"/>
                    </a:lnTo>
                    <a:lnTo>
                      <a:pt x="161" y="147"/>
                    </a:lnTo>
                    <a:lnTo>
                      <a:pt x="182" y="106"/>
                    </a:lnTo>
                    <a:lnTo>
                      <a:pt x="191" y="67"/>
                    </a:lnTo>
                    <a:lnTo>
                      <a:pt x="195" y="36"/>
                    </a:lnTo>
                    <a:lnTo>
                      <a:pt x="182" y="0"/>
                    </a:lnTo>
                    <a:close/>
                  </a:path>
                </a:pathLst>
              </a:custGeom>
              <a:solidFill>
                <a:srgbClr val="004C1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98" name="Freeform 646"/>
              <p:cNvSpPr>
                <a:spLocks/>
              </p:cNvSpPr>
              <p:nvPr/>
            </p:nvSpPr>
            <p:spPr bwMode="auto">
              <a:xfrm>
                <a:off x="3712" y="3753"/>
                <a:ext cx="57" cy="89"/>
              </a:xfrm>
              <a:custGeom>
                <a:avLst/>
                <a:gdLst>
                  <a:gd name="T0" fmla="*/ 213 w 226"/>
                  <a:gd name="T1" fmla="*/ 0 h 354"/>
                  <a:gd name="T2" fmla="*/ 194 w 226"/>
                  <a:gd name="T3" fmla="*/ 5 h 354"/>
                  <a:gd name="T4" fmla="*/ 191 w 226"/>
                  <a:gd name="T5" fmla="*/ 7 h 354"/>
                  <a:gd name="T6" fmla="*/ 149 w 226"/>
                  <a:gd name="T7" fmla="*/ 27 h 354"/>
                  <a:gd name="T8" fmla="*/ 108 w 226"/>
                  <a:gd name="T9" fmla="*/ 58 h 354"/>
                  <a:gd name="T10" fmla="*/ 77 w 226"/>
                  <a:gd name="T11" fmla="*/ 89 h 354"/>
                  <a:gd name="T12" fmla="*/ 51 w 226"/>
                  <a:gd name="T13" fmla="*/ 129 h 354"/>
                  <a:gd name="T14" fmla="*/ 34 w 226"/>
                  <a:gd name="T15" fmla="*/ 172 h 354"/>
                  <a:gd name="T16" fmla="*/ 3 w 226"/>
                  <a:gd name="T17" fmla="*/ 287 h 354"/>
                  <a:gd name="T18" fmla="*/ 0 w 226"/>
                  <a:gd name="T19" fmla="*/ 318 h 354"/>
                  <a:gd name="T20" fmla="*/ 12 w 226"/>
                  <a:gd name="T21" fmla="*/ 354 h 354"/>
                  <a:gd name="T22" fmla="*/ 83 w 226"/>
                  <a:gd name="T23" fmla="*/ 343 h 354"/>
                  <a:gd name="T24" fmla="*/ 81 w 226"/>
                  <a:gd name="T25" fmla="*/ 343 h 354"/>
                  <a:gd name="T26" fmla="*/ 47 w 226"/>
                  <a:gd name="T27" fmla="*/ 327 h 354"/>
                  <a:gd name="T28" fmla="*/ 46 w 226"/>
                  <a:gd name="T29" fmla="*/ 325 h 354"/>
                  <a:gd name="T30" fmla="*/ 41 w 226"/>
                  <a:gd name="T31" fmla="*/ 287 h 354"/>
                  <a:gd name="T32" fmla="*/ 67 w 226"/>
                  <a:gd name="T33" fmla="*/ 191 h 354"/>
                  <a:gd name="T34" fmla="*/ 125 w 226"/>
                  <a:gd name="T35" fmla="*/ 191 h 354"/>
                  <a:gd name="T36" fmla="*/ 194 w 226"/>
                  <a:gd name="T37" fmla="*/ 181 h 354"/>
                  <a:gd name="T38" fmla="*/ 173 w 226"/>
                  <a:gd name="T39" fmla="*/ 163 h 354"/>
                  <a:gd name="T40" fmla="*/ 134 w 226"/>
                  <a:gd name="T41" fmla="*/ 152 h 354"/>
                  <a:gd name="T42" fmla="*/ 78 w 226"/>
                  <a:gd name="T43" fmla="*/ 152 h 354"/>
                  <a:gd name="T44" fmla="*/ 92 w 226"/>
                  <a:gd name="T45" fmla="*/ 125 h 354"/>
                  <a:gd name="T46" fmla="*/ 126 w 226"/>
                  <a:gd name="T47" fmla="*/ 87 h 354"/>
                  <a:gd name="T48" fmla="*/ 130 w 226"/>
                  <a:gd name="T49" fmla="*/ 83 h 354"/>
                  <a:gd name="T50" fmla="*/ 171 w 226"/>
                  <a:gd name="T51" fmla="*/ 53 h 354"/>
                  <a:gd name="T52" fmla="*/ 213 w 226"/>
                  <a:gd name="T53" fmla="*/ 36 h 354"/>
                  <a:gd name="T54" fmla="*/ 226 w 226"/>
                  <a:gd name="T55" fmla="*/ 20 h 354"/>
                  <a:gd name="T56" fmla="*/ 213 w 226"/>
                  <a:gd name="T57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6" h="354">
                    <a:moveTo>
                      <a:pt x="213" y="0"/>
                    </a:moveTo>
                    <a:lnTo>
                      <a:pt x="194" y="5"/>
                    </a:lnTo>
                    <a:lnTo>
                      <a:pt x="191" y="7"/>
                    </a:lnTo>
                    <a:lnTo>
                      <a:pt x="149" y="27"/>
                    </a:lnTo>
                    <a:lnTo>
                      <a:pt x="108" y="58"/>
                    </a:lnTo>
                    <a:lnTo>
                      <a:pt x="77" y="89"/>
                    </a:lnTo>
                    <a:lnTo>
                      <a:pt x="51" y="129"/>
                    </a:lnTo>
                    <a:lnTo>
                      <a:pt x="34" y="172"/>
                    </a:lnTo>
                    <a:lnTo>
                      <a:pt x="3" y="287"/>
                    </a:lnTo>
                    <a:lnTo>
                      <a:pt x="0" y="318"/>
                    </a:lnTo>
                    <a:lnTo>
                      <a:pt x="12" y="354"/>
                    </a:lnTo>
                    <a:lnTo>
                      <a:pt x="83" y="343"/>
                    </a:lnTo>
                    <a:lnTo>
                      <a:pt x="81" y="343"/>
                    </a:lnTo>
                    <a:lnTo>
                      <a:pt x="47" y="327"/>
                    </a:lnTo>
                    <a:lnTo>
                      <a:pt x="46" y="325"/>
                    </a:lnTo>
                    <a:lnTo>
                      <a:pt x="41" y="287"/>
                    </a:lnTo>
                    <a:lnTo>
                      <a:pt x="67" y="191"/>
                    </a:lnTo>
                    <a:lnTo>
                      <a:pt x="125" y="191"/>
                    </a:lnTo>
                    <a:lnTo>
                      <a:pt x="194" y="181"/>
                    </a:lnTo>
                    <a:lnTo>
                      <a:pt x="173" y="163"/>
                    </a:lnTo>
                    <a:lnTo>
                      <a:pt x="134" y="152"/>
                    </a:lnTo>
                    <a:lnTo>
                      <a:pt x="78" y="152"/>
                    </a:lnTo>
                    <a:lnTo>
                      <a:pt x="92" y="125"/>
                    </a:lnTo>
                    <a:lnTo>
                      <a:pt x="126" y="87"/>
                    </a:lnTo>
                    <a:lnTo>
                      <a:pt x="130" y="83"/>
                    </a:lnTo>
                    <a:lnTo>
                      <a:pt x="171" y="53"/>
                    </a:lnTo>
                    <a:lnTo>
                      <a:pt x="213" y="36"/>
                    </a:lnTo>
                    <a:lnTo>
                      <a:pt x="226" y="20"/>
                    </a:lnTo>
                    <a:lnTo>
                      <a:pt x="213" y="0"/>
                    </a:lnTo>
                    <a:close/>
                  </a:path>
                </a:pathLst>
              </a:custGeom>
              <a:solidFill>
                <a:srgbClr val="004C1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99" name="Freeform 647"/>
              <p:cNvSpPr>
                <a:spLocks/>
              </p:cNvSpPr>
              <p:nvPr/>
            </p:nvSpPr>
            <p:spPr bwMode="auto">
              <a:xfrm>
                <a:off x="3783" y="3816"/>
                <a:ext cx="13" cy="37"/>
              </a:xfrm>
              <a:custGeom>
                <a:avLst/>
                <a:gdLst>
                  <a:gd name="T0" fmla="*/ 51 w 51"/>
                  <a:gd name="T1" fmla="*/ 0 h 146"/>
                  <a:gd name="T2" fmla="*/ 32 w 51"/>
                  <a:gd name="T3" fmla="*/ 19 h 146"/>
                  <a:gd name="T4" fmla="*/ 0 w 51"/>
                  <a:gd name="T5" fmla="*/ 138 h 146"/>
                  <a:gd name="T6" fmla="*/ 5 w 51"/>
                  <a:gd name="T7" fmla="*/ 146 h 146"/>
                  <a:gd name="T8" fmla="*/ 15 w 51"/>
                  <a:gd name="T9" fmla="*/ 138 h 146"/>
                  <a:gd name="T10" fmla="*/ 51 w 51"/>
                  <a:gd name="T1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146">
                    <a:moveTo>
                      <a:pt x="51" y="0"/>
                    </a:moveTo>
                    <a:lnTo>
                      <a:pt x="32" y="19"/>
                    </a:lnTo>
                    <a:lnTo>
                      <a:pt x="0" y="138"/>
                    </a:lnTo>
                    <a:lnTo>
                      <a:pt x="5" y="146"/>
                    </a:lnTo>
                    <a:lnTo>
                      <a:pt x="15" y="13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4C1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00" name="Freeform 648"/>
              <p:cNvSpPr>
                <a:spLocks/>
              </p:cNvSpPr>
              <p:nvPr/>
            </p:nvSpPr>
            <p:spPr bwMode="auto">
              <a:xfrm>
                <a:off x="3782" y="3814"/>
                <a:ext cx="14" cy="12"/>
              </a:xfrm>
              <a:custGeom>
                <a:avLst/>
                <a:gdLst>
                  <a:gd name="T0" fmla="*/ 49 w 54"/>
                  <a:gd name="T1" fmla="*/ 0 h 47"/>
                  <a:gd name="T2" fmla="*/ 43 w 54"/>
                  <a:gd name="T3" fmla="*/ 4 h 47"/>
                  <a:gd name="T4" fmla="*/ 4 w 54"/>
                  <a:gd name="T5" fmla="*/ 34 h 47"/>
                  <a:gd name="T6" fmla="*/ 0 w 54"/>
                  <a:gd name="T7" fmla="*/ 39 h 47"/>
                  <a:gd name="T8" fmla="*/ 6 w 54"/>
                  <a:gd name="T9" fmla="*/ 47 h 47"/>
                  <a:gd name="T10" fmla="*/ 12 w 54"/>
                  <a:gd name="T11" fmla="*/ 44 h 47"/>
                  <a:gd name="T12" fmla="*/ 35 w 54"/>
                  <a:gd name="T13" fmla="*/ 27 h 47"/>
                  <a:gd name="T14" fmla="*/ 54 w 54"/>
                  <a:gd name="T15" fmla="*/ 8 h 47"/>
                  <a:gd name="T16" fmla="*/ 49 w 54"/>
                  <a:gd name="T1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47">
                    <a:moveTo>
                      <a:pt x="49" y="0"/>
                    </a:moveTo>
                    <a:lnTo>
                      <a:pt x="43" y="4"/>
                    </a:lnTo>
                    <a:lnTo>
                      <a:pt x="4" y="34"/>
                    </a:lnTo>
                    <a:lnTo>
                      <a:pt x="0" y="39"/>
                    </a:lnTo>
                    <a:lnTo>
                      <a:pt x="6" y="47"/>
                    </a:lnTo>
                    <a:lnTo>
                      <a:pt x="12" y="44"/>
                    </a:lnTo>
                    <a:lnTo>
                      <a:pt x="35" y="27"/>
                    </a:lnTo>
                    <a:lnTo>
                      <a:pt x="54" y="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4C1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01" name="Line 649"/>
              <p:cNvSpPr>
                <a:spLocks noChangeShapeType="1"/>
              </p:cNvSpPr>
              <p:nvPr/>
            </p:nvSpPr>
            <p:spPr bwMode="auto">
              <a:xfrm>
                <a:off x="3945" y="4342"/>
                <a:ext cx="0" cy="3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02" name="Line 650"/>
              <p:cNvSpPr>
                <a:spLocks noChangeShapeType="1"/>
              </p:cNvSpPr>
              <p:nvPr/>
            </p:nvSpPr>
            <p:spPr bwMode="auto">
              <a:xfrm>
                <a:off x="3945" y="4813"/>
                <a:ext cx="0" cy="3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03" name="Line 651"/>
              <p:cNvSpPr>
                <a:spLocks noChangeShapeType="1"/>
              </p:cNvSpPr>
              <p:nvPr/>
            </p:nvSpPr>
            <p:spPr bwMode="auto">
              <a:xfrm>
                <a:off x="3945" y="4756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04" name="Freeform 652"/>
              <p:cNvSpPr>
                <a:spLocks/>
              </p:cNvSpPr>
              <p:nvPr/>
            </p:nvSpPr>
            <p:spPr bwMode="auto">
              <a:xfrm>
                <a:off x="3936" y="4374"/>
                <a:ext cx="18" cy="8"/>
              </a:xfrm>
              <a:custGeom>
                <a:avLst/>
                <a:gdLst>
                  <a:gd name="T0" fmla="*/ 33 w 68"/>
                  <a:gd name="T1" fmla="*/ 35 h 35"/>
                  <a:gd name="T2" fmla="*/ 0 w 68"/>
                  <a:gd name="T3" fmla="*/ 35 h 35"/>
                  <a:gd name="T4" fmla="*/ 1 w 68"/>
                  <a:gd name="T5" fmla="*/ 25 h 35"/>
                  <a:gd name="T6" fmla="*/ 6 w 68"/>
                  <a:gd name="T7" fmla="*/ 14 h 35"/>
                  <a:gd name="T8" fmla="*/ 13 w 68"/>
                  <a:gd name="T9" fmla="*/ 8 h 35"/>
                  <a:gd name="T10" fmla="*/ 23 w 68"/>
                  <a:gd name="T11" fmla="*/ 3 h 35"/>
                  <a:gd name="T12" fmla="*/ 33 w 68"/>
                  <a:gd name="T13" fmla="*/ 0 h 35"/>
                  <a:gd name="T14" fmla="*/ 44 w 68"/>
                  <a:gd name="T15" fmla="*/ 3 h 35"/>
                  <a:gd name="T16" fmla="*/ 54 w 68"/>
                  <a:gd name="T17" fmla="*/ 8 h 35"/>
                  <a:gd name="T18" fmla="*/ 61 w 68"/>
                  <a:gd name="T19" fmla="*/ 14 h 35"/>
                  <a:gd name="T20" fmla="*/ 66 w 68"/>
                  <a:gd name="T21" fmla="*/ 25 h 35"/>
                  <a:gd name="T22" fmla="*/ 68 w 68"/>
                  <a:gd name="T23" fmla="*/ 35 h 35"/>
                  <a:gd name="T24" fmla="*/ 33 w 68"/>
                  <a:gd name="T2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5">
                    <a:moveTo>
                      <a:pt x="33" y="35"/>
                    </a:moveTo>
                    <a:lnTo>
                      <a:pt x="0" y="35"/>
                    </a:lnTo>
                    <a:lnTo>
                      <a:pt x="1" y="25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3"/>
                    </a:lnTo>
                    <a:lnTo>
                      <a:pt x="33" y="0"/>
                    </a:lnTo>
                    <a:lnTo>
                      <a:pt x="44" y="3"/>
                    </a:lnTo>
                    <a:lnTo>
                      <a:pt x="54" y="8"/>
                    </a:lnTo>
                    <a:lnTo>
                      <a:pt x="61" y="14"/>
                    </a:lnTo>
                    <a:lnTo>
                      <a:pt x="66" y="25"/>
                    </a:lnTo>
                    <a:lnTo>
                      <a:pt x="68" y="35"/>
                    </a:lnTo>
                    <a:lnTo>
                      <a:pt x="33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05" name="Freeform 653"/>
              <p:cNvSpPr>
                <a:spLocks/>
              </p:cNvSpPr>
              <p:nvPr/>
            </p:nvSpPr>
            <p:spPr bwMode="auto">
              <a:xfrm>
                <a:off x="3936" y="4374"/>
                <a:ext cx="18" cy="8"/>
              </a:xfrm>
              <a:custGeom>
                <a:avLst/>
                <a:gdLst>
                  <a:gd name="T0" fmla="*/ 0 w 68"/>
                  <a:gd name="T1" fmla="*/ 35 h 35"/>
                  <a:gd name="T2" fmla="*/ 1 w 68"/>
                  <a:gd name="T3" fmla="*/ 25 h 35"/>
                  <a:gd name="T4" fmla="*/ 6 w 68"/>
                  <a:gd name="T5" fmla="*/ 14 h 35"/>
                  <a:gd name="T6" fmla="*/ 13 w 68"/>
                  <a:gd name="T7" fmla="*/ 8 h 35"/>
                  <a:gd name="T8" fmla="*/ 23 w 68"/>
                  <a:gd name="T9" fmla="*/ 3 h 35"/>
                  <a:gd name="T10" fmla="*/ 33 w 68"/>
                  <a:gd name="T11" fmla="*/ 0 h 35"/>
                  <a:gd name="T12" fmla="*/ 44 w 68"/>
                  <a:gd name="T13" fmla="*/ 3 h 35"/>
                  <a:gd name="T14" fmla="*/ 54 w 68"/>
                  <a:gd name="T15" fmla="*/ 8 h 35"/>
                  <a:gd name="T16" fmla="*/ 61 w 68"/>
                  <a:gd name="T17" fmla="*/ 14 h 35"/>
                  <a:gd name="T18" fmla="*/ 66 w 68"/>
                  <a:gd name="T19" fmla="*/ 25 h 35"/>
                  <a:gd name="T20" fmla="*/ 68 w 68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lnTo>
                      <a:pt x="1" y="25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3"/>
                    </a:lnTo>
                    <a:lnTo>
                      <a:pt x="33" y="0"/>
                    </a:lnTo>
                    <a:lnTo>
                      <a:pt x="44" y="3"/>
                    </a:lnTo>
                    <a:lnTo>
                      <a:pt x="54" y="8"/>
                    </a:lnTo>
                    <a:lnTo>
                      <a:pt x="61" y="14"/>
                    </a:lnTo>
                    <a:lnTo>
                      <a:pt x="66" y="25"/>
                    </a:lnTo>
                    <a:lnTo>
                      <a:pt x="68" y="3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06" name="Freeform 654"/>
              <p:cNvSpPr>
                <a:spLocks/>
              </p:cNvSpPr>
              <p:nvPr/>
            </p:nvSpPr>
            <p:spPr bwMode="auto">
              <a:xfrm>
                <a:off x="3936" y="4382"/>
                <a:ext cx="18" cy="736"/>
              </a:xfrm>
              <a:custGeom>
                <a:avLst/>
                <a:gdLst>
                  <a:gd name="T0" fmla="*/ 68 w 68"/>
                  <a:gd name="T1" fmla="*/ 0 h 2943"/>
                  <a:gd name="T2" fmla="*/ 33 w 68"/>
                  <a:gd name="T3" fmla="*/ 0 h 2943"/>
                  <a:gd name="T4" fmla="*/ 0 w 68"/>
                  <a:gd name="T5" fmla="*/ 0 h 2943"/>
                  <a:gd name="T6" fmla="*/ 0 w 68"/>
                  <a:gd name="T7" fmla="*/ 2943 h 2943"/>
                  <a:gd name="T8" fmla="*/ 33 w 68"/>
                  <a:gd name="T9" fmla="*/ 2943 h 2943"/>
                  <a:gd name="T10" fmla="*/ 68 w 68"/>
                  <a:gd name="T11" fmla="*/ 2943 h 2943"/>
                  <a:gd name="T12" fmla="*/ 68 w 68"/>
                  <a:gd name="T13" fmla="*/ 0 h 2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943">
                    <a:moveTo>
                      <a:pt x="68" y="0"/>
                    </a:moveTo>
                    <a:lnTo>
                      <a:pt x="33" y="0"/>
                    </a:lnTo>
                    <a:lnTo>
                      <a:pt x="0" y="0"/>
                    </a:lnTo>
                    <a:lnTo>
                      <a:pt x="0" y="2943"/>
                    </a:lnTo>
                    <a:lnTo>
                      <a:pt x="33" y="2943"/>
                    </a:lnTo>
                    <a:lnTo>
                      <a:pt x="68" y="2943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07" name="Freeform 655"/>
              <p:cNvSpPr>
                <a:spLocks/>
              </p:cNvSpPr>
              <p:nvPr/>
            </p:nvSpPr>
            <p:spPr bwMode="auto">
              <a:xfrm>
                <a:off x="3936" y="4382"/>
                <a:ext cx="18" cy="736"/>
              </a:xfrm>
              <a:custGeom>
                <a:avLst/>
                <a:gdLst>
                  <a:gd name="T0" fmla="*/ 68 w 68"/>
                  <a:gd name="T1" fmla="*/ 0 h 2943"/>
                  <a:gd name="T2" fmla="*/ 33 w 68"/>
                  <a:gd name="T3" fmla="*/ 0 h 2943"/>
                  <a:gd name="T4" fmla="*/ 0 w 68"/>
                  <a:gd name="T5" fmla="*/ 0 h 2943"/>
                  <a:gd name="T6" fmla="*/ 0 w 68"/>
                  <a:gd name="T7" fmla="*/ 2943 h 2943"/>
                  <a:gd name="T8" fmla="*/ 33 w 68"/>
                  <a:gd name="T9" fmla="*/ 2943 h 2943"/>
                  <a:gd name="T10" fmla="*/ 68 w 68"/>
                  <a:gd name="T11" fmla="*/ 2943 h 2943"/>
                  <a:gd name="T12" fmla="*/ 68 w 68"/>
                  <a:gd name="T13" fmla="*/ 0 h 2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943">
                    <a:moveTo>
                      <a:pt x="68" y="0"/>
                    </a:moveTo>
                    <a:lnTo>
                      <a:pt x="33" y="0"/>
                    </a:lnTo>
                    <a:lnTo>
                      <a:pt x="0" y="0"/>
                    </a:lnTo>
                    <a:lnTo>
                      <a:pt x="0" y="2943"/>
                    </a:lnTo>
                    <a:lnTo>
                      <a:pt x="33" y="2943"/>
                    </a:lnTo>
                    <a:lnTo>
                      <a:pt x="68" y="2943"/>
                    </a:lnTo>
                    <a:lnTo>
                      <a:pt x="68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08" name="Freeform 656"/>
              <p:cNvSpPr>
                <a:spLocks/>
              </p:cNvSpPr>
              <p:nvPr/>
            </p:nvSpPr>
            <p:spPr bwMode="auto">
              <a:xfrm>
                <a:off x="3936" y="5118"/>
                <a:ext cx="18" cy="8"/>
              </a:xfrm>
              <a:custGeom>
                <a:avLst/>
                <a:gdLst>
                  <a:gd name="T0" fmla="*/ 33 w 68"/>
                  <a:gd name="T1" fmla="*/ 0 h 34"/>
                  <a:gd name="T2" fmla="*/ 68 w 68"/>
                  <a:gd name="T3" fmla="*/ 0 h 34"/>
                  <a:gd name="T4" fmla="*/ 66 w 68"/>
                  <a:gd name="T5" fmla="*/ 10 h 34"/>
                  <a:gd name="T6" fmla="*/ 61 w 68"/>
                  <a:gd name="T7" fmla="*/ 21 h 34"/>
                  <a:gd name="T8" fmla="*/ 54 w 68"/>
                  <a:gd name="T9" fmla="*/ 27 h 34"/>
                  <a:gd name="T10" fmla="*/ 44 w 68"/>
                  <a:gd name="T11" fmla="*/ 32 h 34"/>
                  <a:gd name="T12" fmla="*/ 33 w 68"/>
                  <a:gd name="T13" fmla="*/ 34 h 34"/>
                  <a:gd name="T14" fmla="*/ 23 w 68"/>
                  <a:gd name="T15" fmla="*/ 32 h 34"/>
                  <a:gd name="T16" fmla="*/ 13 w 68"/>
                  <a:gd name="T17" fmla="*/ 27 h 34"/>
                  <a:gd name="T18" fmla="*/ 6 w 68"/>
                  <a:gd name="T19" fmla="*/ 21 h 34"/>
                  <a:gd name="T20" fmla="*/ 1 w 68"/>
                  <a:gd name="T21" fmla="*/ 10 h 34"/>
                  <a:gd name="T22" fmla="*/ 0 w 68"/>
                  <a:gd name="T23" fmla="*/ 0 h 34"/>
                  <a:gd name="T24" fmla="*/ 33 w 68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4">
                    <a:moveTo>
                      <a:pt x="33" y="0"/>
                    </a:moveTo>
                    <a:lnTo>
                      <a:pt x="68" y="0"/>
                    </a:lnTo>
                    <a:lnTo>
                      <a:pt x="66" y="10"/>
                    </a:lnTo>
                    <a:lnTo>
                      <a:pt x="61" y="21"/>
                    </a:lnTo>
                    <a:lnTo>
                      <a:pt x="54" y="27"/>
                    </a:lnTo>
                    <a:lnTo>
                      <a:pt x="44" y="32"/>
                    </a:lnTo>
                    <a:lnTo>
                      <a:pt x="33" y="34"/>
                    </a:lnTo>
                    <a:lnTo>
                      <a:pt x="23" y="32"/>
                    </a:lnTo>
                    <a:lnTo>
                      <a:pt x="13" y="27"/>
                    </a:lnTo>
                    <a:lnTo>
                      <a:pt x="6" y="21"/>
                    </a:lnTo>
                    <a:lnTo>
                      <a:pt x="1" y="10"/>
                    </a:lnTo>
                    <a:lnTo>
                      <a:pt x="0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09" name="Freeform 657"/>
              <p:cNvSpPr>
                <a:spLocks/>
              </p:cNvSpPr>
              <p:nvPr/>
            </p:nvSpPr>
            <p:spPr bwMode="auto">
              <a:xfrm>
                <a:off x="3936" y="5118"/>
                <a:ext cx="18" cy="8"/>
              </a:xfrm>
              <a:custGeom>
                <a:avLst/>
                <a:gdLst>
                  <a:gd name="T0" fmla="*/ 68 w 68"/>
                  <a:gd name="T1" fmla="*/ 0 h 34"/>
                  <a:gd name="T2" fmla="*/ 66 w 68"/>
                  <a:gd name="T3" fmla="*/ 10 h 34"/>
                  <a:gd name="T4" fmla="*/ 61 w 68"/>
                  <a:gd name="T5" fmla="*/ 21 h 34"/>
                  <a:gd name="T6" fmla="*/ 54 w 68"/>
                  <a:gd name="T7" fmla="*/ 27 h 34"/>
                  <a:gd name="T8" fmla="*/ 44 w 68"/>
                  <a:gd name="T9" fmla="*/ 32 h 34"/>
                  <a:gd name="T10" fmla="*/ 33 w 68"/>
                  <a:gd name="T11" fmla="*/ 34 h 34"/>
                  <a:gd name="T12" fmla="*/ 23 w 68"/>
                  <a:gd name="T13" fmla="*/ 32 h 34"/>
                  <a:gd name="T14" fmla="*/ 13 w 68"/>
                  <a:gd name="T15" fmla="*/ 27 h 34"/>
                  <a:gd name="T16" fmla="*/ 6 w 68"/>
                  <a:gd name="T17" fmla="*/ 21 h 34"/>
                  <a:gd name="T18" fmla="*/ 1 w 68"/>
                  <a:gd name="T19" fmla="*/ 10 h 34"/>
                  <a:gd name="T20" fmla="*/ 0 w 68"/>
                  <a:gd name="T2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4">
                    <a:moveTo>
                      <a:pt x="68" y="0"/>
                    </a:moveTo>
                    <a:lnTo>
                      <a:pt x="66" y="10"/>
                    </a:lnTo>
                    <a:lnTo>
                      <a:pt x="61" y="21"/>
                    </a:lnTo>
                    <a:lnTo>
                      <a:pt x="54" y="27"/>
                    </a:lnTo>
                    <a:lnTo>
                      <a:pt x="44" y="32"/>
                    </a:lnTo>
                    <a:lnTo>
                      <a:pt x="33" y="34"/>
                    </a:lnTo>
                    <a:lnTo>
                      <a:pt x="23" y="32"/>
                    </a:lnTo>
                    <a:lnTo>
                      <a:pt x="13" y="27"/>
                    </a:lnTo>
                    <a:lnTo>
                      <a:pt x="6" y="21"/>
                    </a:lnTo>
                    <a:lnTo>
                      <a:pt x="1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10" name="Freeform 658"/>
              <p:cNvSpPr>
                <a:spLocks/>
              </p:cNvSpPr>
              <p:nvPr/>
            </p:nvSpPr>
            <p:spPr bwMode="auto">
              <a:xfrm>
                <a:off x="3234" y="4371"/>
                <a:ext cx="9" cy="17"/>
              </a:xfrm>
              <a:custGeom>
                <a:avLst/>
                <a:gdLst>
                  <a:gd name="T0" fmla="*/ 34 w 34"/>
                  <a:gd name="T1" fmla="*/ 35 h 69"/>
                  <a:gd name="T2" fmla="*/ 34 w 34"/>
                  <a:gd name="T3" fmla="*/ 69 h 69"/>
                  <a:gd name="T4" fmla="*/ 23 w 34"/>
                  <a:gd name="T5" fmla="*/ 67 h 69"/>
                  <a:gd name="T6" fmla="*/ 13 w 34"/>
                  <a:gd name="T7" fmla="*/ 62 h 69"/>
                  <a:gd name="T8" fmla="*/ 6 w 34"/>
                  <a:gd name="T9" fmla="*/ 56 h 69"/>
                  <a:gd name="T10" fmla="*/ 1 w 34"/>
                  <a:gd name="T11" fmla="*/ 45 h 69"/>
                  <a:gd name="T12" fmla="*/ 0 w 34"/>
                  <a:gd name="T13" fmla="*/ 35 h 69"/>
                  <a:gd name="T14" fmla="*/ 1 w 34"/>
                  <a:gd name="T15" fmla="*/ 25 h 69"/>
                  <a:gd name="T16" fmla="*/ 6 w 34"/>
                  <a:gd name="T17" fmla="*/ 14 h 69"/>
                  <a:gd name="T18" fmla="*/ 13 w 34"/>
                  <a:gd name="T19" fmla="*/ 8 h 69"/>
                  <a:gd name="T20" fmla="*/ 23 w 34"/>
                  <a:gd name="T21" fmla="*/ 3 h 69"/>
                  <a:gd name="T22" fmla="*/ 34 w 34"/>
                  <a:gd name="T23" fmla="*/ 0 h 69"/>
                  <a:gd name="T24" fmla="*/ 34 w 34"/>
                  <a:gd name="T25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69">
                    <a:moveTo>
                      <a:pt x="34" y="35"/>
                    </a:moveTo>
                    <a:lnTo>
                      <a:pt x="34" y="69"/>
                    </a:lnTo>
                    <a:lnTo>
                      <a:pt x="23" y="67"/>
                    </a:lnTo>
                    <a:lnTo>
                      <a:pt x="13" y="62"/>
                    </a:lnTo>
                    <a:lnTo>
                      <a:pt x="6" y="56"/>
                    </a:lnTo>
                    <a:lnTo>
                      <a:pt x="1" y="45"/>
                    </a:lnTo>
                    <a:lnTo>
                      <a:pt x="0" y="35"/>
                    </a:lnTo>
                    <a:lnTo>
                      <a:pt x="1" y="25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3"/>
                    </a:lnTo>
                    <a:lnTo>
                      <a:pt x="34" y="0"/>
                    </a:lnTo>
                    <a:lnTo>
                      <a:pt x="34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11" name="Freeform 659"/>
              <p:cNvSpPr>
                <a:spLocks/>
              </p:cNvSpPr>
              <p:nvPr/>
            </p:nvSpPr>
            <p:spPr bwMode="auto">
              <a:xfrm>
                <a:off x="3234" y="4371"/>
                <a:ext cx="9" cy="17"/>
              </a:xfrm>
              <a:custGeom>
                <a:avLst/>
                <a:gdLst>
                  <a:gd name="T0" fmla="*/ 34 w 34"/>
                  <a:gd name="T1" fmla="*/ 69 h 69"/>
                  <a:gd name="T2" fmla="*/ 23 w 34"/>
                  <a:gd name="T3" fmla="*/ 67 h 69"/>
                  <a:gd name="T4" fmla="*/ 13 w 34"/>
                  <a:gd name="T5" fmla="*/ 62 h 69"/>
                  <a:gd name="T6" fmla="*/ 6 w 34"/>
                  <a:gd name="T7" fmla="*/ 56 h 69"/>
                  <a:gd name="T8" fmla="*/ 1 w 34"/>
                  <a:gd name="T9" fmla="*/ 45 h 69"/>
                  <a:gd name="T10" fmla="*/ 0 w 34"/>
                  <a:gd name="T11" fmla="*/ 35 h 69"/>
                  <a:gd name="T12" fmla="*/ 1 w 34"/>
                  <a:gd name="T13" fmla="*/ 25 h 69"/>
                  <a:gd name="T14" fmla="*/ 6 w 34"/>
                  <a:gd name="T15" fmla="*/ 14 h 69"/>
                  <a:gd name="T16" fmla="*/ 13 w 34"/>
                  <a:gd name="T17" fmla="*/ 8 h 69"/>
                  <a:gd name="T18" fmla="*/ 23 w 34"/>
                  <a:gd name="T19" fmla="*/ 3 h 69"/>
                  <a:gd name="T20" fmla="*/ 34 w 34"/>
                  <a:gd name="T21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69">
                    <a:moveTo>
                      <a:pt x="34" y="69"/>
                    </a:moveTo>
                    <a:lnTo>
                      <a:pt x="23" y="67"/>
                    </a:lnTo>
                    <a:lnTo>
                      <a:pt x="13" y="62"/>
                    </a:lnTo>
                    <a:lnTo>
                      <a:pt x="6" y="56"/>
                    </a:lnTo>
                    <a:lnTo>
                      <a:pt x="1" y="45"/>
                    </a:lnTo>
                    <a:lnTo>
                      <a:pt x="0" y="35"/>
                    </a:lnTo>
                    <a:lnTo>
                      <a:pt x="1" y="25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3"/>
                    </a:lnTo>
                    <a:lnTo>
                      <a:pt x="3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12" name="Freeform 660"/>
              <p:cNvSpPr>
                <a:spLocks/>
              </p:cNvSpPr>
              <p:nvPr/>
            </p:nvSpPr>
            <p:spPr bwMode="auto">
              <a:xfrm>
                <a:off x="3243" y="4371"/>
                <a:ext cx="930" cy="17"/>
              </a:xfrm>
              <a:custGeom>
                <a:avLst/>
                <a:gdLst>
                  <a:gd name="T0" fmla="*/ 0 w 3720"/>
                  <a:gd name="T1" fmla="*/ 0 h 69"/>
                  <a:gd name="T2" fmla="*/ 0 w 3720"/>
                  <a:gd name="T3" fmla="*/ 35 h 69"/>
                  <a:gd name="T4" fmla="*/ 0 w 3720"/>
                  <a:gd name="T5" fmla="*/ 69 h 69"/>
                  <a:gd name="T6" fmla="*/ 3720 w 3720"/>
                  <a:gd name="T7" fmla="*/ 69 h 69"/>
                  <a:gd name="T8" fmla="*/ 3720 w 3720"/>
                  <a:gd name="T9" fmla="*/ 35 h 69"/>
                  <a:gd name="T10" fmla="*/ 3720 w 3720"/>
                  <a:gd name="T11" fmla="*/ 0 h 69"/>
                  <a:gd name="T12" fmla="*/ 0 w 3720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20" h="69">
                    <a:moveTo>
                      <a:pt x="0" y="0"/>
                    </a:moveTo>
                    <a:lnTo>
                      <a:pt x="0" y="35"/>
                    </a:lnTo>
                    <a:lnTo>
                      <a:pt x="0" y="69"/>
                    </a:lnTo>
                    <a:lnTo>
                      <a:pt x="3720" y="69"/>
                    </a:lnTo>
                    <a:lnTo>
                      <a:pt x="3720" y="35"/>
                    </a:lnTo>
                    <a:lnTo>
                      <a:pt x="372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13" name="Freeform 661"/>
              <p:cNvSpPr>
                <a:spLocks/>
              </p:cNvSpPr>
              <p:nvPr/>
            </p:nvSpPr>
            <p:spPr bwMode="auto">
              <a:xfrm>
                <a:off x="3243" y="4371"/>
                <a:ext cx="930" cy="17"/>
              </a:xfrm>
              <a:custGeom>
                <a:avLst/>
                <a:gdLst>
                  <a:gd name="T0" fmla="*/ 0 w 3720"/>
                  <a:gd name="T1" fmla="*/ 0 h 69"/>
                  <a:gd name="T2" fmla="*/ 0 w 3720"/>
                  <a:gd name="T3" fmla="*/ 35 h 69"/>
                  <a:gd name="T4" fmla="*/ 0 w 3720"/>
                  <a:gd name="T5" fmla="*/ 69 h 69"/>
                  <a:gd name="T6" fmla="*/ 3720 w 3720"/>
                  <a:gd name="T7" fmla="*/ 69 h 69"/>
                  <a:gd name="T8" fmla="*/ 3720 w 3720"/>
                  <a:gd name="T9" fmla="*/ 35 h 69"/>
                  <a:gd name="T10" fmla="*/ 3720 w 3720"/>
                  <a:gd name="T11" fmla="*/ 0 h 69"/>
                  <a:gd name="T12" fmla="*/ 0 w 3720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20" h="69">
                    <a:moveTo>
                      <a:pt x="0" y="0"/>
                    </a:moveTo>
                    <a:lnTo>
                      <a:pt x="0" y="35"/>
                    </a:lnTo>
                    <a:lnTo>
                      <a:pt x="0" y="69"/>
                    </a:lnTo>
                    <a:lnTo>
                      <a:pt x="3720" y="69"/>
                    </a:lnTo>
                    <a:lnTo>
                      <a:pt x="3720" y="35"/>
                    </a:lnTo>
                    <a:lnTo>
                      <a:pt x="372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14" name="Freeform 662"/>
              <p:cNvSpPr>
                <a:spLocks/>
              </p:cNvSpPr>
              <p:nvPr/>
            </p:nvSpPr>
            <p:spPr bwMode="auto">
              <a:xfrm>
                <a:off x="4173" y="4371"/>
                <a:ext cx="9" cy="17"/>
              </a:xfrm>
              <a:custGeom>
                <a:avLst/>
                <a:gdLst>
                  <a:gd name="T0" fmla="*/ 0 w 35"/>
                  <a:gd name="T1" fmla="*/ 35 h 69"/>
                  <a:gd name="T2" fmla="*/ 0 w 35"/>
                  <a:gd name="T3" fmla="*/ 0 h 69"/>
                  <a:gd name="T4" fmla="*/ 11 w 35"/>
                  <a:gd name="T5" fmla="*/ 3 h 69"/>
                  <a:gd name="T6" fmla="*/ 21 w 35"/>
                  <a:gd name="T7" fmla="*/ 8 h 69"/>
                  <a:gd name="T8" fmla="*/ 27 w 35"/>
                  <a:gd name="T9" fmla="*/ 14 h 69"/>
                  <a:gd name="T10" fmla="*/ 32 w 35"/>
                  <a:gd name="T11" fmla="*/ 25 h 69"/>
                  <a:gd name="T12" fmla="*/ 35 w 35"/>
                  <a:gd name="T13" fmla="*/ 35 h 69"/>
                  <a:gd name="T14" fmla="*/ 32 w 35"/>
                  <a:gd name="T15" fmla="*/ 45 h 69"/>
                  <a:gd name="T16" fmla="*/ 27 w 35"/>
                  <a:gd name="T17" fmla="*/ 56 h 69"/>
                  <a:gd name="T18" fmla="*/ 21 w 35"/>
                  <a:gd name="T19" fmla="*/ 62 h 69"/>
                  <a:gd name="T20" fmla="*/ 11 w 35"/>
                  <a:gd name="T21" fmla="*/ 67 h 69"/>
                  <a:gd name="T22" fmla="*/ 0 w 35"/>
                  <a:gd name="T23" fmla="*/ 69 h 69"/>
                  <a:gd name="T24" fmla="*/ 0 w 35"/>
                  <a:gd name="T25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69">
                    <a:moveTo>
                      <a:pt x="0" y="35"/>
                    </a:moveTo>
                    <a:lnTo>
                      <a:pt x="0" y="0"/>
                    </a:lnTo>
                    <a:lnTo>
                      <a:pt x="11" y="3"/>
                    </a:lnTo>
                    <a:lnTo>
                      <a:pt x="21" y="8"/>
                    </a:lnTo>
                    <a:lnTo>
                      <a:pt x="27" y="14"/>
                    </a:lnTo>
                    <a:lnTo>
                      <a:pt x="32" y="25"/>
                    </a:lnTo>
                    <a:lnTo>
                      <a:pt x="35" y="35"/>
                    </a:lnTo>
                    <a:lnTo>
                      <a:pt x="32" y="45"/>
                    </a:lnTo>
                    <a:lnTo>
                      <a:pt x="27" y="56"/>
                    </a:lnTo>
                    <a:lnTo>
                      <a:pt x="21" y="62"/>
                    </a:lnTo>
                    <a:lnTo>
                      <a:pt x="11" y="67"/>
                    </a:lnTo>
                    <a:lnTo>
                      <a:pt x="0" y="6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15" name="Freeform 663"/>
              <p:cNvSpPr>
                <a:spLocks/>
              </p:cNvSpPr>
              <p:nvPr/>
            </p:nvSpPr>
            <p:spPr bwMode="auto">
              <a:xfrm>
                <a:off x="4173" y="4371"/>
                <a:ext cx="9" cy="17"/>
              </a:xfrm>
              <a:custGeom>
                <a:avLst/>
                <a:gdLst>
                  <a:gd name="T0" fmla="*/ 0 w 35"/>
                  <a:gd name="T1" fmla="*/ 0 h 69"/>
                  <a:gd name="T2" fmla="*/ 11 w 35"/>
                  <a:gd name="T3" fmla="*/ 3 h 69"/>
                  <a:gd name="T4" fmla="*/ 21 w 35"/>
                  <a:gd name="T5" fmla="*/ 8 h 69"/>
                  <a:gd name="T6" fmla="*/ 27 w 35"/>
                  <a:gd name="T7" fmla="*/ 14 h 69"/>
                  <a:gd name="T8" fmla="*/ 32 w 35"/>
                  <a:gd name="T9" fmla="*/ 25 h 69"/>
                  <a:gd name="T10" fmla="*/ 35 w 35"/>
                  <a:gd name="T11" fmla="*/ 35 h 69"/>
                  <a:gd name="T12" fmla="*/ 32 w 35"/>
                  <a:gd name="T13" fmla="*/ 45 h 69"/>
                  <a:gd name="T14" fmla="*/ 27 w 35"/>
                  <a:gd name="T15" fmla="*/ 56 h 69"/>
                  <a:gd name="T16" fmla="*/ 21 w 35"/>
                  <a:gd name="T17" fmla="*/ 62 h 69"/>
                  <a:gd name="T18" fmla="*/ 11 w 35"/>
                  <a:gd name="T19" fmla="*/ 67 h 69"/>
                  <a:gd name="T20" fmla="*/ 0 w 35"/>
                  <a:gd name="T21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69">
                    <a:moveTo>
                      <a:pt x="0" y="0"/>
                    </a:moveTo>
                    <a:lnTo>
                      <a:pt x="11" y="3"/>
                    </a:lnTo>
                    <a:lnTo>
                      <a:pt x="21" y="8"/>
                    </a:lnTo>
                    <a:lnTo>
                      <a:pt x="27" y="14"/>
                    </a:lnTo>
                    <a:lnTo>
                      <a:pt x="32" y="25"/>
                    </a:lnTo>
                    <a:lnTo>
                      <a:pt x="35" y="35"/>
                    </a:lnTo>
                    <a:lnTo>
                      <a:pt x="32" y="45"/>
                    </a:lnTo>
                    <a:lnTo>
                      <a:pt x="27" y="56"/>
                    </a:lnTo>
                    <a:lnTo>
                      <a:pt x="21" y="62"/>
                    </a:lnTo>
                    <a:lnTo>
                      <a:pt x="11" y="67"/>
                    </a:lnTo>
                    <a:lnTo>
                      <a:pt x="0" y="6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16" name="Line 664"/>
              <p:cNvSpPr>
                <a:spLocks noChangeShapeType="1"/>
              </p:cNvSpPr>
              <p:nvPr/>
            </p:nvSpPr>
            <p:spPr bwMode="auto">
              <a:xfrm flipH="1">
                <a:off x="2743" y="4380"/>
                <a:ext cx="6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17" name="Line 665"/>
              <p:cNvSpPr>
                <a:spLocks noChangeShapeType="1"/>
              </p:cNvSpPr>
              <p:nvPr/>
            </p:nvSpPr>
            <p:spPr bwMode="auto">
              <a:xfrm>
                <a:off x="4173" y="4380"/>
                <a:ext cx="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18" name="Freeform 666"/>
              <p:cNvSpPr>
                <a:spLocks/>
              </p:cNvSpPr>
              <p:nvPr/>
            </p:nvSpPr>
            <p:spPr bwMode="auto">
              <a:xfrm>
                <a:off x="3927" y="4950"/>
                <a:ext cx="35" cy="35"/>
              </a:xfrm>
              <a:custGeom>
                <a:avLst/>
                <a:gdLst>
                  <a:gd name="T0" fmla="*/ 140 w 140"/>
                  <a:gd name="T1" fmla="*/ 70 h 141"/>
                  <a:gd name="T2" fmla="*/ 119 w 140"/>
                  <a:gd name="T3" fmla="*/ 21 h 141"/>
                  <a:gd name="T4" fmla="*/ 70 w 140"/>
                  <a:gd name="T5" fmla="*/ 0 h 141"/>
                  <a:gd name="T6" fmla="*/ 20 w 140"/>
                  <a:gd name="T7" fmla="*/ 21 h 141"/>
                  <a:gd name="T8" fmla="*/ 0 w 140"/>
                  <a:gd name="T9" fmla="*/ 70 h 141"/>
                  <a:gd name="T10" fmla="*/ 20 w 140"/>
                  <a:gd name="T11" fmla="*/ 120 h 141"/>
                  <a:gd name="T12" fmla="*/ 70 w 140"/>
                  <a:gd name="T13" fmla="*/ 141 h 141"/>
                  <a:gd name="T14" fmla="*/ 119 w 140"/>
                  <a:gd name="T15" fmla="*/ 120 h 141"/>
                  <a:gd name="T16" fmla="*/ 140 w 140"/>
                  <a:gd name="T17" fmla="*/ 7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0" h="141">
                    <a:moveTo>
                      <a:pt x="140" y="70"/>
                    </a:moveTo>
                    <a:lnTo>
                      <a:pt x="119" y="21"/>
                    </a:lnTo>
                    <a:lnTo>
                      <a:pt x="70" y="0"/>
                    </a:lnTo>
                    <a:lnTo>
                      <a:pt x="20" y="21"/>
                    </a:lnTo>
                    <a:lnTo>
                      <a:pt x="0" y="70"/>
                    </a:lnTo>
                    <a:lnTo>
                      <a:pt x="20" y="120"/>
                    </a:lnTo>
                    <a:lnTo>
                      <a:pt x="70" y="141"/>
                    </a:lnTo>
                    <a:lnTo>
                      <a:pt x="119" y="120"/>
                    </a:lnTo>
                    <a:lnTo>
                      <a:pt x="140" y="70"/>
                    </a:lnTo>
                    <a:close/>
                  </a:path>
                </a:pathLst>
              </a:custGeom>
              <a:noFill/>
              <a:ln w="0">
                <a:solidFill>
                  <a:srgbClr val="3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19" name="Freeform 667"/>
              <p:cNvSpPr>
                <a:spLocks/>
              </p:cNvSpPr>
              <p:nvPr/>
            </p:nvSpPr>
            <p:spPr bwMode="auto">
              <a:xfrm>
                <a:off x="3945" y="4981"/>
                <a:ext cx="13" cy="6"/>
              </a:xfrm>
              <a:custGeom>
                <a:avLst/>
                <a:gdLst>
                  <a:gd name="T0" fmla="*/ 0 w 53"/>
                  <a:gd name="T1" fmla="*/ 0 h 23"/>
                  <a:gd name="T2" fmla="*/ 53 w 53"/>
                  <a:gd name="T3" fmla="*/ 0 h 23"/>
                  <a:gd name="T4" fmla="*/ 0 w 53"/>
                  <a:gd name="T5" fmla="*/ 23 h 23"/>
                  <a:gd name="T6" fmla="*/ 0 w 53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23">
                    <a:moveTo>
                      <a:pt x="0" y="0"/>
                    </a:moveTo>
                    <a:lnTo>
                      <a:pt x="53" y="0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20" name="Freeform 668"/>
              <p:cNvSpPr>
                <a:spLocks/>
              </p:cNvSpPr>
              <p:nvPr/>
            </p:nvSpPr>
            <p:spPr bwMode="auto">
              <a:xfrm>
                <a:off x="3945" y="4981"/>
                <a:ext cx="13" cy="6"/>
              </a:xfrm>
              <a:custGeom>
                <a:avLst/>
                <a:gdLst>
                  <a:gd name="T0" fmla="*/ 0 w 53"/>
                  <a:gd name="T1" fmla="*/ 0 h 23"/>
                  <a:gd name="T2" fmla="*/ 53 w 53"/>
                  <a:gd name="T3" fmla="*/ 0 h 23"/>
                  <a:gd name="T4" fmla="*/ 0 w 53"/>
                  <a:gd name="T5" fmla="*/ 23 h 23"/>
                  <a:gd name="T6" fmla="*/ 0 w 53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23">
                    <a:moveTo>
                      <a:pt x="0" y="0"/>
                    </a:moveTo>
                    <a:lnTo>
                      <a:pt x="53" y="0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21" name="Freeform 669"/>
              <p:cNvSpPr>
                <a:spLocks/>
              </p:cNvSpPr>
              <p:nvPr/>
            </p:nvSpPr>
            <p:spPr bwMode="auto">
              <a:xfrm>
                <a:off x="3945" y="4967"/>
                <a:ext cx="13" cy="14"/>
              </a:xfrm>
              <a:custGeom>
                <a:avLst/>
                <a:gdLst>
                  <a:gd name="T0" fmla="*/ 0 w 53"/>
                  <a:gd name="T1" fmla="*/ 0 h 54"/>
                  <a:gd name="T2" fmla="*/ 0 w 53"/>
                  <a:gd name="T3" fmla="*/ 54 h 54"/>
                  <a:gd name="T4" fmla="*/ 53 w 53"/>
                  <a:gd name="T5" fmla="*/ 54 h 54"/>
                  <a:gd name="T6" fmla="*/ 0 w 53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4">
                    <a:moveTo>
                      <a:pt x="0" y="0"/>
                    </a:moveTo>
                    <a:lnTo>
                      <a:pt x="0" y="54"/>
                    </a:lnTo>
                    <a:lnTo>
                      <a:pt x="53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22" name="Freeform 670"/>
              <p:cNvSpPr>
                <a:spLocks/>
              </p:cNvSpPr>
              <p:nvPr/>
            </p:nvSpPr>
            <p:spPr bwMode="auto">
              <a:xfrm>
                <a:off x="3945" y="4967"/>
                <a:ext cx="13" cy="14"/>
              </a:xfrm>
              <a:custGeom>
                <a:avLst/>
                <a:gdLst>
                  <a:gd name="T0" fmla="*/ 0 w 53"/>
                  <a:gd name="T1" fmla="*/ 0 h 54"/>
                  <a:gd name="T2" fmla="*/ 0 w 53"/>
                  <a:gd name="T3" fmla="*/ 54 h 54"/>
                  <a:gd name="T4" fmla="*/ 53 w 53"/>
                  <a:gd name="T5" fmla="*/ 54 h 54"/>
                  <a:gd name="T6" fmla="*/ 0 w 53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4">
                    <a:moveTo>
                      <a:pt x="0" y="0"/>
                    </a:moveTo>
                    <a:lnTo>
                      <a:pt x="0" y="54"/>
                    </a:lnTo>
                    <a:lnTo>
                      <a:pt x="53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23" name="Freeform 671"/>
              <p:cNvSpPr>
                <a:spLocks/>
              </p:cNvSpPr>
              <p:nvPr/>
            </p:nvSpPr>
            <p:spPr bwMode="auto">
              <a:xfrm>
                <a:off x="3945" y="4967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53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53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24" name="Freeform 672"/>
              <p:cNvSpPr>
                <a:spLocks/>
              </p:cNvSpPr>
              <p:nvPr/>
            </p:nvSpPr>
            <p:spPr bwMode="auto">
              <a:xfrm>
                <a:off x="3945" y="4967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53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53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25" name="Freeform 673"/>
              <p:cNvSpPr>
                <a:spLocks/>
              </p:cNvSpPr>
              <p:nvPr/>
            </p:nvSpPr>
            <p:spPr bwMode="auto">
              <a:xfrm>
                <a:off x="3926" y="4948"/>
                <a:ext cx="38" cy="39"/>
              </a:xfrm>
              <a:custGeom>
                <a:avLst/>
                <a:gdLst>
                  <a:gd name="T0" fmla="*/ 152 w 152"/>
                  <a:gd name="T1" fmla="*/ 77 h 154"/>
                  <a:gd name="T2" fmla="*/ 129 w 152"/>
                  <a:gd name="T3" fmla="*/ 24 h 154"/>
                  <a:gd name="T4" fmla="*/ 76 w 152"/>
                  <a:gd name="T5" fmla="*/ 0 h 154"/>
                  <a:gd name="T6" fmla="*/ 22 w 152"/>
                  <a:gd name="T7" fmla="*/ 24 h 154"/>
                  <a:gd name="T8" fmla="*/ 0 w 152"/>
                  <a:gd name="T9" fmla="*/ 77 h 154"/>
                  <a:gd name="T10" fmla="*/ 22 w 152"/>
                  <a:gd name="T11" fmla="*/ 131 h 154"/>
                  <a:gd name="T12" fmla="*/ 76 w 152"/>
                  <a:gd name="T13" fmla="*/ 154 h 154"/>
                  <a:gd name="T14" fmla="*/ 129 w 152"/>
                  <a:gd name="T15" fmla="*/ 131 h 154"/>
                  <a:gd name="T16" fmla="*/ 152 w 152"/>
                  <a:gd name="T17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154">
                    <a:moveTo>
                      <a:pt x="152" y="77"/>
                    </a:moveTo>
                    <a:lnTo>
                      <a:pt x="129" y="24"/>
                    </a:lnTo>
                    <a:lnTo>
                      <a:pt x="76" y="0"/>
                    </a:lnTo>
                    <a:lnTo>
                      <a:pt x="22" y="24"/>
                    </a:lnTo>
                    <a:lnTo>
                      <a:pt x="0" y="77"/>
                    </a:lnTo>
                    <a:lnTo>
                      <a:pt x="22" y="131"/>
                    </a:lnTo>
                    <a:lnTo>
                      <a:pt x="76" y="154"/>
                    </a:lnTo>
                    <a:lnTo>
                      <a:pt x="129" y="131"/>
                    </a:lnTo>
                    <a:lnTo>
                      <a:pt x="152" y="77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26" name="Freeform 674"/>
              <p:cNvSpPr>
                <a:spLocks/>
              </p:cNvSpPr>
              <p:nvPr/>
            </p:nvSpPr>
            <p:spPr bwMode="auto">
              <a:xfrm>
                <a:off x="3931" y="4948"/>
                <a:ext cx="27" cy="6"/>
              </a:xfrm>
              <a:custGeom>
                <a:avLst/>
                <a:gdLst>
                  <a:gd name="T0" fmla="*/ 54 w 107"/>
                  <a:gd name="T1" fmla="*/ 0 h 24"/>
                  <a:gd name="T2" fmla="*/ 0 w 107"/>
                  <a:gd name="T3" fmla="*/ 24 h 24"/>
                  <a:gd name="T4" fmla="*/ 107 w 107"/>
                  <a:gd name="T5" fmla="*/ 24 h 24"/>
                  <a:gd name="T6" fmla="*/ 54 w 107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24">
                    <a:moveTo>
                      <a:pt x="54" y="0"/>
                    </a:moveTo>
                    <a:lnTo>
                      <a:pt x="0" y="24"/>
                    </a:lnTo>
                    <a:lnTo>
                      <a:pt x="107" y="2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27" name="Freeform 675"/>
              <p:cNvSpPr>
                <a:spLocks/>
              </p:cNvSpPr>
              <p:nvPr/>
            </p:nvSpPr>
            <p:spPr bwMode="auto">
              <a:xfrm>
                <a:off x="3931" y="4948"/>
                <a:ext cx="27" cy="6"/>
              </a:xfrm>
              <a:custGeom>
                <a:avLst/>
                <a:gdLst>
                  <a:gd name="T0" fmla="*/ 54 w 107"/>
                  <a:gd name="T1" fmla="*/ 0 h 24"/>
                  <a:gd name="T2" fmla="*/ 0 w 107"/>
                  <a:gd name="T3" fmla="*/ 24 h 24"/>
                  <a:gd name="T4" fmla="*/ 107 w 107"/>
                  <a:gd name="T5" fmla="*/ 24 h 24"/>
                  <a:gd name="T6" fmla="*/ 54 w 107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24">
                    <a:moveTo>
                      <a:pt x="54" y="0"/>
                    </a:moveTo>
                    <a:lnTo>
                      <a:pt x="0" y="24"/>
                    </a:lnTo>
                    <a:lnTo>
                      <a:pt x="107" y="24"/>
                    </a:lnTo>
                    <a:lnTo>
                      <a:pt x="5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28" name="Freeform 676"/>
              <p:cNvSpPr>
                <a:spLocks/>
              </p:cNvSpPr>
              <p:nvPr/>
            </p:nvSpPr>
            <p:spPr bwMode="auto">
              <a:xfrm>
                <a:off x="3926" y="4954"/>
                <a:ext cx="38" cy="13"/>
              </a:xfrm>
              <a:custGeom>
                <a:avLst/>
                <a:gdLst>
                  <a:gd name="T0" fmla="*/ 22 w 152"/>
                  <a:gd name="T1" fmla="*/ 0 h 53"/>
                  <a:gd name="T2" fmla="*/ 0 w 152"/>
                  <a:gd name="T3" fmla="*/ 53 h 53"/>
                  <a:gd name="T4" fmla="*/ 152 w 152"/>
                  <a:gd name="T5" fmla="*/ 53 h 53"/>
                  <a:gd name="T6" fmla="*/ 22 w 152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3">
                    <a:moveTo>
                      <a:pt x="22" y="0"/>
                    </a:moveTo>
                    <a:lnTo>
                      <a:pt x="0" y="53"/>
                    </a:lnTo>
                    <a:lnTo>
                      <a:pt x="152" y="5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29" name="Freeform 677"/>
              <p:cNvSpPr>
                <a:spLocks/>
              </p:cNvSpPr>
              <p:nvPr/>
            </p:nvSpPr>
            <p:spPr bwMode="auto">
              <a:xfrm>
                <a:off x="3926" y="4954"/>
                <a:ext cx="38" cy="13"/>
              </a:xfrm>
              <a:custGeom>
                <a:avLst/>
                <a:gdLst>
                  <a:gd name="T0" fmla="*/ 22 w 152"/>
                  <a:gd name="T1" fmla="*/ 0 h 53"/>
                  <a:gd name="T2" fmla="*/ 0 w 152"/>
                  <a:gd name="T3" fmla="*/ 53 h 53"/>
                  <a:gd name="T4" fmla="*/ 152 w 152"/>
                  <a:gd name="T5" fmla="*/ 53 h 53"/>
                  <a:gd name="T6" fmla="*/ 22 w 152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3">
                    <a:moveTo>
                      <a:pt x="22" y="0"/>
                    </a:moveTo>
                    <a:lnTo>
                      <a:pt x="0" y="53"/>
                    </a:lnTo>
                    <a:lnTo>
                      <a:pt x="152" y="53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30" name="Freeform 678"/>
              <p:cNvSpPr>
                <a:spLocks/>
              </p:cNvSpPr>
              <p:nvPr/>
            </p:nvSpPr>
            <p:spPr bwMode="auto">
              <a:xfrm>
                <a:off x="3931" y="4954"/>
                <a:ext cx="33" cy="13"/>
              </a:xfrm>
              <a:custGeom>
                <a:avLst/>
                <a:gdLst>
                  <a:gd name="T0" fmla="*/ 0 w 130"/>
                  <a:gd name="T1" fmla="*/ 0 h 53"/>
                  <a:gd name="T2" fmla="*/ 107 w 130"/>
                  <a:gd name="T3" fmla="*/ 0 h 53"/>
                  <a:gd name="T4" fmla="*/ 130 w 130"/>
                  <a:gd name="T5" fmla="*/ 53 h 53"/>
                  <a:gd name="T6" fmla="*/ 0 w 130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3">
                    <a:moveTo>
                      <a:pt x="0" y="0"/>
                    </a:moveTo>
                    <a:lnTo>
                      <a:pt x="107" y="0"/>
                    </a:lnTo>
                    <a:lnTo>
                      <a:pt x="130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31" name="Freeform 679"/>
              <p:cNvSpPr>
                <a:spLocks/>
              </p:cNvSpPr>
              <p:nvPr/>
            </p:nvSpPr>
            <p:spPr bwMode="auto">
              <a:xfrm>
                <a:off x="3931" y="4954"/>
                <a:ext cx="33" cy="13"/>
              </a:xfrm>
              <a:custGeom>
                <a:avLst/>
                <a:gdLst>
                  <a:gd name="T0" fmla="*/ 0 w 130"/>
                  <a:gd name="T1" fmla="*/ 0 h 53"/>
                  <a:gd name="T2" fmla="*/ 107 w 130"/>
                  <a:gd name="T3" fmla="*/ 0 h 53"/>
                  <a:gd name="T4" fmla="*/ 130 w 130"/>
                  <a:gd name="T5" fmla="*/ 53 h 53"/>
                  <a:gd name="T6" fmla="*/ 0 w 130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3">
                    <a:moveTo>
                      <a:pt x="0" y="0"/>
                    </a:moveTo>
                    <a:lnTo>
                      <a:pt x="107" y="0"/>
                    </a:lnTo>
                    <a:lnTo>
                      <a:pt x="130" y="5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32" name="Freeform 680"/>
              <p:cNvSpPr>
                <a:spLocks/>
              </p:cNvSpPr>
              <p:nvPr/>
            </p:nvSpPr>
            <p:spPr bwMode="auto">
              <a:xfrm>
                <a:off x="3931" y="4981"/>
                <a:ext cx="14" cy="6"/>
              </a:xfrm>
              <a:custGeom>
                <a:avLst/>
                <a:gdLst>
                  <a:gd name="T0" fmla="*/ 0 w 54"/>
                  <a:gd name="T1" fmla="*/ 0 h 23"/>
                  <a:gd name="T2" fmla="*/ 54 w 54"/>
                  <a:gd name="T3" fmla="*/ 0 h 23"/>
                  <a:gd name="T4" fmla="*/ 54 w 54"/>
                  <a:gd name="T5" fmla="*/ 23 h 23"/>
                  <a:gd name="T6" fmla="*/ 0 w 54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3">
                    <a:moveTo>
                      <a:pt x="0" y="0"/>
                    </a:moveTo>
                    <a:lnTo>
                      <a:pt x="54" y="0"/>
                    </a:lnTo>
                    <a:lnTo>
                      <a:pt x="54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33" name="Freeform 681"/>
              <p:cNvSpPr>
                <a:spLocks/>
              </p:cNvSpPr>
              <p:nvPr/>
            </p:nvSpPr>
            <p:spPr bwMode="auto">
              <a:xfrm>
                <a:off x="3931" y="4981"/>
                <a:ext cx="14" cy="6"/>
              </a:xfrm>
              <a:custGeom>
                <a:avLst/>
                <a:gdLst>
                  <a:gd name="T0" fmla="*/ 0 w 54"/>
                  <a:gd name="T1" fmla="*/ 0 h 23"/>
                  <a:gd name="T2" fmla="*/ 54 w 54"/>
                  <a:gd name="T3" fmla="*/ 0 h 23"/>
                  <a:gd name="T4" fmla="*/ 54 w 54"/>
                  <a:gd name="T5" fmla="*/ 23 h 23"/>
                  <a:gd name="T6" fmla="*/ 0 w 54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3">
                    <a:moveTo>
                      <a:pt x="0" y="0"/>
                    </a:moveTo>
                    <a:lnTo>
                      <a:pt x="54" y="0"/>
                    </a:lnTo>
                    <a:lnTo>
                      <a:pt x="54" y="2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34" name="Freeform 682"/>
              <p:cNvSpPr>
                <a:spLocks/>
              </p:cNvSpPr>
              <p:nvPr/>
            </p:nvSpPr>
            <p:spPr bwMode="auto">
              <a:xfrm>
                <a:off x="3926" y="4967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22 w 76"/>
                  <a:gd name="T3" fmla="*/ 54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22" y="54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35" name="Freeform 683"/>
              <p:cNvSpPr>
                <a:spLocks/>
              </p:cNvSpPr>
              <p:nvPr/>
            </p:nvSpPr>
            <p:spPr bwMode="auto">
              <a:xfrm>
                <a:off x="3926" y="4967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22 w 76"/>
                  <a:gd name="T3" fmla="*/ 54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22" y="54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36" name="Freeform 684"/>
              <p:cNvSpPr>
                <a:spLocks/>
              </p:cNvSpPr>
              <p:nvPr/>
            </p:nvSpPr>
            <p:spPr bwMode="auto">
              <a:xfrm>
                <a:off x="3926" y="4967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37" name="Freeform 685"/>
              <p:cNvSpPr>
                <a:spLocks/>
              </p:cNvSpPr>
              <p:nvPr/>
            </p:nvSpPr>
            <p:spPr bwMode="auto">
              <a:xfrm>
                <a:off x="3926" y="4967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38" name="Freeform 686"/>
              <p:cNvSpPr>
                <a:spLocks/>
              </p:cNvSpPr>
              <p:nvPr/>
            </p:nvSpPr>
            <p:spPr bwMode="auto">
              <a:xfrm>
                <a:off x="3926" y="4948"/>
                <a:ext cx="38" cy="39"/>
              </a:xfrm>
              <a:custGeom>
                <a:avLst/>
                <a:gdLst>
                  <a:gd name="T0" fmla="*/ 152 w 152"/>
                  <a:gd name="T1" fmla="*/ 77 h 154"/>
                  <a:gd name="T2" fmla="*/ 129 w 152"/>
                  <a:gd name="T3" fmla="*/ 24 h 154"/>
                  <a:gd name="T4" fmla="*/ 76 w 152"/>
                  <a:gd name="T5" fmla="*/ 0 h 154"/>
                  <a:gd name="T6" fmla="*/ 22 w 152"/>
                  <a:gd name="T7" fmla="*/ 24 h 154"/>
                  <a:gd name="T8" fmla="*/ 0 w 152"/>
                  <a:gd name="T9" fmla="*/ 77 h 154"/>
                  <a:gd name="T10" fmla="*/ 22 w 152"/>
                  <a:gd name="T11" fmla="*/ 131 h 154"/>
                  <a:gd name="T12" fmla="*/ 76 w 152"/>
                  <a:gd name="T13" fmla="*/ 154 h 154"/>
                  <a:gd name="T14" fmla="*/ 129 w 152"/>
                  <a:gd name="T15" fmla="*/ 131 h 154"/>
                  <a:gd name="T16" fmla="*/ 152 w 152"/>
                  <a:gd name="T17" fmla="*/ 77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154">
                    <a:moveTo>
                      <a:pt x="152" y="77"/>
                    </a:moveTo>
                    <a:lnTo>
                      <a:pt x="129" y="24"/>
                    </a:lnTo>
                    <a:lnTo>
                      <a:pt x="76" y="0"/>
                    </a:lnTo>
                    <a:lnTo>
                      <a:pt x="22" y="24"/>
                    </a:lnTo>
                    <a:lnTo>
                      <a:pt x="0" y="77"/>
                    </a:lnTo>
                    <a:lnTo>
                      <a:pt x="22" y="131"/>
                    </a:lnTo>
                    <a:lnTo>
                      <a:pt x="76" y="154"/>
                    </a:lnTo>
                    <a:lnTo>
                      <a:pt x="129" y="131"/>
                    </a:lnTo>
                    <a:lnTo>
                      <a:pt x="152" y="77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39" name="Freeform 687"/>
              <p:cNvSpPr>
                <a:spLocks/>
              </p:cNvSpPr>
              <p:nvPr/>
            </p:nvSpPr>
            <p:spPr bwMode="auto">
              <a:xfrm>
                <a:off x="4006" y="4849"/>
                <a:ext cx="55" cy="88"/>
              </a:xfrm>
              <a:custGeom>
                <a:avLst/>
                <a:gdLst>
                  <a:gd name="T0" fmla="*/ 221 w 221"/>
                  <a:gd name="T1" fmla="*/ 0 h 354"/>
                  <a:gd name="T2" fmla="*/ 174 w 221"/>
                  <a:gd name="T3" fmla="*/ 14 h 354"/>
                  <a:gd name="T4" fmla="*/ 2 w 221"/>
                  <a:gd name="T5" fmla="*/ 330 h 354"/>
                  <a:gd name="T6" fmla="*/ 0 w 221"/>
                  <a:gd name="T7" fmla="*/ 336 h 354"/>
                  <a:gd name="T8" fmla="*/ 2 w 221"/>
                  <a:gd name="T9" fmla="*/ 348 h 354"/>
                  <a:gd name="T10" fmla="*/ 15 w 221"/>
                  <a:gd name="T11" fmla="*/ 354 h 354"/>
                  <a:gd name="T12" fmla="*/ 27 w 221"/>
                  <a:gd name="T13" fmla="*/ 350 h 354"/>
                  <a:gd name="T14" fmla="*/ 35 w 221"/>
                  <a:gd name="T15" fmla="*/ 339 h 354"/>
                  <a:gd name="T16" fmla="*/ 221 w 221"/>
                  <a:gd name="T17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1" h="354">
                    <a:moveTo>
                      <a:pt x="221" y="0"/>
                    </a:moveTo>
                    <a:lnTo>
                      <a:pt x="174" y="14"/>
                    </a:lnTo>
                    <a:lnTo>
                      <a:pt x="2" y="330"/>
                    </a:lnTo>
                    <a:lnTo>
                      <a:pt x="0" y="336"/>
                    </a:lnTo>
                    <a:lnTo>
                      <a:pt x="2" y="348"/>
                    </a:lnTo>
                    <a:lnTo>
                      <a:pt x="15" y="354"/>
                    </a:lnTo>
                    <a:lnTo>
                      <a:pt x="27" y="350"/>
                    </a:lnTo>
                    <a:lnTo>
                      <a:pt x="35" y="339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40" name="Freeform 688"/>
              <p:cNvSpPr>
                <a:spLocks/>
              </p:cNvSpPr>
              <p:nvPr/>
            </p:nvSpPr>
            <p:spPr bwMode="auto">
              <a:xfrm>
                <a:off x="4012" y="4843"/>
                <a:ext cx="50" cy="19"/>
              </a:xfrm>
              <a:custGeom>
                <a:avLst/>
                <a:gdLst>
                  <a:gd name="T0" fmla="*/ 184 w 198"/>
                  <a:gd name="T1" fmla="*/ 0 h 75"/>
                  <a:gd name="T2" fmla="*/ 33 w 198"/>
                  <a:gd name="T3" fmla="*/ 0 h 75"/>
                  <a:gd name="T4" fmla="*/ 9 w 198"/>
                  <a:gd name="T5" fmla="*/ 18 h 75"/>
                  <a:gd name="T6" fmla="*/ 0 w 198"/>
                  <a:gd name="T7" fmla="*/ 57 h 75"/>
                  <a:gd name="T8" fmla="*/ 1 w 198"/>
                  <a:gd name="T9" fmla="*/ 69 h 75"/>
                  <a:gd name="T10" fmla="*/ 13 w 198"/>
                  <a:gd name="T11" fmla="*/ 75 h 75"/>
                  <a:gd name="T12" fmla="*/ 28 w 198"/>
                  <a:gd name="T13" fmla="*/ 71 h 75"/>
                  <a:gd name="T14" fmla="*/ 37 w 198"/>
                  <a:gd name="T15" fmla="*/ 57 h 75"/>
                  <a:gd name="T16" fmla="*/ 42 w 198"/>
                  <a:gd name="T17" fmla="*/ 37 h 75"/>
                  <a:gd name="T18" fmla="*/ 149 w 198"/>
                  <a:gd name="T19" fmla="*/ 37 h 75"/>
                  <a:gd name="T20" fmla="*/ 196 w 198"/>
                  <a:gd name="T21" fmla="*/ 23 h 75"/>
                  <a:gd name="T22" fmla="*/ 198 w 198"/>
                  <a:gd name="T23" fmla="*/ 15 h 75"/>
                  <a:gd name="T24" fmla="*/ 184 w 198"/>
                  <a:gd name="T2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8" h="75">
                    <a:moveTo>
                      <a:pt x="184" y="0"/>
                    </a:moveTo>
                    <a:lnTo>
                      <a:pt x="33" y="0"/>
                    </a:lnTo>
                    <a:lnTo>
                      <a:pt x="9" y="18"/>
                    </a:lnTo>
                    <a:lnTo>
                      <a:pt x="0" y="57"/>
                    </a:lnTo>
                    <a:lnTo>
                      <a:pt x="1" y="69"/>
                    </a:lnTo>
                    <a:lnTo>
                      <a:pt x="13" y="75"/>
                    </a:lnTo>
                    <a:lnTo>
                      <a:pt x="28" y="71"/>
                    </a:lnTo>
                    <a:lnTo>
                      <a:pt x="37" y="57"/>
                    </a:lnTo>
                    <a:lnTo>
                      <a:pt x="42" y="37"/>
                    </a:lnTo>
                    <a:lnTo>
                      <a:pt x="149" y="37"/>
                    </a:lnTo>
                    <a:lnTo>
                      <a:pt x="196" y="23"/>
                    </a:lnTo>
                    <a:lnTo>
                      <a:pt x="198" y="15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41" name="Freeform 689"/>
              <p:cNvSpPr>
                <a:spLocks/>
              </p:cNvSpPr>
              <p:nvPr/>
            </p:nvSpPr>
            <p:spPr bwMode="auto">
              <a:xfrm>
                <a:off x="4050" y="4905"/>
                <a:ext cx="13" cy="36"/>
              </a:xfrm>
              <a:custGeom>
                <a:avLst/>
                <a:gdLst>
                  <a:gd name="T0" fmla="*/ 52 w 52"/>
                  <a:gd name="T1" fmla="*/ 0 h 144"/>
                  <a:gd name="T2" fmla="*/ 31 w 52"/>
                  <a:gd name="T3" fmla="*/ 18 h 144"/>
                  <a:gd name="T4" fmla="*/ 0 w 52"/>
                  <a:gd name="T5" fmla="*/ 136 h 144"/>
                  <a:gd name="T6" fmla="*/ 5 w 52"/>
                  <a:gd name="T7" fmla="*/ 144 h 144"/>
                  <a:gd name="T8" fmla="*/ 14 w 52"/>
                  <a:gd name="T9" fmla="*/ 136 h 144"/>
                  <a:gd name="T10" fmla="*/ 52 w 52"/>
                  <a:gd name="T1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144">
                    <a:moveTo>
                      <a:pt x="52" y="0"/>
                    </a:moveTo>
                    <a:lnTo>
                      <a:pt x="31" y="18"/>
                    </a:lnTo>
                    <a:lnTo>
                      <a:pt x="0" y="136"/>
                    </a:lnTo>
                    <a:lnTo>
                      <a:pt x="5" y="144"/>
                    </a:lnTo>
                    <a:lnTo>
                      <a:pt x="14" y="136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42" name="Freeform 690"/>
              <p:cNvSpPr>
                <a:spLocks/>
              </p:cNvSpPr>
              <p:nvPr/>
            </p:nvSpPr>
            <p:spPr bwMode="auto">
              <a:xfrm>
                <a:off x="4049" y="4903"/>
                <a:ext cx="14" cy="11"/>
              </a:xfrm>
              <a:custGeom>
                <a:avLst/>
                <a:gdLst>
                  <a:gd name="T0" fmla="*/ 49 w 54"/>
                  <a:gd name="T1" fmla="*/ 0 h 45"/>
                  <a:gd name="T2" fmla="*/ 41 w 54"/>
                  <a:gd name="T3" fmla="*/ 2 h 45"/>
                  <a:gd name="T4" fmla="*/ 4 w 54"/>
                  <a:gd name="T5" fmla="*/ 32 h 45"/>
                  <a:gd name="T6" fmla="*/ 0 w 54"/>
                  <a:gd name="T7" fmla="*/ 39 h 45"/>
                  <a:gd name="T8" fmla="*/ 5 w 54"/>
                  <a:gd name="T9" fmla="*/ 45 h 45"/>
                  <a:gd name="T10" fmla="*/ 11 w 54"/>
                  <a:gd name="T11" fmla="*/ 44 h 45"/>
                  <a:gd name="T12" fmla="*/ 33 w 54"/>
                  <a:gd name="T13" fmla="*/ 26 h 45"/>
                  <a:gd name="T14" fmla="*/ 54 w 54"/>
                  <a:gd name="T15" fmla="*/ 8 h 45"/>
                  <a:gd name="T16" fmla="*/ 49 w 54"/>
                  <a:gd name="T1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45">
                    <a:moveTo>
                      <a:pt x="49" y="0"/>
                    </a:moveTo>
                    <a:lnTo>
                      <a:pt x="41" y="2"/>
                    </a:lnTo>
                    <a:lnTo>
                      <a:pt x="4" y="32"/>
                    </a:lnTo>
                    <a:lnTo>
                      <a:pt x="0" y="39"/>
                    </a:lnTo>
                    <a:lnTo>
                      <a:pt x="5" y="45"/>
                    </a:lnTo>
                    <a:lnTo>
                      <a:pt x="11" y="44"/>
                    </a:lnTo>
                    <a:lnTo>
                      <a:pt x="33" y="26"/>
                    </a:lnTo>
                    <a:lnTo>
                      <a:pt x="54" y="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43" name="Line 691"/>
              <p:cNvSpPr>
                <a:spLocks noChangeShapeType="1"/>
              </p:cNvSpPr>
              <p:nvPr/>
            </p:nvSpPr>
            <p:spPr bwMode="auto">
              <a:xfrm>
                <a:off x="3945" y="4967"/>
                <a:ext cx="3134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44" name="Line 692"/>
              <p:cNvSpPr>
                <a:spLocks noChangeShapeType="1"/>
              </p:cNvSpPr>
              <p:nvPr/>
            </p:nvSpPr>
            <p:spPr bwMode="auto">
              <a:xfrm flipV="1">
                <a:off x="7079" y="2154"/>
                <a:ext cx="0" cy="281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45" name="Line 693"/>
              <p:cNvSpPr>
                <a:spLocks noChangeShapeType="1"/>
              </p:cNvSpPr>
              <p:nvPr/>
            </p:nvSpPr>
            <p:spPr bwMode="auto">
              <a:xfrm flipH="1">
                <a:off x="3927" y="2154"/>
                <a:ext cx="3152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46" name="Freeform 694"/>
              <p:cNvSpPr>
                <a:spLocks/>
              </p:cNvSpPr>
              <p:nvPr/>
            </p:nvSpPr>
            <p:spPr bwMode="auto">
              <a:xfrm>
                <a:off x="3913" y="2141"/>
                <a:ext cx="27" cy="5"/>
              </a:xfrm>
              <a:custGeom>
                <a:avLst/>
                <a:gdLst>
                  <a:gd name="T0" fmla="*/ 54 w 108"/>
                  <a:gd name="T1" fmla="*/ 0 h 21"/>
                  <a:gd name="T2" fmla="*/ 0 w 108"/>
                  <a:gd name="T3" fmla="*/ 21 h 21"/>
                  <a:gd name="T4" fmla="*/ 108 w 108"/>
                  <a:gd name="T5" fmla="*/ 21 h 21"/>
                  <a:gd name="T6" fmla="*/ 54 w 108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21">
                    <a:moveTo>
                      <a:pt x="54" y="0"/>
                    </a:moveTo>
                    <a:lnTo>
                      <a:pt x="0" y="21"/>
                    </a:lnTo>
                    <a:lnTo>
                      <a:pt x="108" y="21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47" name="Freeform 695"/>
              <p:cNvSpPr>
                <a:spLocks/>
              </p:cNvSpPr>
              <p:nvPr/>
            </p:nvSpPr>
            <p:spPr bwMode="auto">
              <a:xfrm>
                <a:off x="3913" y="2141"/>
                <a:ext cx="27" cy="5"/>
              </a:xfrm>
              <a:custGeom>
                <a:avLst/>
                <a:gdLst>
                  <a:gd name="T0" fmla="*/ 54 w 108"/>
                  <a:gd name="T1" fmla="*/ 0 h 21"/>
                  <a:gd name="T2" fmla="*/ 0 w 108"/>
                  <a:gd name="T3" fmla="*/ 21 h 21"/>
                  <a:gd name="T4" fmla="*/ 108 w 108"/>
                  <a:gd name="T5" fmla="*/ 21 h 21"/>
                  <a:gd name="T6" fmla="*/ 54 w 108"/>
                  <a:gd name="T7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21">
                    <a:moveTo>
                      <a:pt x="54" y="0"/>
                    </a:moveTo>
                    <a:lnTo>
                      <a:pt x="0" y="21"/>
                    </a:lnTo>
                    <a:lnTo>
                      <a:pt x="108" y="21"/>
                    </a:lnTo>
                    <a:lnTo>
                      <a:pt x="5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48" name="Freeform 696"/>
              <p:cNvSpPr>
                <a:spLocks/>
              </p:cNvSpPr>
              <p:nvPr/>
            </p:nvSpPr>
            <p:spPr bwMode="auto">
              <a:xfrm>
                <a:off x="3908" y="2146"/>
                <a:ext cx="38" cy="14"/>
              </a:xfrm>
              <a:custGeom>
                <a:avLst/>
                <a:gdLst>
                  <a:gd name="T0" fmla="*/ 22 w 152"/>
                  <a:gd name="T1" fmla="*/ 0 h 55"/>
                  <a:gd name="T2" fmla="*/ 0 w 152"/>
                  <a:gd name="T3" fmla="*/ 55 h 55"/>
                  <a:gd name="T4" fmla="*/ 152 w 152"/>
                  <a:gd name="T5" fmla="*/ 55 h 55"/>
                  <a:gd name="T6" fmla="*/ 22 w 152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5">
                    <a:moveTo>
                      <a:pt x="22" y="0"/>
                    </a:moveTo>
                    <a:lnTo>
                      <a:pt x="0" y="55"/>
                    </a:lnTo>
                    <a:lnTo>
                      <a:pt x="152" y="5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49" name="Freeform 697"/>
              <p:cNvSpPr>
                <a:spLocks/>
              </p:cNvSpPr>
              <p:nvPr/>
            </p:nvSpPr>
            <p:spPr bwMode="auto">
              <a:xfrm>
                <a:off x="3908" y="2146"/>
                <a:ext cx="38" cy="14"/>
              </a:xfrm>
              <a:custGeom>
                <a:avLst/>
                <a:gdLst>
                  <a:gd name="T0" fmla="*/ 22 w 152"/>
                  <a:gd name="T1" fmla="*/ 0 h 55"/>
                  <a:gd name="T2" fmla="*/ 0 w 152"/>
                  <a:gd name="T3" fmla="*/ 55 h 55"/>
                  <a:gd name="T4" fmla="*/ 152 w 152"/>
                  <a:gd name="T5" fmla="*/ 55 h 55"/>
                  <a:gd name="T6" fmla="*/ 22 w 152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5">
                    <a:moveTo>
                      <a:pt x="22" y="0"/>
                    </a:moveTo>
                    <a:lnTo>
                      <a:pt x="0" y="55"/>
                    </a:lnTo>
                    <a:lnTo>
                      <a:pt x="152" y="55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50" name="Freeform 698"/>
              <p:cNvSpPr>
                <a:spLocks/>
              </p:cNvSpPr>
              <p:nvPr/>
            </p:nvSpPr>
            <p:spPr bwMode="auto">
              <a:xfrm>
                <a:off x="3913" y="2146"/>
                <a:ext cx="33" cy="14"/>
              </a:xfrm>
              <a:custGeom>
                <a:avLst/>
                <a:gdLst>
                  <a:gd name="T0" fmla="*/ 0 w 130"/>
                  <a:gd name="T1" fmla="*/ 0 h 55"/>
                  <a:gd name="T2" fmla="*/ 108 w 130"/>
                  <a:gd name="T3" fmla="*/ 0 h 55"/>
                  <a:gd name="T4" fmla="*/ 130 w 130"/>
                  <a:gd name="T5" fmla="*/ 55 h 55"/>
                  <a:gd name="T6" fmla="*/ 0 w 130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5">
                    <a:moveTo>
                      <a:pt x="0" y="0"/>
                    </a:moveTo>
                    <a:lnTo>
                      <a:pt x="108" y="0"/>
                    </a:lnTo>
                    <a:lnTo>
                      <a:pt x="13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51" name="Freeform 699"/>
              <p:cNvSpPr>
                <a:spLocks/>
              </p:cNvSpPr>
              <p:nvPr/>
            </p:nvSpPr>
            <p:spPr bwMode="auto">
              <a:xfrm>
                <a:off x="3913" y="2146"/>
                <a:ext cx="33" cy="14"/>
              </a:xfrm>
              <a:custGeom>
                <a:avLst/>
                <a:gdLst>
                  <a:gd name="T0" fmla="*/ 0 w 130"/>
                  <a:gd name="T1" fmla="*/ 0 h 55"/>
                  <a:gd name="T2" fmla="*/ 108 w 130"/>
                  <a:gd name="T3" fmla="*/ 0 h 55"/>
                  <a:gd name="T4" fmla="*/ 130 w 130"/>
                  <a:gd name="T5" fmla="*/ 55 h 55"/>
                  <a:gd name="T6" fmla="*/ 0 w 130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5">
                    <a:moveTo>
                      <a:pt x="0" y="0"/>
                    </a:moveTo>
                    <a:lnTo>
                      <a:pt x="108" y="0"/>
                    </a:lnTo>
                    <a:lnTo>
                      <a:pt x="130" y="5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52" name="Freeform 700"/>
              <p:cNvSpPr>
                <a:spLocks/>
              </p:cNvSpPr>
              <p:nvPr/>
            </p:nvSpPr>
            <p:spPr bwMode="auto">
              <a:xfrm>
                <a:off x="3913" y="2173"/>
                <a:ext cx="14" cy="6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54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54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53" name="Freeform 701"/>
              <p:cNvSpPr>
                <a:spLocks/>
              </p:cNvSpPr>
              <p:nvPr/>
            </p:nvSpPr>
            <p:spPr bwMode="auto">
              <a:xfrm>
                <a:off x="3913" y="2173"/>
                <a:ext cx="14" cy="6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54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54" y="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54" name="Freeform 702"/>
              <p:cNvSpPr>
                <a:spLocks/>
              </p:cNvSpPr>
              <p:nvPr/>
            </p:nvSpPr>
            <p:spPr bwMode="auto">
              <a:xfrm>
                <a:off x="3908" y="2160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22 w 76"/>
                  <a:gd name="T3" fmla="*/ 54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22" y="54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55" name="Freeform 703"/>
              <p:cNvSpPr>
                <a:spLocks/>
              </p:cNvSpPr>
              <p:nvPr/>
            </p:nvSpPr>
            <p:spPr bwMode="auto">
              <a:xfrm>
                <a:off x="3908" y="2160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22 w 76"/>
                  <a:gd name="T3" fmla="*/ 54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22" y="54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56" name="Freeform 704"/>
              <p:cNvSpPr>
                <a:spLocks/>
              </p:cNvSpPr>
              <p:nvPr/>
            </p:nvSpPr>
            <p:spPr bwMode="auto">
              <a:xfrm>
                <a:off x="3908" y="2160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57" name="Freeform 705"/>
              <p:cNvSpPr>
                <a:spLocks/>
              </p:cNvSpPr>
              <p:nvPr/>
            </p:nvSpPr>
            <p:spPr bwMode="auto">
              <a:xfrm>
                <a:off x="3908" y="2160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58" name="Freeform 706"/>
              <p:cNvSpPr>
                <a:spLocks/>
              </p:cNvSpPr>
              <p:nvPr/>
            </p:nvSpPr>
            <p:spPr bwMode="auto">
              <a:xfrm>
                <a:off x="3908" y="2141"/>
                <a:ext cx="38" cy="38"/>
              </a:xfrm>
              <a:custGeom>
                <a:avLst/>
                <a:gdLst>
                  <a:gd name="T0" fmla="*/ 152 w 152"/>
                  <a:gd name="T1" fmla="*/ 76 h 152"/>
                  <a:gd name="T2" fmla="*/ 130 w 152"/>
                  <a:gd name="T3" fmla="*/ 21 h 152"/>
                  <a:gd name="T4" fmla="*/ 76 w 152"/>
                  <a:gd name="T5" fmla="*/ 0 h 152"/>
                  <a:gd name="T6" fmla="*/ 22 w 152"/>
                  <a:gd name="T7" fmla="*/ 21 h 152"/>
                  <a:gd name="T8" fmla="*/ 0 w 152"/>
                  <a:gd name="T9" fmla="*/ 76 h 152"/>
                  <a:gd name="T10" fmla="*/ 22 w 152"/>
                  <a:gd name="T11" fmla="*/ 130 h 152"/>
                  <a:gd name="T12" fmla="*/ 76 w 152"/>
                  <a:gd name="T13" fmla="*/ 152 h 152"/>
                  <a:gd name="T14" fmla="*/ 130 w 152"/>
                  <a:gd name="T15" fmla="*/ 130 h 152"/>
                  <a:gd name="T16" fmla="*/ 152 w 152"/>
                  <a:gd name="T17" fmla="*/ 7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152">
                    <a:moveTo>
                      <a:pt x="152" y="76"/>
                    </a:moveTo>
                    <a:lnTo>
                      <a:pt x="130" y="21"/>
                    </a:lnTo>
                    <a:lnTo>
                      <a:pt x="76" y="0"/>
                    </a:lnTo>
                    <a:lnTo>
                      <a:pt x="22" y="21"/>
                    </a:lnTo>
                    <a:lnTo>
                      <a:pt x="0" y="76"/>
                    </a:lnTo>
                    <a:lnTo>
                      <a:pt x="22" y="130"/>
                    </a:lnTo>
                    <a:lnTo>
                      <a:pt x="76" y="152"/>
                    </a:lnTo>
                    <a:lnTo>
                      <a:pt x="130" y="130"/>
                    </a:lnTo>
                    <a:lnTo>
                      <a:pt x="152" y="7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59" name="Freeform 707"/>
              <p:cNvSpPr>
                <a:spLocks/>
              </p:cNvSpPr>
              <p:nvPr/>
            </p:nvSpPr>
            <p:spPr bwMode="auto">
              <a:xfrm>
                <a:off x="3927" y="2173"/>
                <a:ext cx="13" cy="6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0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60" name="Freeform 708"/>
              <p:cNvSpPr>
                <a:spLocks/>
              </p:cNvSpPr>
              <p:nvPr/>
            </p:nvSpPr>
            <p:spPr bwMode="auto">
              <a:xfrm>
                <a:off x="3927" y="2173"/>
                <a:ext cx="13" cy="6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0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61" name="Freeform 709"/>
              <p:cNvSpPr>
                <a:spLocks/>
              </p:cNvSpPr>
              <p:nvPr/>
            </p:nvSpPr>
            <p:spPr bwMode="auto">
              <a:xfrm>
                <a:off x="3927" y="2160"/>
                <a:ext cx="13" cy="13"/>
              </a:xfrm>
              <a:custGeom>
                <a:avLst/>
                <a:gdLst>
                  <a:gd name="T0" fmla="*/ 0 w 54"/>
                  <a:gd name="T1" fmla="*/ 0 h 54"/>
                  <a:gd name="T2" fmla="*/ 0 w 54"/>
                  <a:gd name="T3" fmla="*/ 54 h 54"/>
                  <a:gd name="T4" fmla="*/ 54 w 54"/>
                  <a:gd name="T5" fmla="*/ 54 h 54"/>
                  <a:gd name="T6" fmla="*/ 0 w 5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4">
                    <a:moveTo>
                      <a:pt x="0" y="0"/>
                    </a:moveTo>
                    <a:lnTo>
                      <a:pt x="0" y="54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62" name="Freeform 710"/>
              <p:cNvSpPr>
                <a:spLocks/>
              </p:cNvSpPr>
              <p:nvPr/>
            </p:nvSpPr>
            <p:spPr bwMode="auto">
              <a:xfrm>
                <a:off x="3927" y="2160"/>
                <a:ext cx="13" cy="13"/>
              </a:xfrm>
              <a:custGeom>
                <a:avLst/>
                <a:gdLst>
                  <a:gd name="T0" fmla="*/ 0 w 54"/>
                  <a:gd name="T1" fmla="*/ 0 h 54"/>
                  <a:gd name="T2" fmla="*/ 0 w 54"/>
                  <a:gd name="T3" fmla="*/ 54 h 54"/>
                  <a:gd name="T4" fmla="*/ 54 w 54"/>
                  <a:gd name="T5" fmla="*/ 54 h 54"/>
                  <a:gd name="T6" fmla="*/ 0 w 5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4">
                    <a:moveTo>
                      <a:pt x="0" y="0"/>
                    </a:moveTo>
                    <a:lnTo>
                      <a:pt x="0" y="54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63" name="Freeform 711"/>
              <p:cNvSpPr>
                <a:spLocks/>
              </p:cNvSpPr>
              <p:nvPr/>
            </p:nvSpPr>
            <p:spPr bwMode="auto">
              <a:xfrm>
                <a:off x="3927" y="2160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54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64" name="Freeform 712"/>
              <p:cNvSpPr>
                <a:spLocks/>
              </p:cNvSpPr>
              <p:nvPr/>
            </p:nvSpPr>
            <p:spPr bwMode="auto">
              <a:xfrm>
                <a:off x="3927" y="2160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54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65" name="Freeform 713"/>
              <p:cNvSpPr>
                <a:spLocks/>
              </p:cNvSpPr>
              <p:nvPr/>
            </p:nvSpPr>
            <p:spPr bwMode="auto">
              <a:xfrm>
                <a:off x="3827" y="2059"/>
                <a:ext cx="55" cy="89"/>
              </a:xfrm>
              <a:custGeom>
                <a:avLst/>
                <a:gdLst>
                  <a:gd name="T0" fmla="*/ 222 w 222"/>
                  <a:gd name="T1" fmla="*/ 0 h 354"/>
                  <a:gd name="T2" fmla="*/ 174 w 222"/>
                  <a:gd name="T3" fmla="*/ 14 h 354"/>
                  <a:gd name="T4" fmla="*/ 3 w 222"/>
                  <a:gd name="T5" fmla="*/ 330 h 354"/>
                  <a:gd name="T6" fmla="*/ 0 w 222"/>
                  <a:gd name="T7" fmla="*/ 336 h 354"/>
                  <a:gd name="T8" fmla="*/ 3 w 222"/>
                  <a:gd name="T9" fmla="*/ 350 h 354"/>
                  <a:gd name="T10" fmla="*/ 14 w 222"/>
                  <a:gd name="T11" fmla="*/ 354 h 354"/>
                  <a:gd name="T12" fmla="*/ 27 w 222"/>
                  <a:gd name="T13" fmla="*/ 350 h 354"/>
                  <a:gd name="T14" fmla="*/ 36 w 222"/>
                  <a:gd name="T15" fmla="*/ 339 h 354"/>
                  <a:gd name="T16" fmla="*/ 222 w 222"/>
                  <a:gd name="T17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2" h="354">
                    <a:moveTo>
                      <a:pt x="222" y="0"/>
                    </a:moveTo>
                    <a:lnTo>
                      <a:pt x="174" y="14"/>
                    </a:lnTo>
                    <a:lnTo>
                      <a:pt x="3" y="330"/>
                    </a:lnTo>
                    <a:lnTo>
                      <a:pt x="0" y="336"/>
                    </a:lnTo>
                    <a:lnTo>
                      <a:pt x="3" y="350"/>
                    </a:lnTo>
                    <a:lnTo>
                      <a:pt x="14" y="354"/>
                    </a:lnTo>
                    <a:lnTo>
                      <a:pt x="27" y="350"/>
                    </a:lnTo>
                    <a:lnTo>
                      <a:pt x="36" y="339"/>
                    </a:lnTo>
                    <a:lnTo>
                      <a:pt x="22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66" name="Freeform 714"/>
              <p:cNvSpPr>
                <a:spLocks/>
              </p:cNvSpPr>
              <p:nvPr/>
            </p:nvSpPr>
            <p:spPr bwMode="auto">
              <a:xfrm>
                <a:off x="3833" y="2053"/>
                <a:ext cx="50" cy="19"/>
              </a:xfrm>
              <a:custGeom>
                <a:avLst/>
                <a:gdLst>
                  <a:gd name="T0" fmla="*/ 185 w 199"/>
                  <a:gd name="T1" fmla="*/ 0 h 75"/>
                  <a:gd name="T2" fmla="*/ 34 w 199"/>
                  <a:gd name="T3" fmla="*/ 0 h 75"/>
                  <a:gd name="T4" fmla="*/ 10 w 199"/>
                  <a:gd name="T5" fmla="*/ 19 h 75"/>
                  <a:gd name="T6" fmla="*/ 0 w 199"/>
                  <a:gd name="T7" fmla="*/ 57 h 75"/>
                  <a:gd name="T8" fmla="*/ 2 w 199"/>
                  <a:gd name="T9" fmla="*/ 71 h 75"/>
                  <a:gd name="T10" fmla="*/ 14 w 199"/>
                  <a:gd name="T11" fmla="*/ 75 h 75"/>
                  <a:gd name="T12" fmla="*/ 28 w 199"/>
                  <a:gd name="T13" fmla="*/ 71 h 75"/>
                  <a:gd name="T14" fmla="*/ 37 w 199"/>
                  <a:gd name="T15" fmla="*/ 57 h 75"/>
                  <a:gd name="T16" fmla="*/ 42 w 199"/>
                  <a:gd name="T17" fmla="*/ 37 h 75"/>
                  <a:gd name="T18" fmla="*/ 149 w 199"/>
                  <a:gd name="T19" fmla="*/ 37 h 75"/>
                  <a:gd name="T20" fmla="*/ 197 w 199"/>
                  <a:gd name="T21" fmla="*/ 23 h 75"/>
                  <a:gd name="T22" fmla="*/ 199 w 199"/>
                  <a:gd name="T23" fmla="*/ 15 h 75"/>
                  <a:gd name="T24" fmla="*/ 185 w 199"/>
                  <a:gd name="T2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9" h="75">
                    <a:moveTo>
                      <a:pt x="185" y="0"/>
                    </a:moveTo>
                    <a:lnTo>
                      <a:pt x="34" y="0"/>
                    </a:lnTo>
                    <a:lnTo>
                      <a:pt x="10" y="19"/>
                    </a:lnTo>
                    <a:lnTo>
                      <a:pt x="0" y="57"/>
                    </a:lnTo>
                    <a:lnTo>
                      <a:pt x="2" y="71"/>
                    </a:lnTo>
                    <a:lnTo>
                      <a:pt x="14" y="75"/>
                    </a:lnTo>
                    <a:lnTo>
                      <a:pt x="28" y="71"/>
                    </a:lnTo>
                    <a:lnTo>
                      <a:pt x="37" y="57"/>
                    </a:lnTo>
                    <a:lnTo>
                      <a:pt x="42" y="37"/>
                    </a:lnTo>
                    <a:lnTo>
                      <a:pt x="149" y="37"/>
                    </a:lnTo>
                    <a:lnTo>
                      <a:pt x="197" y="23"/>
                    </a:lnTo>
                    <a:lnTo>
                      <a:pt x="199" y="15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67" name="Freeform 715"/>
              <p:cNvSpPr>
                <a:spLocks/>
              </p:cNvSpPr>
              <p:nvPr/>
            </p:nvSpPr>
            <p:spPr bwMode="auto">
              <a:xfrm>
                <a:off x="3880" y="2116"/>
                <a:ext cx="27" cy="36"/>
              </a:xfrm>
              <a:custGeom>
                <a:avLst/>
                <a:gdLst>
                  <a:gd name="T0" fmla="*/ 100 w 105"/>
                  <a:gd name="T1" fmla="*/ 0 h 141"/>
                  <a:gd name="T2" fmla="*/ 73 w 105"/>
                  <a:gd name="T3" fmla="*/ 4 h 141"/>
                  <a:gd name="T4" fmla="*/ 87 w 105"/>
                  <a:gd name="T5" fmla="*/ 11 h 141"/>
                  <a:gd name="T6" fmla="*/ 90 w 105"/>
                  <a:gd name="T7" fmla="*/ 28 h 141"/>
                  <a:gd name="T8" fmla="*/ 82 w 105"/>
                  <a:gd name="T9" fmla="*/ 39 h 141"/>
                  <a:gd name="T10" fmla="*/ 2 w 105"/>
                  <a:gd name="T11" fmla="*/ 129 h 141"/>
                  <a:gd name="T12" fmla="*/ 0 w 105"/>
                  <a:gd name="T13" fmla="*/ 133 h 141"/>
                  <a:gd name="T14" fmla="*/ 5 w 105"/>
                  <a:gd name="T15" fmla="*/ 141 h 141"/>
                  <a:gd name="T16" fmla="*/ 67 w 105"/>
                  <a:gd name="T17" fmla="*/ 141 h 141"/>
                  <a:gd name="T18" fmla="*/ 76 w 105"/>
                  <a:gd name="T19" fmla="*/ 133 h 141"/>
                  <a:gd name="T20" fmla="*/ 70 w 105"/>
                  <a:gd name="T21" fmla="*/ 126 h 141"/>
                  <a:gd name="T22" fmla="*/ 23 w 105"/>
                  <a:gd name="T23" fmla="*/ 126 h 141"/>
                  <a:gd name="T24" fmla="*/ 91 w 105"/>
                  <a:gd name="T25" fmla="*/ 49 h 141"/>
                  <a:gd name="T26" fmla="*/ 94 w 105"/>
                  <a:gd name="T27" fmla="*/ 47 h 141"/>
                  <a:gd name="T28" fmla="*/ 104 w 105"/>
                  <a:gd name="T29" fmla="*/ 28 h 141"/>
                  <a:gd name="T30" fmla="*/ 105 w 105"/>
                  <a:gd name="T31" fmla="*/ 17 h 141"/>
                  <a:gd name="T32" fmla="*/ 100 w 105"/>
                  <a:gd name="T33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5" h="141">
                    <a:moveTo>
                      <a:pt x="100" y="0"/>
                    </a:moveTo>
                    <a:lnTo>
                      <a:pt x="73" y="4"/>
                    </a:lnTo>
                    <a:lnTo>
                      <a:pt x="87" y="11"/>
                    </a:lnTo>
                    <a:lnTo>
                      <a:pt x="90" y="28"/>
                    </a:lnTo>
                    <a:lnTo>
                      <a:pt x="82" y="39"/>
                    </a:lnTo>
                    <a:lnTo>
                      <a:pt x="2" y="129"/>
                    </a:lnTo>
                    <a:lnTo>
                      <a:pt x="0" y="133"/>
                    </a:lnTo>
                    <a:lnTo>
                      <a:pt x="5" y="141"/>
                    </a:lnTo>
                    <a:lnTo>
                      <a:pt x="67" y="141"/>
                    </a:lnTo>
                    <a:lnTo>
                      <a:pt x="76" y="133"/>
                    </a:lnTo>
                    <a:lnTo>
                      <a:pt x="70" y="126"/>
                    </a:lnTo>
                    <a:lnTo>
                      <a:pt x="23" y="126"/>
                    </a:lnTo>
                    <a:lnTo>
                      <a:pt x="91" y="49"/>
                    </a:lnTo>
                    <a:lnTo>
                      <a:pt x="94" y="47"/>
                    </a:lnTo>
                    <a:lnTo>
                      <a:pt x="104" y="28"/>
                    </a:lnTo>
                    <a:lnTo>
                      <a:pt x="105" y="1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68" name="Freeform 716"/>
              <p:cNvSpPr>
                <a:spLocks/>
              </p:cNvSpPr>
              <p:nvPr/>
            </p:nvSpPr>
            <p:spPr bwMode="auto">
              <a:xfrm>
                <a:off x="3888" y="2113"/>
                <a:ext cx="17" cy="10"/>
              </a:xfrm>
              <a:custGeom>
                <a:avLst/>
                <a:gdLst>
                  <a:gd name="T0" fmla="*/ 47 w 70"/>
                  <a:gd name="T1" fmla="*/ 0 h 39"/>
                  <a:gd name="T2" fmla="*/ 38 w 70"/>
                  <a:gd name="T3" fmla="*/ 1 h 39"/>
                  <a:gd name="T4" fmla="*/ 20 w 70"/>
                  <a:gd name="T5" fmla="*/ 10 h 39"/>
                  <a:gd name="T6" fmla="*/ 2 w 70"/>
                  <a:gd name="T7" fmla="*/ 27 h 39"/>
                  <a:gd name="T8" fmla="*/ 0 w 70"/>
                  <a:gd name="T9" fmla="*/ 31 h 39"/>
                  <a:gd name="T10" fmla="*/ 6 w 70"/>
                  <a:gd name="T11" fmla="*/ 39 h 39"/>
                  <a:gd name="T12" fmla="*/ 13 w 70"/>
                  <a:gd name="T13" fmla="*/ 35 h 39"/>
                  <a:gd name="T14" fmla="*/ 25 w 70"/>
                  <a:gd name="T15" fmla="*/ 23 h 39"/>
                  <a:gd name="T16" fmla="*/ 43 w 70"/>
                  <a:gd name="T17" fmla="*/ 15 h 39"/>
                  <a:gd name="T18" fmla="*/ 70 w 70"/>
                  <a:gd name="T19" fmla="*/ 11 h 39"/>
                  <a:gd name="T20" fmla="*/ 65 w 70"/>
                  <a:gd name="T21" fmla="*/ 5 h 39"/>
                  <a:gd name="T22" fmla="*/ 47 w 70"/>
                  <a:gd name="T2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0" h="39">
                    <a:moveTo>
                      <a:pt x="47" y="0"/>
                    </a:moveTo>
                    <a:lnTo>
                      <a:pt x="38" y="1"/>
                    </a:lnTo>
                    <a:lnTo>
                      <a:pt x="20" y="10"/>
                    </a:lnTo>
                    <a:lnTo>
                      <a:pt x="2" y="27"/>
                    </a:lnTo>
                    <a:lnTo>
                      <a:pt x="0" y="31"/>
                    </a:lnTo>
                    <a:lnTo>
                      <a:pt x="6" y="39"/>
                    </a:lnTo>
                    <a:lnTo>
                      <a:pt x="13" y="35"/>
                    </a:lnTo>
                    <a:lnTo>
                      <a:pt x="25" y="23"/>
                    </a:lnTo>
                    <a:lnTo>
                      <a:pt x="43" y="15"/>
                    </a:lnTo>
                    <a:lnTo>
                      <a:pt x="70" y="11"/>
                    </a:lnTo>
                    <a:lnTo>
                      <a:pt x="65" y="5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69" name="Freeform 717"/>
              <p:cNvSpPr>
                <a:spLocks/>
              </p:cNvSpPr>
              <p:nvPr/>
            </p:nvSpPr>
            <p:spPr bwMode="auto">
              <a:xfrm>
                <a:off x="7060" y="2135"/>
                <a:ext cx="38" cy="38"/>
              </a:xfrm>
              <a:custGeom>
                <a:avLst/>
                <a:gdLst>
                  <a:gd name="T0" fmla="*/ 152 w 152"/>
                  <a:gd name="T1" fmla="*/ 76 h 152"/>
                  <a:gd name="T2" fmla="*/ 130 w 152"/>
                  <a:gd name="T3" fmla="*/ 22 h 152"/>
                  <a:gd name="T4" fmla="*/ 76 w 152"/>
                  <a:gd name="T5" fmla="*/ 0 h 152"/>
                  <a:gd name="T6" fmla="*/ 22 w 152"/>
                  <a:gd name="T7" fmla="*/ 22 h 152"/>
                  <a:gd name="T8" fmla="*/ 0 w 152"/>
                  <a:gd name="T9" fmla="*/ 76 h 152"/>
                  <a:gd name="T10" fmla="*/ 22 w 152"/>
                  <a:gd name="T11" fmla="*/ 130 h 152"/>
                  <a:gd name="T12" fmla="*/ 76 w 152"/>
                  <a:gd name="T13" fmla="*/ 152 h 152"/>
                  <a:gd name="T14" fmla="*/ 130 w 152"/>
                  <a:gd name="T15" fmla="*/ 130 h 152"/>
                  <a:gd name="T16" fmla="*/ 152 w 152"/>
                  <a:gd name="T17" fmla="*/ 7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152">
                    <a:moveTo>
                      <a:pt x="152" y="76"/>
                    </a:moveTo>
                    <a:lnTo>
                      <a:pt x="130" y="22"/>
                    </a:lnTo>
                    <a:lnTo>
                      <a:pt x="76" y="0"/>
                    </a:lnTo>
                    <a:lnTo>
                      <a:pt x="22" y="22"/>
                    </a:lnTo>
                    <a:lnTo>
                      <a:pt x="0" y="76"/>
                    </a:lnTo>
                    <a:lnTo>
                      <a:pt x="22" y="130"/>
                    </a:lnTo>
                    <a:lnTo>
                      <a:pt x="76" y="152"/>
                    </a:lnTo>
                    <a:lnTo>
                      <a:pt x="130" y="130"/>
                    </a:lnTo>
                    <a:lnTo>
                      <a:pt x="152" y="7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70" name="Freeform 718"/>
              <p:cNvSpPr>
                <a:spLocks/>
              </p:cNvSpPr>
              <p:nvPr/>
            </p:nvSpPr>
            <p:spPr bwMode="auto">
              <a:xfrm>
                <a:off x="7079" y="2167"/>
                <a:ext cx="14" cy="6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0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71" name="Freeform 719"/>
              <p:cNvSpPr>
                <a:spLocks/>
              </p:cNvSpPr>
              <p:nvPr/>
            </p:nvSpPr>
            <p:spPr bwMode="auto">
              <a:xfrm>
                <a:off x="7079" y="2167"/>
                <a:ext cx="14" cy="6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0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72" name="Freeform 720"/>
              <p:cNvSpPr>
                <a:spLocks/>
              </p:cNvSpPr>
              <p:nvPr/>
            </p:nvSpPr>
            <p:spPr bwMode="auto">
              <a:xfrm>
                <a:off x="7079" y="2154"/>
                <a:ext cx="14" cy="13"/>
              </a:xfrm>
              <a:custGeom>
                <a:avLst/>
                <a:gdLst>
                  <a:gd name="T0" fmla="*/ 0 w 54"/>
                  <a:gd name="T1" fmla="*/ 0 h 54"/>
                  <a:gd name="T2" fmla="*/ 0 w 54"/>
                  <a:gd name="T3" fmla="*/ 54 h 54"/>
                  <a:gd name="T4" fmla="*/ 54 w 54"/>
                  <a:gd name="T5" fmla="*/ 54 h 54"/>
                  <a:gd name="T6" fmla="*/ 0 w 5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4">
                    <a:moveTo>
                      <a:pt x="0" y="0"/>
                    </a:moveTo>
                    <a:lnTo>
                      <a:pt x="0" y="54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73" name="Freeform 721"/>
              <p:cNvSpPr>
                <a:spLocks/>
              </p:cNvSpPr>
              <p:nvPr/>
            </p:nvSpPr>
            <p:spPr bwMode="auto">
              <a:xfrm>
                <a:off x="7079" y="2154"/>
                <a:ext cx="14" cy="13"/>
              </a:xfrm>
              <a:custGeom>
                <a:avLst/>
                <a:gdLst>
                  <a:gd name="T0" fmla="*/ 0 w 54"/>
                  <a:gd name="T1" fmla="*/ 0 h 54"/>
                  <a:gd name="T2" fmla="*/ 0 w 54"/>
                  <a:gd name="T3" fmla="*/ 54 h 54"/>
                  <a:gd name="T4" fmla="*/ 54 w 54"/>
                  <a:gd name="T5" fmla="*/ 54 h 54"/>
                  <a:gd name="T6" fmla="*/ 0 w 5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4">
                    <a:moveTo>
                      <a:pt x="0" y="0"/>
                    </a:moveTo>
                    <a:lnTo>
                      <a:pt x="0" y="54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74" name="Freeform 722"/>
              <p:cNvSpPr>
                <a:spLocks/>
              </p:cNvSpPr>
              <p:nvPr/>
            </p:nvSpPr>
            <p:spPr bwMode="auto">
              <a:xfrm>
                <a:off x="7079" y="2154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54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75" name="Freeform 723"/>
              <p:cNvSpPr>
                <a:spLocks/>
              </p:cNvSpPr>
              <p:nvPr/>
            </p:nvSpPr>
            <p:spPr bwMode="auto">
              <a:xfrm>
                <a:off x="7079" y="2154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54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76" name="Freeform 724"/>
              <p:cNvSpPr>
                <a:spLocks/>
              </p:cNvSpPr>
              <p:nvPr/>
            </p:nvSpPr>
            <p:spPr bwMode="auto">
              <a:xfrm>
                <a:off x="7065" y="2135"/>
                <a:ext cx="28" cy="5"/>
              </a:xfrm>
              <a:custGeom>
                <a:avLst/>
                <a:gdLst>
                  <a:gd name="T0" fmla="*/ 54 w 108"/>
                  <a:gd name="T1" fmla="*/ 0 h 22"/>
                  <a:gd name="T2" fmla="*/ 0 w 108"/>
                  <a:gd name="T3" fmla="*/ 22 h 22"/>
                  <a:gd name="T4" fmla="*/ 108 w 108"/>
                  <a:gd name="T5" fmla="*/ 22 h 22"/>
                  <a:gd name="T6" fmla="*/ 54 w 108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22">
                    <a:moveTo>
                      <a:pt x="54" y="0"/>
                    </a:moveTo>
                    <a:lnTo>
                      <a:pt x="0" y="22"/>
                    </a:lnTo>
                    <a:lnTo>
                      <a:pt x="108" y="2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77" name="Freeform 725"/>
              <p:cNvSpPr>
                <a:spLocks/>
              </p:cNvSpPr>
              <p:nvPr/>
            </p:nvSpPr>
            <p:spPr bwMode="auto">
              <a:xfrm>
                <a:off x="7065" y="2135"/>
                <a:ext cx="28" cy="5"/>
              </a:xfrm>
              <a:custGeom>
                <a:avLst/>
                <a:gdLst>
                  <a:gd name="T0" fmla="*/ 54 w 108"/>
                  <a:gd name="T1" fmla="*/ 0 h 22"/>
                  <a:gd name="T2" fmla="*/ 0 w 108"/>
                  <a:gd name="T3" fmla="*/ 22 h 22"/>
                  <a:gd name="T4" fmla="*/ 108 w 108"/>
                  <a:gd name="T5" fmla="*/ 22 h 22"/>
                  <a:gd name="T6" fmla="*/ 54 w 108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22">
                    <a:moveTo>
                      <a:pt x="54" y="0"/>
                    </a:moveTo>
                    <a:lnTo>
                      <a:pt x="0" y="22"/>
                    </a:lnTo>
                    <a:lnTo>
                      <a:pt x="108" y="22"/>
                    </a:lnTo>
                    <a:lnTo>
                      <a:pt x="5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78" name="Freeform 726"/>
              <p:cNvSpPr>
                <a:spLocks/>
              </p:cNvSpPr>
              <p:nvPr/>
            </p:nvSpPr>
            <p:spPr bwMode="auto">
              <a:xfrm>
                <a:off x="7060" y="2140"/>
                <a:ext cx="38" cy="14"/>
              </a:xfrm>
              <a:custGeom>
                <a:avLst/>
                <a:gdLst>
                  <a:gd name="T0" fmla="*/ 22 w 152"/>
                  <a:gd name="T1" fmla="*/ 0 h 54"/>
                  <a:gd name="T2" fmla="*/ 0 w 152"/>
                  <a:gd name="T3" fmla="*/ 54 h 54"/>
                  <a:gd name="T4" fmla="*/ 152 w 152"/>
                  <a:gd name="T5" fmla="*/ 54 h 54"/>
                  <a:gd name="T6" fmla="*/ 22 w 152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4">
                    <a:moveTo>
                      <a:pt x="22" y="0"/>
                    </a:moveTo>
                    <a:lnTo>
                      <a:pt x="0" y="54"/>
                    </a:lnTo>
                    <a:lnTo>
                      <a:pt x="152" y="5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79" name="Freeform 727"/>
              <p:cNvSpPr>
                <a:spLocks/>
              </p:cNvSpPr>
              <p:nvPr/>
            </p:nvSpPr>
            <p:spPr bwMode="auto">
              <a:xfrm>
                <a:off x="7060" y="2140"/>
                <a:ext cx="38" cy="14"/>
              </a:xfrm>
              <a:custGeom>
                <a:avLst/>
                <a:gdLst>
                  <a:gd name="T0" fmla="*/ 22 w 152"/>
                  <a:gd name="T1" fmla="*/ 0 h 54"/>
                  <a:gd name="T2" fmla="*/ 0 w 152"/>
                  <a:gd name="T3" fmla="*/ 54 h 54"/>
                  <a:gd name="T4" fmla="*/ 152 w 152"/>
                  <a:gd name="T5" fmla="*/ 54 h 54"/>
                  <a:gd name="T6" fmla="*/ 22 w 152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4">
                    <a:moveTo>
                      <a:pt x="22" y="0"/>
                    </a:moveTo>
                    <a:lnTo>
                      <a:pt x="0" y="54"/>
                    </a:lnTo>
                    <a:lnTo>
                      <a:pt x="152" y="54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80" name="Freeform 728"/>
              <p:cNvSpPr>
                <a:spLocks/>
              </p:cNvSpPr>
              <p:nvPr/>
            </p:nvSpPr>
            <p:spPr bwMode="auto">
              <a:xfrm>
                <a:off x="7065" y="2140"/>
                <a:ext cx="33" cy="14"/>
              </a:xfrm>
              <a:custGeom>
                <a:avLst/>
                <a:gdLst>
                  <a:gd name="T0" fmla="*/ 0 w 130"/>
                  <a:gd name="T1" fmla="*/ 0 h 54"/>
                  <a:gd name="T2" fmla="*/ 108 w 130"/>
                  <a:gd name="T3" fmla="*/ 0 h 54"/>
                  <a:gd name="T4" fmla="*/ 130 w 130"/>
                  <a:gd name="T5" fmla="*/ 54 h 54"/>
                  <a:gd name="T6" fmla="*/ 0 w 130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4">
                    <a:moveTo>
                      <a:pt x="0" y="0"/>
                    </a:moveTo>
                    <a:lnTo>
                      <a:pt x="108" y="0"/>
                    </a:lnTo>
                    <a:lnTo>
                      <a:pt x="13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81" name="Freeform 729"/>
              <p:cNvSpPr>
                <a:spLocks/>
              </p:cNvSpPr>
              <p:nvPr/>
            </p:nvSpPr>
            <p:spPr bwMode="auto">
              <a:xfrm>
                <a:off x="7065" y="2140"/>
                <a:ext cx="33" cy="14"/>
              </a:xfrm>
              <a:custGeom>
                <a:avLst/>
                <a:gdLst>
                  <a:gd name="T0" fmla="*/ 0 w 130"/>
                  <a:gd name="T1" fmla="*/ 0 h 54"/>
                  <a:gd name="T2" fmla="*/ 108 w 130"/>
                  <a:gd name="T3" fmla="*/ 0 h 54"/>
                  <a:gd name="T4" fmla="*/ 130 w 130"/>
                  <a:gd name="T5" fmla="*/ 54 h 54"/>
                  <a:gd name="T6" fmla="*/ 0 w 130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4">
                    <a:moveTo>
                      <a:pt x="0" y="0"/>
                    </a:moveTo>
                    <a:lnTo>
                      <a:pt x="108" y="0"/>
                    </a:lnTo>
                    <a:lnTo>
                      <a:pt x="130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82" name="Freeform 730"/>
              <p:cNvSpPr>
                <a:spLocks/>
              </p:cNvSpPr>
              <p:nvPr/>
            </p:nvSpPr>
            <p:spPr bwMode="auto">
              <a:xfrm>
                <a:off x="7065" y="2167"/>
                <a:ext cx="14" cy="6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54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54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83" name="Freeform 731"/>
              <p:cNvSpPr>
                <a:spLocks/>
              </p:cNvSpPr>
              <p:nvPr/>
            </p:nvSpPr>
            <p:spPr bwMode="auto">
              <a:xfrm>
                <a:off x="7065" y="2167"/>
                <a:ext cx="14" cy="6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54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54" y="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84" name="Freeform 732"/>
              <p:cNvSpPr>
                <a:spLocks/>
              </p:cNvSpPr>
              <p:nvPr/>
            </p:nvSpPr>
            <p:spPr bwMode="auto">
              <a:xfrm>
                <a:off x="7060" y="2154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22 w 76"/>
                  <a:gd name="T3" fmla="*/ 54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22" y="54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85" name="Freeform 733"/>
              <p:cNvSpPr>
                <a:spLocks/>
              </p:cNvSpPr>
              <p:nvPr/>
            </p:nvSpPr>
            <p:spPr bwMode="auto">
              <a:xfrm>
                <a:off x="7060" y="2154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22 w 76"/>
                  <a:gd name="T3" fmla="*/ 54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22" y="54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86" name="Freeform 734"/>
              <p:cNvSpPr>
                <a:spLocks/>
              </p:cNvSpPr>
              <p:nvPr/>
            </p:nvSpPr>
            <p:spPr bwMode="auto">
              <a:xfrm>
                <a:off x="7060" y="2154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87" name="Freeform 735"/>
              <p:cNvSpPr>
                <a:spLocks/>
              </p:cNvSpPr>
              <p:nvPr/>
            </p:nvSpPr>
            <p:spPr bwMode="auto">
              <a:xfrm>
                <a:off x="7060" y="2154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88" name="Freeform 736"/>
              <p:cNvSpPr>
                <a:spLocks/>
              </p:cNvSpPr>
              <p:nvPr/>
            </p:nvSpPr>
            <p:spPr bwMode="auto">
              <a:xfrm>
                <a:off x="7104" y="2029"/>
                <a:ext cx="55" cy="89"/>
              </a:xfrm>
              <a:custGeom>
                <a:avLst/>
                <a:gdLst>
                  <a:gd name="T0" fmla="*/ 220 w 220"/>
                  <a:gd name="T1" fmla="*/ 0 h 354"/>
                  <a:gd name="T2" fmla="*/ 174 w 220"/>
                  <a:gd name="T3" fmla="*/ 14 h 354"/>
                  <a:gd name="T4" fmla="*/ 2 w 220"/>
                  <a:gd name="T5" fmla="*/ 330 h 354"/>
                  <a:gd name="T6" fmla="*/ 0 w 220"/>
                  <a:gd name="T7" fmla="*/ 336 h 354"/>
                  <a:gd name="T8" fmla="*/ 1 w 220"/>
                  <a:gd name="T9" fmla="*/ 350 h 354"/>
                  <a:gd name="T10" fmla="*/ 14 w 220"/>
                  <a:gd name="T11" fmla="*/ 354 h 354"/>
                  <a:gd name="T12" fmla="*/ 27 w 220"/>
                  <a:gd name="T13" fmla="*/ 350 h 354"/>
                  <a:gd name="T14" fmla="*/ 36 w 220"/>
                  <a:gd name="T15" fmla="*/ 339 h 354"/>
                  <a:gd name="T16" fmla="*/ 220 w 220"/>
                  <a:gd name="T17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0" h="354">
                    <a:moveTo>
                      <a:pt x="220" y="0"/>
                    </a:moveTo>
                    <a:lnTo>
                      <a:pt x="174" y="14"/>
                    </a:lnTo>
                    <a:lnTo>
                      <a:pt x="2" y="330"/>
                    </a:lnTo>
                    <a:lnTo>
                      <a:pt x="0" y="336"/>
                    </a:lnTo>
                    <a:lnTo>
                      <a:pt x="1" y="350"/>
                    </a:lnTo>
                    <a:lnTo>
                      <a:pt x="14" y="354"/>
                    </a:lnTo>
                    <a:lnTo>
                      <a:pt x="27" y="350"/>
                    </a:lnTo>
                    <a:lnTo>
                      <a:pt x="36" y="339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89" name="Freeform 737"/>
              <p:cNvSpPr>
                <a:spLocks/>
              </p:cNvSpPr>
              <p:nvPr/>
            </p:nvSpPr>
            <p:spPr bwMode="auto">
              <a:xfrm>
                <a:off x="7111" y="2023"/>
                <a:ext cx="49" cy="19"/>
              </a:xfrm>
              <a:custGeom>
                <a:avLst/>
                <a:gdLst>
                  <a:gd name="T0" fmla="*/ 184 w 200"/>
                  <a:gd name="T1" fmla="*/ 0 h 75"/>
                  <a:gd name="T2" fmla="*/ 34 w 200"/>
                  <a:gd name="T3" fmla="*/ 0 h 75"/>
                  <a:gd name="T4" fmla="*/ 11 w 200"/>
                  <a:gd name="T5" fmla="*/ 19 h 75"/>
                  <a:gd name="T6" fmla="*/ 0 w 200"/>
                  <a:gd name="T7" fmla="*/ 57 h 75"/>
                  <a:gd name="T8" fmla="*/ 2 w 200"/>
                  <a:gd name="T9" fmla="*/ 71 h 75"/>
                  <a:gd name="T10" fmla="*/ 13 w 200"/>
                  <a:gd name="T11" fmla="*/ 75 h 75"/>
                  <a:gd name="T12" fmla="*/ 29 w 200"/>
                  <a:gd name="T13" fmla="*/ 71 h 75"/>
                  <a:gd name="T14" fmla="*/ 38 w 200"/>
                  <a:gd name="T15" fmla="*/ 57 h 75"/>
                  <a:gd name="T16" fmla="*/ 43 w 200"/>
                  <a:gd name="T17" fmla="*/ 37 h 75"/>
                  <a:gd name="T18" fmla="*/ 150 w 200"/>
                  <a:gd name="T19" fmla="*/ 37 h 75"/>
                  <a:gd name="T20" fmla="*/ 196 w 200"/>
                  <a:gd name="T21" fmla="*/ 23 h 75"/>
                  <a:gd name="T22" fmla="*/ 200 w 200"/>
                  <a:gd name="T23" fmla="*/ 15 h 75"/>
                  <a:gd name="T24" fmla="*/ 184 w 200"/>
                  <a:gd name="T2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0" h="75">
                    <a:moveTo>
                      <a:pt x="184" y="0"/>
                    </a:moveTo>
                    <a:lnTo>
                      <a:pt x="34" y="0"/>
                    </a:lnTo>
                    <a:lnTo>
                      <a:pt x="11" y="19"/>
                    </a:lnTo>
                    <a:lnTo>
                      <a:pt x="0" y="57"/>
                    </a:lnTo>
                    <a:lnTo>
                      <a:pt x="2" y="71"/>
                    </a:lnTo>
                    <a:lnTo>
                      <a:pt x="13" y="75"/>
                    </a:lnTo>
                    <a:lnTo>
                      <a:pt x="29" y="71"/>
                    </a:lnTo>
                    <a:lnTo>
                      <a:pt x="38" y="57"/>
                    </a:lnTo>
                    <a:lnTo>
                      <a:pt x="43" y="37"/>
                    </a:lnTo>
                    <a:lnTo>
                      <a:pt x="150" y="37"/>
                    </a:lnTo>
                    <a:lnTo>
                      <a:pt x="196" y="23"/>
                    </a:lnTo>
                    <a:lnTo>
                      <a:pt x="200" y="15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90" name="Freeform 738"/>
              <p:cNvSpPr>
                <a:spLocks/>
              </p:cNvSpPr>
              <p:nvPr/>
            </p:nvSpPr>
            <p:spPr bwMode="auto">
              <a:xfrm>
                <a:off x="7140" y="2083"/>
                <a:ext cx="27" cy="39"/>
              </a:xfrm>
              <a:custGeom>
                <a:avLst/>
                <a:gdLst>
                  <a:gd name="T0" fmla="*/ 77 w 105"/>
                  <a:gd name="T1" fmla="*/ 0 h 152"/>
                  <a:gd name="T2" fmla="*/ 46 w 105"/>
                  <a:gd name="T3" fmla="*/ 0 h 152"/>
                  <a:gd name="T4" fmla="*/ 37 w 105"/>
                  <a:gd name="T5" fmla="*/ 8 h 152"/>
                  <a:gd name="T6" fmla="*/ 42 w 105"/>
                  <a:gd name="T7" fmla="*/ 15 h 152"/>
                  <a:gd name="T8" fmla="*/ 73 w 105"/>
                  <a:gd name="T9" fmla="*/ 15 h 152"/>
                  <a:gd name="T10" fmla="*/ 87 w 105"/>
                  <a:gd name="T11" fmla="*/ 22 h 152"/>
                  <a:gd name="T12" fmla="*/ 90 w 105"/>
                  <a:gd name="T13" fmla="*/ 39 h 152"/>
                  <a:gd name="T14" fmla="*/ 78 w 105"/>
                  <a:gd name="T15" fmla="*/ 54 h 152"/>
                  <a:gd name="T16" fmla="*/ 60 w 105"/>
                  <a:gd name="T17" fmla="*/ 62 h 152"/>
                  <a:gd name="T18" fmla="*/ 45 w 105"/>
                  <a:gd name="T19" fmla="*/ 62 h 152"/>
                  <a:gd name="T20" fmla="*/ 36 w 105"/>
                  <a:gd name="T21" fmla="*/ 68 h 152"/>
                  <a:gd name="T22" fmla="*/ 41 w 105"/>
                  <a:gd name="T23" fmla="*/ 76 h 152"/>
                  <a:gd name="T24" fmla="*/ 56 w 105"/>
                  <a:gd name="T25" fmla="*/ 76 h 152"/>
                  <a:gd name="T26" fmla="*/ 71 w 105"/>
                  <a:gd name="T27" fmla="*/ 84 h 152"/>
                  <a:gd name="T28" fmla="*/ 73 w 105"/>
                  <a:gd name="T29" fmla="*/ 99 h 152"/>
                  <a:gd name="T30" fmla="*/ 69 w 105"/>
                  <a:gd name="T31" fmla="*/ 115 h 152"/>
                  <a:gd name="T32" fmla="*/ 58 w 105"/>
                  <a:gd name="T33" fmla="*/ 130 h 152"/>
                  <a:gd name="T34" fmla="*/ 40 w 105"/>
                  <a:gd name="T35" fmla="*/ 138 h 152"/>
                  <a:gd name="T36" fmla="*/ 10 w 105"/>
                  <a:gd name="T37" fmla="*/ 138 h 152"/>
                  <a:gd name="T38" fmla="*/ 0 w 105"/>
                  <a:gd name="T39" fmla="*/ 144 h 152"/>
                  <a:gd name="T40" fmla="*/ 6 w 105"/>
                  <a:gd name="T41" fmla="*/ 152 h 152"/>
                  <a:gd name="T42" fmla="*/ 36 w 105"/>
                  <a:gd name="T43" fmla="*/ 152 h 152"/>
                  <a:gd name="T44" fmla="*/ 46 w 105"/>
                  <a:gd name="T45" fmla="*/ 152 h 152"/>
                  <a:gd name="T46" fmla="*/ 65 w 105"/>
                  <a:gd name="T47" fmla="*/ 142 h 152"/>
                  <a:gd name="T48" fmla="*/ 74 w 105"/>
                  <a:gd name="T49" fmla="*/ 134 h 152"/>
                  <a:gd name="T50" fmla="*/ 85 w 105"/>
                  <a:gd name="T51" fmla="*/ 115 h 152"/>
                  <a:gd name="T52" fmla="*/ 89 w 105"/>
                  <a:gd name="T53" fmla="*/ 99 h 152"/>
                  <a:gd name="T54" fmla="*/ 90 w 105"/>
                  <a:gd name="T55" fmla="*/ 85 h 152"/>
                  <a:gd name="T56" fmla="*/ 81 w 105"/>
                  <a:gd name="T57" fmla="*/ 68 h 152"/>
                  <a:gd name="T58" fmla="*/ 95 w 105"/>
                  <a:gd name="T59" fmla="*/ 58 h 152"/>
                  <a:gd name="T60" fmla="*/ 104 w 105"/>
                  <a:gd name="T61" fmla="*/ 39 h 152"/>
                  <a:gd name="T62" fmla="*/ 105 w 105"/>
                  <a:gd name="T63" fmla="*/ 28 h 152"/>
                  <a:gd name="T64" fmla="*/ 100 w 105"/>
                  <a:gd name="T65" fmla="*/ 11 h 152"/>
                  <a:gd name="T66" fmla="*/ 95 w 105"/>
                  <a:gd name="T67" fmla="*/ 5 h 152"/>
                  <a:gd name="T68" fmla="*/ 77 w 105"/>
                  <a:gd name="T6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5" h="152">
                    <a:moveTo>
                      <a:pt x="77" y="0"/>
                    </a:moveTo>
                    <a:lnTo>
                      <a:pt x="46" y="0"/>
                    </a:lnTo>
                    <a:lnTo>
                      <a:pt x="37" y="8"/>
                    </a:lnTo>
                    <a:lnTo>
                      <a:pt x="42" y="15"/>
                    </a:lnTo>
                    <a:lnTo>
                      <a:pt x="73" y="15"/>
                    </a:lnTo>
                    <a:lnTo>
                      <a:pt x="87" y="22"/>
                    </a:lnTo>
                    <a:lnTo>
                      <a:pt x="90" y="39"/>
                    </a:lnTo>
                    <a:lnTo>
                      <a:pt x="78" y="54"/>
                    </a:lnTo>
                    <a:lnTo>
                      <a:pt x="60" y="62"/>
                    </a:lnTo>
                    <a:lnTo>
                      <a:pt x="45" y="62"/>
                    </a:lnTo>
                    <a:lnTo>
                      <a:pt x="36" y="68"/>
                    </a:lnTo>
                    <a:lnTo>
                      <a:pt x="41" y="76"/>
                    </a:lnTo>
                    <a:lnTo>
                      <a:pt x="56" y="76"/>
                    </a:lnTo>
                    <a:lnTo>
                      <a:pt x="71" y="84"/>
                    </a:lnTo>
                    <a:lnTo>
                      <a:pt x="73" y="99"/>
                    </a:lnTo>
                    <a:lnTo>
                      <a:pt x="69" y="115"/>
                    </a:lnTo>
                    <a:lnTo>
                      <a:pt x="58" y="130"/>
                    </a:lnTo>
                    <a:lnTo>
                      <a:pt x="40" y="138"/>
                    </a:lnTo>
                    <a:lnTo>
                      <a:pt x="10" y="138"/>
                    </a:lnTo>
                    <a:lnTo>
                      <a:pt x="0" y="144"/>
                    </a:lnTo>
                    <a:lnTo>
                      <a:pt x="6" y="152"/>
                    </a:lnTo>
                    <a:lnTo>
                      <a:pt x="36" y="152"/>
                    </a:lnTo>
                    <a:lnTo>
                      <a:pt x="46" y="152"/>
                    </a:lnTo>
                    <a:lnTo>
                      <a:pt x="65" y="142"/>
                    </a:lnTo>
                    <a:lnTo>
                      <a:pt x="74" y="134"/>
                    </a:lnTo>
                    <a:lnTo>
                      <a:pt x="85" y="115"/>
                    </a:lnTo>
                    <a:lnTo>
                      <a:pt x="89" y="99"/>
                    </a:lnTo>
                    <a:lnTo>
                      <a:pt x="90" y="85"/>
                    </a:lnTo>
                    <a:lnTo>
                      <a:pt x="81" y="68"/>
                    </a:lnTo>
                    <a:lnTo>
                      <a:pt x="95" y="58"/>
                    </a:lnTo>
                    <a:lnTo>
                      <a:pt x="104" y="39"/>
                    </a:lnTo>
                    <a:lnTo>
                      <a:pt x="105" y="28"/>
                    </a:lnTo>
                    <a:lnTo>
                      <a:pt x="100" y="11"/>
                    </a:lnTo>
                    <a:lnTo>
                      <a:pt x="95" y="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91" name="Freeform 739"/>
              <p:cNvSpPr>
                <a:spLocks/>
              </p:cNvSpPr>
              <p:nvPr/>
            </p:nvSpPr>
            <p:spPr bwMode="auto">
              <a:xfrm>
                <a:off x="4113" y="2586"/>
                <a:ext cx="27" cy="5"/>
              </a:xfrm>
              <a:custGeom>
                <a:avLst/>
                <a:gdLst>
                  <a:gd name="T0" fmla="*/ 54 w 107"/>
                  <a:gd name="T1" fmla="*/ 0 h 22"/>
                  <a:gd name="T2" fmla="*/ 0 w 107"/>
                  <a:gd name="T3" fmla="*/ 22 h 22"/>
                  <a:gd name="T4" fmla="*/ 107 w 107"/>
                  <a:gd name="T5" fmla="*/ 22 h 22"/>
                  <a:gd name="T6" fmla="*/ 54 w 107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22">
                    <a:moveTo>
                      <a:pt x="54" y="0"/>
                    </a:moveTo>
                    <a:lnTo>
                      <a:pt x="0" y="22"/>
                    </a:lnTo>
                    <a:lnTo>
                      <a:pt x="107" y="2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92" name="Freeform 740"/>
              <p:cNvSpPr>
                <a:spLocks/>
              </p:cNvSpPr>
              <p:nvPr/>
            </p:nvSpPr>
            <p:spPr bwMode="auto">
              <a:xfrm>
                <a:off x="4113" y="2586"/>
                <a:ext cx="27" cy="5"/>
              </a:xfrm>
              <a:custGeom>
                <a:avLst/>
                <a:gdLst>
                  <a:gd name="T0" fmla="*/ 54 w 107"/>
                  <a:gd name="T1" fmla="*/ 0 h 22"/>
                  <a:gd name="T2" fmla="*/ 0 w 107"/>
                  <a:gd name="T3" fmla="*/ 22 h 22"/>
                  <a:gd name="T4" fmla="*/ 107 w 107"/>
                  <a:gd name="T5" fmla="*/ 22 h 22"/>
                  <a:gd name="T6" fmla="*/ 54 w 107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22">
                    <a:moveTo>
                      <a:pt x="54" y="0"/>
                    </a:moveTo>
                    <a:lnTo>
                      <a:pt x="0" y="22"/>
                    </a:lnTo>
                    <a:lnTo>
                      <a:pt x="107" y="22"/>
                    </a:lnTo>
                    <a:lnTo>
                      <a:pt x="5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93" name="Freeform 741"/>
              <p:cNvSpPr>
                <a:spLocks/>
              </p:cNvSpPr>
              <p:nvPr/>
            </p:nvSpPr>
            <p:spPr bwMode="auto">
              <a:xfrm>
                <a:off x="4107" y="2591"/>
                <a:ext cx="38" cy="14"/>
              </a:xfrm>
              <a:custGeom>
                <a:avLst/>
                <a:gdLst>
                  <a:gd name="T0" fmla="*/ 22 w 152"/>
                  <a:gd name="T1" fmla="*/ 0 h 54"/>
                  <a:gd name="T2" fmla="*/ 0 w 152"/>
                  <a:gd name="T3" fmla="*/ 54 h 54"/>
                  <a:gd name="T4" fmla="*/ 152 w 152"/>
                  <a:gd name="T5" fmla="*/ 54 h 54"/>
                  <a:gd name="T6" fmla="*/ 22 w 152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4">
                    <a:moveTo>
                      <a:pt x="22" y="0"/>
                    </a:moveTo>
                    <a:lnTo>
                      <a:pt x="0" y="54"/>
                    </a:lnTo>
                    <a:lnTo>
                      <a:pt x="152" y="5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94" name="Freeform 742"/>
              <p:cNvSpPr>
                <a:spLocks/>
              </p:cNvSpPr>
              <p:nvPr/>
            </p:nvSpPr>
            <p:spPr bwMode="auto">
              <a:xfrm>
                <a:off x="4107" y="2591"/>
                <a:ext cx="38" cy="14"/>
              </a:xfrm>
              <a:custGeom>
                <a:avLst/>
                <a:gdLst>
                  <a:gd name="T0" fmla="*/ 22 w 152"/>
                  <a:gd name="T1" fmla="*/ 0 h 54"/>
                  <a:gd name="T2" fmla="*/ 0 w 152"/>
                  <a:gd name="T3" fmla="*/ 54 h 54"/>
                  <a:gd name="T4" fmla="*/ 152 w 152"/>
                  <a:gd name="T5" fmla="*/ 54 h 54"/>
                  <a:gd name="T6" fmla="*/ 22 w 152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4">
                    <a:moveTo>
                      <a:pt x="22" y="0"/>
                    </a:moveTo>
                    <a:lnTo>
                      <a:pt x="0" y="54"/>
                    </a:lnTo>
                    <a:lnTo>
                      <a:pt x="152" y="54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95" name="Freeform 743"/>
              <p:cNvSpPr>
                <a:spLocks/>
              </p:cNvSpPr>
              <p:nvPr/>
            </p:nvSpPr>
            <p:spPr bwMode="auto">
              <a:xfrm>
                <a:off x="4113" y="2591"/>
                <a:ext cx="32" cy="14"/>
              </a:xfrm>
              <a:custGeom>
                <a:avLst/>
                <a:gdLst>
                  <a:gd name="T0" fmla="*/ 0 w 130"/>
                  <a:gd name="T1" fmla="*/ 0 h 54"/>
                  <a:gd name="T2" fmla="*/ 107 w 130"/>
                  <a:gd name="T3" fmla="*/ 0 h 54"/>
                  <a:gd name="T4" fmla="*/ 130 w 130"/>
                  <a:gd name="T5" fmla="*/ 54 h 54"/>
                  <a:gd name="T6" fmla="*/ 0 w 130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4">
                    <a:moveTo>
                      <a:pt x="0" y="0"/>
                    </a:moveTo>
                    <a:lnTo>
                      <a:pt x="107" y="0"/>
                    </a:lnTo>
                    <a:lnTo>
                      <a:pt x="13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96" name="Freeform 744"/>
              <p:cNvSpPr>
                <a:spLocks/>
              </p:cNvSpPr>
              <p:nvPr/>
            </p:nvSpPr>
            <p:spPr bwMode="auto">
              <a:xfrm>
                <a:off x="4113" y="2591"/>
                <a:ext cx="32" cy="14"/>
              </a:xfrm>
              <a:custGeom>
                <a:avLst/>
                <a:gdLst>
                  <a:gd name="T0" fmla="*/ 0 w 130"/>
                  <a:gd name="T1" fmla="*/ 0 h 54"/>
                  <a:gd name="T2" fmla="*/ 107 w 130"/>
                  <a:gd name="T3" fmla="*/ 0 h 54"/>
                  <a:gd name="T4" fmla="*/ 130 w 130"/>
                  <a:gd name="T5" fmla="*/ 54 h 54"/>
                  <a:gd name="T6" fmla="*/ 0 w 130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4">
                    <a:moveTo>
                      <a:pt x="0" y="0"/>
                    </a:moveTo>
                    <a:lnTo>
                      <a:pt x="107" y="0"/>
                    </a:lnTo>
                    <a:lnTo>
                      <a:pt x="130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97" name="Freeform 745"/>
              <p:cNvSpPr>
                <a:spLocks/>
              </p:cNvSpPr>
              <p:nvPr/>
            </p:nvSpPr>
            <p:spPr bwMode="auto">
              <a:xfrm>
                <a:off x="4113" y="2618"/>
                <a:ext cx="13" cy="6"/>
              </a:xfrm>
              <a:custGeom>
                <a:avLst/>
                <a:gdLst>
                  <a:gd name="T0" fmla="*/ 0 w 54"/>
                  <a:gd name="T1" fmla="*/ 0 h 23"/>
                  <a:gd name="T2" fmla="*/ 54 w 54"/>
                  <a:gd name="T3" fmla="*/ 0 h 23"/>
                  <a:gd name="T4" fmla="*/ 54 w 54"/>
                  <a:gd name="T5" fmla="*/ 23 h 23"/>
                  <a:gd name="T6" fmla="*/ 0 w 54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3">
                    <a:moveTo>
                      <a:pt x="0" y="0"/>
                    </a:moveTo>
                    <a:lnTo>
                      <a:pt x="54" y="0"/>
                    </a:lnTo>
                    <a:lnTo>
                      <a:pt x="54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98" name="Freeform 746"/>
              <p:cNvSpPr>
                <a:spLocks/>
              </p:cNvSpPr>
              <p:nvPr/>
            </p:nvSpPr>
            <p:spPr bwMode="auto">
              <a:xfrm>
                <a:off x="4113" y="2618"/>
                <a:ext cx="13" cy="6"/>
              </a:xfrm>
              <a:custGeom>
                <a:avLst/>
                <a:gdLst>
                  <a:gd name="T0" fmla="*/ 0 w 54"/>
                  <a:gd name="T1" fmla="*/ 0 h 23"/>
                  <a:gd name="T2" fmla="*/ 54 w 54"/>
                  <a:gd name="T3" fmla="*/ 0 h 23"/>
                  <a:gd name="T4" fmla="*/ 54 w 54"/>
                  <a:gd name="T5" fmla="*/ 23 h 23"/>
                  <a:gd name="T6" fmla="*/ 0 w 54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3">
                    <a:moveTo>
                      <a:pt x="0" y="0"/>
                    </a:moveTo>
                    <a:lnTo>
                      <a:pt x="54" y="0"/>
                    </a:lnTo>
                    <a:lnTo>
                      <a:pt x="54" y="2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99" name="Freeform 747"/>
              <p:cNvSpPr>
                <a:spLocks/>
              </p:cNvSpPr>
              <p:nvPr/>
            </p:nvSpPr>
            <p:spPr bwMode="auto">
              <a:xfrm>
                <a:off x="4107" y="2605"/>
                <a:ext cx="19" cy="13"/>
              </a:xfrm>
              <a:custGeom>
                <a:avLst/>
                <a:gdLst>
                  <a:gd name="T0" fmla="*/ 0 w 76"/>
                  <a:gd name="T1" fmla="*/ 0 h 53"/>
                  <a:gd name="T2" fmla="*/ 22 w 76"/>
                  <a:gd name="T3" fmla="*/ 53 h 53"/>
                  <a:gd name="T4" fmla="*/ 76 w 76"/>
                  <a:gd name="T5" fmla="*/ 53 h 53"/>
                  <a:gd name="T6" fmla="*/ 0 w 7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3">
                    <a:moveTo>
                      <a:pt x="0" y="0"/>
                    </a:moveTo>
                    <a:lnTo>
                      <a:pt x="22" y="53"/>
                    </a:lnTo>
                    <a:lnTo>
                      <a:pt x="76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00" name="Freeform 748"/>
              <p:cNvSpPr>
                <a:spLocks/>
              </p:cNvSpPr>
              <p:nvPr/>
            </p:nvSpPr>
            <p:spPr bwMode="auto">
              <a:xfrm>
                <a:off x="4107" y="2605"/>
                <a:ext cx="19" cy="13"/>
              </a:xfrm>
              <a:custGeom>
                <a:avLst/>
                <a:gdLst>
                  <a:gd name="T0" fmla="*/ 0 w 76"/>
                  <a:gd name="T1" fmla="*/ 0 h 53"/>
                  <a:gd name="T2" fmla="*/ 22 w 76"/>
                  <a:gd name="T3" fmla="*/ 53 h 53"/>
                  <a:gd name="T4" fmla="*/ 76 w 76"/>
                  <a:gd name="T5" fmla="*/ 53 h 53"/>
                  <a:gd name="T6" fmla="*/ 0 w 7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3">
                    <a:moveTo>
                      <a:pt x="0" y="0"/>
                    </a:moveTo>
                    <a:lnTo>
                      <a:pt x="22" y="53"/>
                    </a:lnTo>
                    <a:lnTo>
                      <a:pt x="76" y="5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01" name="Freeform 749"/>
              <p:cNvSpPr>
                <a:spLocks/>
              </p:cNvSpPr>
              <p:nvPr/>
            </p:nvSpPr>
            <p:spPr bwMode="auto">
              <a:xfrm>
                <a:off x="4107" y="2605"/>
                <a:ext cx="19" cy="13"/>
              </a:xfrm>
              <a:custGeom>
                <a:avLst/>
                <a:gdLst>
                  <a:gd name="T0" fmla="*/ 0 w 76"/>
                  <a:gd name="T1" fmla="*/ 0 h 53"/>
                  <a:gd name="T2" fmla="*/ 76 w 76"/>
                  <a:gd name="T3" fmla="*/ 0 h 53"/>
                  <a:gd name="T4" fmla="*/ 76 w 76"/>
                  <a:gd name="T5" fmla="*/ 53 h 53"/>
                  <a:gd name="T6" fmla="*/ 0 w 7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3">
                    <a:moveTo>
                      <a:pt x="0" y="0"/>
                    </a:moveTo>
                    <a:lnTo>
                      <a:pt x="76" y="0"/>
                    </a:lnTo>
                    <a:lnTo>
                      <a:pt x="76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02" name="Freeform 750"/>
              <p:cNvSpPr>
                <a:spLocks/>
              </p:cNvSpPr>
              <p:nvPr/>
            </p:nvSpPr>
            <p:spPr bwMode="auto">
              <a:xfrm>
                <a:off x="4107" y="2605"/>
                <a:ext cx="19" cy="13"/>
              </a:xfrm>
              <a:custGeom>
                <a:avLst/>
                <a:gdLst>
                  <a:gd name="T0" fmla="*/ 0 w 76"/>
                  <a:gd name="T1" fmla="*/ 0 h 53"/>
                  <a:gd name="T2" fmla="*/ 76 w 76"/>
                  <a:gd name="T3" fmla="*/ 0 h 53"/>
                  <a:gd name="T4" fmla="*/ 76 w 76"/>
                  <a:gd name="T5" fmla="*/ 53 h 53"/>
                  <a:gd name="T6" fmla="*/ 0 w 7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3">
                    <a:moveTo>
                      <a:pt x="0" y="0"/>
                    </a:moveTo>
                    <a:lnTo>
                      <a:pt x="76" y="0"/>
                    </a:lnTo>
                    <a:lnTo>
                      <a:pt x="76" y="5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03" name="Freeform 751"/>
              <p:cNvSpPr>
                <a:spLocks/>
              </p:cNvSpPr>
              <p:nvPr/>
            </p:nvSpPr>
            <p:spPr bwMode="auto">
              <a:xfrm>
                <a:off x="4107" y="2586"/>
                <a:ext cx="38" cy="38"/>
              </a:xfrm>
              <a:custGeom>
                <a:avLst/>
                <a:gdLst>
                  <a:gd name="T0" fmla="*/ 152 w 152"/>
                  <a:gd name="T1" fmla="*/ 76 h 152"/>
                  <a:gd name="T2" fmla="*/ 129 w 152"/>
                  <a:gd name="T3" fmla="*/ 22 h 152"/>
                  <a:gd name="T4" fmla="*/ 76 w 152"/>
                  <a:gd name="T5" fmla="*/ 0 h 152"/>
                  <a:gd name="T6" fmla="*/ 22 w 152"/>
                  <a:gd name="T7" fmla="*/ 22 h 152"/>
                  <a:gd name="T8" fmla="*/ 0 w 152"/>
                  <a:gd name="T9" fmla="*/ 76 h 152"/>
                  <a:gd name="T10" fmla="*/ 22 w 152"/>
                  <a:gd name="T11" fmla="*/ 129 h 152"/>
                  <a:gd name="T12" fmla="*/ 76 w 152"/>
                  <a:gd name="T13" fmla="*/ 152 h 152"/>
                  <a:gd name="T14" fmla="*/ 129 w 152"/>
                  <a:gd name="T15" fmla="*/ 129 h 152"/>
                  <a:gd name="T16" fmla="*/ 152 w 152"/>
                  <a:gd name="T17" fmla="*/ 7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152">
                    <a:moveTo>
                      <a:pt x="152" y="76"/>
                    </a:moveTo>
                    <a:lnTo>
                      <a:pt x="129" y="22"/>
                    </a:lnTo>
                    <a:lnTo>
                      <a:pt x="76" y="0"/>
                    </a:lnTo>
                    <a:lnTo>
                      <a:pt x="22" y="22"/>
                    </a:lnTo>
                    <a:lnTo>
                      <a:pt x="0" y="76"/>
                    </a:lnTo>
                    <a:lnTo>
                      <a:pt x="22" y="129"/>
                    </a:lnTo>
                    <a:lnTo>
                      <a:pt x="76" y="152"/>
                    </a:lnTo>
                    <a:lnTo>
                      <a:pt x="129" y="129"/>
                    </a:lnTo>
                    <a:lnTo>
                      <a:pt x="152" y="7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04" name="Freeform 752"/>
              <p:cNvSpPr>
                <a:spLocks/>
              </p:cNvSpPr>
              <p:nvPr/>
            </p:nvSpPr>
            <p:spPr bwMode="auto">
              <a:xfrm>
                <a:off x="4126" y="2618"/>
                <a:ext cx="14" cy="6"/>
              </a:xfrm>
              <a:custGeom>
                <a:avLst/>
                <a:gdLst>
                  <a:gd name="T0" fmla="*/ 0 w 53"/>
                  <a:gd name="T1" fmla="*/ 0 h 23"/>
                  <a:gd name="T2" fmla="*/ 53 w 53"/>
                  <a:gd name="T3" fmla="*/ 0 h 23"/>
                  <a:gd name="T4" fmla="*/ 0 w 53"/>
                  <a:gd name="T5" fmla="*/ 23 h 23"/>
                  <a:gd name="T6" fmla="*/ 0 w 53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23">
                    <a:moveTo>
                      <a:pt x="0" y="0"/>
                    </a:moveTo>
                    <a:lnTo>
                      <a:pt x="53" y="0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05" name="Freeform 753"/>
              <p:cNvSpPr>
                <a:spLocks/>
              </p:cNvSpPr>
              <p:nvPr/>
            </p:nvSpPr>
            <p:spPr bwMode="auto">
              <a:xfrm>
                <a:off x="4126" y="2618"/>
                <a:ext cx="14" cy="6"/>
              </a:xfrm>
              <a:custGeom>
                <a:avLst/>
                <a:gdLst>
                  <a:gd name="T0" fmla="*/ 0 w 53"/>
                  <a:gd name="T1" fmla="*/ 0 h 23"/>
                  <a:gd name="T2" fmla="*/ 53 w 53"/>
                  <a:gd name="T3" fmla="*/ 0 h 23"/>
                  <a:gd name="T4" fmla="*/ 0 w 53"/>
                  <a:gd name="T5" fmla="*/ 23 h 23"/>
                  <a:gd name="T6" fmla="*/ 0 w 53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23">
                    <a:moveTo>
                      <a:pt x="0" y="0"/>
                    </a:moveTo>
                    <a:lnTo>
                      <a:pt x="53" y="0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06" name="Freeform 754"/>
              <p:cNvSpPr>
                <a:spLocks/>
              </p:cNvSpPr>
              <p:nvPr/>
            </p:nvSpPr>
            <p:spPr bwMode="auto">
              <a:xfrm>
                <a:off x="4126" y="2605"/>
                <a:ext cx="14" cy="13"/>
              </a:xfrm>
              <a:custGeom>
                <a:avLst/>
                <a:gdLst>
                  <a:gd name="T0" fmla="*/ 0 w 53"/>
                  <a:gd name="T1" fmla="*/ 0 h 53"/>
                  <a:gd name="T2" fmla="*/ 0 w 53"/>
                  <a:gd name="T3" fmla="*/ 53 h 53"/>
                  <a:gd name="T4" fmla="*/ 53 w 53"/>
                  <a:gd name="T5" fmla="*/ 53 h 53"/>
                  <a:gd name="T6" fmla="*/ 0 w 53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3">
                    <a:moveTo>
                      <a:pt x="0" y="0"/>
                    </a:moveTo>
                    <a:lnTo>
                      <a:pt x="0" y="53"/>
                    </a:lnTo>
                    <a:lnTo>
                      <a:pt x="53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07" name="Freeform 755"/>
              <p:cNvSpPr>
                <a:spLocks/>
              </p:cNvSpPr>
              <p:nvPr/>
            </p:nvSpPr>
            <p:spPr bwMode="auto">
              <a:xfrm>
                <a:off x="4126" y="2605"/>
                <a:ext cx="14" cy="13"/>
              </a:xfrm>
              <a:custGeom>
                <a:avLst/>
                <a:gdLst>
                  <a:gd name="T0" fmla="*/ 0 w 53"/>
                  <a:gd name="T1" fmla="*/ 0 h 53"/>
                  <a:gd name="T2" fmla="*/ 0 w 53"/>
                  <a:gd name="T3" fmla="*/ 53 h 53"/>
                  <a:gd name="T4" fmla="*/ 53 w 53"/>
                  <a:gd name="T5" fmla="*/ 53 h 53"/>
                  <a:gd name="T6" fmla="*/ 0 w 53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3">
                    <a:moveTo>
                      <a:pt x="0" y="0"/>
                    </a:moveTo>
                    <a:lnTo>
                      <a:pt x="0" y="53"/>
                    </a:lnTo>
                    <a:lnTo>
                      <a:pt x="53" y="5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08" name="Freeform 756"/>
              <p:cNvSpPr>
                <a:spLocks/>
              </p:cNvSpPr>
              <p:nvPr/>
            </p:nvSpPr>
            <p:spPr bwMode="auto">
              <a:xfrm>
                <a:off x="4126" y="2605"/>
                <a:ext cx="19" cy="13"/>
              </a:xfrm>
              <a:custGeom>
                <a:avLst/>
                <a:gdLst>
                  <a:gd name="T0" fmla="*/ 0 w 76"/>
                  <a:gd name="T1" fmla="*/ 0 h 53"/>
                  <a:gd name="T2" fmla="*/ 76 w 76"/>
                  <a:gd name="T3" fmla="*/ 0 h 53"/>
                  <a:gd name="T4" fmla="*/ 53 w 76"/>
                  <a:gd name="T5" fmla="*/ 53 h 53"/>
                  <a:gd name="T6" fmla="*/ 0 w 7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3">
                    <a:moveTo>
                      <a:pt x="0" y="0"/>
                    </a:moveTo>
                    <a:lnTo>
                      <a:pt x="76" y="0"/>
                    </a:lnTo>
                    <a:lnTo>
                      <a:pt x="53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09" name="Freeform 757"/>
              <p:cNvSpPr>
                <a:spLocks/>
              </p:cNvSpPr>
              <p:nvPr/>
            </p:nvSpPr>
            <p:spPr bwMode="auto">
              <a:xfrm>
                <a:off x="4126" y="2605"/>
                <a:ext cx="19" cy="13"/>
              </a:xfrm>
              <a:custGeom>
                <a:avLst/>
                <a:gdLst>
                  <a:gd name="T0" fmla="*/ 0 w 76"/>
                  <a:gd name="T1" fmla="*/ 0 h 53"/>
                  <a:gd name="T2" fmla="*/ 76 w 76"/>
                  <a:gd name="T3" fmla="*/ 0 h 53"/>
                  <a:gd name="T4" fmla="*/ 53 w 76"/>
                  <a:gd name="T5" fmla="*/ 53 h 53"/>
                  <a:gd name="T6" fmla="*/ 0 w 7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3">
                    <a:moveTo>
                      <a:pt x="0" y="0"/>
                    </a:moveTo>
                    <a:lnTo>
                      <a:pt x="76" y="0"/>
                    </a:lnTo>
                    <a:lnTo>
                      <a:pt x="53" y="5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10" name="Freeform 758"/>
              <p:cNvSpPr>
                <a:spLocks/>
              </p:cNvSpPr>
              <p:nvPr/>
            </p:nvSpPr>
            <p:spPr bwMode="auto">
              <a:xfrm>
                <a:off x="4110" y="2507"/>
                <a:ext cx="45" cy="50"/>
              </a:xfrm>
              <a:custGeom>
                <a:avLst/>
                <a:gdLst>
                  <a:gd name="T0" fmla="*/ 67 w 181"/>
                  <a:gd name="T1" fmla="*/ 0 h 201"/>
                  <a:gd name="T2" fmla="*/ 32 w 181"/>
                  <a:gd name="T3" fmla="*/ 32 h 201"/>
                  <a:gd name="T4" fmla="*/ 23 w 181"/>
                  <a:gd name="T5" fmla="*/ 46 h 201"/>
                  <a:gd name="T6" fmla="*/ 5 w 181"/>
                  <a:gd name="T7" fmla="*/ 88 h 201"/>
                  <a:gd name="T8" fmla="*/ 5 w 181"/>
                  <a:gd name="T9" fmla="*/ 89 h 201"/>
                  <a:gd name="T10" fmla="*/ 0 w 181"/>
                  <a:gd name="T11" fmla="*/ 131 h 201"/>
                  <a:gd name="T12" fmla="*/ 11 w 181"/>
                  <a:gd name="T13" fmla="*/ 166 h 201"/>
                  <a:gd name="T14" fmla="*/ 18 w 181"/>
                  <a:gd name="T15" fmla="*/ 174 h 201"/>
                  <a:gd name="T16" fmla="*/ 46 w 181"/>
                  <a:gd name="T17" fmla="*/ 195 h 201"/>
                  <a:gd name="T18" fmla="*/ 87 w 181"/>
                  <a:gd name="T19" fmla="*/ 201 h 201"/>
                  <a:gd name="T20" fmla="*/ 100 w 181"/>
                  <a:gd name="T21" fmla="*/ 201 h 201"/>
                  <a:gd name="T22" fmla="*/ 143 w 181"/>
                  <a:gd name="T23" fmla="*/ 190 h 201"/>
                  <a:gd name="T24" fmla="*/ 181 w 181"/>
                  <a:gd name="T25" fmla="*/ 165 h 201"/>
                  <a:gd name="T26" fmla="*/ 98 w 181"/>
                  <a:gd name="T27" fmla="*/ 164 h 201"/>
                  <a:gd name="T28" fmla="*/ 76 w 181"/>
                  <a:gd name="T29" fmla="*/ 161 h 201"/>
                  <a:gd name="T30" fmla="*/ 48 w 181"/>
                  <a:gd name="T31" fmla="*/ 139 h 201"/>
                  <a:gd name="T32" fmla="*/ 42 w 181"/>
                  <a:gd name="T33" fmla="*/ 129 h 201"/>
                  <a:gd name="T34" fmla="*/ 42 w 181"/>
                  <a:gd name="T35" fmla="*/ 88 h 201"/>
                  <a:gd name="T36" fmla="*/ 48 w 181"/>
                  <a:gd name="T37" fmla="*/ 73 h 201"/>
                  <a:gd name="T38" fmla="*/ 75 w 181"/>
                  <a:gd name="T39" fmla="*/ 36 h 201"/>
                  <a:gd name="T40" fmla="*/ 94 w 181"/>
                  <a:gd name="T41" fmla="*/ 23 h 201"/>
                  <a:gd name="T42" fmla="*/ 138 w 181"/>
                  <a:gd name="T43" fmla="*/ 13 h 201"/>
                  <a:gd name="T44" fmla="*/ 67 w 181"/>
                  <a:gd name="T45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1" h="201">
                    <a:moveTo>
                      <a:pt x="67" y="0"/>
                    </a:moveTo>
                    <a:lnTo>
                      <a:pt x="32" y="32"/>
                    </a:lnTo>
                    <a:lnTo>
                      <a:pt x="23" y="46"/>
                    </a:lnTo>
                    <a:lnTo>
                      <a:pt x="5" y="88"/>
                    </a:lnTo>
                    <a:lnTo>
                      <a:pt x="5" y="89"/>
                    </a:lnTo>
                    <a:lnTo>
                      <a:pt x="0" y="131"/>
                    </a:lnTo>
                    <a:lnTo>
                      <a:pt x="11" y="166"/>
                    </a:lnTo>
                    <a:lnTo>
                      <a:pt x="18" y="174"/>
                    </a:lnTo>
                    <a:lnTo>
                      <a:pt x="46" y="195"/>
                    </a:lnTo>
                    <a:lnTo>
                      <a:pt x="87" y="201"/>
                    </a:lnTo>
                    <a:lnTo>
                      <a:pt x="100" y="201"/>
                    </a:lnTo>
                    <a:lnTo>
                      <a:pt x="143" y="190"/>
                    </a:lnTo>
                    <a:lnTo>
                      <a:pt x="181" y="165"/>
                    </a:lnTo>
                    <a:lnTo>
                      <a:pt x="98" y="164"/>
                    </a:lnTo>
                    <a:lnTo>
                      <a:pt x="76" y="161"/>
                    </a:lnTo>
                    <a:lnTo>
                      <a:pt x="48" y="139"/>
                    </a:lnTo>
                    <a:lnTo>
                      <a:pt x="42" y="129"/>
                    </a:lnTo>
                    <a:lnTo>
                      <a:pt x="42" y="88"/>
                    </a:lnTo>
                    <a:lnTo>
                      <a:pt x="48" y="73"/>
                    </a:lnTo>
                    <a:lnTo>
                      <a:pt x="75" y="36"/>
                    </a:lnTo>
                    <a:lnTo>
                      <a:pt x="94" y="23"/>
                    </a:lnTo>
                    <a:lnTo>
                      <a:pt x="138" y="1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11" name="Freeform 759"/>
              <p:cNvSpPr>
                <a:spLocks/>
              </p:cNvSpPr>
              <p:nvPr/>
            </p:nvSpPr>
            <p:spPr bwMode="auto">
              <a:xfrm>
                <a:off x="4126" y="2470"/>
                <a:ext cx="28" cy="35"/>
              </a:xfrm>
              <a:custGeom>
                <a:avLst/>
                <a:gdLst>
                  <a:gd name="T0" fmla="*/ 42 w 112"/>
                  <a:gd name="T1" fmla="*/ 0 h 138"/>
                  <a:gd name="T2" fmla="*/ 22 w 112"/>
                  <a:gd name="T3" fmla="*/ 24 h 138"/>
                  <a:gd name="T4" fmla="*/ 2 w 112"/>
                  <a:gd name="T5" fmla="*/ 66 h 138"/>
                  <a:gd name="T6" fmla="*/ 0 w 112"/>
                  <a:gd name="T7" fmla="*/ 106 h 138"/>
                  <a:gd name="T8" fmla="*/ 14 w 112"/>
                  <a:gd name="T9" fmla="*/ 138 h 138"/>
                  <a:gd name="T10" fmla="*/ 81 w 112"/>
                  <a:gd name="T11" fmla="*/ 122 h 138"/>
                  <a:gd name="T12" fmla="*/ 75 w 112"/>
                  <a:gd name="T13" fmla="*/ 122 h 138"/>
                  <a:gd name="T14" fmla="*/ 44 w 112"/>
                  <a:gd name="T15" fmla="*/ 104 h 138"/>
                  <a:gd name="T16" fmla="*/ 44 w 112"/>
                  <a:gd name="T17" fmla="*/ 104 h 138"/>
                  <a:gd name="T18" fmla="*/ 40 w 112"/>
                  <a:gd name="T19" fmla="*/ 66 h 138"/>
                  <a:gd name="T20" fmla="*/ 64 w 112"/>
                  <a:gd name="T21" fmla="*/ 27 h 138"/>
                  <a:gd name="T22" fmla="*/ 69 w 112"/>
                  <a:gd name="T23" fmla="*/ 23 h 138"/>
                  <a:gd name="T24" fmla="*/ 112 w 112"/>
                  <a:gd name="T25" fmla="*/ 9 h 138"/>
                  <a:gd name="T26" fmla="*/ 42 w 112"/>
                  <a:gd name="T2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2" h="138">
                    <a:moveTo>
                      <a:pt x="42" y="0"/>
                    </a:moveTo>
                    <a:lnTo>
                      <a:pt x="22" y="24"/>
                    </a:lnTo>
                    <a:lnTo>
                      <a:pt x="2" y="66"/>
                    </a:lnTo>
                    <a:lnTo>
                      <a:pt x="0" y="106"/>
                    </a:lnTo>
                    <a:lnTo>
                      <a:pt x="14" y="138"/>
                    </a:lnTo>
                    <a:lnTo>
                      <a:pt x="81" y="122"/>
                    </a:lnTo>
                    <a:lnTo>
                      <a:pt x="75" y="122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0" y="66"/>
                    </a:lnTo>
                    <a:lnTo>
                      <a:pt x="64" y="27"/>
                    </a:lnTo>
                    <a:lnTo>
                      <a:pt x="69" y="23"/>
                    </a:lnTo>
                    <a:lnTo>
                      <a:pt x="112" y="9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12" name="Freeform 760"/>
              <p:cNvSpPr>
                <a:spLocks/>
              </p:cNvSpPr>
              <p:nvPr/>
            </p:nvSpPr>
            <p:spPr bwMode="auto">
              <a:xfrm>
                <a:off x="4126" y="2463"/>
                <a:ext cx="49" cy="85"/>
              </a:xfrm>
              <a:custGeom>
                <a:avLst/>
                <a:gdLst>
                  <a:gd name="T0" fmla="*/ 121 w 194"/>
                  <a:gd name="T1" fmla="*/ 0 h 341"/>
                  <a:gd name="T2" fmla="*/ 82 w 194"/>
                  <a:gd name="T3" fmla="*/ 7 h 341"/>
                  <a:gd name="T4" fmla="*/ 42 w 194"/>
                  <a:gd name="T5" fmla="*/ 29 h 341"/>
                  <a:gd name="T6" fmla="*/ 112 w 194"/>
                  <a:gd name="T7" fmla="*/ 38 h 341"/>
                  <a:gd name="T8" fmla="*/ 117 w 194"/>
                  <a:gd name="T9" fmla="*/ 38 h 341"/>
                  <a:gd name="T10" fmla="*/ 149 w 194"/>
                  <a:gd name="T11" fmla="*/ 56 h 341"/>
                  <a:gd name="T12" fmla="*/ 152 w 194"/>
                  <a:gd name="T13" fmla="*/ 95 h 341"/>
                  <a:gd name="T14" fmla="*/ 152 w 194"/>
                  <a:gd name="T15" fmla="*/ 95 h 341"/>
                  <a:gd name="T16" fmla="*/ 127 w 194"/>
                  <a:gd name="T17" fmla="*/ 133 h 341"/>
                  <a:gd name="T18" fmla="*/ 123 w 194"/>
                  <a:gd name="T19" fmla="*/ 137 h 341"/>
                  <a:gd name="T20" fmla="*/ 81 w 194"/>
                  <a:gd name="T21" fmla="*/ 151 h 341"/>
                  <a:gd name="T22" fmla="*/ 14 w 194"/>
                  <a:gd name="T23" fmla="*/ 167 h 341"/>
                  <a:gd name="T24" fmla="*/ 0 w 194"/>
                  <a:gd name="T25" fmla="*/ 176 h 341"/>
                  <a:gd name="T26" fmla="*/ 71 w 194"/>
                  <a:gd name="T27" fmla="*/ 189 h 341"/>
                  <a:gd name="T28" fmla="*/ 93 w 194"/>
                  <a:gd name="T29" fmla="*/ 191 h 341"/>
                  <a:gd name="T30" fmla="*/ 121 w 194"/>
                  <a:gd name="T31" fmla="*/ 212 h 341"/>
                  <a:gd name="T32" fmla="*/ 126 w 194"/>
                  <a:gd name="T33" fmla="*/ 224 h 341"/>
                  <a:gd name="T34" fmla="*/ 126 w 194"/>
                  <a:gd name="T35" fmla="*/ 264 h 341"/>
                  <a:gd name="T36" fmla="*/ 121 w 194"/>
                  <a:gd name="T37" fmla="*/ 279 h 341"/>
                  <a:gd name="T38" fmla="*/ 94 w 194"/>
                  <a:gd name="T39" fmla="*/ 317 h 341"/>
                  <a:gd name="T40" fmla="*/ 75 w 194"/>
                  <a:gd name="T41" fmla="*/ 329 h 341"/>
                  <a:gd name="T42" fmla="*/ 31 w 194"/>
                  <a:gd name="T43" fmla="*/ 340 h 341"/>
                  <a:gd name="T44" fmla="*/ 114 w 194"/>
                  <a:gd name="T45" fmla="*/ 341 h 341"/>
                  <a:gd name="T46" fmla="*/ 145 w 194"/>
                  <a:gd name="T47" fmla="*/ 306 h 341"/>
                  <a:gd name="T48" fmla="*/ 163 w 194"/>
                  <a:gd name="T49" fmla="*/ 264 h 341"/>
                  <a:gd name="T50" fmla="*/ 167 w 194"/>
                  <a:gd name="T51" fmla="*/ 249 h 341"/>
                  <a:gd name="T52" fmla="*/ 166 w 194"/>
                  <a:gd name="T53" fmla="*/ 208 h 341"/>
                  <a:gd name="T54" fmla="*/ 162 w 194"/>
                  <a:gd name="T55" fmla="*/ 197 h 341"/>
                  <a:gd name="T56" fmla="*/ 139 w 194"/>
                  <a:gd name="T57" fmla="*/ 168 h 341"/>
                  <a:gd name="T58" fmla="*/ 171 w 194"/>
                  <a:gd name="T59" fmla="*/ 135 h 341"/>
                  <a:gd name="T60" fmla="*/ 190 w 194"/>
                  <a:gd name="T61" fmla="*/ 95 h 341"/>
                  <a:gd name="T62" fmla="*/ 194 w 194"/>
                  <a:gd name="T63" fmla="*/ 65 h 341"/>
                  <a:gd name="T64" fmla="*/ 184 w 194"/>
                  <a:gd name="T65" fmla="*/ 29 h 341"/>
                  <a:gd name="T66" fmla="*/ 161 w 194"/>
                  <a:gd name="T67" fmla="*/ 8 h 341"/>
                  <a:gd name="T68" fmla="*/ 121 w 194"/>
                  <a:gd name="T69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4" h="341">
                    <a:moveTo>
                      <a:pt x="121" y="0"/>
                    </a:moveTo>
                    <a:lnTo>
                      <a:pt x="82" y="7"/>
                    </a:lnTo>
                    <a:lnTo>
                      <a:pt x="42" y="29"/>
                    </a:lnTo>
                    <a:lnTo>
                      <a:pt x="112" y="38"/>
                    </a:lnTo>
                    <a:lnTo>
                      <a:pt x="117" y="38"/>
                    </a:lnTo>
                    <a:lnTo>
                      <a:pt x="149" y="56"/>
                    </a:lnTo>
                    <a:lnTo>
                      <a:pt x="152" y="95"/>
                    </a:lnTo>
                    <a:lnTo>
                      <a:pt x="152" y="95"/>
                    </a:lnTo>
                    <a:lnTo>
                      <a:pt x="127" y="133"/>
                    </a:lnTo>
                    <a:lnTo>
                      <a:pt x="123" y="137"/>
                    </a:lnTo>
                    <a:lnTo>
                      <a:pt x="81" y="151"/>
                    </a:lnTo>
                    <a:lnTo>
                      <a:pt x="14" y="167"/>
                    </a:lnTo>
                    <a:lnTo>
                      <a:pt x="0" y="176"/>
                    </a:lnTo>
                    <a:lnTo>
                      <a:pt x="71" y="189"/>
                    </a:lnTo>
                    <a:lnTo>
                      <a:pt x="93" y="191"/>
                    </a:lnTo>
                    <a:lnTo>
                      <a:pt x="121" y="212"/>
                    </a:lnTo>
                    <a:lnTo>
                      <a:pt x="126" y="224"/>
                    </a:lnTo>
                    <a:lnTo>
                      <a:pt x="126" y="264"/>
                    </a:lnTo>
                    <a:lnTo>
                      <a:pt x="121" y="279"/>
                    </a:lnTo>
                    <a:lnTo>
                      <a:pt x="94" y="317"/>
                    </a:lnTo>
                    <a:lnTo>
                      <a:pt x="75" y="329"/>
                    </a:lnTo>
                    <a:lnTo>
                      <a:pt x="31" y="340"/>
                    </a:lnTo>
                    <a:lnTo>
                      <a:pt x="114" y="341"/>
                    </a:lnTo>
                    <a:lnTo>
                      <a:pt x="145" y="306"/>
                    </a:lnTo>
                    <a:lnTo>
                      <a:pt x="163" y="264"/>
                    </a:lnTo>
                    <a:lnTo>
                      <a:pt x="167" y="249"/>
                    </a:lnTo>
                    <a:lnTo>
                      <a:pt x="166" y="208"/>
                    </a:lnTo>
                    <a:lnTo>
                      <a:pt x="162" y="197"/>
                    </a:lnTo>
                    <a:lnTo>
                      <a:pt x="139" y="168"/>
                    </a:lnTo>
                    <a:lnTo>
                      <a:pt x="171" y="135"/>
                    </a:lnTo>
                    <a:lnTo>
                      <a:pt x="190" y="95"/>
                    </a:lnTo>
                    <a:lnTo>
                      <a:pt x="194" y="65"/>
                    </a:lnTo>
                    <a:lnTo>
                      <a:pt x="184" y="29"/>
                    </a:lnTo>
                    <a:lnTo>
                      <a:pt x="161" y="8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13" name="Freeform 761"/>
              <p:cNvSpPr>
                <a:spLocks/>
              </p:cNvSpPr>
              <p:nvPr/>
            </p:nvSpPr>
            <p:spPr bwMode="auto">
              <a:xfrm>
                <a:off x="4172" y="2526"/>
                <a:ext cx="26" cy="35"/>
              </a:xfrm>
              <a:custGeom>
                <a:avLst/>
                <a:gdLst>
                  <a:gd name="T0" fmla="*/ 101 w 106"/>
                  <a:gd name="T1" fmla="*/ 0 h 142"/>
                  <a:gd name="T2" fmla="*/ 73 w 106"/>
                  <a:gd name="T3" fmla="*/ 5 h 142"/>
                  <a:gd name="T4" fmla="*/ 87 w 106"/>
                  <a:gd name="T5" fmla="*/ 11 h 142"/>
                  <a:gd name="T6" fmla="*/ 89 w 106"/>
                  <a:gd name="T7" fmla="*/ 27 h 142"/>
                  <a:gd name="T8" fmla="*/ 82 w 106"/>
                  <a:gd name="T9" fmla="*/ 40 h 142"/>
                  <a:gd name="T10" fmla="*/ 2 w 106"/>
                  <a:gd name="T11" fmla="*/ 130 h 142"/>
                  <a:gd name="T12" fmla="*/ 0 w 106"/>
                  <a:gd name="T13" fmla="*/ 134 h 142"/>
                  <a:gd name="T14" fmla="*/ 6 w 106"/>
                  <a:gd name="T15" fmla="*/ 142 h 142"/>
                  <a:gd name="T16" fmla="*/ 66 w 106"/>
                  <a:gd name="T17" fmla="*/ 142 h 142"/>
                  <a:gd name="T18" fmla="*/ 76 w 106"/>
                  <a:gd name="T19" fmla="*/ 134 h 142"/>
                  <a:gd name="T20" fmla="*/ 70 w 106"/>
                  <a:gd name="T21" fmla="*/ 126 h 142"/>
                  <a:gd name="T22" fmla="*/ 24 w 106"/>
                  <a:gd name="T23" fmla="*/ 126 h 142"/>
                  <a:gd name="T24" fmla="*/ 92 w 106"/>
                  <a:gd name="T25" fmla="*/ 49 h 142"/>
                  <a:gd name="T26" fmla="*/ 93 w 106"/>
                  <a:gd name="T27" fmla="*/ 46 h 142"/>
                  <a:gd name="T28" fmla="*/ 105 w 106"/>
                  <a:gd name="T29" fmla="*/ 27 h 142"/>
                  <a:gd name="T30" fmla="*/ 106 w 106"/>
                  <a:gd name="T31" fmla="*/ 18 h 142"/>
                  <a:gd name="T32" fmla="*/ 101 w 106"/>
                  <a:gd name="T33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6" h="142">
                    <a:moveTo>
                      <a:pt x="101" y="0"/>
                    </a:moveTo>
                    <a:lnTo>
                      <a:pt x="73" y="5"/>
                    </a:lnTo>
                    <a:lnTo>
                      <a:pt x="87" y="11"/>
                    </a:lnTo>
                    <a:lnTo>
                      <a:pt x="89" y="27"/>
                    </a:lnTo>
                    <a:lnTo>
                      <a:pt x="82" y="40"/>
                    </a:lnTo>
                    <a:lnTo>
                      <a:pt x="2" y="130"/>
                    </a:lnTo>
                    <a:lnTo>
                      <a:pt x="0" y="134"/>
                    </a:lnTo>
                    <a:lnTo>
                      <a:pt x="6" y="142"/>
                    </a:lnTo>
                    <a:lnTo>
                      <a:pt x="66" y="142"/>
                    </a:lnTo>
                    <a:lnTo>
                      <a:pt x="76" y="134"/>
                    </a:lnTo>
                    <a:lnTo>
                      <a:pt x="70" y="126"/>
                    </a:lnTo>
                    <a:lnTo>
                      <a:pt x="24" y="126"/>
                    </a:lnTo>
                    <a:lnTo>
                      <a:pt x="92" y="49"/>
                    </a:lnTo>
                    <a:lnTo>
                      <a:pt x="93" y="46"/>
                    </a:lnTo>
                    <a:lnTo>
                      <a:pt x="105" y="27"/>
                    </a:lnTo>
                    <a:lnTo>
                      <a:pt x="106" y="18"/>
                    </a:lnTo>
                    <a:lnTo>
                      <a:pt x="101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14" name="Freeform 762"/>
              <p:cNvSpPr>
                <a:spLocks/>
              </p:cNvSpPr>
              <p:nvPr/>
            </p:nvSpPr>
            <p:spPr bwMode="auto">
              <a:xfrm>
                <a:off x="4179" y="2523"/>
                <a:ext cx="18" cy="9"/>
              </a:xfrm>
              <a:custGeom>
                <a:avLst/>
                <a:gdLst>
                  <a:gd name="T0" fmla="*/ 46 w 71"/>
                  <a:gd name="T1" fmla="*/ 0 h 38"/>
                  <a:gd name="T2" fmla="*/ 39 w 71"/>
                  <a:gd name="T3" fmla="*/ 2 h 38"/>
                  <a:gd name="T4" fmla="*/ 19 w 71"/>
                  <a:gd name="T5" fmla="*/ 9 h 38"/>
                  <a:gd name="T6" fmla="*/ 1 w 71"/>
                  <a:gd name="T7" fmla="*/ 27 h 38"/>
                  <a:gd name="T8" fmla="*/ 0 w 71"/>
                  <a:gd name="T9" fmla="*/ 30 h 38"/>
                  <a:gd name="T10" fmla="*/ 6 w 71"/>
                  <a:gd name="T11" fmla="*/ 38 h 38"/>
                  <a:gd name="T12" fmla="*/ 13 w 71"/>
                  <a:gd name="T13" fmla="*/ 34 h 38"/>
                  <a:gd name="T14" fmla="*/ 25 w 71"/>
                  <a:gd name="T15" fmla="*/ 22 h 38"/>
                  <a:gd name="T16" fmla="*/ 43 w 71"/>
                  <a:gd name="T17" fmla="*/ 16 h 38"/>
                  <a:gd name="T18" fmla="*/ 71 w 71"/>
                  <a:gd name="T19" fmla="*/ 11 h 38"/>
                  <a:gd name="T20" fmla="*/ 64 w 71"/>
                  <a:gd name="T21" fmla="*/ 6 h 38"/>
                  <a:gd name="T22" fmla="*/ 46 w 71"/>
                  <a:gd name="T2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1" h="38">
                    <a:moveTo>
                      <a:pt x="46" y="0"/>
                    </a:moveTo>
                    <a:lnTo>
                      <a:pt x="39" y="2"/>
                    </a:lnTo>
                    <a:lnTo>
                      <a:pt x="19" y="9"/>
                    </a:lnTo>
                    <a:lnTo>
                      <a:pt x="1" y="27"/>
                    </a:lnTo>
                    <a:lnTo>
                      <a:pt x="0" y="30"/>
                    </a:lnTo>
                    <a:lnTo>
                      <a:pt x="6" y="38"/>
                    </a:lnTo>
                    <a:lnTo>
                      <a:pt x="13" y="34"/>
                    </a:lnTo>
                    <a:lnTo>
                      <a:pt x="25" y="22"/>
                    </a:lnTo>
                    <a:lnTo>
                      <a:pt x="43" y="16"/>
                    </a:lnTo>
                    <a:lnTo>
                      <a:pt x="71" y="11"/>
                    </a:lnTo>
                    <a:lnTo>
                      <a:pt x="64" y="6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15" name="Line 763"/>
              <p:cNvSpPr>
                <a:spLocks noChangeShapeType="1"/>
              </p:cNvSpPr>
              <p:nvPr/>
            </p:nvSpPr>
            <p:spPr bwMode="auto">
              <a:xfrm>
                <a:off x="4126" y="2605"/>
                <a:ext cx="0" cy="251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16" name="Line 764"/>
              <p:cNvSpPr>
                <a:spLocks noChangeShapeType="1"/>
              </p:cNvSpPr>
              <p:nvPr/>
            </p:nvSpPr>
            <p:spPr bwMode="auto">
              <a:xfrm>
                <a:off x="4126" y="5118"/>
                <a:ext cx="3104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17" name="Line 765"/>
              <p:cNvSpPr>
                <a:spLocks noChangeShapeType="1"/>
              </p:cNvSpPr>
              <p:nvPr/>
            </p:nvSpPr>
            <p:spPr bwMode="auto">
              <a:xfrm flipV="1">
                <a:off x="7230" y="2605"/>
                <a:ext cx="0" cy="251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18" name="Line 766"/>
              <p:cNvSpPr>
                <a:spLocks noChangeShapeType="1"/>
              </p:cNvSpPr>
              <p:nvPr/>
            </p:nvSpPr>
            <p:spPr bwMode="auto">
              <a:xfrm>
                <a:off x="4126" y="2605"/>
                <a:ext cx="3104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19" name="Freeform 767"/>
              <p:cNvSpPr>
                <a:spLocks/>
              </p:cNvSpPr>
              <p:nvPr/>
            </p:nvSpPr>
            <p:spPr bwMode="auto">
              <a:xfrm>
                <a:off x="7223" y="2587"/>
                <a:ext cx="27" cy="6"/>
              </a:xfrm>
              <a:custGeom>
                <a:avLst/>
                <a:gdLst>
                  <a:gd name="T0" fmla="*/ 54 w 108"/>
                  <a:gd name="T1" fmla="*/ 0 h 22"/>
                  <a:gd name="T2" fmla="*/ 0 w 108"/>
                  <a:gd name="T3" fmla="*/ 22 h 22"/>
                  <a:gd name="T4" fmla="*/ 108 w 108"/>
                  <a:gd name="T5" fmla="*/ 22 h 22"/>
                  <a:gd name="T6" fmla="*/ 54 w 108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22">
                    <a:moveTo>
                      <a:pt x="54" y="0"/>
                    </a:moveTo>
                    <a:lnTo>
                      <a:pt x="0" y="22"/>
                    </a:lnTo>
                    <a:lnTo>
                      <a:pt x="108" y="2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20" name="Freeform 768"/>
              <p:cNvSpPr>
                <a:spLocks/>
              </p:cNvSpPr>
              <p:nvPr/>
            </p:nvSpPr>
            <p:spPr bwMode="auto">
              <a:xfrm>
                <a:off x="7223" y="2587"/>
                <a:ext cx="27" cy="6"/>
              </a:xfrm>
              <a:custGeom>
                <a:avLst/>
                <a:gdLst>
                  <a:gd name="T0" fmla="*/ 54 w 108"/>
                  <a:gd name="T1" fmla="*/ 0 h 22"/>
                  <a:gd name="T2" fmla="*/ 0 w 108"/>
                  <a:gd name="T3" fmla="*/ 22 h 22"/>
                  <a:gd name="T4" fmla="*/ 108 w 108"/>
                  <a:gd name="T5" fmla="*/ 22 h 22"/>
                  <a:gd name="T6" fmla="*/ 54 w 108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22">
                    <a:moveTo>
                      <a:pt x="54" y="0"/>
                    </a:moveTo>
                    <a:lnTo>
                      <a:pt x="0" y="22"/>
                    </a:lnTo>
                    <a:lnTo>
                      <a:pt x="108" y="22"/>
                    </a:lnTo>
                    <a:lnTo>
                      <a:pt x="5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21" name="Freeform 769"/>
              <p:cNvSpPr>
                <a:spLocks/>
              </p:cNvSpPr>
              <p:nvPr/>
            </p:nvSpPr>
            <p:spPr bwMode="auto">
              <a:xfrm>
                <a:off x="7217" y="2593"/>
                <a:ext cx="38" cy="13"/>
              </a:xfrm>
              <a:custGeom>
                <a:avLst/>
                <a:gdLst>
                  <a:gd name="T0" fmla="*/ 22 w 152"/>
                  <a:gd name="T1" fmla="*/ 0 h 54"/>
                  <a:gd name="T2" fmla="*/ 0 w 152"/>
                  <a:gd name="T3" fmla="*/ 54 h 54"/>
                  <a:gd name="T4" fmla="*/ 152 w 152"/>
                  <a:gd name="T5" fmla="*/ 54 h 54"/>
                  <a:gd name="T6" fmla="*/ 22 w 152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4">
                    <a:moveTo>
                      <a:pt x="22" y="0"/>
                    </a:moveTo>
                    <a:lnTo>
                      <a:pt x="0" y="54"/>
                    </a:lnTo>
                    <a:lnTo>
                      <a:pt x="152" y="5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22" name="Freeform 770"/>
              <p:cNvSpPr>
                <a:spLocks/>
              </p:cNvSpPr>
              <p:nvPr/>
            </p:nvSpPr>
            <p:spPr bwMode="auto">
              <a:xfrm>
                <a:off x="7217" y="2593"/>
                <a:ext cx="38" cy="13"/>
              </a:xfrm>
              <a:custGeom>
                <a:avLst/>
                <a:gdLst>
                  <a:gd name="T0" fmla="*/ 22 w 152"/>
                  <a:gd name="T1" fmla="*/ 0 h 54"/>
                  <a:gd name="T2" fmla="*/ 0 w 152"/>
                  <a:gd name="T3" fmla="*/ 54 h 54"/>
                  <a:gd name="T4" fmla="*/ 152 w 152"/>
                  <a:gd name="T5" fmla="*/ 54 h 54"/>
                  <a:gd name="T6" fmla="*/ 22 w 152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4">
                    <a:moveTo>
                      <a:pt x="22" y="0"/>
                    </a:moveTo>
                    <a:lnTo>
                      <a:pt x="0" y="54"/>
                    </a:lnTo>
                    <a:lnTo>
                      <a:pt x="152" y="54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23" name="Freeform 771"/>
              <p:cNvSpPr>
                <a:spLocks/>
              </p:cNvSpPr>
              <p:nvPr/>
            </p:nvSpPr>
            <p:spPr bwMode="auto">
              <a:xfrm>
                <a:off x="7223" y="2593"/>
                <a:ext cx="32" cy="13"/>
              </a:xfrm>
              <a:custGeom>
                <a:avLst/>
                <a:gdLst>
                  <a:gd name="T0" fmla="*/ 0 w 130"/>
                  <a:gd name="T1" fmla="*/ 0 h 54"/>
                  <a:gd name="T2" fmla="*/ 108 w 130"/>
                  <a:gd name="T3" fmla="*/ 0 h 54"/>
                  <a:gd name="T4" fmla="*/ 130 w 130"/>
                  <a:gd name="T5" fmla="*/ 54 h 54"/>
                  <a:gd name="T6" fmla="*/ 0 w 130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4">
                    <a:moveTo>
                      <a:pt x="0" y="0"/>
                    </a:moveTo>
                    <a:lnTo>
                      <a:pt x="108" y="0"/>
                    </a:lnTo>
                    <a:lnTo>
                      <a:pt x="13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24" name="Freeform 772"/>
              <p:cNvSpPr>
                <a:spLocks/>
              </p:cNvSpPr>
              <p:nvPr/>
            </p:nvSpPr>
            <p:spPr bwMode="auto">
              <a:xfrm>
                <a:off x="7223" y="2593"/>
                <a:ext cx="32" cy="13"/>
              </a:xfrm>
              <a:custGeom>
                <a:avLst/>
                <a:gdLst>
                  <a:gd name="T0" fmla="*/ 0 w 130"/>
                  <a:gd name="T1" fmla="*/ 0 h 54"/>
                  <a:gd name="T2" fmla="*/ 108 w 130"/>
                  <a:gd name="T3" fmla="*/ 0 h 54"/>
                  <a:gd name="T4" fmla="*/ 130 w 130"/>
                  <a:gd name="T5" fmla="*/ 54 h 54"/>
                  <a:gd name="T6" fmla="*/ 0 w 130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4">
                    <a:moveTo>
                      <a:pt x="0" y="0"/>
                    </a:moveTo>
                    <a:lnTo>
                      <a:pt x="108" y="0"/>
                    </a:lnTo>
                    <a:lnTo>
                      <a:pt x="130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25" name="Freeform 773"/>
              <p:cNvSpPr>
                <a:spLocks/>
              </p:cNvSpPr>
              <p:nvPr/>
            </p:nvSpPr>
            <p:spPr bwMode="auto">
              <a:xfrm>
                <a:off x="7223" y="2620"/>
                <a:ext cx="13" cy="5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54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54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26" name="Freeform 774"/>
              <p:cNvSpPr>
                <a:spLocks/>
              </p:cNvSpPr>
              <p:nvPr/>
            </p:nvSpPr>
            <p:spPr bwMode="auto">
              <a:xfrm>
                <a:off x="7223" y="2620"/>
                <a:ext cx="13" cy="5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54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54" y="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27" name="Freeform 775"/>
              <p:cNvSpPr>
                <a:spLocks/>
              </p:cNvSpPr>
              <p:nvPr/>
            </p:nvSpPr>
            <p:spPr bwMode="auto">
              <a:xfrm>
                <a:off x="7217" y="2606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22 w 76"/>
                  <a:gd name="T3" fmla="*/ 54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22" y="54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28" name="Freeform 776"/>
              <p:cNvSpPr>
                <a:spLocks/>
              </p:cNvSpPr>
              <p:nvPr/>
            </p:nvSpPr>
            <p:spPr bwMode="auto">
              <a:xfrm>
                <a:off x="7217" y="2606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22 w 76"/>
                  <a:gd name="T3" fmla="*/ 54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22" y="54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29" name="Freeform 777"/>
              <p:cNvSpPr>
                <a:spLocks/>
              </p:cNvSpPr>
              <p:nvPr/>
            </p:nvSpPr>
            <p:spPr bwMode="auto">
              <a:xfrm>
                <a:off x="7217" y="2606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30" name="Freeform 778"/>
              <p:cNvSpPr>
                <a:spLocks/>
              </p:cNvSpPr>
              <p:nvPr/>
            </p:nvSpPr>
            <p:spPr bwMode="auto">
              <a:xfrm>
                <a:off x="7217" y="2606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31" name="Freeform 779"/>
              <p:cNvSpPr>
                <a:spLocks/>
              </p:cNvSpPr>
              <p:nvPr/>
            </p:nvSpPr>
            <p:spPr bwMode="auto">
              <a:xfrm>
                <a:off x="7236" y="2620"/>
                <a:ext cx="14" cy="5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0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32" name="Freeform 780"/>
              <p:cNvSpPr>
                <a:spLocks/>
              </p:cNvSpPr>
              <p:nvPr/>
            </p:nvSpPr>
            <p:spPr bwMode="auto">
              <a:xfrm>
                <a:off x="7236" y="2620"/>
                <a:ext cx="14" cy="5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0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33" name="Freeform 781"/>
              <p:cNvSpPr>
                <a:spLocks/>
              </p:cNvSpPr>
              <p:nvPr/>
            </p:nvSpPr>
            <p:spPr bwMode="auto">
              <a:xfrm>
                <a:off x="7236" y="2606"/>
                <a:ext cx="14" cy="14"/>
              </a:xfrm>
              <a:custGeom>
                <a:avLst/>
                <a:gdLst>
                  <a:gd name="T0" fmla="*/ 0 w 54"/>
                  <a:gd name="T1" fmla="*/ 0 h 54"/>
                  <a:gd name="T2" fmla="*/ 0 w 54"/>
                  <a:gd name="T3" fmla="*/ 54 h 54"/>
                  <a:gd name="T4" fmla="*/ 54 w 54"/>
                  <a:gd name="T5" fmla="*/ 54 h 54"/>
                  <a:gd name="T6" fmla="*/ 0 w 5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4">
                    <a:moveTo>
                      <a:pt x="0" y="0"/>
                    </a:moveTo>
                    <a:lnTo>
                      <a:pt x="0" y="54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34" name="Freeform 782"/>
              <p:cNvSpPr>
                <a:spLocks/>
              </p:cNvSpPr>
              <p:nvPr/>
            </p:nvSpPr>
            <p:spPr bwMode="auto">
              <a:xfrm>
                <a:off x="7236" y="2606"/>
                <a:ext cx="14" cy="14"/>
              </a:xfrm>
              <a:custGeom>
                <a:avLst/>
                <a:gdLst>
                  <a:gd name="T0" fmla="*/ 0 w 54"/>
                  <a:gd name="T1" fmla="*/ 0 h 54"/>
                  <a:gd name="T2" fmla="*/ 0 w 54"/>
                  <a:gd name="T3" fmla="*/ 54 h 54"/>
                  <a:gd name="T4" fmla="*/ 54 w 54"/>
                  <a:gd name="T5" fmla="*/ 54 h 54"/>
                  <a:gd name="T6" fmla="*/ 0 w 5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4">
                    <a:moveTo>
                      <a:pt x="0" y="0"/>
                    </a:moveTo>
                    <a:lnTo>
                      <a:pt x="0" y="54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35" name="Freeform 783"/>
              <p:cNvSpPr>
                <a:spLocks/>
              </p:cNvSpPr>
              <p:nvPr/>
            </p:nvSpPr>
            <p:spPr bwMode="auto">
              <a:xfrm>
                <a:off x="7236" y="2606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54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36" name="Freeform 784"/>
              <p:cNvSpPr>
                <a:spLocks/>
              </p:cNvSpPr>
              <p:nvPr/>
            </p:nvSpPr>
            <p:spPr bwMode="auto">
              <a:xfrm>
                <a:off x="7236" y="2606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54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37" name="Freeform 785"/>
              <p:cNvSpPr>
                <a:spLocks/>
              </p:cNvSpPr>
              <p:nvPr/>
            </p:nvSpPr>
            <p:spPr bwMode="auto">
              <a:xfrm>
                <a:off x="7217" y="2587"/>
                <a:ext cx="38" cy="38"/>
              </a:xfrm>
              <a:custGeom>
                <a:avLst/>
                <a:gdLst>
                  <a:gd name="T0" fmla="*/ 152 w 152"/>
                  <a:gd name="T1" fmla="*/ 76 h 152"/>
                  <a:gd name="T2" fmla="*/ 130 w 152"/>
                  <a:gd name="T3" fmla="*/ 22 h 152"/>
                  <a:gd name="T4" fmla="*/ 76 w 152"/>
                  <a:gd name="T5" fmla="*/ 0 h 152"/>
                  <a:gd name="T6" fmla="*/ 22 w 152"/>
                  <a:gd name="T7" fmla="*/ 22 h 152"/>
                  <a:gd name="T8" fmla="*/ 0 w 152"/>
                  <a:gd name="T9" fmla="*/ 76 h 152"/>
                  <a:gd name="T10" fmla="*/ 22 w 152"/>
                  <a:gd name="T11" fmla="*/ 130 h 152"/>
                  <a:gd name="T12" fmla="*/ 76 w 152"/>
                  <a:gd name="T13" fmla="*/ 152 h 152"/>
                  <a:gd name="T14" fmla="*/ 130 w 152"/>
                  <a:gd name="T15" fmla="*/ 130 h 152"/>
                  <a:gd name="T16" fmla="*/ 152 w 152"/>
                  <a:gd name="T17" fmla="*/ 7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152">
                    <a:moveTo>
                      <a:pt x="152" y="76"/>
                    </a:moveTo>
                    <a:lnTo>
                      <a:pt x="130" y="22"/>
                    </a:lnTo>
                    <a:lnTo>
                      <a:pt x="76" y="0"/>
                    </a:lnTo>
                    <a:lnTo>
                      <a:pt x="22" y="22"/>
                    </a:lnTo>
                    <a:lnTo>
                      <a:pt x="0" y="76"/>
                    </a:lnTo>
                    <a:lnTo>
                      <a:pt x="22" y="130"/>
                    </a:lnTo>
                    <a:lnTo>
                      <a:pt x="76" y="152"/>
                    </a:lnTo>
                    <a:lnTo>
                      <a:pt x="130" y="130"/>
                    </a:lnTo>
                    <a:lnTo>
                      <a:pt x="152" y="7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38" name="Freeform 786"/>
              <p:cNvSpPr>
                <a:spLocks/>
              </p:cNvSpPr>
              <p:nvPr/>
            </p:nvSpPr>
            <p:spPr bwMode="auto">
              <a:xfrm>
                <a:off x="7273" y="2589"/>
                <a:ext cx="46" cy="50"/>
              </a:xfrm>
              <a:custGeom>
                <a:avLst/>
                <a:gdLst>
                  <a:gd name="T0" fmla="*/ 65 w 181"/>
                  <a:gd name="T1" fmla="*/ 0 h 201"/>
                  <a:gd name="T2" fmla="*/ 31 w 181"/>
                  <a:gd name="T3" fmla="*/ 32 h 201"/>
                  <a:gd name="T4" fmla="*/ 22 w 181"/>
                  <a:gd name="T5" fmla="*/ 45 h 201"/>
                  <a:gd name="T6" fmla="*/ 3 w 181"/>
                  <a:gd name="T7" fmla="*/ 87 h 201"/>
                  <a:gd name="T8" fmla="*/ 3 w 181"/>
                  <a:gd name="T9" fmla="*/ 87 h 201"/>
                  <a:gd name="T10" fmla="*/ 0 w 181"/>
                  <a:gd name="T11" fmla="*/ 130 h 201"/>
                  <a:gd name="T12" fmla="*/ 11 w 181"/>
                  <a:gd name="T13" fmla="*/ 166 h 201"/>
                  <a:gd name="T14" fmla="*/ 16 w 181"/>
                  <a:gd name="T15" fmla="*/ 172 h 201"/>
                  <a:gd name="T16" fmla="*/ 45 w 181"/>
                  <a:gd name="T17" fmla="*/ 193 h 201"/>
                  <a:gd name="T18" fmla="*/ 86 w 181"/>
                  <a:gd name="T19" fmla="*/ 201 h 201"/>
                  <a:gd name="T20" fmla="*/ 99 w 181"/>
                  <a:gd name="T21" fmla="*/ 200 h 201"/>
                  <a:gd name="T22" fmla="*/ 143 w 181"/>
                  <a:gd name="T23" fmla="*/ 189 h 201"/>
                  <a:gd name="T24" fmla="*/ 181 w 181"/>
                  <a:gd name="T25" fmla="*/ 165 h 201"/>
                  <a:gd name="T26" fmla="*/ 96 w 181"/>
                  <a:gd name="T27" fmla="*/ 163 h 201"/>
                  <a:gd name="T28" fmla="*/ 74 w 181"/>
                  <a:gd name="T29" fmla="*/ 160 h 201"/>
                  <a:gd name="T30" fmla="*/ 46 w 181"/>
                  <a:gd name="T31" fmla="*/ 139 h 201"/>
                  <a:gd name="T32" fmla="*/ 41 w 181"/>
                  <a:gd name="T33" fmla="*/ 127 h 201"/>
                  <a:gd name="T34" fmla="*/ 41 w 181"/>
                  <a:gd name="T35" fmla="*/ 87 h 201"/>
                  <a:gd name="T36" fmla="*/ 46 w 181"/>
                  <a:gd name="T37" fmla="*/ 73 h 201"/>
                  <a:gd name="T38" fmla="*/ 74 w 181"/>
                  <a:gd name="T39" fmla="*/ 36 h 201"/>
                  <a:gd name="T40" fmla="*/ 94 w 181"/>
                  <a:gd name="T41" fmla="*/ 23 h 201"/>
                  <a:gd name="T42" fmla="*/ 137 w 181"/>
                  <a:gd name="T43" fmla="*/ 13 h 201"/>
                  <a:gd name="T44" fmla="*/ 65 w 181"/>
                  <a:gd name="T45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1" h="201">
                    <a:moveTo>
                      <a:pt x="65" y="0"/>
                    </a:moveTo>
                    <a:lnTo>
                      <a:pt x="31" y="32"/>
                    </a:lnTo>
                    <a:lnTo>
                      <a:pt x="22" y="45"/>
                    </a:lnTo>
                    <a:lnTo>
                      <a:pt x="3" y="87"/>
                    </a:lnTo>
                    <a:lnTo>
                      <a:pt x="3" y="87"/>
                    </a:lnTo>
                    <a:lnTo>
                      <a:pt x="0" y="130"/>
                    </a:lnTo>
                    <a:lnTo>
                      <a:pt x="11" y="166"/>
                    </a:lnTo>
                    <a:lnTo>
                      <a:pt x="16" y="172"/>
                    </a:lnTo>
                    <a:lnTo>
                      <a:pt x="45" y="193"/>
                    </a:lnTo>
                    <a:lnTo>
                      <a:pt x="86" y="201"/>
                    </a:lnTo>
                    <a:lnTo>
                      <a:pt x="99" y="200"/>
                    </a:lnTo>
                    <a:lnTo>
                      <a:pt x="143" y="189"/>
                    </a:lnTo>
                    <a:lnTo>
                      <a:pt x="181" y="165"/>
                    </a:lnTo>
                    <a:lnTo>
                      <a:pt x="96" y="163"/>
                    </a:lnTo>
                    <a:lnTo>
                      <a:pt x="74" y="160"/>
                    </a:lnTo>
                    <a:lnTo>
                      <a:pt x="46" y="139"/>
                    </a:lnTo>
                    <a:lnTo>
                      <a:pt x="41" y="127"/>
                    </a:lnTo>
                    <a:lnTo>
                      <a:pt x="41" y="87"/>
                    </a:lnTo>
                    <a:lnTo>
                      <a:pt x="46" y="73"/>
                    </a:lnTo>
                    <a:lnTo>
                      <a:pt x="74" y="36"/>
                    </a:lnTo>
                    <a:lnTo>
                      <a:pt x="94" y="23"/>
                    </a:lnTo>
                    <a:lnTo>
                      <a:pt x="137" y="1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39" name="Freeform 787"/>
              <p:cNvSpPr>
                <a:spLocks/>
              </p:cNvSpPr>
              <p:nvPr/>
            </p:nvSpPr>
            <p:spPr bwMode="auto">
              <a:xfrm>
                <a:off x="7290" y="2552"/>
                <a:ext cx="28" cy="35"/>
              </a:xfrm>
              <a:custGeom>
                <a:avLst/>
                <a:gdLst>
                  <a:gd name="T0" fmla="*/ 44 w 112"/>
                  <a:gd name="T1" fmla="*/ 0 h 138"/>
                  <a:gd name="T2" fmla="*/ 22 w 112"/>
                  <a:gd name="T3" fmla="*/ 23 h 138"/>
                  <a:gd name="T4" fmla="*/ 3 w 112"/>
                  <a:gd name="T5" fmla="*/ 65 h 138"/>
                  <a:gd name="T6" fmla="*/ 0 w 112"/>
                  <a:gd name="T7" fmla="*/ 105 h 138"/>
                  <a:gd name="T8" fmla="*/ 16 w 112"/>
                  <a:gd name="T9" fmla="*/ 138 h 138"/>
                  <a:gd name="T10" fmla="*/ 81 w 112"/>
                  <a:gd name="T11" fmla="*/ 122 h 138"/>
                  <a:gd name="T12" fmla="*/ 76 w 112"/>
                  <a:gd name="T13" fmla="*/ 121 h 138"/>
                  <a:gd name="T14" fmla="*/ 44 w 112"/>
                  <a:gd name="T15" fmla="*/ 104 h 138"/>
                  <a:gd name="T16" fmla="*/ 44 w 112"/>
                  <a:gd name="T17" fmla="*/ 104 h 138"/>
                  <a:gd name="T18" fmla="*/ 40 w 112"/>
                  <a:gd name="T19" fmla="*/ 64 h 138"/>
                  <a:gd name="T20" fmla="*/ 65 w 112"/>
                  <a:gd name="T21" fmla="*/ 25 h 138"/>
                  <a:gd name="T22" fmla="*/ 70 w 112"/>
                  <a:gd name="T23" fmla="*/ 21 h 138"/>
                  <a:gd name="T24" fmla="*/ 112 w 112"/>
                  <a:gd name="T25" fmla="*/ 9 h 138"/>
                  <a:gd name="T26" fmla="*/ 44 w 112"/>
                  <a:gd name="T2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2" h="138">
                    <a:moveTo>
                      <a:pt x="44" y="0"/>
                    </a:moveTo>
                    <a:lnTo>
                      <a:pt x="22" y="23"/>
                    </a:lnTo>
                    <a:lnTo>
                      <a:pt x="3" y="65"/>
                    </a:lnTo>
                    <a:lnTo>
                      <a:pt x="0" y="105"/>
                    </a:lnTo>
                    <a:lnTo>
                      <a:pt x="16" y="138"/>
                    </a:lnTo>
                    <a:lnTo>
                      <a:pt x="81" y="122"/>
                    </a:lnTo>
                    <a:lnTo>
                      <a:pt x="76" y="121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0" y="64"/>
                    </a:lnTo>
                    <a:lnTo>
                      <a:pt x="65" y="25"/>
                    </a:lnTo>
                    <a:lnTo>
                      <a:pt x="70" y="21"/>
                    </a:lnTo>
                    <a:lnTo>
                      <a:pt x="112" y="9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40" name="Freeform 788"/>
              <p:cNvSpPr>
                <a:spLocks/>
              </p:cNvSpPr>
              <p:nvPr/>
            </p:nvSpPr>
            <p:spPr bwMode="auto">
              <a:xfrm>
                <a:off x="7290" y="2545"/>
                <a:ext cx="48" cy="85"/>
              </a:xfrm>
              <a:custGeom>
                <a:avLst/>
                <a:gdLst>
                  <a:gd name="T0" fmla="*/ 123 w 195"/>
                  <a:gd name="T1" fmla="*/ 0 h 342"/>
                  <a:gd name="T2" fmla="*/ 83 w 195"/>
                  <a:gd name="T3" fmla="*/ 6 h 342"/>
                  <a:gd name="T4" fmla="*/ 44 w 195"/>
                  <a:gd name="T5" fmla="*/ 30 h 342"/>
                  <a:gd name="T6" fmla="*/ 112 w 195"/>
                  <a:gd name="T7" fmla="*/ 39 h 342"/>
                  <a:gd name="T8" fmla="*/ 119 w 195"/>
                  <a:gd name="T9" fmla="*/ 39 h 342"/>
                  <a:gd name="T10" fmla="*/ 150 w 195"/>
                  <a:gd name="T11" fmla="*/ 55 h 342"/>
                  <a:gd name="T12" fmla="*/ 154 w 195"/>
                  <a:gd name="T13" fmla="*/ 94 h 342"/>
                  <a:gd name="T14" fmla="*/ 154 w 195"/>
                  <a:gd name="T15" fmla="*/ 95 h 342"/>
                  <a:gd name="T16" fmla="*/ 129 w 195"/>
                  <a:gd name="T17" fmla="*/ 134 h 342"/>
                  <a:gd name="T18" fmla="*/ 124 w 195"/>
                  <a:gd name="T19" fmla="*/ 138 h 342"/>
                  <a:gd name="T20" fmla="*/ 81 w 195"/>
                  <a:gd name="T21" fmla="*/ 152 h 342"/>
                  <a:gd name="T22" fmla="*/ 16 w 195"/>
                  <a:gd name="T23" fmla="*/ 168 h 342"/>
                  <a:gd name="T24" fmla="*/ 0 w 195"/>
                  <a:gd name="T25" fmla="*/ 177 h 342"/>
                  <a:gd name="T26" fmla="*/ 72 w 195"/>
                  <a:gd name="T27" fmla="*/ 190 h 342"/>
                  <a:gd name="T28" fmla="*/ 93 w 195"/>
                  <a:gd name="T29" fmla="*/ 192 h 342"/>
                  <a:gd name="T30" fmla="*/ 123 w 195"/>
                  <a:gd name="T31" fmla="*/ 213 h 342"/>
                  <a:gd name="T32" fmla="*/ 128 w 195"/>
                  <a:gd name="T33" fmla="*/ 224 h 342"/>
                  <a:gd name="T34" fmla="*/ 127 w 195"/>
                  <a:gd name="T35" fmla="*/ 264 h 342"/>
                  <a:gd name="T36" fmla="*/ 121 w 195"/>
                  <a:gd name="T37" fmla="*/ 280 h 342"/>
                  <a:gd name="T38" fmla="*/ 94 w 195"/>
                  <a:gd name="T39" fmla="*/ 316 h 342"/>
                  <a:gd name="T40" fmla="*/ 75 w 195"/>
                  <a:gd name="T41" fmla="*/ 329 h 342"/>
                  <a:gd name="T42" fmla="*/ 31 w 195"/>
                  <a:gd name="T43" fmla="*/ 340 h 342"/>
                  <a:gd name="T44" fmla="*/ 116 w 195"/>
                  <a:gd name="T45" fmla="*/ 342 h 342"/>
                  <a:gd name="T46" fmla="*/ 146 w 195"/>
                  <a:gd name="T47" fmla="*/ 307 h 342"/>
                  <a:gd name="T48" fmla="*/ 165 w 195"/>
                  <a:gd name="T49" fmla="*/ 264 h 342"/>
                  <a:gd name="T50" fmla="*/ 168 w 195"/>
                  <a:gd name="T51" fmla="*/ 249 h 342"/>
                  <a:gd name="T52" fmla="*/ 166 w 195"/>
                  <a:gd name="T53" fmla="*/ 209 h 342"/>
                  <a:gd name="T54" fmla="*/ 163 w 195"/>
                  <a:gd name="T55" fmla="*/ 197 h 342"/>
                  <a:gd name="T56" fmla="*/ 139 w 195"/>
                  <a:gd name="T57" fmla="*/ 168 h 342"/>
                  <a:gd name="T58" fmla="*/ 173 w 195"/>
                  <a:gd name="T59" fmla="*/ 135 h 342"/>
                  <a:gd name="T60" fmla="*/ 191 w 195"/>
                  <a:gd name="T61" fmla="*/ 95 h 342"/>
                  <a:gd name="T62" fmla="*/ 195 w 195"/>
                  <a:gd name="T63" fmla="*/ 66 h 342"/>
                  <a:gd name="T64" fmla="*/ 184 w 195"/>
                  <a:gd name="T65" fmla="*/ 30 h 342"/>
                  <a:gd name="T66" fmla="*/ 161 w 195"/>
                  <a:gd name="T67" fmla="*/ 9 h 342"/>
                  <a:gd name="T68" fmla="*/ 123 w 195"/>
                  <a:gd name="T69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5" h="342">
                    <a:moveTo>
                      <a:pt x="123" y="0"/>
                    </a:moveTo>
                    <a:lnTo>
                      <a:pt x="83" y="6"/>
                    </a:lnTo>
                    <a:lnTo>
                      <a:pt x="44" y="30"/>
                    </a:lnTo>
                    <a:lnTo>
                      <a:pt x="112" y="39"/>
                    </a:lnTo>
                    <a:lnTo>
                      <a:pt x="119" y="39"/>
                    </a:lnTo>
                    <a:lnTo>
                      <a:pt x="150" y="55"/>
                    </a:lnTo>
                    <a:lnTo>
                      <a:pt x="154" y="94"/>
                    </a:lnTo>
                    <a:lnTo>
                      <a:pt x="154" y="95"/>
                    </a:lnTo>
                    <a:lnTo>
                      <a:pt x="129" y="134"/>
                    </a:lnTo>
                    <a:lnTo>
                      <a:pt x="124" y="138"/>
                    </a:lnTo>
                    <a:lnTo>
                      <a:pt x="81" y="152"/>
                    </a:lnTo>
                    <a:lnTo>
                      <a:pt x="16" y="168"/>
                    </a:lnTo>
                    <a:lnTo>
                      <a:pt x="0" y="177"/>
                    </a:lnTo>
                    <a:lnTo>
                      <a:pt x="72" y="190"/>
                    </a:lnTo>
                    <a:lnTo>
                      <a:pt x="93" y="192"/>
                    </a:lnTo>
                    <a:lnTo>
                      <a:pt x="123" y="213"/>
                    </a:lnTo>
                    <a:lnTo>
                      <a:pt x="128" y="224"/>
                    </a:lnTo>
                    <a:lnTo>
                      <a:pt x="127" y="264"/>
                    </a:lnTo>
                    <a:lnTo>
                      <a:pt x="121" y="280"/>
                    </a:lnTo>
                    <a:lnTo>
                      <a:pt x="94" y="316"/>
                    </a:lnTo>
                    <a:lnTo>
                      <a:pt x="75" y="329"/>
                    </a:lnTo>
                    <a:lnTo>
                      <a:pt x="31" y="340"/>
                    </a:lnTo>
                    <a:lnTo>
                      <a:pt x="116" y="342"/>
                    </a:lnTo>
                    <a:lnTo>
                      <a:pt x="146" y="307"/>
                    </a:lnTo>
                    <a:lnTo>
                      <a:pt x="165" y="264"/>
                    </a:lnTo>
                    <a:lnTo>
                      <a:pt x="168" y="249"/>
                    </a:lnTo>
                    <a:lnTo>
                      <a:pt x="166" y="209"/>
                    </a:lnTo>
                    <a:lnTo>
                      <a:pt x="163" y="197"/>
                    </a:lnTo>
                    <a:lnTo>
                      <a:pt x="139" y="168"/>
                    </a:lnTo>
                    <a:lnTo>
                      <a:pt x="173" y="135"/>
                    </a:lnTo>
                    <a:lnTo>
                      <a:pt x="191" y="95"/>
                    </a:lnTo>
                    <a:lnTo>
                      <a:pt x="195" y="66"/>
                    </a:lnTo>
                    <a:lnTo>
                      <a:pt x="184" y="30"/>
                    </a:lnTo>
                    <a:lnTo>
                      <a:pt x="161" y="9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41" name="Freeform 789"/>
              <p:cNvSpPr>
                <a:spLocks/>
              </p:cNvSpPr>
              <p:nvPr/>
            </p:nvSpPr>
            <p:spPr bwMode="auto">
              <a:xfrm>
                <a:off x="7345" y="2604"/>
                <a:ext cx="27" cy="38"/>
              </a:xfrm>
              <a:custGeom>
                <a:avLst/>
                <a:gdLst>
                  <a:gd name="T0" fmla="*/ 77 w 106"/>
                  <a:gd name="T1" fmla="*/ 0 h 152"/>
                  <a:gd name="T2" fmla="*/ 46 w 106"/>
                  <a:gd name="T3" fmla="*/ 0 h 152"/>
                  <a:gd name="T4" fmla="*/ 37 w 106"/>
                  <a:gd name="T5" fmla="*/ 7 h 152"/>
                  <a:gd name="T6" fmla="*/ 43 w 106"/>
                  <a:gd name="T7" fmla="*/ 14 h 152"/>
                  <a:gd name="T8" fmla="*/ 74 w 106"/>
                  <a:gd name="T9" fmla="*/ 14 h 152"/>
                  <a:gd name="T10" fmla="*/ 88 w 106"/>
                  <a:gd name="T11" fmla="*/ 21 h 152"/>
                  <a:gd name="T12" fmla="*/ 89 w 106"/>
                  <a:gd name="T13" fmla="*/ 37 h 152"/>
                  <a:gd name="T14" fmla="*/ 79 w 106"/>
                  <a:gd name="T15" fmla="*/ 54 h 152"/>
                  <a:gd name="T16" fmla="*/ 61 w 106"/>
                  <a:gd name="T17" fmla="*/ 60 h 152"/>
                  <a:gd name="T18" fmla="*/ 45 w 106"/>
                  <a:gd name="T19" fmla="*/ 60 h 152"/>
                  <a:gd name="T20" fmla="*/ 36 w 106"/>
                  <a:gd name="T21" fmla="*/ 68 h 152"/>
                  <a:gd name="T22" fmla="*/ 41 w 106"/>
                  <a:gd name="T23" fmla="*/ 76 h 152"/>
                  <a:gd name="T24" fmla="*/ 57 w 106"/>
                  <a:gd name="T25" fmla="*/ 76 h 152"/>
                  <a:gd name="T26" fmla="*/ 71 w 106"/>
                  <a:gd name="T27" fmla="*/ 82 h 152"/>
                  <a:gd name="T28" fmla="*/ 74 w 106"/>
                  <a:gd name="T29" fmla="*/ 98 h 152"/>
                  <a:gd name="T30" fmla="*/ 70 w 106"/>
                  <a:gd name="T31" fmla="*/ 113 h 152"/>
                  <a:gd name="T32" fmla="*/ 58 w 106"/>
                  <a:gd name="T33" fmla="*/ 130 h 152"/>
                  <a:gd name="T34" fmla="*/ 40 w 106"/>
                  <a:gd name="T35" fmla="*/ 136 h 152"/>
                  <a:gd name="T36" fmla="*/ 10 w 106"/>
                  <a:gd name="T37" fmla="*/ 136 h 152"/>
                  <a:gd name="T38" fmla="*/ 0 w 106"/>
                  <a:gd name="T39" fmla="*/ 144 h 152"/>
                  <a:gd name="T40" fmla="*/ 5 w 106"/>
                  <a:gd name="T41" fmla="*/ 152 h 152"/>
                  <a:gd name="T42" fmla="*/ 36 w 106"/>
                  <a:gd name="T43" fmla="*/ 152 h 152"/>
                  <a:gd name="T44" fmla="*/ 46 w 106"/>
                  <a:gd name="T45" fmla="*/ 150 h 152"/>
                  <a:gd name="T46" fmla="*/ 66 w 106"/>
                  <a:gd name="T47" fmla="*/ 140 h 152"/>
                  <a:gd name="T48" fmla="*/ 74 w 106"/>
                  <a:gd name="T49" fmla="*/ 132 h 152"/>
                  <a:gd name="T50" fmla="*/ 84 w 106"/>
                  <a:gd name="T51" fmla="*/ 113 h 152"/>
                  <a:gd name="T52" fmla="*/ 89 w 106"/>
                  <a:gd name="T53" fmla="*/ 98 h 152"/>
                  <a:gd name="T54" fmla="*/ 90 w 106"/>
                  <a:gd name="T55" fmla="*/ 83 h 152"/>
                  <a:gd name="T56" fmla="*/ 81 w 106"/>
                  <a:gd name="T57" fmla="*/ 68 h 152"/>
                  <a:gd name="T58" fmla="*/ 94 w 106"/>
                  <a:gd name="T59" fmla="*/ 56 h 152"/>
                  <a:gd name="T60" fmla="*/ 104 w 106"/>
                  <a:gd name="T61" fmla="*/ 37 h 152"/>
                  <a:gd name="T62" fmla="*/ 106 w 106"/>
                  <a:gd name="T63" fmla="*/ 28 h 152"/>
                  <a:gd name="T64" fmla="*/ 101 w 106"/>
                  <a:gd name="T65" fmla="*/ 10 h 152"/>
                  <a:gd name="T66" fmla="*/ 95 w 106"/>
                  <a:gd name="T67" fmla="*/ 5 h 152"/>
                  <a:gd name="T68" fmla="*/ 77 w 106"/>
                  <a:gd name="T6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6" h="152">
                    <a:moveTo>
                      <a:pt x="77" y="0"/>
                    </a:moveTo>
                    <a:lnTo>
                      <a:pt x="46" y="0"/>
                    </a:lnTo>
                    <a:lnTo>
                      <a:pt x="37" y="7"/>
                    </a:lnTo>
                    <a:lnTo>
                      <a:pt x="43" y="14"/>
                    </a:lnTo>
                    <a:lnTo>
                      <a:pt x="74" y="14"/>
                    </a:lnTo>
                    <a:lnTo>
                      <a:pt x="88" y="21"/>
                    </a:lnTo>
                    <a:lnTo>
                      <a:pt x="89" y="37"/>
                    </a:lnTo>
                    <a:lnTo>
                      <a:pt x="79" y="54"/>
                    </a:lnTo>
                    <a:lnTo>
                      <a:pt x="61" y="60"/>
                    </a:lnTo>
                    <a:lnTo>
                      <a:pt x="45" y="60"/>
                    </a:lnTo>
                    <a:lnTo>
                      <a:pt x="36" y="68"/>
                    </a:lnTo>
                    <a:lnTo>
                      <a:pt x="41" y="76"/>
                    </a:lnTo>
                    <a:lnTo>
                      <a:pt x="57" y="76"/>
                    </a:lnTo>
                    <a:lnTo>
                      <a:pt x="71" y="82"/>
                    </a:lnTo>
                    <a:lnTo>
                      <a:pt x="74" y="98"/>
                    </a:lnTo>
                    <a:lnTo>
                      <a:pt x="70" y="113"/>
                    </a:lnTo>
                    <a:lnTo>
                      <a:pt x="58" y="130"/>
                    </a:lnTo>
                    <a:lnTo>
                      <a:pt x="40" y="136"/>
                    </a:lnTo>
                    <a:lnTo>
                      <a:pt x="10" y="136"/>
                    </a:lnTo>
                    <a:lnTo>
                      <a:pt x="0" y="144"/>
                    </a:lnTo>
                    <a:lnTo>
                      <a:pt x="5" y="152"/>
                    </a:lnTo>
                    <a:lnTo>
                      <a:pt x="36" y="152"/>
                    </a:lnTo>
                    <a:lnTo>
                      <a:pt x="46" y="150"/>
                    </a:lnTo>
                    <a:lnTo>
                      <a:pt x="66" y="140"/>
                    </a:lnTo>
                    <a:lnTo>
                      <a:pt x="74" y="132"/>
                    </a:lnTo>
                    <a:lnTo>
                      <a:pt x="84" y="113"/>
                    </a:lnTo>
                    <a:lnTo>
                      <a:pt x="89" y="98"/>
                    </a:lnTo>
                    <a:lnTo>
                      <a:pt x="90" y="83"/>
                    </a:lnTo>
                    <a:lnTo>
                      <a:pt x="81" y="68"/>
                    </a:lnTo>
                    <a:lnTo>
                      <a:pt x="94" y="56"/>
                    </a:lnTo>
                    <a:lnTo>
                      <a:pt x="104" y="37"/>
                    </a:lnTo>
                    <a:lnTo>
                      <a:pt x="106" y="28"/>
                    </a:lnTo>
                    <a:lnTo>
                      <a:pt x="101" y="10"/>
                    </a:lnTo>
                    <a:lnTo>
                      <a:pt x="95" y="5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42" name="Freeform 790"/>
              <p:cNvSpPr>
                <a:spLocks/>
              </p:cNvSpPr>
              <p:nvPr/>
            </p:nvSpPr>
            <p:spPr bwMode="auto">
              <a:xfrm>
                <a:off x="4110" y="5102"/>
                <a:ext cx="35" cy="35"/>
              </a:xfrm>
              <a:custGeom>
                <a:avLst/>
                <a:gdLst>
                  <a:gd name="T0" fmla="*/ 140 w 140"/>
                  <a:gd name="T1" fmla="*/ 71 h 140"/>
                  <a:gd name="T2" fmla="*/ 120 w 140"/>
                  <a:gd name="T3" fmla="*/ 21 h 140"/>
                  <a:gd name="T4" fmla="*/ 71 w 140"/>
                  <a:gd name="T5" fmla="*/ 0 h 140"/>
                  <a:gd name="T6" fmla="*/ 20 w 140"/>
                  <a:gd name="T7" fmla="*/ 21 h 140"/>
                  <a:gd name="T8" fmla="*/ 0 w 140"/>
                  <a:gd name="T9" fmla="*/ 71 h 140"/>
                  <a:gd name="T10" fmla="*/ 20 w 140"/>
                  <a:gd name="T11" fmla="*/ 120 h 140"/>
                  <a:gd name="T12" fmla="*/ 71 w 140"/>
                  <a:gd name="T13" fmla="*/ 140 h 140"/>
                  <a:gd name="T14" fmla="*/ 120 w 140"/>
                  <a:gd name="T15" fmla="*/ 120 h 140"/>
                  <a:gd name="T16" fmla="*/ 140 w 140"/>
                  <a:gd name="T17" fmla="*/ 71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0" h="140">
                    <a:moveTo>
                      <a:pt x="140" y="71"/>
                    </a:moveTo>
                    <a:lnTo>
                      <a:pt x="120" y="21"/>
                    </a:lnTo>
                    <a:lnTo>
                      <a:pt x="71" y="0"/>
                    </a:lnTo>
                    <a:lnTo>
                      <a:pt x="20" y="21"/>
                    </a:lnTo>
                    <a:lnTo>
                      <a:pt x="0" y="71"/>
                    </a:lnTo>
                    <a:lnTo>
                      <a:pt x="20" y="120"/>
                    </a:lnTo>
                    <a:lnTo>
                      <a:pt x="71" y="140"/>
                    </a:lnTo>
                    <a:lnTo>
                      <a:pt x="120" y="120"/>
                    </a:lnTo>
                    <a:lnTo>
                      <a:pt x="140" y="71"/>
                    </a:lnTo>
                    <a:close/>
                  </a:path>
                </a:pathLst>
              </a:custGeom>
              <a:noFill/>
              <a:ln w="0">
                <a:solidFill>
                  <a:srgbClr val="3F00FF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43" name="Freeform 791"/>
              <p:cNvSpPr>
                <a:spLocks/>
              </p:cNvSpPr>
              <p:nvPr/>
            </p:nvSpPr>
            <p:spPr bwMode="auto">
              <a:xfrm>
                <a:off x="4108" y="5101"/>
                <a:ext cx="38" cy="38"/>
              </a:xfrm>
              <a:custGeom>
                <a:avLst/>
                <a:gdLst>
                  <a:gd name="T0" fmla="*/ 154 w 154"/>
                  <a:gd name="T1" fmla="*/ 76 h 152"/>
                  <a:gd name="T2" fmla="*/ 131 w 154"/>
                  <a:gd name="T3" fmla="*/ 22 h 152"/>
                  <a:gd name="T4" fmla="*/ 78 w 154"/>
                  <a:gd name="T5" fmla="*/ 0 h 152"/>
                  <a:gd name="T6" fmla="*/ 24 w 154"/>
                  <a:gd name="T7" fmla="*/ 22 h 152"/>
                  <a:gd name="T8" fmla="*/ 0 w 154"/>
                  <a:gd name="T9" fmla="*/ 76 h 152"/>
                  <a:gd name="T10" fmla="*/ 24 w 154"/>
                  <a:gd name="T11" fmla="*/ 129 h 152"/>
                  <a:gd name="T12" fmla="*/ 78 w 154"/>
                  <a:gd name="T13" fmla="*/ 152 h 152"/>
                  <a:gd name="T14" fmla="*/ 131 w 154"/>
                  <a:gd name="T15" fmla="*/ 129 h 152"/>
                  <a:gd name="T16" fmla="*/ 154 w 154"/>
                  <a:gd name="T17" fmla="*/ 7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152">
                    <a:moveTo>
                      <a:pt x="154" y="76"/>
                    </a:moveTo>
                    <a:lnTo>
                      <a:pt x="131" y="22"/>
                    </a:lnTo>
                    <a:lnTo>
                      <a:pt x="78" y="0"/>
                    </a:lnTo>
                    <a:lnTo>
                      <a:pt x="24" y="22"/>
                    </a:lnTo>
                    <a:lnTo>
                      <a:pt x="0" y="76"/>
                    </a:lnTo>
                    <a:lnTo>
                      <a:pt x="24" y="129"/>
                    </a:lnTo>
                    <a:lnTo>
                      <a:pt x="78" y="152"/>
                    </a:lnTo>
                    <a:lnTo>
                      <a:pt x="131" y="129"/>
                    </a:lnTo>
                    <a:lnTo>
                      <a:pt x="154" y="7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44" name="Freeform 792"/>
              <p:cNvSpPr>
                <a:spLocks/>
              </p:cNvSpPr>
              <p:nvPr/>
            </p:nvSpPr>
            <p:spPr bwMode="auto">
              <a:xfrm>
                <a:off x="4114" y="5101"/>
                <a:ext cx="27" cy="5"/>
              </a:xfrm>
              <a:custGeom>
                <a:avLst/>
                <a:gdLst>
                  <a:gd name="T0" fmla="*/ 54 w 107"/>
                  <a:gd name="T1" fmla="*/ 0 h 22"/>
                  <a:gd name="T2" fmla="*/ 0 w 107"/>
                  <a:gd name="T3" fmla="*/ 22 h 22"/>
                  <a:gd name="T4" fmla="*/ 107 w 107"/>
                  <a:gd name="T5" fmla="*/ 22 h 22"/>
                  <a:gd name="T6" fmla="*/ 54 w 107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22">
                    <a:moveTo>
                      <a:pt x="54" y="0"/>
                    </a:moveTo>
                    <a:lnTo>
                      <a:pt x="0" y="22"/>
                    </a:lnTo>
                    <a:lnTo>
                      <a:pt x="107" y="2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45" name="Freeform 793"/>
              <p:cNvSpPr>
                <a:spLocks/>
              </p:cNvSpPr>
              <p:nvPr/>
            </p:nvSpPr>
            <p:spPr bwMode="auto">
              <a:xfrm>
                <a:off x="4114" y="5101"/>
                <a:ext cx="27" cy="5"/>
              </a:xfrm>
              <a:custGeom>
                <a:avLst/>
                <a:gdLst>
                  <a:gd name="T0" fmla="*/ 54 w 107"/>
                  <a:gd name="T1" fmla="*/ 0 h 22"/>
                  <a:gd name="T2" fmla="*/ 0 w 107"/>
                  <a:gd name="T3" fmla="*/ 22 h 22"/>
                  <a:gd name="T4" fmla="*/ 107 w 107"/>
                  <a:gd name="T5" fmla="*/ 22 h 22"/>
                  <a:gd name="T6" fmla="*/ 54 w 107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22">
                    <a:moveTo>
                      <a:pt x="54" y="0"/>
                    </a:moveTo>
                    <a:lnTo>
                      <a:pt x="0" y="22"/>
                    </a:lnTo>
                    <a:lnTo>
                      <a:pt x="107" y="22"/>
                    </a:lnTo>
                    <a:lnTo>
                      <a:pt x="5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46" name="Freeform 794"/>
              <p:cNvSpPr>
                <a:spLocks/>
              </p:cNvSpPr>
              <p:nvPr/>
            </p:nvSpPr>
            <p:spPr bwMode="auto">
              <a:xfrm>
                <a:off x="4108" y="5106"/>
                <a:ext cx="38" cy="14"/>
              </a:xfrm>
              <a:custGeom>
                <a:avLst/>
                <a:gdLst>
                  <a:gd name="T0" fmla="*/ 24 w 154"/>
                  <a:gd name="T1" fmla="*/ 0 h 54"/>
                  <a:gd name="T2" fmla="*/ 0 w 154"/>
                  <a:gd name="T3" fmla="*/ 54 h 54"/>
                  <a:gd name="T4" fmla="*/ 154 w 154"/>
                  <a:gd name="T5" fmla="*/ 54 h 54"/>
                  <a:gd name="T6" fmla="*/ 24 w 15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4" h="54">
                    <a:moveTo>
                      <a:pt x="24" y="0"/>
                    </a:moveTo>
                    <a:lnTo>
                      <a:pt x="0" y="54"/>
                    </a:lnTo>
                    <a:lnTo>
                      <a:pt x="154" y="5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47" name="Freeform 795"/>
              <p:cNvSpPr>
                <a:spLocks/>
              </p:cNvSpPr>
              <p:nvPr/>
            </p:nvSpPr>
            <p:spPr bwMode="auto">
              <a:xfrm>
                <a:off x="4108" y="5106"/>
                <a:ext cx="38" cy="14"/>
              </a:xfrm>
              <a:custGeom>
                <a:avLst/>
                <a:gdLst>
                  <a:gd name="T0" fmla="*/ 24 w 154"/>
                  <a:gd name="T1" fmla="*/ 0 h 54"/>
                  <a:gd name="T2" fmla="*/ 0 w 154"/>
                  <a:gd name="T3" fmla="*/ 54 h 54"/>
                  <a:gd name="T4" fmla="*/ 154 w 154"/>
                  <a:gd name="T5" fmla="*/ 54 h 54"/>
                  <a:gd name="T6" fmla="*/ 24 w 15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4" h="54">
                    <a:moveTo>
                      <a:pt x="24" y="0"/>
                    </a:moveTo>
                    <a:lnTo>
                      <a:pt x="0" y="54"/>
                    </a:lnTo>
                    <a:lnTo>
                      <a:pt x="154" y="54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48" name="Freeform 796"/>
              <p:cNvSpPr>
                <a:spLocks/>
              </p:cNvSpPr>
              <p:nvPr/>
            </p:nvSpPr>
            <p:spPr bwMode="auto">
              <a:xfrm>
                <a:off x="4114" y="5106"/>
                <a:ext cx="32" cy="14"/>
              </a:xfrm>
              <a:custGeom>
                <a:avLst/>
                <a:gdLst>
                  <a:gd name="T0" fmla="*/ 0 w 130"/>
                  <a:gd name="T1" fmla="*/ 0 h 54"/>
                  <a:gd name="T2" fmla="*/ 107 w 130"/>
                  <a:gd name="T3" fmla="*/ 0 h 54"/>
                  <a:gd name="T4" fmla="*/ 130 w 130"/>
                  <a:gd name="T5" fmla="*/ 54 h 54"/>
                  <a:gd name="T6" fmla="*/ 0 w 130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4">
                    <a:moveTo>
                      <a:pt x="0" y="0"/>
                    </a:moveTo>
                    <a:lnTo>
                      <a:pt x="107" y="0"/>
                    </a:lnTo>
                    <a:lnTo>
                      <a:pt x="13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49" name="Freeform 797"/>
              <p:cNvSpPr>
                <a:spLocks/>
              </p:cNvSpPr>
              <p:nvPr/>
            </p:nvSpPr>
            <p:spPr bwMode="auto">
              <a:xfrm>
                <a:off x="4114" y="5106"/>
                <a:ext cx="32" cy="14"/>
              </a:xfrm>
              <a:custGeom>
                <a:avLst/>
                <a:gdLst>
                  <a:gd name="T0" fmla="*/ 0 w 130"/>
                  <a:gd name="T1" fmla="*/ 0 h 54"/>
                  <a:gd name="T2" fmla="*/ 107 w 130"/>
                  <a:gd name="T3" fmla="*/ 0 h 54"/>
                  <a:gd name="T4" fmla="*/ 130 w 130"/>
                  <a:gd name="T5" fmla="*/ 54 h 54"/>
                  <a:gd name="T6" fmla="*/ 0 w 130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4">
                    <a:moveTo>
                      <a:pt x="0" y="0"/>
                    </a:moveTo>
                    <a:lnTo>
                      <a:pt x="107" y="0"/>
                    </a:lnTo>
                    <a:lnTo>
                      <a:pt x="130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50" name="Freeform 798"/>
              <p:cNvSpPr>
                <a:spLocks/>
              </p:cNvSpPr>
              <p:nvPr/>
            </p:nvSpPr>
            <p:spPr bwMode="auto">
              <a:xfrm>
                <a:off x="4114" y="5133"/>
                <a:ext cx="13" cy="6"/>
              </a:xfrm>
              <a:custGeom>
                <a:avLst/>
                <a:gdLst>
                  <a:gd name="T0" fmla="*/ 0 w 54"/>
                  <a:gd name="T1" fmla="*/ 0 h 23"/>
                  <a:gd name="T2" fmla="*/ 54 w 54"/>
                  <a:gd name="T3" fmla="*/ 0 h 23"/>
                  <a:gd name="T4" fmla="*/ 54 w 54"/>
                  <a:gd name="T5" fmla="*/ 23 h 23"/>
                  <a:gd name="T6" fmla="*/ 0 w 54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3">
                    <a:moveTo>
                      <a:pt x="0" y="0"/>
                    </a:moveTo>
                    <a:lnTo>
                      <a:pt x="54" y="0"/>
                    </a:lnTo>
                    <a:lnTo>
                      <a:pt x="54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51" name="Freeform 799"/>
              <p:cNvSpPr>
                <a:spLocks/>
              </p:cNvSpPr>
              <p:nvPr/>
            </p:nvSpPr>
            <p:spPr bwMode="auto">
              <a:xfrm>
                <a:off x="4114" y="5133"/>
                <a:ext cx="13" cy="6"/>
              </a:xfrm>
              <a:custGeom>
                <a:avLst/>
                <a:gdLst>
                  <a:gd name="T0" fmla="*/ 0 w 54"/>
                  <a:gd name="T1" fmla="*/ 0 h 23"/>
                  <a:gd name="T2" fmla="*/ 54 w 54"/>
                  <a:gd name="T3" fmla="*/ 0 h 23"/>
                  <a:gd name="T4" fmla="*/ 54 w 54"/>
                  <a:gd name="T5" fmla="*/ 23 h 23"/>
                  <a:gd name="T6" fmla="*/ 0 w 54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3">
                    <a:moveTo>
                      <a:pt x="0" y="0"/>
                    </a:moveTo>
                    <a:lnTo>
                      <a:pt x="54" y="0"/>
                    </a:lnTo>
                    <a:lnTo>
                      <a:pt x="54" y="2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52" name="Freeform 800"/>
              <p:cNvSpPr>
                <a:spLocks/>
              </p:cNvSpPr>
              <p:nvPr/>
            </p:nvSpPr>
            <p:spPr bwMode="auto">
              <a:xfrm>
                <a:off x="4108" y="5120"/>
                <a:ext cx="19" cy="13"/>
              </a:xfrm>
              <a:custGeom>
                <a:avLst/>
                <a:gdLst>
                  <a:gd name="T0" fmla="*/ 0 w 78"/>
                  <a:gd name="T1" fmla="*/ 0 h 53"/>
                  <a:gd name="T2" fmla="*/ 24 w 78"/>
                  <a:gd name="T3" fmla="*/ 53 h 53"/>
                  <a:gd name="T4" fmla="*/ 78 w 78"/>
                  <a:gd name="T5" fmla="*/ 53 h 53"/>
                  <a:gd name="T6" fmla="*/ 0 w 78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3">
                    <a:moveTo>
                      <a:pt x="0" y="0"/>
                    </a:moveTo>
                    <a:lnTo>
                      <a:pt x="24" y="53"/>
                    </a:lnTo>
                    <a:lnTo>
                      <a:pt x="78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53" name="Freeform 801"/>
              <p:cNvSpPr>
                <a:spLocks/>
              </p:cNvSpPr>
              <p:nvPr/>
            </p:nvSpPr>
            <p:spPr bwMode="auto">
              <a:xfrm>
                <a:off x="4108" y="5120"/>
                <a:ext cx="19" cy="13"/>
              </a:xfrm>
              <a:custGeom>
                <a:avLst/>
                <a:gdLst>
                  <a:gd name="T0" fmla="*/ 0 w 78"/>
                  <a:gd name="T1" fmla="*/ 0 h 53"/>
                  <a:gd name="T2" fmla="*/ 24 w 78"/>
                  <a:gd name="T3" fmla="*/ 53 h 53"/>
                  <a:gd name="T4" fmla="*/ 78 w 78"/>
                  <a:gd name="T5" fmla="*/ 53 h 53"/>
                  <a:gd name="T6" fmla="*/ 0 w 78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3">
                    <a:moveTo>
                      <a:pt x="0" y="0"/>
                    </a:moveTo>
                    <a:lnTo>
                      <a:pt x="24" y="53"/>
                    </a:lnTo>
                    <a:lnTo>
                      <a:pt x="78" y="5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54" name="Freeform 802"/>
              <p:cNvSpPr>
                <a:spLocks/>
              </p:cNvSpPr>
              <p:nvPr/>
            </p:nvSpPr>
            <p:spPr bwMode="auto">
              <a:xfrm>
                <a:off x="4108" y="5120"/>
                <a:ext cx="19" cy="13"/>
              </a:xfrm>
              <a:custGeom>
                <a:avLst/>
                <a:gdLst>
                  <a:gd name="T0" fmla="*/ 0 w 78"/>
                  <a:gd name="T1" fmla="*/ 0 h 53"/>
                  <a:gd name="T2" fmla="*/ 78 w 78"/>
                  <a:gd name="T3" fmla="*/ 0 h 53"/>
                  <a:gd name="T4" fmla="*/ 78 w 78"/>
                  <a:gd name="T5" fmla="*/ 53 h 53"/>
                  <a:gd name="T6" fmla="*/ 0 w 78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3">
                    <a:moveTo>
                      <a:pt x="0" y="0"/>
                    </a:moveTo>
                    <a:lnTo>
                      <a:pt x="78" y="0"/>
                    </a:lnTo>
                    <a:lnTo>
                      <a:pt x="78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55" name="Freeform 803"/>
              <p:cNvSpPr>
                <a:spLocks/>
              </p:cNvSpPr>
              <p:nvPr/>
            </p:nvSpPr>
            <p:spPr bwMode="auto">
              <a:xfrm>
                <a:off x="4108" y="5120"/>
                <a:ext cx="19" cy="13"/>
              </a:xfrm>
              <a:custGeom>
                <a:avLst/>
                <a:gdLst>
                  <a:gd name="T0" fmla="*/ 0 w 78"/>
                  <a:gd name="T1" fmla="*/ 0 h 53"/>
                  <a:gd name="T2" fmla="*/ 78 w 78"/>
                  <a:gd name="T3" fmla="*/ 0 h 53"/>
                  <a:gd name="T4" fmla="*/ 78 w 78"/>
                  <a:gd name="T5" fmla="*/ 53 h 53"/>
                  <a:gd name="T6" fmla="*/ 0 w 78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8" h="53">
                    <a:moveTo>
                      <a:pt x="0" y="0"/>
                    </a:moveTo>
                    <a:lnTo>
                      <a:pt x="78" y="0"/>
                    </a:lnTo>
                    <a:lnTo>
                      <a:pt x="78" y="5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56" name="Freeform 804"/>
              <p:cNvSpPr>
                <a:spLocks/>
              </p:cNvSpPr>
              <p:nvPr/>
            </p:nvSpPr>
            <p:spPr bwMode="auto">
              <a:xfrm>
                <a:off x="4108" y="5101"/>
                <a:ext cx="38" cy="38"/>
              </a:xfrm>
              <a:custGeom>
                <a:avLst/>
                <a:gdLst>
                  <a:gd name="T0" fmla="*/ 154 w 154"/>
                  <a:gd name="T1" fmla="*/ 76 h 152"/>
                  <a:gd name="T2" fmla="*/ 131 w 154"/>
                  <a:gd name="T3" fmla="*/ 22 h 152"/>
                  <a:gd name="T4" fmla="*/ 78 w 154"/>
                  <a:gd name="T5" fmla="*/ 0 h 152"/>
                  <a:gd name="T6" fmla="*/ 24 w 154"/>
                  <a:gd name="T7" fmla="*/ 22 h 152"/>
                  <a:gd name="T8" fmla="*/ 0 w 154"/>
                  <a:gd name="T9" fmla="*/ 76 h 152"/>
                  <a:gd name="T10" fmla="*/ 24 w 154"/>
                  <a:gd name="T11" fmla="*/ 129 h 152"/>
                  <a:gd name="T12" fmla="*/ 78 w 154"/>
                  <a:gd name="T13" fmla="*/ 152 h 152"/>
                  <a:gd name="T14" fmla="*/ 131 w 154"/>
                  <a:gd name="T15" fmla="*/ 129 h 152"/>
                  <a:gd name="T16" fmla="*/ 154 w 154"/>
                  <a:gd name="T17" fmla="*/ 7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" h="152">
                    <a:moveTo>
                      <a:pt x="154" y="76"/>
                    </a:moveTo>
                    <a:lnTo>
                      <a:pt x="131" y="22"/>
                    </a:lnTo>
                    <a:lnTo>
                      <a:pt x="78" y="0"/>
                    </a:lnTo>
                    <a:lnTo>
                      <a:pt x="24" y="22"/>
                    </a:lnTo>
                    <a:lnTo>
                      <a:pt x="0" y="76"/>
                    </a:lnTo>
                    <a:lnTo>
                      <a:pt x="24" y="129"/>
                    </a:lnTo>
                    <a:lnTo>
                      <a:pt x="78" y="152"/>
                    </a:lnTo>
                    <a:lnTo>
                      <a:pt x="131" y="129"/>
                    </a:lnTo>
                    <a:lnTo>
                      <a:pt x="154" y="7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57" name="Freeform 805"/>
              <p:cNvSpPr>
                <a:spLocks/>
              </p:cNvSpPr>
              <p:nvPr/>
            </p:nvSpPr>
            <p:spPr bwMode="auto">
              <a:xfrm>
                <a:off x="4127" y="5133"/>
                <a:ext cx="14" cy="6"/>
              </a:xfrm>
              <a:custGeom>
                <a:avLst/>
                <a:gdLst>
                  <a:gd name="T0" fmla="*/ 0 w 53"/>
                  <a:gd name="T1" fmla="*/ 0 h 23"/>
                  <a:gd name="T2" fmla="*/ 53 w 53"/>
                  <a:gd name="T3" fmla="*/ 0 h 23"/>
                  <a:gd name="T4" fmla="*/ 0 w 53"/>
                  <a:gd name="T5" fmla="*/ 23 h 23"/>
                  <a:gd name="T6" fmla="*/ 0 w 53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23">
                    <a:moveTo>
                      <a:pt x="0" y="0"/>
                    </a:moveTo>
                    <a:lnTo>
                      <a:pt x="53" y="0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58" name="Freeform 806"/>
              <p:cNvSpPr>
                <a:spLocks/>
              </p:cNvSpPr>
              <p:nvPr/>
            </p:nvSpPr>
            <p:spPr bwMode="auto">
              <a:xfrm>
                <a:off x="4127" y="5133"/>
                <a:ext cx="14" cy="6"/>
              </a:xfrm>
              <a:custGeom>
                <a:avLst/>
                <a:gdLst>
                  <a:gd name="T0" fmla="*/ 0 w 53"/>
                  <a:gd name="T1" fmla="*/ 0 h 23"/>
                  <a:gd name="T2" fmla="*/ 53 w 53"/>
                  <a:gd name="T3" fmla="*/ 0 h 23"/>
                  <a:gd name="T4" fmla="*/ 0 w 53"/>
                  <a:gd name="T5" fmla="*/ 23 h 23"/>
                  <a:gd name="T6" fmla="*/ 0 w 53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23">
                    <a:moveTo>
                      <a:pt x="0" y="0"/>
                    </a:moveTo>
                    <a:lnTo>
                      <a:pt x="53" y="0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59" name="Freeform 807"/>
              <p:cNvSpPr>
                <a:spLocks/>
              </p:cNvSpPr>
              <p:nvPr/>
            </p:nvSpPr>
            <p:spPr bwMode="auto">
              <a:xfrm>
                <a:off x="4127" y="5120"/>
                <a:ext cx="14" cy="13"/>
              </a:xfrm>
              <a:custGeom>
                <a:avLst/>
                <a:gdLst>
                  <a:gd name="T0" fmla="*/ 0 w 53"/>
                  <a:gd name="T1" fmla="*/ 0 h 53"/>
                  <a:gd name="T2" fmla="*/ 0 w 53"/>
                  <a:gd name="T3" fmla="*/ 53 h 53"/>
                  <a:gd name="T4" fmla="*/ 53 w 53"/>
                  <a:gd name="T5" fmla="*/ 53 h 53"/>
                  <a:gd name="T6" fmla="*/ 0 w 53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3">
                    <a:moveTo>
                      <a:pt x="0" y="0"/>
                    </a:moveTo>
                    <a:lnTo>
                      <a:pt x="0" y="53"/>
                    </a:lnTo>
                    <a:lnTo>
                      <a:pt x="53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1" name="Group 808"/>
            <p:cNvGrpSpPr>
              <a:grpSpLocks/>
            </p:cNvGrpSpPr>
            <p:nvPr/>
          </p:nvGrpSpPr>
          <p:grpSpPr bwMode="auto">
            <a:xfrm>
              <a:off x="3052" y="3353"/>
              <a:ext cx="6764" cy="1897"/>
              <a:chOff x="3052" y="3353"/>
              <a:chExt cx="6764" cy="1897"/>
            </a:xfrm>
          </p:grpSpPr>
          <p:sp>
            <p:nvSpPr>
              <p:cNvPr id="1360" name="Freeform 809"/>
              <p:cNvSpPr>
                <a:spLocks/>
              </p:cNvSpPr>
              <p:nvPr/>
            </p:nvSpPr>
            <p:spPr bwMode="auto">
              <a:xfrm>
                <a:off x="4127" y="5120"/>
                <a:ext cx="14" cy="13"/>
              </a:xfrm>
              <a:custGeom>
                <a:avLst/>
                <a:gdLst>
                  <a:gd name="T0" fmla="*/ 0 w 53"/>
                  <a:gd name="T1" fmla="*/ 0 h 53"/>
                  <a:gd name="T2" fmla="*/ 0 w 53"/>
                  <a:gd name="T3" fmla="*/ 53 h 53"/>
                  <a:gd name="T4" fmla="*/ 53 w 53"/>
                  <a:gd name="T5" fmla="*/ 53 h 53"/>
                  <a:gd name="T6" fmla="*/ 0 w 53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3">
                    <a:moveTo>
                      <a:pt x="0" y="0"/>
                    </a:moveTo>
                    <a:lnTo>
                      <a:pt x="0" y="53"/>
                    </a:lnTo>
                    <a:lnTo>
                      <a:pt x="53" y="5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61" name="Freeform 810"/>
              <p:cNvSpPr>
                <a:spLocks/>
              </p:cNvSpPr>
              <p:nvPr/>
            </p:nvSpPr>
            <p:spPr bwMode="auto">
              <a:xfrm>
                <a:off x="4127" y="5120"/>
                <a:ext cx="19" cy="13"/>
              </a:xfrm>
              <a:custGeom>
                <a:avLst/>
                <a:gdLst>
                  <a:gd name="T0" fmla="*/ 0 w 76"/>
                  <a:gd name="T1" fmla="*/ 0 h 53"/>
                  <a:gd name="T2" fmla="*/ 76 w 76"/>
                  <a:gd name="T3" fmla="*/ 0 h 53"/>
                  <a:gd name="T4" fmla="*/ 53 w 76"/>
                  <a:gd name="T5" fmla="*/ 53 h 53"/>
                  <a:gd name="T6" fmla="*/ 0 w 7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3">
                    <a:moveTo>
                      <a:pt x="0" y="0"/>
                    </a:moveTo>
                    <a:lnTo>
                      <a:pt x="76" y="0"/>
                    </a:lnTo>
                    <a:lnTo>
                      <a:pt x="53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62" name="Freeform 811"/>
              <p:cNvSpPr>
                <a:spLocks/>
              </p:cNvSpPr>
              <p:nvPr/>
            </p:nvSpPr>
            <p:spPr bwMode="auto">
              <a:xfrm>
                <a:off x="4127" y="5120"/>
                <a:ext cx="19" cy="13"/>
              </a:xfrm>
              <a:custGeom>
                <a:avLst/>
                <a:gdLst>
                  <a:gd name="T0" fmla="*/ 0 w 76"/>
                  <a:gd name="T1" fmla="*/ 0 h 53"/>
                  <a:gd name="T2" fmla="*/ 76 w 76"/>
                  <a:gd name="T3" fmla="*/ 0 h 53"/>
                  <a:gd name="T4" fmla="*/ 53 w 76"/>
                  <a:gd name="T5" fmla="*/ 53 h 53"/>
                  <a:gd name="T6" fmla="*/ 0 w 7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3">
                    <a:moveTo>
                      <a:pt x="0" y="0"/>
                    </a:moveTo>
                    <a:lnTo>
                      <a:pt x="76" y="0"/>
                    </a:lnTo>
                    <a:lnTo>
                      <a:pt x="53" y="5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63" name="Freeform 812"/>
              <p:cNvSpPr>
                <a:spLocks/>
              </p:cNvSpPr>
              <p:nvPr/>
            </p:nvSpPr>
            <p:spPr bwMode="auto">
              <a:xfrm>
                <a:off x="4137" y="5196"/>
                <a:ext cx="45" cy="50"/>
              </a:xfrm>
              <a:custGeom>
                <a:avLst/>
                <a:gdLst>
                  <a:gd name="T0" fmla="*/ 67 w 182"/>
                  <a:gd name="T1" fmla="*/ 0 h 201"/>
                  <a:gd name="T2" fmla="*/ 32 w 182"/>
                  <a:gd name="T3" fmla="*/ 32 h 201"/>
                  <a:gd name="T4" fmla="*/ 22 w 182"/>
                  <a:gd name="T5" fmla="*/ 45 h 201"/>
                  <a:gd name="T6" fmla="*/ 4 w 182"/>
                  <a:gd name="T7" fmla="*/ 88 h 201"/>
                  <a:gd name="T8" fmla="*/ 4 w 182"/>
                  <a:gd name="T9" fmla="*/ 88 h 201"/>
                  <a:gd name="T10" fmla="*/ 0 w 182"/>
                  <a:gd name="T11" fmla="*/ 130 h 201"/>
                  <a:gd name="T12" fmla="*/ 12 w 182"/>
                  <a:gd name="T13" fmla="*/ 165 h 201"/>
                  <a:gd name="T14" fmla="*/ 17 w 182"/>
                  <a:gd name="T15" fmla="*/ 173 h 201"/>
                  <a:gd name="T16" fmla="*/ 46 w 182"/>
                  <a:gd name="T17" fmla="*/ 194 h 201"/>
                  <a:gd name="T18" fmla="*/ 88 w 182"/>
                  <a:gd name="T19" fmla="*/ 201 h 201"/>
                  <a:gd name="T20" fmla="*/ 99 w 182"/>
                  <a:gd name="T21" fmla="*/ 200 h 201"/>
                  <a:gd name="T22" fmla="*/ 143 w 182"/>
                  <a:gd name="T23" fmla="*/ 190 h 201"/>
                  <a:gd name="T24" fmla="*/ 182 w 182"/>
                  <a:gd name="T25" fmla="*/ 165 h 201"/>
                  <a:gd name="T26" fmla="*/ 98 w 182"/>
                  <a:gd name="T27" fmla="*/ 163 h 201"/>
                  <a:gd name="T28" fmla="*/ 76 w 182"/>
                  <a:gd name="T29" fmla="*/ 160 h 201"/>
                  <a:gd name="T30" fmla="*/ 46 w 182"/>
                  <a:gd name="T31" fmla="*/ 139 h 201"/>
                  <a:gd name="T32" fmla="*/ 41 w 182"/>
                  <a:gd name="T33" fmla="*/ 128 h 201"/>
                  <a:gd name="T34" fmla="*/ 43 w 182"/>
                  <a:gd name="T35" fmla="*/ 88 h 201"/>
                  <a:gd name="T36" fmla="*/ 46 w 182"/>
                  <a:gd name="T37" fmla="*/ 74 h 201"/>
                  <a:gd name="T38" fmla="*/ 75 w 182"/>
                  <a:gd name="T39" fmla="*/ 36 h 201"/>
                  <a:gd name="T40" fmla="*/ 94 w 182"/>
                  <a:gd name="T41" fmla="*/ 23 h 201"/>
                  <a:gd name="T42" fmla="*/ 138 w 182"/>
                  <a:gd name="T43" fmla="*/ 13 h 201"/>
                  <a:gd name="T44" fmla="*/ 67 w 182"/>
                  <a:gd name="T45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2" h="201">
                    <a:moveTo>
                      <a:pt x="67" y="0"/>
                    </a:moveTo>
                    <a:lnTo>
                      <a:pt x="32" y="32"/>
                    </a:lnTo>
                    <a:lnTo>
                      <a:pt x="22" y="45"/>
                    </a:lnTo>
                    <a:lnTo>
                      <a:pt x="4" y="88"/>
                    </a:lnTo>
                    <a:lnTo>
                      <a:pt x="4" y="88"/>
                    </a:lnTo>
                    <a:lnTo>
                      <a:pt x="0" y="130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46" y="194"/>
                    </a:lnTo>
                    <a:lnTo>
                      <a:pt x="88" y="201"/>
                    </a:lnTo>
                    <a:lnTo>
                      <a:pt x="99" y="200"/>
                    </a:lnTo>
                    <a:lnTo>
                      <a:pt x="143" y="190"/>
                    </a:lnTo>
                    <a:lnTo>
                      <a:pt x="182" y="165"/>
                    </a:lnTo>
                    <a:lnTo>
                      <a:pt x="98" y="163"/>
                    </a:lnTo>
                    <a:lnTo>
                      <a:pt x="76" y="160"/>
                    </a:lnTo>
                    <a:lnTo>
                      <a:pt x="46" y="139"/>
                    </a:lnTo>
                    <a:lnTo>
                      <a:pt x="41" y="128"/>
                    </a:lnTo>
                    <a:lnTo>
                      <a:pt x="43" y="88"/>
                    </a:lnTo>
                    <a:lnTo>
                      <a:pt x="46" y="74"/>
                    </a:lnTo>
                    <a:lnTo>
                      <a:pt x="75" y="36"/>
                    </a:lnTo>
                    <a:lnTo>
                      <a:pt x="94" y="23"/>
                    </a:lnTo>
                    <a:lnTo>
                      <a:pt x="138" y="1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64" name="Freeform 813"/>
              <p:cNvSpPr>
                <a:spLocks/>
              </p:cNvSpPr>
              <p:nvPr/>
            </p:nvSpPr>
            <p:spPr bwMode="auto">
              <a:xfrm>
                <a:off x="4153" y="5159"/>
                <a:ext cx="28" cy="34"/>
              </a:xfrm>
              <a:custGeom>
                <a:avLst/>
                <a:gdLst>
                  <a:gd name="T0" fmla="*/ 44 w 112"/>
                  <a:gd name="T1" fmla="*/ 0 h 138"/>
                  <a:gd name="T2" fmla="*/ 22 w 112"/>
                  <a:gd name="T3" fmla="*/ 23 h 138"/>
                  <a:gd name="T4" fmla="*/ 2 w 112"/>
                  <a:gd name="T5" fmla="*/ 66 h 138"/>
                  <a:gd name="T6" fmla="*/ 0 w 112"/>
                  <a:gd name="T7" fmla="*/ 106 h 138"/>
                  <a:gd name="T8" fmla="*/ 15 w 112"/>
                  <a:gd name="T9" fmla="*/ 138 h 138"/>
                  <a:gd name="T10" fmla="*/ 82 w 112"/>
                  <a:gd name="T11" fmla="*/ 121 h 138"/>
                  <a:gd name="T12" fmla="*/ 76 w 112"/>
                  <a:gd name="T13" fmla="*/ 121 h 138"/>
                  <a:gd name="T14" fmla="*/ 44 w 112"/>
                  <a:gd name="T15" fmla="*/ 104 h 138"/>
                  <a:gd name="T16" fmla="*/ 44 w 112"/>
                  <a:gd name="T17" fmla="*/ 104 h 138"/>
                  <a:gd name="T18" fmla="*/ 41 w 112"/>
                  <a:gd name="T19" fmla="*/ 64 h 138"/>
                  <a:gd name="T20" fmla="*/ 65 w 112"/>
                  <a:gd name="T21" fmla="*/ 26 h 138"/>
                  <a:gd name="T22" fmla="*/ 69 w 112"/>
                  <a:gd name="T23" fmla="*/ 22 h 138"/>
                  <a:gd name="T24" fmla="*/ 112 w 112"/>
                  <a:gd name="T25" fmla="*/ 9 h 138"/>
                  <a:gd name="T26" fmla="*/ 44 w 112"/>
                  <a:gd name="T2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2" h="138">
                    <a:moveTo>
                      <a:pt x="44" y="0"/>
                    </a:moveTo>
                    <a:lnTo>
                      <a:pt x="22" y="23"/>
                    </a:lnTo>
                    <a:lnTo>
                      <a:pt x="2" y="66"/>
                    </a:lnTo>
                    <a:lnTo>
                      <a:pt x="0" y="106"/>
                    </a:lnTo>
                    <a:lnTo>
                      <a:pt x="15" y="138"/>
                    </a:lnTo>
                    <a:lnTo>
                      <a:pt x="82" y="121"/>
                    </a:lnTo>
                    <a:lnTo>
                      <a:pt x="76" y="121"/>
                    </a:lnTo>
                    <a:lnTo>
                      <a:pt x="44" y="104"/>
                    </a:lnTo>
                    <a:lnTo>
                      <a:pt x="44" y="104"/>
                    </a:lnTo>
                    <a:lnTo>
                      <a:pt x="41" y="64"/>
                    </a:lnTo>
                    <a:lnTo>
                      <a:pt x="65" y="26"/>
                    </a:lnTo>
                    <a:lnTo>
                      <a:pt x="69" y="22"/>
                    </a:lnTo>
                    <a:lnTo>
                      <a:pt x="112" y="9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65" name="Freeform 814"/>
              <p:cNvSpPr>
                <a:spLocks/>
              </p:cNvSpPr>
              <p:nvPr/>
            </p:nvSpPr>
            <p:spPr bwMode="auto">
              <a:xfrm>
                <a:off x="4154" y="5152"/>
                <a:ext cx="48" cy="85"/>
              </a:xfrm>
              <a:custGeom>
                <a:avLst/>
                <a:gdLst>
                  <a:gd name="T0" fmla="*/ 121 w 193"/>
                  <a:gd name="T1" fmla="*/ 0 h 342"/>
                  <a:gd name="T2" fmla="*/ 81 w 193"/>
                  <a:gd name="T3" fmla="*/ 7 h 342"/>
                  <a:gd name="T4" fmla="*/ 43 w 193"/>
                  <a:gd name="T5" fmla="*/ 30 h 342"/>
                  <a:gd name="T6" fmla="*/ 111 w 193"/>
                  <a:gd name="T7" fmla="*/ 39 h 342"/>
                  <a:gd name="T8" fmla="*/ 117 w 193"/>
                  <a:gd name="T9" fmla="*/ 39 h 342"/>
                  <a:gd name="T10" fmla="*/ 148 w 193"/>
                  <a:gd name="T11" fmla="*/ 56 h 342"/>
                  <a:gd name="T12" fmla="*/ 152 w 193"/>
                  <a:gd name="T13" fmla="*/ 94 h 342"/>
                  <a:gd name="T14" fmla="*/ 152 w 193"/>
                  <a:gd name="T15" fmla="*/ 94 h 342"/>
                  <a:gd name="T16" fmla="*/ 128 w 193"/>
                  <a:gd name="T17" fmla="*/ 134 h 342"/>
                  <a:gd name="T18" fmla="*/ 122 w 193"/>
                  <a:gd name="T19" fmla="*/ 138 h 342"/>
                  <a:gd name="T20" fmla="*/ 81 w 193"/>
                  <a:gd name="T21" fmla="*/ 151 h 342"/>
                  <a:gd name="T22" fmla="*/ 14 w 193"/>
                  <a:gd name="T23" fmla="*/ 168 h 342"/>
                  <a:gd name="T24" fmla="*/ 0 w 193"/>
                  <a:gd name="T25" fmla="*/ 177 h 342"/>
                  <a:gd name="T26" fmla="*/ 71 w 193"/>
                  <a:gd name="T27" fmla="*/ 190 h 342"/>
                  <a:gd name="T28" fmla="*/ 93 w 193"/>
                  <a:gd name="T29" fmla="*/ 192 h 342"/>
                  <a:gd name="T30" fmla="*/ 121 w 193"/>
                  <a:gd name="T31" fmla="*/ 213 h 342"/>
                  <a:gd name="T32" fmla="*/ 126 w 193"/>
                  <a:gd name="T33" fmla="*/ 225 h 342"/>
                  <a:gd name="T34" fmla="*/ 126 w 193"/>
                  <a:gd name="T35" fmla="*/ 265 h 342"/>
                  <a:gd name="T36" fmla="*/ 121 w 193"/>
                  <a:gd name="T37" fmla="*/ 279 h 342"/>
                  <a:gd name="T38" fmla="*/ 93 w 193"/>
                  <a:gd name="T39" fmla="*/ 316 h 342"/>
                  <a:gd name="T40" fmla="*/ 73 w 193"/>
                  <a:gd name="T41" fmla="*/ 329 h 342"/>
                  <a:gd name="T42" fmla="*/ 31 w 193"/>
                  <a:gd name="T43" fmla="*/ 340 h 342"/>
                  <a:gd name="T44" fmla="*/ 115 w 193"/>
                  <a:gd name="T45" fmla="*/ 342 h 342"/>
                  <a:gd name="T46" fmla="*/ 146 w 193"/>
                  <a:gd name="T47" fmla="*/ 306 h 342"/>
                  <a:gd name="T48" fmla="*/ 164 w 193"/>
                  <a:gd name="T49" fmla="*/ 265 h 342"/>
                  <a:gd name="T50" fmla="*/ 166 w 193"/>
                  <a:gd name="T51" fmla="*/ 249 h 342"/>
                  <a:gd name="T52" fmla="*/ 165 w 193"/>
                  <a:gd name="T53" fmla="*/ 209 h 342"/>
                  <a:gd name="T54" fmla="*/ 162 w 193"/>
                  <a:gd name="T55" fmla="*/ 198 h 342"/>
                  <a:gd name="T56" fmla="*/ 138 w 193"/>
                  <a:gd name="T57" fmla="*/ 168 h 342"/>
                  <a:gd name="T58" fmla="*/ 171 w 193"/>
                  <a:gd name="T59" fmla="*/ 136 h 342"/>
                  <a:gd name="T60" fmla="*/ 189 w 193"/>
                  <a:gd name="T61" fmla="*/ 96 h 342"/>
                  <a:gd name="T62" fmla="*/ 193 w 193"/>
                  <a:gd name="T63" fmla="*/ 66 h 342"/>
                  <a:gd name="T64" fmla="*/ 183 w 193"/>
                  <a:gd name="T65" fmla="*/ 30 h 342"/>
                  <a:gd name="T66" fmla="*/ 160 w 193"/>
                  <a:gd name="T67" fmla="*/ 9 h 342"/>
                  <a:gd name="T68" fmla="*/ 121 w 193"/>
                  <a:gd name="T69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3" h="342">
                    <a:moveTo>
                      <a:pt x="121" y="0"/>
                    </a:moveTo>
                    <a:lnTo>
                      <a:pt x="81" y="7"/>
                    </a:lnTo>
                    <a:lnTo>
                      <a:pt x="43" y="30"/>
                    </a:lnTo>
                    <a:lnTo>
                      <a:pt x="111" y="39"/>
                    </a:lnTo>
                    <a:lnTo>
                      <a:pt x="117" y="39"/>
                    </a:lnTo>
                    <a:lnTo>
                      <a:pt x="148" y="56"/>
                    </a:lnTo>
                    <a:lnTo>
                      <a:pt x="152" y="94"/>
                    </a:lnTo>
                    <a:lnTo>
                      <a:pt x="152" y="94"/>
                    </a:lnTo>
                    <a:lnTo>
                      <a:pt x="128" y="134"/>
                    </a:lnTo>
                    <a:lnTo>
                      <a:pt x="122" y="138"/>
                    </a:lnTo>
                    <a:lnTo>
                      <a:pt x="81" y="151"/>
                    </a:lnTo>
                    <a:lnTo>
                      <a:pt x="14" y="168"/>
                    </a:lnTo>
                    <a:lnTo>
                      <a:pt x="0" y="177"/>
                    </a:lnTo>
                    <a:lnTo>
                      <a:pt x="71" y="190"/>
                    </a:lnTo>
                    <a:lnTo>
                      <a:pt x="93" y="192"/>
                    </a:lnTo>
                    <a:lnTo>
                      <a:pt x="121" y="213"/>
                    </a:lnTo>
                    <a:lnTo>
                      <a:pt x="126" y="225"/>
                    </a:lnTo>
                    <a:lnTo>
                      <a:pt x="126" y="265"/>
                    </a:lnTo>
                    <a:lnTo>
                      <a:pt x="121" y="279"/>
                    </a:lnTo>
                    <a:lnTo>
                      <a:pt x="93" y="316"/>
                    </a:lnTo>
                    <a:lnTo>
                      <a:pt x="73" y="329"/>
                    </a:lnTo>
                    <a:lnTo>
                      <a:pt x="31" y="340"/>
                    </a:lnTo>
                    <a:lnTo>
                      <a:pt x="115" y="342"/>
                    </a:lnTo>
                    <a:lnTo>
                      <a:pt x="146" y="306"/>
                    </a:lnTo>
                    <a:lnTo>
                      <a:pt x="164" y="265"/>
                    </a:lnTo>
                    <a:lnTo>
                      <a:pt x="166" y="249"/>
                    </a:lnTo>
                    <a:lnTo>
                      <a:pt x="165" y="209"/>
                    </a:lnTo>
                    <a:lnTo>
                      <a:pt x="162" y="198"/>
                    </a:lnTo>
                    <a:lnTo>
                      <a:pt x="138" y="168"/>
                    </a:lnTo>
                    <a:lnTo>
                      <a:pt x="171" y="136"/>
                    </a:lnTo>
                    <a:lnTo>
                      <a:pt x="189" y="96"/>
                    </a:lnTo>
                    <a:lnTo>
                      <a:pt x="193" y="66"/>
                    </a:lnTo>
                    <a:lnTo>
                      <a:pt x="183" y="30"/>
                    </a:lnTo>
                    <a:lnTo>
                      <a:pt x="160" y="9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66" name="Freeform 815"/>
              <p:cNvSpPr>
                <a:spLocks/>
              </p:cNvSpPr>
              <p:nvPr/>
            </p:nvSpPr>
            <p:spPr bwMode="auto">
              <a:xfrm>
                <a:off x="4206" y="5213"/>
                <a:ext cx="13" cy="37"/>
              </a:xfrm>
              <a:custGeom>
                <a:avLst/>
                <a:gdLst>
                  <a:gd name="T0" fmla="*/ 52 w 52"/>
                  <a:gd name="T1" fmla="*/ 0 h 146"/>
                  <a:gd name="T2" fmla="*/ 32 w 52"/>
                  <a:gd name="T3" fmla="*/ 19 h 146"/>
                  <a:gd name="T4" fmla="*/ 0 w 52"/>
                  <a:gd name="T5" fmla="*/ 138 h 146"/>
                  <a:gd name="T6" fmla="*/ 5 w 52"/>
                  <a:gd name="T7" fmla="*/ 146 h 146"/>
                  <a:gd name="T8" fmla="*/ 16 w 52"/>
                  <a:gd name="T9" fmla="*/ 138 h 146"/>
                  <a:gd name="T10" fmla="*/ 52 w 52"/>
                  <a:gd name="T1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146">
                    <a:moveTo>
                      <a:pt x="52" y="0"/>
                    </a:moveTo>
                    <a:lnTo>
                      <a:pt x="32" y="19"/>
                    </a:lnTo>
                    <a:lnTo>
                      <a:pt x="0" y="138"/>
                    </a:lnTo>
                    <a:lnTo>
                      <a:pt x="5" y="146"/>
                    </a:lnTo>
                    <a:lnTo>
                      <a:pt x="16" y="138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67" name="Freeform 816"/>
              <p:cNvSpPr>
                <a:spLocks/>
              </p:cNvSpPr>
              <p:nvPr/>
            </p:nvSpPr>
            <p:spPr bwMode="auto">
              <a:xfrm>
                <a:off x="4206" y="5212"/>
                <a:ext cx="13" cy="11"/>
              </a:xfrm>
              <a:custGeom>
                <a:avLst/>
                <a:gdLst>
                  <a:gd name="T0" fmla="*/ 49 w 54"/>
                  <a:gd name="T1" fmla="*/ 0 h 45"/>
                  <a:gd name="T2" fmla="*/ 42 w 54"/>
                  <a:gd name="T3" fmla="*/ 2 h 45"/>
                  <a:gd name="T4" fmla="*/ 4 w 54"/>
                  <a:gd name="T5" fmla="*/ 32 h 45"/>
                  <a:gd name="T6" fmla="*/ 0 w 54"/>
                  <a:gd name="T7" fmla="*/ 37 h 45"/>
                  <a:gd name="T8" fmla="*/ 6 w 54"/>
                  <a:gd name="T9" fmla="*/ 45 h 45"/>
                  <a:gd name="T10" fmla="*/ 11 w 54"/>
                  <a:gd name="T11" fmla="*/ 42 h 45"/>
                  <a:gd name="T12" fmla="*/ 34 w 54"/>
                  <a:gd name="T13" fmla="*/ 25 h 45"/>
                  <a:gd name="T14" fmla="*/ 54 w 54"/>
                  <a:gd name="T15" fmla="*/ 6 h 45"/>
                  <a:gd name="T16" fmla="*/ 49 w 54"/>
                  <a:gd name="T1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45">
                    <a:moveTo>
                      <a:pt x="49" y="0"/>
                    </a:moveTo>
                    <a:lnTo>
                      <a:pt x="42" y="2"/>
                    </a:lnTo>
                    <a:lnTo>
                      <a:pt x="4" y="32"/>
                    </a:lnTo>
                    <a:lnTo>
                      <a:pt x="0" y="37"/>
                    </a:lnTo>
                    <a:lnTo>
                      <a:pt x="6" y="45"/>
                    </a:lnTo>
                    <a:lnTo>
                      <a:pt x="11" y="42"/>
                    </a:lnTo>
                    <a:lnTo>
                      <a:pt x="34" y="25"/>
                    </a:lnTo>
                    <a:lnTo>
                      <a:pt x="54" y="6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68" name="Line 817"/>
              <p:cNvSpPr>
                <a:spLocks noChangeShapeType="1"/>
              </p:cNvSpPr>
              <p:nvPr/>
            </p:nvSpPr>
            <p:spPr bwMode="auto">
              <a:xfrm flipH="1" flipV="1">
                <a:off x="9451" y="4200"/>
                <a:ext cx="131" cy="7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69" name="Line 818"/>
              <p:cNvSpPr>
                <a:spLocks noChangeShapeType="1"/>
              </p:cNvSpPr>
              <p:nvPr/>
            </p:nvSpPr>
            <p:spPr bwMode="auto">
              <a:xfrm flipV="1">
                <a:off x="9582" y="4695"/>
                <a:ext cx="165" cy="9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70" name="Line 819"/>
              <p:cNvSpPr>
                <a:spLocks noChangeShapeType="1"/>
              </p:cNvSpPr>
              <p:nvPr/>
            </p:nvSpPr>
            <p:spPr bwMode="auto">
              <a:xfrm flipV="1">
                <a:off x="9747" y="4610"/>
                <a:ext cx="0" cy="8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71" name="Freeform 820"/>
              <p:cNvSpPr>
                <a:spLocks/>
              </p:cNvSpPr>
              <p:nvPr/>
            </p:nvSpPr>
            <p:spPr bwMode="auto">
              <a:xfrm>
                <a:off x="9750" y="4527"/>
                <a:ext cx="46" cy="51"/>
              </a:xfrm>
              <a:custGeom>
                <a:avLst/>
                <a:gdLst>
                  <a:gd name="T0" fmla="*/ 67 w 181"/>
                  <a:gd name="T1" fmla="*/ 0 h 201"/>
                  <a:gd name="T2" fmla="*/ 32 w 181"/>
                  <a:gd name="T3" fmla="*/ 33 h 201"/>
                  <a:gd name="T4" fmla="*/ 23 w 181"/>
                  <a:gd name="T5" fmla="*/ 46 h 201"/>
                  <a:gd name="T6" fmla="*/ 5 w 181"/>
                  <a:gd name="T7" fmla="*/ 89 h 201"/>
                  <a:gd name="T8" fmla="*/ 5 w 181"/>
                  <a:gd name="T9" fmla="*/ 89 h 201"/>
                  <a:gd name="T10" fmla="*/ 0 w 181"/>
                  <a:gd name="T11" fmla="*/ 131 h 201"/>
                  <a:gd name="T12" fmla="*/ 11 w 181"/>
                  <a:gd name="T13" fmla="*/ 166 h 201"/>
                  <a:gd name="T14" fmla="*/ 18 w 181"/>
                  <a:gd name="T15" fmla="*/ 174 h 201"/>
                  <a:gd name="T16" fmla="*/ 46 w 181"/>
                  <a:gd name="T17" fmla="*/ 195 h 201"/>
                  <a:gd name="T18" fmla="*/ 87 w 181"/>
                  <a:gd name="T19" fmla="*/ 201 h 201"/>
                  <a:gd name="T20" fmla="*/ 100 w 181"/>
                  <a:gd name="T21" fmla="*/ 201 h 201"/>
                  <a:gd name="T22" fmla="*/ 143 w 181"/>
                  <a:gd name="T23" fmla="*/ 191 h 201"/>
                  <a:gd name="T24" fmla="*/ 181 w 181"/>
                  <a:gd name="T25" fmla="*/ 166 h 201"/>
                  <a:gd name="T26" fmla="*/ 97 w 181"/>
                  <a:gd name="T27" fmla="*/ 164 h 201"/>
                  <a:gd name="T28" fmla="*/ 76 w 181"/>
                  <a:gd name="T29" fmla="*/ 161 h 201"/>
                  <a:gd name="T30" fmla="*/ 47 w 181"/>
                  <a:gd name="T31" fmla="*/ 140 h 201"/>
                  <a:gd name="T32" fmla="*/ 42 w 181"/>
                  <a:gd name="T33" fmla="*/ 129 h 201"/>
                  <a:gd name="T34" fmla="*/ 42 w 181"/>
                  <a:gd name="T35" fmla="*/ 89 h 201"/>
                  <a:gd name="T36" fmla="*/ 47 w 181"/>
                  <a:gd name="T37" fmla="*/ 73 h 201"/>
                  <a:gd name="T38" fmla="*/ 74 w 181"/>
                  <a:gd name="T39" fmla="*/ 37 h 201"/>
                  <a:gd name="T40" fmla="*/ 94 w 181"/>
                  <a:gd name="T41" fmla="*/ 23 h 201"/>
                  <a:gd name="T42" fmla="*/ 137 w 181"/>
                  <a:gd name="T43" fmla="*/ 13 h 201"/>
                  <a:gd name="T44" fmla="*/ 67 w 181"/>
                  <a:gd name="T45" fmla="*/ 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81" h="201">
                    <a:moveTo>
                      <a:pt x="67" y="0"/>
                    </a:moveTo>
                    <a:lnTo>
                      <a:pt x="32" y="33"/>
                    </a:lnTo>
                    <a:lnTo>
                      <a:pt x="23" y="46"/>
                    </a:lnTo>
                    <a:lnTo>
                      <a:pt x="5" y="89"/>
                    </a:lnTo>
                    <a:lnTo>
                      <a:pt x="5" y="89"/>
                    </a:lnTo>
                    <a:lnTo>
                      <a:pt x="0" y="131"/>
                    </a:lnTo>
                    <a:lnTo>
                      <a:pt x="11" y="166"/>
                    </a:lnTo>
                    <a:lnTo>
                      <a:pt x="18" y="174"/>
                    </a:lnTo>
                    <a:lnTo>
                      <a:pt x="46" y="195"/>
                    </a:lnTo>
                    <a:lnTo>
                      <a:pt x="87" y="201"/>
                    </a:lnTo>
                    <a:lnTo>
                      <a:pt x="100" y="201"/>
                    </a:lnTo>
                    <a:lnTo>
                      <a:pt x="143" y="191"/>
                    </a:lnTo>
                    <a:lnTo>
                      <a:pt x="181" y="166"/>
                    </a:lnTo>
                    <a:lnTo>
                      <a:pt x="97" y="164"/>
                    </a:lnTo>
                    <a:lnTo>
                      <a:pt x="76" y="161"/>
                    </a:lnTo>
                    <a:lnTo>
                      <a:pt x="47" y="140"/>
                    </a:lnTo>
                    <a:lnTo>
                      <a:pt x="42" y="129"/>
                    </a:lnTo>
                    <a:lnTo>
                      <a:pt x="42" y="89"/>
                    </a:lnTo>
                    <a:lnTo>
                      <a:pt x="47" y="73"/>
                    </a:lnTo>
                    <a:lnTo>
                      <a:pt x="74" y="37"/>
                    </a:lnTo>
                    <a:lnTo>
                      <a:pt x="94" y="23"/>
                    </a:lnTo>
                    <a:lnTo>
                      <a:pt x="137" y="13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72" name="Freeform 821"/>
              <p:cNvSpPr>
                <a:spLocks/>
              </p:cNvSpPr>
              <p:nvPr/>
            </p:nvSpPr>
            <p:spPr bwMode="auto">
              <a:xfrm>
                <a:off x="9767" y="4491"/>
                <a:ext cx="28" cy="34"/>
              </a:xfrm>
              <a:custGeom>
                <a:avLst/>
                <a:gdLst>
                  <a:gd name="T0" fmla="*/ 42 w 112"/>
                  <a:gd name="T1" fmla="*/ 0 h 138"/>
                  <a:gd name="T2" fmla="*/ 21 w 112"/>
                  <a:gd name="T3" fmla="*/ 23 h 138"/>
                  <a:gd name="T4" fmla="*/ 2 w 112"/>
                  <a:gd name="T5" fmla="*/ 64 h 138"/>
                  <a:gd name="T6" fmla="*/ 0 w 112"/>
                  <a:gd name="T7" fmla="*/ 106 h 138"/>
                  <a:gd name="T8" fmla="*/ 14 w 112"/>
                  <a:gd name="T9" fmla="*/ 138 h 138"/>
                  <a:gd name="T10" fmla="*/ 81 w 112"/>
                  <a:gd name="T11" fmla="*/ 121 h 138"/>
                  <a:gd name="T12" fmla="*/ 74 w 112"/>
                  <a:gd name="T13" fmla="*/ 121 h 138"/>
                  <a:gd name="T14" fmla="*/ 43 w 112"/>
                  <a:gd name="T15" fmla="*/ 103 h 138"/>
                  <a:gd name="T16" fmla="*/ 43 w 112"/>
                  <a:gd name="T17" fmla="*/ 103 h 138"/>
                  <a:gd name="T18" fmla="*/ 39 w 112"/>
                  <a:gd name="T19" fmla="*/ 64 h 138"/>
                  <a:gd name="T20" fmla="*/ 64 w 112"/>
                  <a:gd name="T21" fmla="*/ 26 h 138"/>
                  <a:gd name="T22" fmla="*/ 69 w 112"/>
                  <a:gd name="T23" fmla="*/ 22 h 138"/>
                  <a:gd name="T24" fmla="*/ 112 w 112"/>
                  <a:gd name="T25" fmla="*/ 8 h 138"/>
                  <a:gd name="T26" fmla="*/ 42 w 112"/>
                  <a:gd name="T2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2" h="138">
                    <a:moveTo>
                      <a:pt x="42" y="0"/>
                    </a:moveTo>
                    <a:lnTo>
                      <a:pt x="21" y="23"/>
                    </a:lnTo>
                    <a:lnTo>
                      <a:pt x="2" y="64"/>
                    </a:lnTo>
                    <a:lnTo>
                      <a:pt x="0" y="106"/>
                    </a:lnTo>
                    <a:lnTo>
                      <a:pt x="14" y="138"/>
                    </a:lnTo>
                    <a:lnTo>
                      <a:pt x="81" y="121"/>
                    </a:lnTo>
                    <a:lnTo>
                      <a:pt x="74" y="121"/>
                    </a:lnTo>
                    <a:lnTo>
                      <a:pt x="43" y="103"/>
                    </a:lnTo>
                    <a:lnTo>
                      <a:pt x="43" y="103"/>
                    </a:lnTo>
                    <a:lnTo>
                      <a:pt x="39" y="64"/>
                    </a:lnTo>
                    <a:lnTo>
                      <a:pt x="64" y="26"/>
                    </a:lnTo>
                    <a:lnTo>
                      <a:pt x="69" y="22"/>
                    </a:lnTo>
                    <a:lnTo>
                      <a:pt x="112" y="8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73" name="Freeform 822"/>
              <p:cNvSpPr>
                <a:spLocks/>
              </p:cNvSpPr>
              <p:nvPr/>
            </p:nvSpPr>
            <p:spPr bwMode="auto">
              <a:xfrm>
                <a:off x="9767" y="4484"/>
                <a:ext cx="49" cy="85"/>
              </a:xfrm>
              <a:custGeom>
                <a:avLst/>
                <a:gdLst>
                  <a:gd name="T0" fmla="*/ 121 w 194"/>
                  <a:gd name="T1" fmla="*/ 0 h 342"/>
                  <a:gd name="T2" fmla="*/ 82 w 194"/>
                  <a:gd name="T3" fmla="*/ 7 h 342"/>
                  <a:gd name="T4" fmla="*/ 42 w 194"/>
                  <a:gd name="T5" fmla="*/ 30 h 342"/>
                  <a:gd name="T6" fmla="*/ 112 w 194"/>
                  <a:gd name="T7" fmla="*/ 38 h 342"/>
                  <a:gd name="T8" fmla="*/ 117 w 194"/>
                  <a:gd name="T9" fmla="*/ 38 h 342"/>
                  <a:gd name="T10" fmla="*/ 149 w 194"/>
                  <a:gd name="T11" fmla="*/ 56 h 342"/>
                  <a:gd name="T12" fmla="*/ 152 w 194"/>
                  <a:gd name="T13" fmla="*/ 94 h 342"/>
                  <a:gd name="T14" fmla="*/ 152 w 194"/>
                  <a:gd name="T15" fmla="*/ 94 h 342"/>
                  <a:gd name="T16" fmla="*/ 127 w 194"/>
                  <a:gd name="T17" fmla="*/ 133 h 342"/>
                  <a:gd name="T18" fmla="*/ 123 w 194"/>
                  <a:gd name="T19" fmla="*/ 137 h 342"/>
                  <a:gd name="T20" fmla="*/ 81 w 194"/>
                  <a:gd name="T21" fmla="*/ 151 h 342"/>
                  <a:gd name="T22" fmla="*/ 14 w 194"/>
                  <a:gd name="T23" fmla="*/ 168 h 342"/>
                  <a:gd name="T24" fmla="*/ 0 w 194"/>
                  <a:gd name="T25" fmla="*/ 176 h 342"/>
                  <a:gd name="T26" fmla="*/ 70 w 194"/>
                  <a:gd name="T27" fmla="*/ 189 h 342"/>
                  <a:gd name="T28" fmla="*/ 92 w 194"/>
                  <a:gd name="T29" fmla="*/ 192 h 342"/>
                  <a:gd name="T30" fmla="*/ 121 w 194"/>
                  <a:gd name="T31" fmla="*/ 213 h 342"/>
                  <a:gd name="T32" fmla="*/ 126 w 194"/>
                  <a:gd name="T33" fmla="*/ 223 h 342"/>
                  <a:gd name="T34" fmla="*/ 126 w 194"/>
                  <a:gd name="T35" fmla="*/ 265 h 342"/>
                  <a:gd name="T36" fmla="*/ 121 w 194"/>
                  <a:gd name="T37" fmla="*/ 279 h 342"/>
                  <a:gd name="T38" fmla="*/ 94 w 194"/>
                  <a:gd name="T39" fmla="*/ 316 h 342"/>
                  <a:gd name="T40" fmla="*/ 74 w 194"/>
                  <a:gd name="T41" fmla="*/ 329 h 342"/>
                  <a:gd name="T42" fmla="*/ 30 w 194"/>
                  <a:gd name="T43" fmla="*/ 340 h 342"/>
                  <a:gd name="T44" fmla="*/ 114 w 194"/>
                  <a:gd name="T45" fmla="*/ 342 h 342"/>
                  <a:gd name="T46" fmla="*/ 145 w 194"/>
                  <a:gd name="T47" fmla="*/ 306 h 342"/>
                  <a:gd name="T48" fmla="*/ 163 w 194"/>
                  <a:gd name="T49" fmla="*/ 265 h 342"/>
                  <a:gd name="T50" fmla="*/ 167 w 194"/>
                  <a:gd name="T51" fmla="*/ 249 h 342"/>
                  <a:gd name="T52" fmla="*/ 166 w 194"/>
                  <a:gd name="T53" fmla="*/ 208 h 342"/>
                  <a:gd name="T54" fmla="*/ 162 w 194"/>
                  <a:gd name="T55" fmla="*/ 196 h 342"/>
                  <a:gd name="T56" fmla="*/ 139 w 194"/>
                  <a:gd name="T57" fmla="*/ 168 h 342"/>
                  <a:gd name="T58" fmla="*/ 171 w 194"/>
                  <a:gd name="T59" fmla="*/ 136 h 342"/>
                  <a:gd name="T60" fmla="*/ 190 w 194"/>
                  <a:gd name="T61" fmla="*/ 94 h 342"/>
                  <a:gd name="T62" fmla="*/ 194 w 194"/>
                  <a:gd name="T63" fmla="*/ 66 h 342"/>
                  <a:gd name="T64" fmla="*/ 184 w 194"/>
                  <a:gd name="T65" fmla="*/ 30 h 342"/>
                  <a:gd name="T66" fmla="*/ 161 w 194"/>
                  <a:gd name="T67" fmla="*/ 8 h 342"/>
                  <a:gd name="T68" fmla="*/ 121 w 194"/>
                  <a:gd name="T69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94" h="342">
                    <a:moveTo>
                      <a:pt x="121" y="0"/>
                    </a:moveTo>
                    <a:lnTo>
                      <a:pt x="82" y="7"/>
                    </a:lnTo>
                    <a:lnTo>
                      <a:pt x="42" y="30"/>
                    </a:lnTo>
                    <a:lnTo>
                      <a:pt x="112" y="38"/>
                    </a:lnTo>
                    <a:lnTo>
                      <a:pt x="117" y="38"/>
                    </a:lnTo>
                    <a:lnTo>
                      <a:pt x="149" y="56"/>
                    </a:lnTo>
                    <a:lnTo>
                      <a:pt x="152" y="94"/>
                    </a:lnTo>
                    <a:lnTo>
                      <a:pt x="152" y="94"/>
                    </a:lnTo>
                    <a:lnTo>
                      <a:pt x="127" y="133"/>
                    </a:lnTo>
                    <a:lnTo>
                      <a:pt x="123" y="137"/>
                    </a:lnTo>
                    <a:lnTo>
                      <a:pt x="81" y="151"/>
                    </a:lnTo>
                    <a:lnTo>
                      <a:pt x="14" y="168"/>
                    </a:lnTo>
                    <a:lnTo>
                      <a:pt x="0" y="176"/>
                    </a:lnTo>
                    <a:lnTo>
                      <a:pt x="70" y="189"/>
                    </a:lnTo>
                    <a:lnTo>
                      <a:pt x="92" y="192"/>
                    </a:lnTo>
                    <a:lnTo>
                      <a:pt x="121" y="213"/>
                    </a:lnTo>
                    <a:lnTo>
                      <a:pt x="126" y="223"/>
                    </a:lnTo>
                    <a:lnTo>
                      <a:pt x="126" y="265"/>
                    </a:lnTo>
                    <a:lnTo>
                      <a:pt x="121" y="279"/>
                    </a:lnTo>
                    <a:lnTo>
                      <a:pt x="94" y="316"/>
                    </a:lnTo>
                    <a:lnTo>
                      <a:pt x="74" y="329"/>
                    </a:lnTo>
                    <a:lnTo>
                      <a:pt x="30" y="340"/>
                    </a:lnTo>
                    <a:lnTo>
                      <a:pt x="114" y="342"/>
                    </a:lnTo>
                    <a:lnTo>
                      <a:pt x="145" y="306"/>
                    </a:lnTo>
                    <a:lnTo>
                      <a:pt x="163" y="265"/>
                    </a:lnTo>
                    <a:lnTo>
                      <a:pt x="167" y="249"/>
                    </a:lnTo>
                    <a:lnTo>
                      <a:pt x="166" y="208"/>
                    </a:lnTo>
                    <a:lnTo>
                      <a:pt x="162" y="196"/>
                    </a:lnTo>
                    <a:lnTo>
                      <a:pt x="139" y="168"/>
                    </a:lnTo>
                    <a:lnTo>
                      <a:pt x="171" y="136"/>
                    </a:lnTo>
                    <a:lnTo>
                      <a:pt x="190" y="94"/>
                    </a:lnTo>
                    <a:lnTo>
                      <a:pt x="194" y="66"/>
                    </a:lnTo>
                    <a:lnTo>
                      <a:pt x="184" y="30"/>
                    </a:lnTo>
                    <a:lnTo>
                      <a:pt x="161" y="8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74" name="Freeform 823"/>
              <p:cNvSpPr>
                <a:spLocks/>
              </p:cNvSpPr>
              <p:nvPr/>
            </p:nvSpPr>
            <p:spPr bwMode="auto">
              <a:xfrm>
                <a:off x="9481" y="4067"/>
                <a:ext cx="55" cy="88"/>
              </a:xfrm>
              <a:custGeom>
                <a:avLst/>
                <a:gdLst>
                  <a:gd name="T0" fmla="*/ 221 w 221"/>
                  <a:gd name="T1" fmla="*/ 0 h 354"/>
                  <a:gd name="T2" fmla="*/ 175 w 221"/>
                  <a:gd name="T3" fmla="*/ 14 h 354"/>
                  <a:gd name="T4" fmla="*/ 2 w 221"/>
                  <a:gd name="T5" fmla="*/ 330 h 354"/>
                  <a:gd name="T6" fmla="*/ 0 w 221"/>
                  <a:gd name="T7" fmla="*/ 335 h 354"/>
                  <a:gd name="T8" fmla="*/ 2 w 221"/>
                  <a:gd name="T9" fmla="*/ 348 h 354"/>
                  <a:gd name="T10" fmla="*/ 14 w 221"/>
                  <a:gd name="T11" fmla="*/ 354 h 354"/>
                  <a:gd name="T12" fmla="*/ 27 w 221"/>
                  <a:gd name="T13" fmla="*/ 350 h 354"/>
                  <a:gd name="T14" fmla="*/ 36 w 221"/>
                  <a:gd name="T15" fmla="*/ 339 h 354"/>
                  <a:gd name="T16" fmla="*/ 221 w 221"/>
                  <a:gd name="T17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1" h="354">
                    <a:moveTo>
                      <a:pt x="221" y="0"/>
                    </a:moveTo>
                    <a:lnTo>
                      <a:pt x="175" y="14"/>
                    </a:lnTo>
                    <a:lnTo>
                      <a:pt x="2" y="330"/>
                    </a:lnTo>
                    <a:lnTo>
                      <a:pt x="0" y="335"/>
                    </a:lnTo>
                    <a:lnTo>
                      <a:pt x="2" y="348"/>
                    </a:lnTo>
                    <a:lnTo>
                      <a:pt x="14" y="354"/>
                    </a:lnTo>
                    <a:lnTo>
                      <a:pt x="27" y="350"/>
                    </a:lnTo>
                    <a:lnTo>
                      <a:pt x="36" y="339"/>
                    </a:lnTo>
                    <a:lnTo>
                      <a:pt x="221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75" name="Freeform 824"/>
              <p:cNvSpPr>
                <a:spLocks/>
              </p:cNvSpPr>
              <p:nvPr/>
            </p:nvSpPr>
            <p:spPr bwMode="auto">
              <a:xfrm>
                <a:off x="9487" y="4061"/>
                <a:ext cx="50" cy="18"/>
              </a:xfrm>
              <a:custGeom>
                <a:avLst/>
                <a:gdLst>
                  <a:gd name="T0" fmla="*/ 186 w 200"/>
                  <a:gd name="T1" fmla="*/ 0 h 75"/>
                  <a:gd name="T2" fmla="*/ 35 w 200"/>
                  <a:gd name="T3" fmla="*/ 0 h 75"/>
                  <a:gd name="T4" fmla="*/ 10 w 200"/>
                  <a:gd name="T5" fmla="*/ 18 h 75"/>
                  <a:gd name="T6" fmla="*/ 0 w 200"/>
                  <a:gd name="T7" fmla="*/ 55 h 75"/>
                  <a:gd name="T8" fmla="*/ 3 w 200"/>
                  <a:gd name="T9" fmla="*/ 69 h 75"/>
                  <a:gd name="T10" fmla="*/ 14 w 200"/>
                  <a:gd name="T11" fmla="*/ 75 h 75"/>
                  <a:gd name="T12" fmla="*/ 28 w 200"/>
                  <a:gd name="T13" fmla="*/ 71 h 75"/>
                  <a:gd name="T14" fmla="*/ 39 w 200"/>
                  <a:gd name="T15" fmla="*/ 55 h 75"/>
                  <a:gd name="T16" fmla="*/ 43 w 200"/>
                  <a:gd name="T17" fmla="*/ 37 h 75"/>
                  <a:gd name="T18" fmla="*/ 151 w 200"/>
                  <a:gd name="T19" fmla="*/ 37 h 75"/>
                  <a:gd name="T20" fmla="*/ 197 w 200"/>
                  <a:gd name="T21" fmla="*/ 23 h 75"/>
                  <a:gd name="T22" fmla="*/ 200 w 200"/>
                  <a:gd name="T23" fmla="*/ 15 h 75"/>
                  <a:gd name="T24" fmla="*/ 186 w 200"/>
                  <a:gd name="T25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0" h="75">
                    <a:moveTo>
                      <a:pt x="186" y="0"/>
                    </a:moveTo>
                    <a:lnTo>
                      <a:pt x="35" y="0"/>
                    </a:lnTo>
                    <a:lnTo>
                      <a:pt x="10" y="18"/>
                    </a:lnTo>
                    <a:lnTo>
                      <a:pt x="0" y="55"/>
                    </a:lnTo>
                    <a:lnTo>
                      <a:pt x="3" y="69"/>
                    </a:lnTo>
                    <a:lnTo>
                      <a:pt x="14" y="75"/>
                    </a:lnTo>
                    <a:lnTo>
                      <a:pt x="28" y="71"/>
                    </a:lnTo>
                    <a:lnTo>
                      <a:pt x="39" y="55"/>
                    </a:lnTo>
                    <a:lnTo>
                      <a:pt x="43" y="37"/>
                    </a:lnTo>
                    <a:lnTo>
                      <a:pt x="151" y="37"/>
                    </a:lnTo>
                    <a:lnTo>
                      <a:pt x="197" y="23"/>
                    </a:lnTo>
                    <a:lnTo>
                      <a:pt x="200" y="15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76" name="Freeform 825"/>
              <p:cNvSpPr>
                <a:spLocks/>
              </p:cNvSpPr>
              <p:nvPr/>
            </p:nvSpPr>
            <p:spPr bwMode="auto">
              <a:xfrm>
                <a:off x="9728" y="4582"/>
                <a:ext cx="38" cy="38"/>
              </a:xfrm>
              <a:custGeom>
                <a:avLst/>
                <a:gdLst>
                  <a:gd name="T0" fmla="*/ 152 w 152"/>
                  <a:gd name="T1" fmla="*/ 76 h 152"/>
                  <a:gd name="T2" fmla="*/ 130 w 152"/>
                  <a:gd name="T3" fmla="*/ 22 h 152"/>
                  <a:gd name="T4" fmla="*/ 76 w 152"/>
                  <a:gd name="T5" fmla="*/ 0 h 152"/>
                  <a:gd name="T6" fmla="*/ 22 w 152"/>
                  <a:gd name="T7" fmla="*/ 22 h 152"/>
                  <a:gd name="T8" fmla="*/ 0 w 152"/>
                  <a:gd name="T9" fmla="*/ 76 h 152"/>
                  <a:gd name="T10" fmla="*/ 22 w 152"/>
                  <a:gd name="T11" fmla="*/ 130 h 152"/>
                  <a:gd name="T12" fmla="*/ 76 w 152"/>
                  <a:gd name="T13" fmla="*/ 152 h 152"/>
                  <a:gd name="T14" fmla="*/ 130 w 152"/>
                  <a:gd name="T15" fmla="*/ 130 h 152"/>
                  <a:gd name="T16" fmla="*/ 152 w 152"/>
                  <a:gd name="T17" fmla="*/ 7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152">
                    <a:moveTo>
                      <a:pt x="152" y="76"/>
                    </a:moveTo>
                    <a:lnTo>
                      <a:pt x="130" y="22"/>
                    </a:lnTo>
                    <a:lnTo>
                      <a:pt x="76" y="0"/>
                    </a:lnTo>
                    <a:lnTo>
                      <a:pt x="22" y="22"/>
                    </a:lnTo>
                    <a:lnTo>
                      <a:pt x="0" y="76"/>
                    </a:lnTo>
                    <a:lnTo>
                      <a:pt x="22" y="130"/>
                    </a:lnTo>
                    <a:lnTo>
                      <a:pt x="76" y="152"/>
                    </a:lnTo>
                    <a:lnTo>
                      <a:pt x="130" y="130"/>
                    </a:lnTo>
                    <a:lnTo>
                      <a:pt x="152" y="7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77" name="Freeform 826"/>
              <p:cNvSpPr>
                <a:spLocks/>
              </p:cNvSpPr>
              <p:nvPr/>
            </p:nvSpPr>
            <p:spPr bwMode="auto">
              <a:xfrm>
                <a:off x="9747" y="4615"/>
                <a:ext cx="13" cy="5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0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78" name="Freeform 827"/>
              <p:cNvSpPr>
                <a:spLocks/>
              </p:cNvSpPr>
              <p:nvPr/>
            </p:nvSpPr>
            <p:spPr bwMode="auto">
              <a:xfrm>
                <a:off x="9747" y="4615"/>
                <a:ext cx="13" cy="5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0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79" name="Freeform 828"/>
              <p:cNvSpPr>
                <a:spLocks/>
              </p:cNvSpPr>
              <p:nvPr/>
            </p:nvSpPr>
            <p:spPr bwMode="auto">
              <a:xfrm>
                <a:off x="9747" y="4601"/>
                <a:ext cx="13" cy="14"/>
              </a:xfrm>
              <a:custGeom>
                <a:avLst/>
                <a:gdLst>
                  <a:gd name="T0" fmla="*/ 0 w 54"/>
                  <a:gd name="T1" fmla="*/ 0 h 54"/>
                  <a:gd name="T2" fmla="*/ 0 w 54"/>
                  <a:gd name="T3" fmla="*/ 54 h 54"/>
                  <a:gd name="T4" fmla="*/ 54 w 54"/>
                  <a:gd name="T5" fmla="*/ 54 h 54"/>
                  <a:gd name="T6" fmla="*/ 0 w 5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4">
                    <a:moveTo>
                      <a:pt x="0" y="0"/>
                    </a:moveTo>
                    <a:lnTo>
                      <a:pt x="0" y="54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80" name="Freeform 829"/>
              <p:cNvSpPr>
                <a:spLocks/>
              </p:cNvSpPr>
              <p:nvPr/>
            </p:nvSpPr>
            <p:spPr bwMode="auto">
              <a:xfrm>
                <a:off x="9747" y="4601"/>
                <a:ext cx="13" cy="14"/>
              </a:xfrm>
              <a:custGeom>
                <a:avLst/>
                <a:gdLst>
                  <a:gd name="T0" fmla="*/ 0 w 54"/>
                  <a:gd name="T1" fmla="*/ 0 h 54"/>
                  <a:gd name="T2" fmla="*/ 0 w 54"/>
                  <a:gd name="T3" fmla="*/ 54 h 54"/>
                  <a:gd name="T4" fmla="*/ 54 w 54"/>
                  <a:gd name="T5" fmla="*/ 54 h 54"/>
                  <a:gd name="T6" fmla="*/ 0 w 5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4">
                    <a:moveTo>
                      <a:pt x="0" y="0"/>
                    </a:moveTo>
                    <a:lnTo>
                      <a:pt x="0" y="54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81" name="Freeform 830"/>
              <p:cNvSpPr>
                <a:spLocks/>
              </p:cNvSpPr>
              <p:nvPr/>
            </p:nvSpPr>
            <p:spPr bwMode="auto">
              <a:xfrm>
                <a:off x="9747" y="4601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54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82" name="Freeform 831"/>
              <p:cNvSpPr>
                <a:spLocks/>
              </p:cNvSpPr>
              <p:nvPr/>
            </p:nvSpPr>
            <p:spPr bwMode="auto">
              <a:xfrm>
                <a:off x="9747" y="4601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54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83" name="Freeform 832"/>
              <p:cNvSpPr>
                <a:spLocks/>
              </p:cNvSpPr>
              <p:nvPr/>
            </p:nvSpPr>
            <p:spPr bwMode="auto">
              <a:xfrm>
                <a:off x="9733" y="4582"/>
                <a:ext cx="27" cy="5"/>
              </a:xfrm>
              <a:custGeom>
                <a:avLst/>
                <a:gdLst>
                  <a:gd name="T0" fmla="*/ 54 w 108"/>
                  <a:gd name="T1" fmla="*/ 0 h 22"/>
                  <a:gd name="T2" fmla="*/ 0 w 108"/>
                  <a:gd name="T3" fmla="*/ 22 h 22"/>
                  <a:gd name="T4" fmla="*/ 108 w 108"/>
                  <a:gd name="T5" fmla="*/ 22 h 22"/>
                  <a:gd name="T6" fmla="*/ 54 w 108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22">
                    <a:moveTo>
                      <a:pt x="54" y="0"/>
                    </a:moveTo>
                    <a:lnTo>
                      <a:pt x="0" y="22"/>
                    </a:lnTo>
                    <a:lnTo>
                      <a:pt x="108" y="2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84" name="Freeform 833"/>
              <p:cNvSpPr>
                <a:spLocks/>
              </p:cNvSpPr>
              <p:nvPr/>
            </p:nvSpPr>
            <p:spPr bwMode="auto">
              <a:xfrm>
                <a:off x="9733" y="4582"/>
                <a:ext cx="27" cy="5"/>
              </a:xfrm>
              <a:custGeom>
                <a:avLst/>
                <a:gdLst>
                  <a:gd name="T0" fmla="*/ 54 w 108"/>
                  <a:gd name="T1" fmla="*/ 0 h 22"/>
                  <a:gd name="T2" fmla="*/ 0 w 108"/>
                  <a:gd name="T3" fmla="*/ 22 h 22"/>
                  <a:gd name="T4" fmla="*/ 108 w 108"/>
                  <a:gd name="T5" fmla="*/ 22 h 22"/>
                  <a:gd name="T6" fmla="*/ 54 w 108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22">
                    <a:moveTo>
                      <a:pt x="54" y="0"/>
                    </a:moveTo>
                    <a:lnTo>
                      <a:pt x="0" y="22"/>
                    </a:lnTo>
                    <a:lnTo>
                      <a:pt x="108" y="22"/>
                    </a:lnTo>
                    <a:lnTo>
                      <a:pt x="5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85" name="Freeform 834"/>
              <p:cNvSpPr>
                <a:spLocks/>
              </p:cNvSpPr>
              <p:nvPr/>
            </p:nvSpPr>
            <p:spPr bwMode="auto">
              <a:xfrm>
                <a:off x="9728" y="4587"/>
                <a:ext cx="38" cy="14"/>
              </a:xfrm>
              <a:custGeom>
                <a:avLst/>
                <a:gdLst>
                  <a:gd name="T0" fmla="*/ 22 w 152"/>
                  <a:gd name="T1" fmla="*/ 0 h 54"/>
                  <a:gd name="T2" fmla="*/ 0 w 152"/>
                  <a:gd name="T3" fmla="*/ 54 h 54"/>
                  <a:gd name="T4" fmla="*/ 152 w 152"/>
                  <a:gd name="T5" fmla="*/ 54 h 54"/>
                  <a:gd name="T6" fmla="*/ 22 w 152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4">
                    <a:moveTo>
                      <a:pt x="22" y="0"/>
                    </a:moveTo>
                    <a:lnTo>
                      <a:pt x="0" y="54"/>
                    </a:lnTo>
                    <a:lnTo>
                      <a:pt x="152" y="5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86" name="Freeform 835"/>
              <p:cNvSpPr>
                <a:spLocks/>
              </p:cNvSpPr>
              <p:nvPr/>
            </p:nvSpPr>
            <p:spPr bwMode="auto">
              <a:xfrm>
                <a:off x="9728" y="4587"/>
                <a:ext cx="38" cy="14"/>
              </a:xfrm>
              <a:custGeom>
                <a:avLst/>
                <a:gdLst>
                  <a:gd name="T0" fmla="*/ 22 w 152"/>
                  <a:gd name="T1" fmla="*/ 0 h 54"/>
                  <a:gd name="T2" fmla="*/ 0 w 152"/>
                  <a:gd name="T3" fmla="*/ 54 h 54"/>
                  <a:gd name="T4" fmla="*/ 152 w 152"/>
                  <a:gd name="T5" fmla="*/ 54 h 54"/>
                  <a:gd name="T6" fmla="*/ 22 w 152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4">
                    <a:moveTo>
                      <a:pt x="22" y="0"/>
                    </a:moveTo>
                    <a:lnTo>
                      <a:pt x="0" y="54"/>
                    </a:lnTo>
                    <a:lnTo>
                      <a:pt x="152" y="54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87" name="Freeform 836"/>
              <p:cNvSpPr>
                <a:spLocks/>
              </p:cNvSpPr>
              <p:nvPr/>
            </p:nvSpPr>
            <p:spPr bwMode="auto">
              <a:xfrm>
                <a:off x="9733" y="4587"/>
                <a:ext cx="33" cy="14"/>
              </a:xfrm>
              <a:custGeom>
                <a:avLst/>
                <a:gdLst>
                  <a:gd name="T0" fmla="*/ 0 w 130"/>
                  <a:gd name="T1" fmla="*/ 0 h 54"/>
                  <a:gd name="T2" fmla="*/ 108 w 130"/>
                  <a:gd name="T3" fmla="*/ 0 h 54"/>
                  <a:gd name="T4" fmla="*/ 130 w 130"/>
                  <a:gd name="T5" fmla="*/ 54 h 54"/>
                  <a:gd name="T6" fmla="*/ 0 w 130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4">
                    <a:moveTo>
                      <a:pt x="0" y="0"/>
                    </a:moveTo>
                    <a:lnTo>
                      <a:pt x="108" y="0"/>
                    </a:lnTo>
                    <a:lnTo>
                      <a:pt x="13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88" name="Freeform 837"/>
              <p:cNvSpPr>
                <a:spLocks/>
              </p:cNvSpPr>
              <p:nvPr/>
            </p:nvSpPr>
            <p:spPr bwMode="auto">
              <a:xfrm>
                <a:off x="9733" y="4587"/>
                <a:ext cx="33" cy="14"/>
              </a:xfrm>
              <a:custGeom>
                <a:avLst/>
                <a:gdLst>
                  <a:gd name="T0" fmla="*/ 0 w 130"/>
                  <a:gd name="T1" fmla="*/ 0 h 54"/>
                  <a:gd name="T2" fmla="*/ 108 w 130"/>
                  <a:gd name="T3" fmla="*/ 0 h 54"/>
                  <a:gd name="T4" fmla="*/ 130 w 130"/>
                  <a:gd name="T5" fmla="*/ 54 h 54"/>
                  <a:gd name="T6" fmla="*/ 0 w 130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4">
                    <a:moveTo>
                      <a:pt x="0" y="0"/>
                    </a:moveTo>
                    <a:lnTo>
                      <a:pt x="108" y="0"/>
                    </a:lnTo>
                    <a:lnTo>
                      <a:pt x="130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89" name="Freeform 838"/>
              <p:cNvSpPr>
                <a:spLocks/>
              </p:cNvSpPr>
              <p:nvPr/>
            </p:nvSpPr>
            <p:spPr bwMode="auto">
              <a:xfrm>
                <a:off x="9733" y="4615"/>
                <a:ext cx="14" cy="5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54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54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90" name="Freeform 839"/>
              <p:cNvSpPr>
                <a:spLocks/>
              </p:cNvSpPr>
              <p:nvPr/>
            </p:nvSpPr>
            <p:spPr bwMode="auto">
              <a:xfrm>
                <a:off x="9733" y="4615"/>
                <a:ext cx="14" cy="5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54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54" y="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91" name="Freeform 840"/>
              <p:cNvSpPr>
                <a:spLocks/>
              </p:cNvSpPr>
              <p:nvPr/>
            </p:nvSpPr>
            <p:spPr bwMode="auto">
              <a:xfrm>
                <a:off x="9728" y="4601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22 w 76"/>
                  <a:gd name="T3" fmla="*/ 54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22" y="54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92" name="Freeform 841"/>
              <p:cNvSpPr>
                <a:spLocks/>
              </p:cNvSpPr>
              <p:nvPr/>
            </p:nvSpPr>
            <p:spPr bwMode="auto">
              <a:xfrm>
                <a:off x="9728" y="4601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22 w 76"/>
                  <a:gd name="T3" fmla="*/ 54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22" y="54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93" name="Freeform 842"/>
              <p:cNvSpPr>
                <a:spLocks/>
              </p:cNvSpPr>
              <p:nvPr/>
            </p:nvSpPr>
            <p:spPr bwMode="auto">
              <a:xfrm>
                <a:off x="9728" y="4601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94" name="Freeform 843"/>
              <p:cNvSpPr>
                <a:spLocks/>
              </p:cNvSpPr>
              <p:nvPr/>
            </p:nvSpPr>
            <p:spPr bwMode="auto">
              <a:xfrm>
                <a:off x="9728" y="4601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95" name="Freeform 844"/>
              <p:cNvSpPr>
                <a:spLocks/>
              </p:cNvSpPr>
              <p:nvPr/>
            </p:nvSpPr>
            <p:spPr bwMode="auto">
              <a:xfrm>
                <a:off x="9434" y="4178"/>
                <a:ext cx="26" cy="6"/>
              </a:xfrm>
              <a:custGeom>
                <a:avLst/>
                <a:gdLst>
                  <a:gd name="T0" fmla="*/ 52 w 106"/>
                  <a:gd name="T1" fmla="*/ 0 h 23"/>
                  <a:gd name="T2" fmla="*/ 0 w 106"/>
                  <a:gd name="T3" fmla="*/ 23 h 23"/>
                  <a:gd name="T4" fmla="*/ 106 w 106"/>
                  <a:gd name="T5" fmla="*/ 23 h 23"/>
                  <a:gd name="T6" fmla="*/ 52 w 106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23">
                    <a:moveTo>
                      <a:pt x="52" y="0"/>
                    </a:moveTo>
                    <a:lnTo>
                      <a:pt x="0" y="23"/>
                    </a:lnTo>
                    <a:lnTo>
                      <a:pt x="106" y="23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96" name="Freeform 845"/>
              <p:cNvSpPr>
                <a:spLocks/>
              </p:cNvSpPr>
              <p:nvPr/>
            </p:nvSpPr>
            <p:spPr bwMode="auto">
              <a:xfrm>
                <a:off x="9434" y="4178"/>
                <a:ext cx="26" cy="6"/>
              </a:xfrm>
              <a:custGeom>
                <a:avLst/>
                <a:gdLst>
                  <a:gd name="T0" fmla="*/ 52 w 106"/>
                  <a:gd name="T1" fmla="*/ 0 h 23"/>
                  <a:gd name="T2" fmla="*/ 0 w 106"/>
                  <a:gd name="T3" fmla="*/ 23 h 23"/>
                  <a:gd name="T4" fmla="*/ 106 w 106"/>
                  <a:gd name="T5" fmla="*/ 23 h 23"/>
                  <a:gd name="T6" fmla="*/ 52 w 106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23">
                    <a:moveTo>
                      <a:pt x="52" y="0"/>
                    </a:moveTo>
                    <a:lnTo>
                      <a:pt x="0" y="23"/>
                    </a:lnTo>
                    <a:lnTo>
                      <a:pt x="106" y="23"/>
                    </a:lnTo>
                    <a:lnTo>
                      <a:pt x="52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97" name="Freeform 846"/>
              <p:cNvSpPr>
                <a:spLocks/>
              </p:cNvSpPr>
              <p:nvPr/>
            </p:nvSpPr>
            <p:spPr bwMode="auto">
              <a:xfrm>
                <a:off x="9428" y="4184"/>
                <a:ext cx="38" cy="13"/>
              </a:xfrm>
              <a:custGeom>
                <a:avLst/>
                <a:gdLst>
                  <a:gd name="T0" fmla="*/ 24 w 152"/>
                  <a:gd name="T1" fmla="*/ 0 h 53"/>
                  <a:gd name="T2" fmla="*/ 0 w 152"/>
                  <a:gd name="T3" fmla="*/ 53 h 53"/>
                  <a:gd name="T4" fmla="*/ 152 w 152"/>
                  <a:gd name="T5" fmla="*/ 53 h 53"/>
                  <a:gd name="T6" fmla="*/ 24 w 152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3">
                    <a:moveTo>
                      <a:pt x="24" y="0"/>
                    </a:moveTo>
                    <a:lnTo>
                      <a:pt x="0" y="53"/>
                    </a:lnTo>
                    <a:lnTo>
                      <a:pt x="152" y="53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98" name="Freeform 847"/>
              <p:cNvSpPr>
                <a:spLocks/>
              </p:cNvSpPr>
              <p:nvPr/>
            </p:nvSpPr>
            <p:spPr bwMode="auto">
              <a:xfrm>
                <a:off x="9428" y="4184"/>
                <a:ext cx="38" cy="13"/>
              </a:xfrm>
              <a:custGeom>
                <a:avLst/>
                <a:gdLst>
                  <a:gd name="T0" fmla="*/ 24 w 152"/>
                  <a:gd name="T1" fmla="*/ 0 h 53"/>
                  <a:gd name="T2" fmla="*/ 0 w 152"/>
                  <a:gd name="T3" fmla="*/ 53 h 53"/>
                  <a:gd name="T4" fmla="*/ 152 w 152"/>
                  <a:gd name="T5" fmla="*/ 53 h 53"/>
                  <a:gd name="T6" fmla="*/ 24 w 152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3">
                    <a:moveTo>
                      <a:pt x="24" y="0"/>
                    </a:moveTo>
                    <a:lnTo>
                      <a:pt x="0" y="53"/>
                    </a:lnTo>
                    <a:lnTo>
                      <a:pt x="152" y="53"/>
                    </a:lnTo>
                    <a:lnTo>
                      <a:pt x="2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99" name="Freeform 848"/>
              <p:cNvSpPr>
                <a:spLocks/>
              </p:cNvSpPr>
              <p:nvPr/>
            </p:nvSpPr>
            <p:spPr bwMode="auto">
              <a:xfrm>
                <a:off x="9434" y="4184"/>
                <a:ext cx="32" cy="13"/>
              </a:xfrm>
              <a:custGeom>
                <a:avLst/>
                <a:gdLst>
                  <a:gd name="T0" fmla="*/ 0 w 128"/>
                  <a:gd name="T1" fmla="*/ 0 h 53"/>
                  <a:gd name="T2" fmla="*/ 106 w 128"/>
                  <a:gd name="T3" fmla="*/ 0 h 53"/>
                  <a:gd name="T4" fmla="*/ 128 w 128"/>
                  <a:gd name="T5" fmla="*/ 53 h 53"/>
                  <a:gd name="T6" fmla="*/ 0 w 128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8" h="53">
                    <a:moveTo>
                      <a:pt x="0" y="0"/>
                    </a:moveTo>
                    <a:lnTo>
                      <a:pt x="106" y="0"/>
                    </a:lnTo>
                    <a:lnTo>
                      <a:pt x="128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00" name="Freeform 849"/>
              <p:cNvSpPr>
                <a:spLocks/>
              </p:cNvSpPr>
              <p:nvPr/>
            </p:nvSpPr>
            <p:spPr bwMode="auto">
              <a:xfrm>
                <a:off x="9434" y="4184"/>
                <a:ext cx="32" cy="13"/>
              </a:xfrm>
              <a:custGeom>
                <a:avLst/>
                <a:gdLst>
                  <a:gd name="T0" fmla="*/ 0 w 128"/>
                  <a:gd name="T1" fmla="*/ 0 h 53"/>
                  <a:gd name="T2" fmla="*/ 106 w 128"/>
                  <a:gd name="T3" fmla="*/ 0 h 53"/>
                  <a:gd name="T4" fmla="*/ 128 w 128"/>
                  <a:gd name="T5" fmla="*/ 53 h 53"/>
                  <a:gd name="T6" fmla="*/ 0 w 128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8" h="53">
                    <a:moveTo>
                      <a:pt x="0" y="0"/>
                    </a:moveTo>
                    <a:lnTo>
                      <a:pt x="106" y="0"/>
                    </a:lnTo>
                    <a:lnTo>
                      <a:pt x="128" y="5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01" name="Freeform 850"/>
              <p:cNvSpPr>
                <a:spLocks/>
              </p:cNvSpPr>
              <p:nvPr/>
            </p:nvSpPr>
            <p:spPr bwMode="auto">
              <a:xfrm>
                <a:off x="9434" y="4211"/>
                <a:ext cx="13" cy="6"/>
              </a:xfrm>
              <a:custGeom>
                <a:avLst/>
                <a:gdLst>
                  <a:gd name="T0" fmla="*/ 0 w 52"/>
                  <a:gd name="T1" fmla="*/ 0 h 23"/>
                  <a:gd name="T2" fmla="*/ 52 w 52"/>
                  <a:gd name="T3" fmla="*/ 0 h 23"/>
                  <a:gd name="T4" fmla="*/ 52 w 52"/>
                  <a:gd name="T5" fmla="*/ 23 h 23"/>
                  <a:gd name="T6" fmla="*/ 0 w 52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23">
                    <a:moveTo>
                      <a:pt x="0" y="0"/>
                    </a:moveTo>
                    <a:lnTo>
                      <a:pt x="52" y="0"/>
                    </a:lnTo>
                    <a:lnTo>
                      <a:pt x="52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02" name="Freeform 851"/>
              <p:cNvSpPr>
                <a:spLocks/>
              </p:cNvSpPr>
              <p:nvPr/>
            </p:nvSpPr>
            <p:spPr bwMode="auto">
              <a:xfrm>
                <a:off x="9434" y="4211"/>
                <a:ext cx="13" cy="6"/>
              </a:xfrm>
              <a:custGeom>
                <a:avLst/>
                <a:gdLst>
                  <a:gd name="T0" fmla="*/ 0 w 52"/>
                  <a:gd name="T1" fmla="*/ 0 h 23"/>
                  <a:gd name="T2" fmla="*/ 52 w 52"/>
                  <a:gd name="T3" fmla="*/ 0 h 23"/>
                  <a:gd name="T4" fmla="*/ 52 w 52"/>
                  <a:gd name="T5" fmla="*/ 23 h 23"/>
                  <a:gd name="T6" fmla="*/ 0 w 52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23">
                    <a:moveTo>
                      <a:pt x="0" y="0"/>
                    </a:moveTo>
                    <a:lnTo>
                      <a:pt x="52" y="0"/>
                    </a:lnTo>
                    <a:lnTo>
                      <a:pt x="52" y="2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03" name="Freeform 852"/>
              <p:cNvSpPr>
                <a:spLocks/>
              </p:cNvSpPr>
              <p:nvPr/>
            </p:nvSpPr>
            <p:spPr bwMode="auto">
              <a:xfrm>
                <a:off x="9428" y="4197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24 w 76"/>
                  <a:gd name="T3" fmla="*/ 54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24" y="54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04" name="Freeform 853"/>
              <p:cNvSpPr>
                <a:spLocks/>
              </p:cNvSpPr>
              <p:nvPr/>
            </p:nvSpPr>
            <p:spPr bwMode="auto">
              <a:xfrm>
                <a:off x="9428" y="4197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24 w 76"/>
                  <a:gd name="T3" fmla="*/ 54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24" y="54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05" name="Freeform 854"/>
              <p:cNvSpPr>
                <a:spLocks/>
              </p:cNvSpPr>
              <p:nvPr/>
            </p:nvSpPr>
            <p:spPr bwMode="auto">
              <a:xfrm>
                <a:off x="9428" y="4197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06" name="Freeform 855"/>
              <p:cNvSpPr>
                <a:spLocks/>
              </p:cNvSpPr>
              <p:nvPr/>
            </p:nvSpPr>
            <p:spPr bwMode="auto">
              <a:xfrm>
                <a:off x="9428" y="4197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07" name="Freeform 856"/>
              <p:cNvSpPr>
                <a:spLocks/>
              </p:cNvSpPr>
              <p:nvPr/>
            </p:nvSpPr>
            <p:spPr bwMode="auto">
              <a:xfrm>
                <a:off x="9428" y="4178"/>
                <a:ext cx="38" cy="39"/>
              </a:xfrm>
              <a:custGeom>
                <a:avLst/>
                <a:gdLst>
                  <a:gd name="T0" fmla="*/ 152 w 152"/>
                  <a:gd name="T1" fmla="*/ 76 h 153"/>
                  <a:gd name="T2" fmla="*/ 130 w 152"/>
                  <a:gd name="T3" fmla="*/ 23 h 153"/>
                  <a:gd name="T4" fmla="*/ 76 w 152"/>
                  <a:gd name="T5" fmla="*/ 0 h 153"/>
                  <a:gd name="T6" fmla="*/ 24 w 152"/>
                  <a:gd name="T7" fmla="*/ 23 h 153"/>
                  <a:gd name="T8" fmla="*/ 0 w 152"/>
                  <a:gd name="T9" fmla="*/ 76 h 153"/>
                  <a:gd name="T10" fmla="*/ 24 w 152"/>
                  <a:gd name="T11" fmla="*/ 130 h 153"/>
                  <a:gd name="T12" fmla="*/ 76 w 152"/>
                  <a:gd name="T13" fmla="*/ 153 h 153"/>
                  <a:gd name="T14" fmla="*/ 130 w 152"/>
                  <a:gd name="T15" fmla="*/ 130 h 153"/>
                  <a:gd name="T16" fmla="*/ 152 w 152"/>
                  <a:gd name="T17" fmla="*/ 76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153">
                    <a:moveTo>
                      <a:pt x="152" y="76"/>
                    </a:moveTo>
                    <a:lnTo>
                      <a:pt x="130" y="23"/>
                    </a:lnTo>
                    <a:lnTo>
                      <a:pt x="76" y="0"/>
                    </a:lnTo>
                    <a:lnTo>
                      <a:pt x="24" y="23"/>
                    </a:lnTo>
                    <a:lnTo>
                      <a:pt x="0" y="76"/>
                    </a:lnTo>
                    <a:lnTo>
                      <a:pt x="24" y="130"/>
                    </a:lnTo>
                    <a:lnTo>
                      <a:pt x="76" y="153"/>
                    </a:lnTo>
                    <a:lnTo>
                      <a:pt x="130" y="130"/>
                    </a:lnTo>
                    <a:lnTo>
                      <a:pt x="152" y="7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08" name="Freeform 857"/>
              <p:cNvSpPr>
                <a:spLocks/>
              </p:cNvSpPr>
              <p:nvPr/>
            </p:nvSpPr>
            <p:spPr bwMode="auto">
              <a:xfrm>
                <a:off x="9447" y="4211"/>
                <a:ext cx="13" cy="6"/>
              </a:xfrm>
              <a:custGeom>
                <a:avLst/>
                <a:gdLst>
                  <a:gd name="T0" fmla="*/ 0 w 54"/>
                  <a:gd name="T1" fmla="*/ 0 h 23"/>
                  <a:gd name="T2" fmla="*/ 54 w 54"/>
                  <a:gd name="T3" fmla="*/ 0 h 23"/>
                  <a:gd name="T4" fmla="*/ 0 w 54"/>
                  <a:gd name="T5" fmla="*/ 23 h 23"/>
                  <a:gd name="T6" fmla="*/ 0 w 54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3">
                    <a:moveTo>
                      <a:pt x="0" y="0"/>
                    </a:moveTo>
                    <a:lnTo>
                      <a:pt x="54" y="0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09" name="Freeform 858"/>
              <p:cNvSpPr>
                <a:spLocks/>
              </p:cNvSpPr>
              <p:nvPr/>
            </p:nvSpPr>
            <p:spPr bwMode="auto">
              <a:xfrm>
                <a:off x="9447" y="4211"/>
                <a:ext cx="13" cy="6"/>
              </a:xfrm>
              <a:custGeom>
                <a:avLst/>
                <a:gdLst>
                  <a:gd name="T0" fmla="*/ 0 w 54"/>
                  <a:gd name="T1" fmla="*/ 0 h 23"/>
                  <a:gd name="T2" fmla="*/ 54 w 54"/>
                  <a:gd name="T3" fmla="*/ 0 h 23"/>
                  <a:gd name="T4" fmla="*/ 0 w 54"/>
                  <a:gd name="T5" fmla="*/ 23 h 23"/>
                  <a:gd name="T6" fmla="*/ 0 w 54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3">
                    <a:moveTo>
                      <a:pt x="0" y="0"/>
                    </a:moveTo>
                    <a:lnTo>
                      <a:pt x="54" y="0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10" name="Freeform 859"/>
              <p:cNvSpPr>
                <a:spLocks/>
              </p:cNvSpPr>
              <p:nvPr/>
            </p:nvSpPr>
            <p:spPr bwMode="auto">
              <a:xfrm>
                <a:off x="9447" y="4197"/>
                <a:ext cx="13" cy="14"/>
              </a:xfrm>
              <a:custGeom>
                <a:avLst/>
                <a:gdLst>
                  <a:gd name="T0" fmla="*/ 0 w 54"/>
                  <a:gd name="T1" fmla="*/ 0 h 54"/>
                  <a:gd name="T2" fmla="*/ 0 w 54"/>
                  <a:gd name="T3" fmla="*/ 54 h 54"/>
                  <a:gd name="T4" fmla="*/ 54 w 54"/>
                  <a:gd name="T5" fmla="*/ 54 h 54"/>
                  <a:gd name="T6" fmla="*/ 0 w 5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4">
                    <a:moveTo>
                      <a:pt x="0" y="0"/>
                    </a:moveTo>
                    <a:lnTo>
                      <a:pt x="0" y="54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11" name="Freeform 860"/>
              <p:cNvSpPr>
                <a:spLocks/>
              </p:cNvSpPr>
              <p:nvPr/>
            </p:nvSpPr>
            <p:spPr bwMode="auto">
              <a:xfrm>
                <a:off x="9447" y="4197"/>
                <a:ext cx="13" cy="14"/>
              </a:xfrm>
              <a:custGeom>
                <a:avLst/>
                <a:gdLst>
                  <a:gd name="T0" fmla="*/ 0 w 54"/>
                  <a:gd name="T1" fmla="*/ 0 h 54"/>
                  <a:gd name="T2" fmla="*/ 0 w 54"/>
                  <a:gd name="T3" fmla="*/ 54 h 54"/>
                  <a:gd name="T4" fmla="*/ 54 w 54"/>
                  <a:gd name="T5" fmla="*/ 54 h 54"/>
                  <a:gd name="T6" fmla="*/ 0 w 5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4">
                    <a:moveTo>
                      <a:pt x="0" y="0"/>
                    </a:moveTo>
                    <a:lnTo>
                      <a:pt x="0" y="54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12" name="Freeform 861"/>
              <p:cNvSpPr>
                <a:spLocks/>
              </p:cNvSpPr>
              <p:nvPr/>
            </p:nvSpPr>
            <p:spPr bwMode="auto">
              <a:xfrm>
                <a:off x="9447" y="4197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54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13" name="Freeform 862"/>
              <p:cNvSpPr>
                <a:spLocks/>
              </p:cNvSpPr>
              <p:nvPr/>
            </p:nvSpPr>
            <p:spPr bwMode="auto">
              <a:xfrm>
                <a:off x="9447" y="4197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54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14" name="Line 863"/>
              <p:cNvSpPr>
                <a:spLocks noChangeShapeType="1"/>
              </p:cNvSpPr>
              <p:nvPr/>
            </p:nvSpPr>
            <p:spPr bwMode="auto">
              <a:xfrm flipH="1">
                <a:off x="8214" y="4754"/>
                <a:ext cx="149" cy="8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15" name="Line 864"/>
              <p:cNvSpPr>
                <a:spLocks noChangeShapeType="1"/>
              </p:cNvSpPr>
              <p:nvPr/>
            </p:nvSpPr>
            <p:spPr bwMode="auto">
              <a:xfrm>
                <a:off x="8214" y="4839"/>
                <a:ext cx="84" cy="4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16" name="Line 865"/>
              <p:cNvSpPr>
                <a:spLocks noChangeShapeType="1"/>
              </p:cNvSpPr>
              <p:nvPr/>
            </p:nvSpPr>
            <p:spPr bwMode="auto">
              <a:xfrm flipV="1">
                <a:off x="8298" y="4446"/>
                <a:ext cx="0" cy="439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17" name="Freeform 866"/>
              <p:cNvSpPr>
                <a:spLocks/>
              </p:cNvSpPr>
              <p:nvPr/>
            </p:nvSpPr>
            <p:spPr bwMode="auto">
              <a:xfrm>
                <a:off x="8272" y="4317"/>
                <a:ext cx="32" cy="90"/>
              </a:xfrm>
              <a:custGeom>
                <a:avLst/>
                <a:gdLst>
                  <a:gd name="T0" fmla="*/ 129 w 129"/>
                  <a:gd name="T1" fmla="*/ 0 h 361"/>
                  <a:gd name="T2" fmla="*/ 79 w 129"/>
                  <a:gd name="T3" fmla="*/ 45 h 361"/>
                  <a:gd name="T4" fmla="*/ 0 w 129"/>
                  <a:gd name="T5" fmla="*/ 343 h 361"/>
                  <a:gd name="T6" fmla="*/ 13 w 129"/>
                  <a:gd name="T7" fmla="*/ 361 h 361"/>
                  <a:gd name="T8" fmla="*/ 37 w 129"/>
                  <a:gd name="T9" fmla="*/ 343 h 361"/>
                  <a:gd name="T10" fmla="*/ 129 w 129"/>
                  <a:gd name="T11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361">
                    <a:moveTo>
                      <a:pt x="129" y="0"/>
                    </a:moveTo>
                    <a:lnTo>
                      <a:pt x="79" y="45"/>
                    </a:lnTo>
                    <a:lnTo>
                      <a:pt x="0" y="343"/>
                    </a:lnTo>
                    <a:lnTo>
                      <a:pt x="13" y="361"/>
                    </a:lnTo>
                    <a:lnTo>
                      <a:pt x="37" y="343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FF00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18" name="Freeform 867"/>
              <p:cNvSpPr>
                <a:spLocks/>
              </p:cNvSpPr>
              <p:nvPr/>
            </p:nvSpPr>
            <p:spPr bwMode="auto">
              <a:xfrm>
                <a:off x="8271" y="4312"/>
                <a:ext cx="33" cy="29"/>
              </a:xfrm>
              <a:custGeom>
                <a:avLst/>
                <a:gdLst>
                  <a:gd name="T0" fmla="*/ 121 w 134"/>
                  <a:gd name="T1" fmla="*/ 0 h 115"/>
                  <a:gd name="T2" fmla="*/ 103 w 134"/>
                  <a:gd name="T3" fmla="*/ 8 h 115"/>
                  <a:gd name="T4" fmla="*/ 9 w 134"/>
                  <a:gd name="T5" fmla="*/ 83 h 115"/>
                  <a:gd name="T6" fmla="*/ 0 w 134"/>
                  <a:gd name="T7" fmla="*/ 96 h 115"/>
                  <a:gd name="T8" fmla="*/ 14 w 134"/>
                  <a:gd name="T9" fmla="*/ 115 h 115"/>
                  <a:gd name="T10" fmla="*/ 28 w 134"/>
                  <a:gd name="T11" fmla="*/ 109 h 115"/>
                  <a:gd name="T12" fmla="*/ 84 w 134"/>
                  <a:gd name="T13" fmla="*/ 65 h 115"/>
                  <a:gd name="T14" fmla="*/ 134 w 134"/>
                  <a:gd name="T15" fmla="*/ 20 h 115"/>
                  <a:gd name="T16" fmla="*/ 121 w 134"/>
                  <a:gd name="T1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" h="115">
                    <a:moveTo>
                      <a:pt x="121" y="0"/>
                    </a:moveTo>
                    <a:lnTo>
                      <a:pt x="103" y="8"/>
                    </a:lnTo>
                    <a:lnTo>
                      <a:pt x="9" y="83"/>
                    </a:lnTo>
                    <a:lnTo>
                      <a:pt x="0" y="96"/>
                    </a:lnTo>
                    <a:lnTo>
                      <a:pt x="14" y="115"/>
                    </a:lnTo>
                    <a:lnTo>
                      <a:pt x="28" y="109"/>
                    </a:lnTo>
                    <a:lnTo>
                      <a:pt x="84" y="65"/>
                    </a:lnTo>
                    <a:lnTo>
                      <a:pt x="134" y="20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00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19" name="Freeform 868"/>
              <p:cNvSpPr>
                <a:spLocks/>
              </p:cNvSpPr>
              <p:nvPr/>
            </p:nvSpPr>
            <p:spPr bwMode="auto">
              <a:xfrm>
                <a:off x="8294" y="4457"/>
                <a:ext cx="14" cy="6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0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20" name="Freeform 869"/>
              <p:cNvSpPr>
                <a:spLocks/>
              </p:cNvSpPr>
              <p:nvPr/>
            </p:nvSpPr>
            <p:spPr bwMode="auto">
              <a:xfrm>
                <a:off x="8294" y="4457"/>
                <a:ext cx="14" cy="6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0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21" name="Freeform 870"/>
              <p:cNvSpPr>
                <a:spLocks/>
              </p:cNvSpPr>
              <p:nvPr/>
            </p:nvSpPr>
            <p:spPr bwMode="auto">
              <a:xfrm>
                <a:off x="8294" y="4444"/>
                <a:ext cx="14" cy="13"/>
              </a:xfrm>
              <a:custGeom>
                <a:avLst/>
                <a:gdLst>
                  <a:gd name="T0" fmla="*/ 0 w 54"/>
                  <a:gd name="T1" fmla="*/ 0 h 54"/>
                  <a:gd name="T2" fmla="*/ 0 w 54"/>
                  <a:gd name="T3" fmla="*/ 54 h 54"/>
                  <a:gd name="T4" fmla="*/ 54 w 54"/>
                  <a:gd name="T5" fmla="*/ 54 h 54"/>
                  <a:gd name="T6" fmla="*/ 0 w 5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4">
                    <a:moveTo>
                      <a:pt x="0" y="0"/>
                    </a:moveTo>
                    <a:lnTo>
                      <a:pt x="0" y="54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22" name="Freeform 871"/>
              <p:cNvSpPr>
                <a:spLocks/>
              </p:cNvSpPr>
              <p:nvPr/>
            </p:nvSpPr>
            <p:spPr bwMode="auto">
              <a:xfrm>
                <a:off x="8294" y="4444"/>
                <a:ext cx="14" cy="13"/>
              </a:xfrm>
              <a:custGeom>
                <a:avLst/>
                <a:gdLst>
                  <a:gd name="T0" fmla="*/ 0 w 54"/>
                  <a:gd name="T1" fmla="*/ 0 h 54"/>
                  <a:gd name="T2" fmla="*/ 0 w 54"/>
                  <a:gd name="T3" fmla="*/ 54 h 54"/>
                  <a:gd name="T4" fmla="*/ 54 w 54"/>
                  <a:gd name="T5" fmla="*/ 54 h 54"/>
                  <a:gd name="T6" fmla="*/ 0 w 5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4">
                    <a:moveTo>
                      <a:pt x="0" y="0"/>
                    </a:moveTo>
                    <a:lnTo>
                      <a:pt x="0" y="54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23" name="Freeform 872"/>
              <p:cNvSpPr>
                <a:spLocks/>
              </p:cNvSpPr>
              <p:nvPr/>
            </p:nvSpPr>
            <p:spPr bwMode="auto">
              <a:xfrm>
                <a:off x="8294" y="4444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54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24" name="Freeform 873"/>
              <p:cNvSpPr>
                <a:spLocks/>
              </p:cNvSpPr>
              <p:nvPr/>
            </p:nvSpPr>
            <p:spPr bwMode="auto">
              <a:xfrm>
                <a:off x="8294" y="4444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54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54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25" name="Freeform 874"/>
              <p:cNvSpPr>
                <a:spLocks/>
              </p:cNvSpPr>
              <p:nvPr/>
            </p:nvSpPr>
            <p:spPr bwMode="auto">
              <a:xfrm>
                <a:off x="8275" y="4425"/>
                <a:ext cx="38" cy="38"/>
              </a:xfrm>
              <a:custGeom>
                <a:avLst/>
                <a:gdLst>
                  <a:gd name="T0" fmla="*/ 152 w 152"/>
                  <a:gd name="T1" fmla="*/ 77 h 153"/>
                  <a:gd name="T2" fmla="*/ 130 w 152"/>
                  <a:gd name="T3" fmla="*/ 22 h 153"/>
                  <a:gd name="T4" fmla="*/ 76 w 152"/>
                  <a:gd name="T5" fmla="*/ 0 h 153"/>
                  <a:gd name="T6" fmla="*/ 22 w 152"/>
                  <a:gd name="T7" fmla="*/ 22 h 153"/>
                  <a:gd name="T8" fmla="*/ 0 w 152"/>
                  <a:gd name="T9" fmla="*/ 77 h 153"/>
                  <a:gd name="T10" fmla="*/ 22 w 152"/>
                  <a:gd name="T11" fmla="*/ 131 h 153"/>
                  <a:gd name="T12" fmla="*/ 76 w 152"/>
                  <a:gd name="T13" fmla="*/ 153 h 153"/>
                  <a:gd name="T14" fmla="*/ 130 w 152"/>
                  <a:gd name="T15" fmla="*/ 131 h 153"/>
                  <a:gd name="T16" fmla="*/ 152 w 152"/>
                  <a:gd name="T17" fmla="*/ 7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153">
                    <a:moveTo>
                      <a:pt x="152" y="77"/>
                    </a:moveTo>
                    <a:lnTo>
                      <a:pt x="130" y="22"/>
                    </a:lnTo>
                    <a:lnTo>
                      <a:pt x="76" y="0"/>
                    </a:lnTo>
                    <a:lnTo>
                      <a:pt x="22" y="22"/>
                    </a:lnTo>
                    <a:lnTo>
                      <a:pt x="0" y="77"/>
                    </a:lnTo>
                    <a:lnTo>
                      <a:pt x="22" y="131"/>
                    </a:lnTo>
                    <a:lnTo>
                      <a:pt x="76" y="153"/>
                    </a:lnTo>
                    <a:lnTo>
                      <a:pt x="130" y="131"/>
                    </a:lnTo>
                    <a:lnTo>
                      <a:pt x="152" y="77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26" name="Freeform 875"/>
              <p:cNvSpPr>
                <a:spLocks/>
              </p:cNvSpPr>
              <p:nvPr/>
            </p:nvSpPr>
            <p:spPr bwMode="auto">
              <a:xfrm>
                <a:off x="8281" y="4425"/>
                <a:ext cx="27" cy="5"/>
              </a:xfrm>
              <a:custGeom>
                <a:avLst/>
                <a:gdLst>
                  <a:gd name="T0" fmla="*/ 54 w 108"/>
                  <a:gd name="T1" fmla="*/ 0 h 22"/>
                  <a:gd name="T2" fmla="*/ 0 w 108"/>
                  <a:gd name="T3" fmla="*/ 22 h 22"/>
                  <a:gd name="T4" fmla="*/ 108 w 108"/>
                  <a:gd name="T5" fmla="*/ 22 h 22"/>
                  <a:gd name="T6" fmla="*/ 54 w 108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22">
                    <a:moveTo>
                      <a:pt x="54" y="0"/>
                    </a:moveTo>
                    <a:lnTo>
                      <a:pt x="0" y="22"/>
                    </a:lnTo>
                    <a:lnTo>
                      <a:pt x="108" y="2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27" name="Freeform 876"/>
              <p:cNvSpPr>
                <a:spLocks/>
              </p:cNvSpPr>
              <p:nvPr/>
            </p:nvSpPr>
            <p:spPr bwMode="auto">
              <a:xfrm>
                <a:off x="8281" y="4425"/>
                <a:ext cx="27" cy="5"/>
              </a:xfrm>
              <a:custGeom>
                <a:avLst/>
                <a:gdLst>
                  <a:gd name="T0" fmla="*/ 54 w 108"/>
                  <a:gd name="T1" fmla="*/ 0 h 22"/>
                  <a:gd name="T2" fmla="*/ 0 w 108"/>
                  <a:gd name="T3" fmla="*/ 22 h 22"/>
                  <a:gd name="T4" fmla="*/ 108 w 108"/>
                  <a:gd name="T5" fmla="*/ 22 h 22"/>
                  <a:gd name="T6" fmla="*/ 54 w 108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8" h="22">
                    <a:moveTo>
                      <a:pt x="54" y="0"/>
                    </a:moveTo>
                    <a:lnTo>
                      <a:pt x="0" y="22"/>
                    </a:lnTo>
                    <a:lnTo>
                      <a:pt x="108" y="22"/>
                    </a:lnTo>
                    <a:lnTo>
                      <a:pt x="5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28" name="Freeform 877"/>
              <p:cNvSpPr>
                <a:spLocks/>
              </p:cNvSpPr>
              <p:nvPr/>
            </p:nvSpPr>
            <p:spPr bwMode="auto">
              <a:xfrm>
                <a:off x="8275" y="4430"/>
                <a:ext cx="38" cy="14"/>
              </a:xfrm>
              <a:custGeom>
                <a:avLst/>
                <a:gdLst>
                  <a:gd name="T0" fmla="*/ 22 w 152"/>
                  <a:gd name="T1" fmla="*/ 0 h 55"/>
                  <a:gd name="T2" fmla="*/ 0 w 152"/>
                  <a:gd name="T3" fmla="*/ 55 h 55"/>
                  <a:gd name="T4" fmla="*/ 152 w 152"/>
                  <a:gd name="T5" fmla="*/ 55 h 55"/>
                  <a:gd name="T6" fmla="*/ 22 w 152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5">
                    <a:moveTo>
                      <a:pt x="22" y="0"/>
                    </a:moveTo>
                    <a:lnTo>
                      <a:pt x="0" y="55"/>
                    </a:lnTo>
                    <a:lnTo>
                      <a:pt x="152" y="55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29" name="Freeform 878"/>
              <p:cNvSpPr>
                <a:spLocks/>
              </p:cNvSpPr>
              <p:nvPr/>
            </p:nvSpPr>
            <p:spPr bwMode="auto">
              <a:xfrm>
                <a:off x="8275" y="4430"/>
                <a:ext cx="38" cy="14"/>
              </a:xfrm>
              <a:custGeom>
                <a:avLst/>
                <a:gdLst>
                  <a:gd name="T0" fmla="*/ 22 w 152"/>
                  <a:gd name="T1" fmla="*/ 0 h 55"/>
                  <a:gd name="T2" fmla="*/ 0 w 152"/>
                  <a:gd name="T3" fmla="*/ 55 h 55"/>
                  <a:gd name="T4" fmla="*/ 152 w 152"/>
                  <a:gd name="T5" fmla="*/ 55 h 55"/>
                  <a:gd name="T6" fmla="*/ 22 w 152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5">
                    <a:moveTo>
                      <a:pt x="22" y="0"/>
                    </a:moveTo>
                    <a:lnTo>
                      <a:pt x="0" y="55"/>
                    </a:lnTo>
                    <a:lnTo>
                      <a:pt x="152" y="55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30" name="Freeform 879"/>
              <p:cNvSpPr>
                <a:spLocks/>
              </p:cNvSpPr>
              <p:nvPr/>
            </p:nvSpPr>
            <p:spPr bwMode="auto">
              <a:xfrm>
                <a:off x="8281" y="4430"/>
                <a:ext cx="32" cy="14"/>
              </a:xfrm>
              <a:custGeom>
                <a:avLst/>
                <a:gdLst>
                  <a:gd name="T0" fmla="*/ 0 w 130"/>
                  <a:gd name="T1" fmla="*/ 0 h 55"/>
                  <a:gd name="T2" fmla="*/ 108 w 130"/>
                  <a:gd name="T3" fmla="*/ 0 h 55"/>
                  <a:gd name="T4" fmla="*/ 130 w 130"/>
                  <a:gd name="T5" fmla="*/ 55 h 55"/>
                  <a:gd name="T6" fmla="*/ 0 w 130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5">
                    <a:moveTo>
                      <a:pt x="0" y="0"/>
                    </a:moveTo>
                    <a:lnTo>
                      <a:pt x="108" y="0"/>
                    </a:lnTo>
                    <a:lnTo>
                      <a:pt x="130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31" name="Freeform 880"/>
              <p:cNvSpPr>
                <a:spLocks/>
              </p:cNvSpPr>
              <p:nvPr/>
            </p:nvSpPr>
            <p:spPr bwMode="auto">
              <a:xfrm>
                <a:off x="8281" y="4430"/>
                <a:ext cx="32" cy="14"/>
              </a:xfrm>
              <a:custGeom>
                <a:avLst/>
                <a:gdLst>
                  <a:gd name="T0" fmla="*/ 0 w 130"/>
                  <a:gd name="T1" fmla="*/ 0 h 55"/>
                  <a:gd name="T2" fmla="*/ 108 w 130"/>
                  <a:gd name="T3" fmla="*/ 0 h 55"/>
                  <a:gd name="T4" fmla="*/ 130 w 130"/>
                  <a:gd name="T5" fmla="*/ 55 h 55"/>
                  <a:gd name="T6" fmla="*/ 0 w 130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5">
                    <a:moveTo>
                      <a:pt x="0" y="0"/>
                    </a:moveTo>
                    <a:lnTo>
                      <a:pt x="108" y="0"/>
                    </a:lnTo>
                    <a:lnTo>
                      <a:pt x="130" y="5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32" name="Freeform 881"/>
              <p:cNvSpPr>
                <a:spLocks/>
              </p:cNvSpPr>
              <p:nvPr/>
            </p:nvSpPr>
            <p:spPr bwMode="auto">
              <a:xfrm>
                <a:off x="8281" y="4457"/>
                <a:ext cx="13" cy="6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54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54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33" name="Freeform 882"/>
              <p:cNvSpPr>
                <a:spLocks/>
              </p:cNvSpPr>
              <p:nvPr/>
            </p:nvSpPr>
            <p:spPr bwMode="auto">
              <a:xfrm>
                <a:off x="8281" y="4457"/>
                <a:ext cx="13" cy="6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54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54" y="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34" name="Freeform 883"/>
              <p:cNvSpPr>
                <a:spLocks/>
              </p:cNvSpPr>
              <p:nvPr/>
            </p:nvSpPr>
            <p:spPr bwMode="auto">
              <a:xfrm>
                <a:off x="8275" y="4444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22 w 76"/>
                  <a:gd name="T3" fmla="*/ 54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22" y="54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35" name="Freeform 884"/>
              <p:cNvSpPr>
                <a:spLocks/>
              </p:cNvSpPr>
              <p:nvPr/>
            </p:nvSpPr>
            <p:spPr bwMode="auto">
              <a:xfrm>
                <a:off x="8275" y="4444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22 w 76"/>
                  <a:gd name="T3" fmla="*/ 54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22" y="54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36" name="Freeform 885"/>
              <p:cNvSpPr>
                <a:spLocks/>
              </p:cNvSpPr>
              <p:nvPr/>
            </p:nvSpPr>
            <p:spPr bwMode="auto">
              <a:xfrm>
                <a:off x="8275" y="4444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37" name="Freeform 886"/>
              <p:cNvSpPr>
                <a:spLocks/>
              </p:cNvSpPr>
              <p:nvPr/>
            </p:nvSpPr>
            <p:spPr bwMode="auto">
              <a:xfrm>
                <a:off x="8275" y="4444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38" name="Line 887"/>
              <p:cNvSpPr>
                <a:spLocks noChangeShapeType="1"/>
              </p:cNvSpPr>
              <p:nvPr/>
            </p:nvSpPr>
            <p:spPr bwMode="auto">
              <a:xfrm flipV="1">
                <a:off x="8363" y="4664"/>
                <a:ext cx="155" cy="9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39" name="Line 888"/>
              <p:cNvSpPr>
                <a:spLocks noChangeShapeType="1"/>
              </p:cNvSpPr>
              <p:nvPr/>
            </p:nvSpPr>
            <p:spPr bwMode="auto">
              <a:xfrm flipH="1" flipV="1">
                <a:off x="8518" y="4664"/>
                <a:ext cx="340" cy="20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40" name="Line 889"/>
              <p:cNvSpPr>
                <a:spLocks noChangeShapeType="1"/>
              </p:cNvSpPr>
              <p:nvPr/>
            </p:nvSpPr>
            <p:spPr bwMode="auto">
              <a:xfrm flipV="1">
                <a:off x="8362" y="4664"/>
                <a:ext cx="156" cy="89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41" name="Freeform 890"/>
              <p:cNvSpPr>
                <a:spLocks/>
              </p:cNvSpPr>
              <p:nvPr/>
            </p:nvSpPr>
            <p:spPr bwMode="auto">
              <a:xfrm>
                <a:off x="8856" y="4742"/>
                <a:ext cx="67" cy="89"/>
              </a:xfrm>
              <a:custGeom>
                <a:avLst/>
                <a:gdLst>
                  <a:gd name="T0" fmla="*/ 251 w 266"/>
                  <a:gd name="T1" fmla="*/ 0 h 354"/>
                  <a:gd name="T2" fmla="*/ 182 w 266"/>
                  <a:gd name="T3" fmla="*/ 10 h 354"/>
                  <a:gd name="T4" fmla="*/ 218 w 266"/>
                  <a:gd name="T5" fmla="*/ 27 h 354"/>
                  <a:gd name="T6" fmla="*/ 223 w 266"/>
                  <a:gd name="T7" fmla="*/ 67 h 354"/>
                  <a:gd name="T8" fmla="*/ 206 w 266"/>
                  <a:gd name="T9" fmla="*/ 99 h 354"/>
                  <a:gd name="T10" fmla="*/ 7 w 266"/>
                  <a:gd name="T11" fmla="*/ 323 h 354"/>
                  <a:gd name="T12" fmla="*/ 0 w 266"/>
                  <a:gd name="T13" fmla="*/ 334 h 354"/>
                  <a:gd name="T14" fmla="*/ 14 w 266"/>
                  <a:gd name="T15" fmla="*/ 354 h 354"/>
                  <a:gd name="T16" fmla="*/ 166 w 266"/>
                  <a:gd name="T17" fmla="*/ 354 h 354"/>
                  <a:gd name="T18" fmla="*/ 191 w 266"/>
                  <a:gd name="T19" fmla="*/ 334 h 354"/>
                  <a:gd name="T20" fmla="*/ 177 w 266"/>
                  <a:gd name="T21" fmla="*/ 315 h 354"/>
                  <a:gd name="T22" fmla="*/ 58 w 266"/>
                  <a:gd name="T23" fmla="*/ 315 h 354"/>
                  <a:gd name="T24" fmla="*/ 230 w 266"/>
                  <a:gd name="T25" fmla="*/ 123 h 354"/>
                  <a:gd name="T26" fmla="*/ 235 w 266"/>
                  <a:gd name="T27" fmla="*/ 116 h 354"/>
                  <a:gd name="T28" fmla="*/ 262 w 266"/>
                  <a:gd name="T29" fmla="*/ 67 h 354"/>
                  <a:gd name="T30" fmla="*/ 266 w 266"/>
                  <a:gd name="T31" fmla="*/ 44 h 354"/>
                  <a:gd name="T32" fmla="*/ 251 w 266"/>
                  <a:gd name="T33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6" h="354">
                    <a:moveTo>
                      <a:pt x="251" y="0"/>
                    </a:moveTo>
                    <a:lnTo>
                      <a:pt x="182" y="10"/>
                    </a:lnTo>
                    <a:lnTo>
                      <a:pt x="218" y="27"/>
                    </a:lnTo>
                    <a:lnTo>
                      <a:pt x="223" y="67"/>
                    </a:lnTo>
                    <a:lnTo>
                      <a:pt x="206" y="99"/>
                    </a:lnTo>
                    <a:lnTo>
                      <a:pt x="7" y="323"/>
                    </a:lnTo>
                    <a:lnTo>
                      <a:pt x="0" y="334"/>
                    </a:lnTo>
                    <a:lnTo>
                      <a:pt x="14" y="354"/>
                    </a:lnTo>
                    <a:lnTo>
                      <a:pt x="166" y="354"/>
                    </a:lnTo>
                    <a:lnTo>
                      <a:pt x="191" y="334"/>
                    </a:lnTo>
                    <a:lnTo>
                      <a:pt x="177" y="315"/>
                    </a:lnTo>
                    <a:lnTo>
                      <a:pt x="58" y="315"/>
                    </a:lnTo>
                    <a:lnTo>
                      <a:pt x="230" y="123"/>
                    </a:lnTo>
                    <a:lnTo>
                      <a:pt x="235" y="116"/>
                    </a:lnTo>
                    <a:lnTo>
                      <a:pt x="262" y="67"/>
                    </a:lnTo>
                    <a:lnTo>
                      <a:pt x="266" y="44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FF00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42" name="Freeform 891"/>
              <p:cNvSpPr>
                <a:spLocks/>
              </p:cNvSpPr>
              <p:nvPr/>
            </p:nvSpPr>
            <p:spPr bwMode="auto">
              <a:xfrm>
                <a:off x="8875" y="4735"/>
                <a:ext cx="44" cy="24"/>
              </a:xfrm>
              <a:custGeom>
                <a:avLst/>
                <a:gdLst>
                  <a:gd name="T0" fmla="*/ 116 w 175"/>
                  <a:gd name="T1" fmla="*/ 0 h 95"/>
                  <a:gd name="T2" fmla="*/ 94 w 175"/>
                  <a:gd name="T3" fmla="*/ 2 h 95"/>
                  <a:gd name="T4" fmla="*/ 49 w 175"/>
                  <a:gd name="T5" fmla="*/ 24 h 95"/>
                  <a:gd name="T6" fmla="*/ 4 w 175"/>
                  <a:gd name="T7" fmla="*/ 68 h 95"/>
                  <a:gd name="T8" fmla="*/ 0 w 175"/>
                  <a:gd name="T9" fmla="*/ 76 h 95"/>
                  <a:gd name="T10" fmla="*/ 14 w 175"/>
                  <a:gd name="T11" fmla="*/ 95 h 95"/>
                  <a:gd name="T12" fmla="*/ 34 w 175"/>
                  <a:gd name="T13" fmla="*/ 86 h 95"/>
                  <a:gd name="T14" fmla="*/ 62 w 175"/>
                  <a:gd name="T15" fmla="*/ 56 h 95"/>
                  <a:gd name="T16" fmla="*/ 106 w 175"/>
                  <a:gd name="T17" fmla="*/ 38 h 95"/>
                  <a:gd name="T18" fmla="*/ 175 w 175"/>
                  <a:gd name="T19" fmla="*/ 28 h 95"/>
                  <a:gd name="T20" fmla="*/ 161 w 175"/>
                  <a:gd name="T21" fmla="*/ 13 h 95"/>
                  <a:gd name="T22" fmla="*/ 116 w 175"/>
                  <a:gd name="T2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5" h="95">
                    <a:moveTo>
                      <a:pt x="116" y="0"/>
                    </a:moveTo>
                    <a:lnTo>
                      <a:pt x="94" y="2"/>
                    </a:lnTo>
                    <a:lnTo>
                      <a:pt x="49" y="24"/>
                    </a:lnTo>
                    <a:lnTo>
                      <a:pt x="4" y="68"/>
                    </a:lnTo>
                    <a:lnTo>
                      <a:pt x="0" y="76"/>
                    </a:lnTo>
                    <a:lnTo>
                      <a:pt x="14" y="95"/>
                    </a:lnTo>
                    <a:lnTo>
                      <a:pt x="34" y="86"/>
                    </a:lnTo>
                    <a:lnTo>
                      <a:pt x="62" y="56"/>
                    </a:lnTo>
                    <a:lnTo>
                      <a:pt x="106" y="38"/>
                    </a:lnTo>
                    <a:lnTo>
                      <a:pt x="175" y="28"/>
                    </a:lnTo>
                    <a:lnTo>
                      <a:pt x="161" y="13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F00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43" name="Freeform 892"/>
              <p:cNvSpPr>
                <a:spLocks/>
              </p:cNvSpPr>
              <p:nvPr/>
            </p:nvSpPr>
            <p:spPr bwMode="auto">
              <a:xfrm>
                <a:off x="8845" y="4848"/>
                <a:ext cx="26" cy="6"/>
              </a:xfrm>
              <a:custGeom>
                <a:avLst/>
                <a:gdLst>
                  <a:gd name="T0" fmla="*/ 54 w 107"/>
                  <a:gd name="T1" fmla="*/ 0 h 23"/>
                  <a:gd name="T2" fmla="*/ 0 w 107"/>
                  <a:gd name="T3" fmla="*/ 23 h 23"/>
                  <a:gd name="T4" fmla="*/ 107 w 107"/>
                  <a:gd name="T5" fmla="*/ 23 h 23"/>
                  <a:gd name="T6" fmla="*/ 54 w 107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23">
                    <a:moveTo>
                      <a:pt x="54" y="0"/>
                    </a:moveTo>
                    <a:lnTo>
                      <a:pt x="0" y="23"/>
                    </a:lnTo>
                    <a:lnTo>
                      <a:pt x="107" y="2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44" name="Freeform 893"/>
              <p:cNvSpPr>
                <a:spLocks/>
              </p:cNvSpPr>
              <p:nvPr/>
            </p:nvSpPr>
            <p:spPr bwMode="auto">
              <a:xfrm>
                <a:off x="8845" y="4848"/>
                <a:ext cx="26" cy="6"/>
              </a:xfrm>
              <a:custGeom>
                <a:avLst/>
                <a:gdLst>
                  <a:gd name="T0" fmla="*/ 54 w 107"/>
                  <a:gd name="T1" fmla="*/ 0 h 23"/>
                  <a:gd name="T2" fmla="*/ 0 w 107"/>
                  <a:gd name="T3" fmla="*/ 23 h 23"/>
                  <a:gd name="T4" fmla="*/ 107 w 107"/>
                  <a:gd name="T5" fmla="*/ 23 h 23"/>
                  <a:gd name="T6" fmla="*/ 54 w 107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23">
                    <a:moveTo>
                      <a:pt x="54" y="0"/>
                    </a:moveTo>
                    <a:lnTo>
                      <a:pt x="0" y="23"/>
                    </a:lnTo>
                    <a:lnTo>
                      <a:pt x="107" y="23"/>
                    </a:lnTo>
                    <a:lnTo>
                      <a:pt x="5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45" name="Freeform 894"/>
              <p:cNvSpPr>
                <a:spLocks/>
              </p:cNvSpPr>
              <p:nvPr/>
            </p:nvSpPr>
            <p:spPr bwMode="auto">
              <a:xfrm>
                <a:off x="8839" y="4854"/>
                <a:ext cx="38" cy="13"/>
              </a:xfrm>
              <a:custGeom>
                <a:avLst/>
                <a:gdLst>
                  <a:gd name="T0" fmla="*/ 22 w 152"/>
                  <a:gd name="T1" fmla="*/ 0 h 54"/>
                  <a:gd name="T2" fmla="*/ 0 w 152"/>
                  <a:gd name="T3" fmla="*/ 54 h 54"/>
                  <a:gd name="T4" fmla="*/ 152 w 152"/>
                  <a:gd name="T5" fmla="*/ 54 h 54"/>
                  <a:gd name="T6" fmla="*/ 22 w 152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4">
                    <a:moveTo>
                      <a:pt x="22" y="0"/>
                    </a:moveTo>
                    <a:lnTo>
                      <a:pt x="0" y="54"/>
                    </a:lnTo>
                    <a:lnTo>
                      <a:pt x="152" y="5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46" name="Freeform 895"/>
              <p:cNvSpPr>
                <a:spLocks/>
              </p:cNvSpPr>
              <p:nvPr/>
            </p:nvSpPr>
            <p:spPr bwMode="auto">
              <a:xfrm>
                <a:off x="8839" y="4854"/>
                <a:ext cx="38" cy="13"/>
              </a:xfrm>
              <a:custGeom>
                <a:avLst/>
                <a:gdLst>
                  <a:gd name="T0" fmla="*/ 22 w 152"/>
                  <a:gd name="T1" fmla="*/ 0 h 54"/>
                  <a:gd name="T2" fmla="*/ 0 w 152"/>
                  <a:gd name="T3" fmla="*/ 54 h 54"/>
                  <a:gd name="T4" fmla="*/ 152 w 152"/>
                  <a:gd name="T5" fmla="*/ 54 h 54"/>
                  <a:gd name="T6" fmla="*/ 22 w 152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4">
                    <a:moveTo>
                      <a:pt x="22" y="0"/>
                    </a:moveTo>
                    <a:lnTo>
                      <a:pt x="0" y="54"/>
                    </a:lnTo>
                    <a:lnTo>
                      <a:pt x="152" y="54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47" name="Freeform 896"/>
              <p:cNvSpPr>
                <a:spLocks/>
              </p:cNvSpPr>
              <p:nvPr/>
            </p:nvSpPr>
            <p:spPr bwMode="auto">
              <a:xfrm>
                <a:off x="8845" y="4854"/>
                <a:ext cx="32" cy="13"/>
              </a:xfrm>
              <a:custGeom>
                <a:avLst/>
                <a:gdLst>
                  <a:gd name="T0" fmla="*/ 0 w 130"/>
                  <a:gd name="T1" fmla="*/ 0 h 54"/>
                  <a:gd name="T2" fmla="*/ 107 w 130"/>
                  <a:gd name="T3" fmla="*/ 0 h 54"/>
                  <a:gd name="T4" fmla="*/ 130 w 130"/>
                  <a:gd name="T5" fmla="*/ 54 h 54"/>
                  <a:gd name="T6" fmla="*/ 0 w 130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4">
                    <a:moveTo>
                      <a:pt x="0" y="0"/>
                    </a:moveTo>
                    <a:lnTo>
                      <a:pt x="107" y="0"/>
                    </a:lnTo>
                    <a:lnTo>
                      <a:pt x="13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48" name="Freeform 897"/>
              <p:cNvSpPr>
                <a:spLocks/>
              </p:cNvSpPr>
              <p:nvPr/>
            </p:nvSpPr>
            <p:spPr bwMode="auto">
              <a:xfrm>
                <a:off x="8845" y="4854"/>
                <a:ext cx="32" cy="13"/>
              </a:xfrm>
              <a:custGeom>
                <a:avLst/>
                <a:gdLst>
                  <a:gd name="T0" fmla="*/ 0 w 130"/>
                  <a:gd name="T1" fmla="*/ 0 h 54"/>
                  <a:gd name="T2" fmla="*/ 107 w 130"/>
                  <a:gd name="T3" fmla="*/ 0 h 54"/>
                  <a:gd name="T4" fmla="*/ 130 w 130"/>
                  <a:gd name="T5" fmla="*/ 54 h 54"/>
                  <a:gd name="T6" fmla="*/ 0 w 130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4">
                    <a:moveTo>
                      <a:pt x="0" y="0"/>
                    </a:moveTo>
                    <a:lnTo>
                      <a:pt x="107" y="0"/>
                    </a:lnTo>
                    <a:lnTo>
                      <a:pt x="130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49" name="Freeform 898"/>
              <p:cNvSpPr>
                <a:spLocks/>
              </p:cNvSpPr>
              <p:nvPr/>
            </p:nvSpPr>
            <p:spPr bwMode="auto">
              <a:xfrm>
                <a:off x="8845" y="4880"/>
                <a:ext cx="13" cy="6"/>
              </a:xfrm>
              <a:custGeom>
                <a:avLst/>
                <a:gdLst>
                  <a:gd name="T0" fmla="*/ 0 w 54"/>
                  <a:gd name="T1" fmla="*/ 0 h 23"/>
                  <a:gd name="T2" fmla="*/ 54 w 54"/>
                  <a:gd name="T3" fmla="*/ 0 h 23"/>
                  <a:gd name="T4" fmla="*/ 54 w 54"/>
                  <a:gd name="T5" fmla="*/ 23 h 23"/>
                  <a:gd name="T6" fmla="*/ 0 w 54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3">
                    <a:moveTo>
                      <a:pt x="0" y="0"/>
                    </a:moveTo>
                    <a:lnTo>
                      <a:pt x="54" y="0"/>
                    </a:lnTo>
                    <a:lnTo>
                      <a:pt x="54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50" name="Freeform 899"/>
              <p:cNvSpPr>
                <a:spLocks/>
              </p:cNvSpPr>
              <p:nvPr/>
            </p:nvSpPr>
            <p:spPr bwMode="auto">
              <a:xfrm>
                <a:off x="8845" y="4880"/>
                <a:ext cx="13" cy="6"/>
              </a:xfrm>
              <a:custGeom>
                <a:avLst/>
                <a:gdLst>
                  <a:gd name="T0" fmla="*/ 0 w 54"/>
                  <a:gd name="T1" fmla="*/ 0 h 23"/>
                  <a:gd name="T2" fmla="*/ 54 w 54"/>
                  <a:gd name="T3" fmla="*/ 0 h 23"/>
                  <a:gd name="T4" fmla="*/ 54 w 54"/>
                  <a:gd name="T5" fmla="*/ 23 h 23"/>
                  <a:gd name="T6" fmla="*/ 0 w 54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3">
                    <a:moveTo>
                      <a:pt x="0" y="0"/>
                    </a:moveTo>
                    <a:lnTo>
                      <a:pt x="54" y="0"/>
                    </a:lnTo>
                    <a:lnTo>
                      <a:pt x="54" y="2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51" name="Freeform 900"/>
              <p:cNvSpPr>
                <a:spLocks/>
              </p:cNvSpPr>
              <p:nvPr/>
            </p:nvSpPr>
            <p:spPr bwMode="auto">
              <a:xfrm>
                <a:off x="8839" y="4867"/>
                <a:ext cx="19" cy="13"/>
              </a:xfrm>
              <a:custGeom>
                <a:avLst/>
                <a:gdLst>
                  <a:gd name="T0" fmla="*/ 0 w 76"/>
                  <a:gd name="T1" fmla="*/ 0 h 53"/>
                  <a:gd name="T2" fmla="*/ 22 w 76"/>
                  <a:gd name="T3" fmla="*/ 53 h 53"/>
                  <a:gd name="T4" fmla="*/ 76 w 76"/>
                  <a:gd name="T5" fmla="*/ 53 h 53"/>
                  <a:gd name="T6" fmla="*/ 0 w 7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3">
                    <a:moveTo>
                      <a:pt x="0" y="0"/>
                    </a:moveTo>
                    <a:lnTo>
                      <a:pt x="22" y="53"/>
                    </a:lnTo>
                    <a:lnTo>
                      <a:pt x="76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52" name="Freeform 901"/>
              <p:cNvSpPr>
                <a:spLocks/>
              </p:cNvSpPr>
              <p:nvPr/>
            </p:nvSpPr>
            <p:spPr bwMode="auto">
              <a:xfrm>
                <a:off x="8839" y="4867"/>
                <a:ext cx="19" cy="13"/>
              </a:xfrm>
              <a:custGeom>
                <a:avLst/>
                <a:gdLst>
                  <a:gd name="T0" fmla="*/ 0 w 76"/>
                  <a:gd name="T1" fmla="*/ 0 h 53"/>
                  <a:gd name="T2" fmla="*/ 22 w 76"/>
                  <a:gd name="T3" fmla="*/ 53 h 53"/>
                  <a:gd name="T4" fmla="*/ 76 w 76"/>
                  <a:gd name="T5" fmla="*/ 53 h 53"/>
                  <a:gd name="T6" fmla="*/ 0 w 7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3">
                    <a:moveTo>
                      <a:pt x="0" y="0"/>
                    </a:moveTo>
                    <a:lnTo>
                      <a:pt x="22" y="53"/>
                    </a:lnTo>
                    <a:lnTo>
                      <a:pt x="76" y="5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53" name="Freeform 902"/>
              <p:cNvSpPr>
                <a:spLocks/>
              </p:cNvSpPr>
              <p:nvPr/>
            </p:nvSpPr>
            <p:spPr bwMode="auto">
              <a:xfrm>
                <a:off x="8839" y="4867"/>
                <a:ext cx="19" cy="13"/>
              </a:xfrm>
              <a:custGeom>
                <a:avLst/>
                <a:gdLst>
                  <a:gd name="T0" fmla="*/ 0 w 76"/>
                  <a:gd name="T1" fmla="*/ 0 h 53"/>
                  <a:gd name="T2" fmla="*/ 76 w 76"/>
                  <a:gd name="T3" fmla="*/ 0 h 53"/>
                  <a:gd name="T4" fmla="*/ 76 w 76"/>
                  <a:gd name="T5" fmla="*/ 53 h 53"/>
                  <a:gd name="T6" fmla="*/ 0 w 7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3">
                    <a:moveTo>
                      <a:pt x="0" y="0"/>
                    </a:moveTo>
                    <a:lnTo>
                      <a:pt x="76" y="0"/>
                    </a:lnTo>
                    <a:lnTo>
                      <a:pt x="76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54" name="Freeform 903"/>
              <p:cNvSpPr>
                <a:spLocks/>
              </p:cNvSpPr>
              <p:nvPr/>
            </p:nvSpPr>
            <p:spPr bwMode="auto">
              <a:xfrm>
                <a:off x="8839" y="4867"/>
                <a:ext cx="19" cy="13"/>
              </a:xfrm>
              <a:custGeom>
                <a:avLst/>
                <a:gdLst>
                  <a:gd name="T0" fmla="*/ 0 w 76"/>
                  <a:gd name="T1" fmla="*/ 0 h 53"/>
                  <a:gd name="T2" fmla="*/ 76 w 76"/>
                  <a:gd name="T3" fmla="*/ 0 h 53"/>
                  <a:gd name="T4" fmla="*/ 76 w 76"/>
                  <a:gd name="T5" fmla="*/ 53 h 53"/>
                  <a:gd name="T6" fmla="*/ 0 w 7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3">
                    <a:moveTo>
                      <a:pt x="0" y="0"/>
                    </a:moveTo>
                    <a:lnTo>
                      <a:pt x="76" y="0"/>
                    </a:lnTo>
                    <a:lnTo>
                      <a:pt x="76" y="5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55" name="Freeform 904"/>
              <p:cNvSpPr>
                <a:spLocks/>
              </p:cNvSpPr>
              <p:nvPr/>
            </p:nvSpPr>
            <p:spPr bwMode="auto">
              <a:xfrm>
                <a:off x="8839" y="4848"/>
                <a:ext cx="38" cy="38"/>
              </a:xfrm>
              <a:custGeom>
                <a:avLst/>
                <a:gdLst>
                  <a:gd name="T0" fmla="*/ 152 w 152"/>
                  <a:gd name="T1" fmla="*/ 77 h 153"/>
                  <a:gd name="T2" fmla="*/ 129 w 152"/>
                  <a:gd name="T3" fmla="*/ 23 h 153"/>
                  <a:gd name="T4" fmla="*/ 76 w 152"/>
                  <a:gd name="T5" fmla="*/ 0 h 153"/>
                  <a:gd name="T6" fmla="*/ 22 w 152"/>
                  <a:gd name="T7" fmla="*/ 23 h 153"/>
                  <a:gd name="T8" fmla="*/ 0 w 152"/>
                  <a:gd name="T9" fmla="*/ 77 h 153"/>
                  <a:gd name="T10" fmla="*/ 22 w 152"/>
                  <a:gd name="T11" fmla="*/ 130 h 153"/>
                  <a:gd name="T12" fmla="*/ 76 w 152"/>
                  <a:gd name="T13" fmla="*/ 153 h 153"/>
                  <a:gd name="T14" fmla="*/ 129 w 152"/>
                  <a:gd name="T15" fmla="*/ 130 h 153"/>
                  <a:gd name="T16" fmla="*/ 152 w 152"/>
                  <a:gd name="T17" fmla="*/ 7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153">
                    <a:moveTo>
                      <a:pt x="152" y="77"/>
                    </a:moveTo>
                    <a:lnTo>
                      <a:pt x="129" y="23"/>
                    </a:lnTo>
                    <a:lnTo>
                      <a:pt x="76" y="0"/>
                    </a:lnTo>
                    <a:lnTo>
                      <a:pt x="22" y="23"/>
                    </a:lnTo>
                    <a:lnTo>
                      <a:pt x="0" y="77"/>
                    </a:lnTo>
                    <a:lnTo>
                      <a:pt x="22" y="130"/>
                    </a:lnTo>
                    <a:lnTo>
                      <a:pt x="76" y="153"/>
                    </a:lnTo>
                    <a:lnTo>
                      <a:pt x="129" y="130"/>
                    </a:lnTo>
                    <a:lnTo>
                      <a:pt x="152" y="77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56" name="Freeform 905"/>
              <p:cNvSpPr>
                <a:spLocks/>
              </p:cNvSpPr>
              <p:nvPr/>
            </p:nvSpPr>
            <p:spPr bwMode="auto">
              <a:xfrm>
                <a:off x="8858" y="4880"/>
                <a:ext cx="13" cy="6"/>
              </a:xfrm>
              <a:custGeom>
                <a:avLst/>
                <a:gdLst>
                  <a:gd name="T0" fmla="*/ 0 w 53"/>
                  <a:gd name="T1" fmla="*/ 0 h 23"/>
                  <a:gd name="T2" fmla="*/ 53 w 53"/>
                  <a:gd name="T3" fmla="*/ 0 h 23"/>
                  <a:gd name="T4" fmla="*/ 0 w 53"/>
                  <a:gd name="T5" fmla="*/ 23 h 23"/>
                  <a:gd name="T6" fmla="*/ 0 w 53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23">
                    <a:moveTo>
                      <a:pt x="0" y="0"/>
                    </a:moveTo>
                    <a:lnTo>
                      <a:pt x="53" y="0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57" name="Freeform 906"/>
              <p:cNvSpPr>
                <a:spLocks/>
              </p:cNvSpPr>
              <p:nvPr/>
            </p:nvSpPr>
            <p:spPr bwMode="auto">
              <a:xfrm>
                <a:off x="8858" y="4880"/>
                <a:ext cx="13" cy="6"/>
              </a:xfrm>
              <a:custGeom>
                <a:avLst/>
                <a:gdLst>
                  <a:gd name="T0" fmla="*/ 0 w 53"/>
                  <a:gd name="T1" fmla="*/ 0 h 23"/>
                  <a:gd name="T2" fmla="*/ 53 w 53"/>
                  <a:gd name="T3" fmla="*/ 0 h 23"/>
                  <a:gd name="T4" fmla="*/ 0 w 53"/>
                  <a:gd name="T5" fmla="*/ 23 h 23"/>
                  <a:gd name="T6" fmla="*/ 0 w 53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23">
                    <a:moveTo>
                      <a:pt x="0" y="0"/>
                    </a:moveTo>
                    <a:lnTo>
                      <a:pt x="53" y="0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58" name="Freeform 907"/>
              <p:cNvSpPr>
                <a:spLocks/>
              </p:cNvSpPr>
              <p:nvPr/>
            </p:nvSpPr>
            <p:spPr bwMode="auto">
              <a:xfrm>
                <a:off x="8858" y="4867"/>
                <a:ext cx="13" cy="13"/>
              </a:xfrm>
              <a:custGeom>
                <a:avLst/>
                <a:gdLst>
                  <a:gd name="T0" fmla="*/ 0 w 53"/>
                  <a:gd name="T1" fmla="*/ 0 h 53"/>
                  <a:gd name="T2" fmla="*/ 0 w 53"/>
                  <a:gd name="T3" fmla="*/ 53 h 53"/>
                  <a:gd name="T4" fmla="*/ 53 w 53"/>
                  <a:gd name="T5" fmla="*/ 53 h 53"/>
                  <a:gd name="T6" fmla="*/ 0 w 53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3">
                    <a:moveTo>
                      <a:pt x="0" y="0"/>
                    </a:moveTo>
                    <a:lnTo>
                      <a:pt x="0" y="53"/>
                    </a:lnTo>
                    <a:lnTo>
                      <a:pt x="53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59" name="Freeform 908"/>
              <p:cNvSpPr>
                <a:spLocks/>
              </p:cNvSpPr>
              <p:nvPr/>
            </p:nvSpPr>
            <p:spPr bwMode="auto">
              <a:xfrm>
                <a:off x="8858" y="4867"/>
                <a:ext cx="13" cy="13"/>
              </a:xfrm>
              <a:custGeom>
                <a:avLst/>
                <a:gdLst>
                  <a:gd name="T0" fmla="*/ 0 w 53"/>
                  <a:gd name="T1" fmla="*/ 0 h 53"/>
                  <a:gd name="T2" fmla="*/ 0 w 53"/>
                  <a:gd name="T3" fmla="*/ 53 h 53"/>
                  <a:gd name="T4" fmla="*/ 53 w 53"/>
                  <a:gd name="T5" fmla="*/ 53 h 53"/>
                  <a:gd name="T6" fmla="*/ 0 w 53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3">
                    <a:moveTo>
                      <a:pt x="0" y="0"/>
                    </a:moveTo>
                    <a:lnTo>
                      <a:pt x="0" y="53"/>
                    </a:lnTo>
                    <a:lnTo>
                      <a:pt x="53" y="5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60" name="Freeform 909"/>
              <p:cNvSpPr>
                <a:spLocks/>
              </p:cNvSpPr>
              <p:nvPr/>
            </p:nvSpPr>
            <p:spPr bwMode="auto">
              <a:xfrm>
                <a:off x="8858" y="4867"/>
                <a:ext cx="19" cy="13"/>
              </a:xfrm>
              <a:custGeom>
                <a:avLst/>
                <a:gdLst>
                  <a:gd name="T0" fmla="*/ 0 w 76"/>
                  <a:gd name="T1" fmla="*/ 0 h 53"/>
                  <a:gd name="T2" fmla="*/ 76 w 76"/>
                  <a:gd name="T3" fmla="*/ 0 h 53"/>
                  <a:gd name="T4" fmla="*/ 53 w 76"/>
                  <a:gd name="T5" fmla="*/ 53 h 53"/>
                  <a:gd name="T6" fmla="*/ 0 w 7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3">
                    <a:moveTo>
                      <a:pt x="0" y="0"/>
                    </a:moveTo>
                    <a:lnTo>
                      <a:pt x="76" y="0"/>
                    </a:lnTo>
                    <a:lnTo>
                      <a:pt x="53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61" name="Freeform 910"/>
              <p:cNvSpPr>
                <a:spLocks/>
              </p:cNvSpPr>
              <p:nvPr/>
            </p:nvSpPr>
            <p:spPr bwMode="auto">
              <a:xfrm>
                <a:off x="8858" y="4867"/>
                <a:ext cx="19" cy="13"/>
              </a:xfrm>
              <a:custGeom>
                <a:avLst/>
                <a:gdLst>
                  <a:gd name="T0" fmla="*/ 0 w 76"/>
                  <a:gd name="T1" fmla="*/ 0 h 53"/>
                  <a:gd name="T2" fmla="*/ 76 w 76"/>
                  <a:gd name="T3" fmla="*/ 0 h 53"/>
                  <a:gd name="T4" fmla="*/ 53 w 76"/>
                  <a:gd name="T5" fmla="*/ 53 h 53"/>
                  <a:gd name="T6" fmla="*/ 0 w 7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3">
                    <a:moveTo>
                      <a:pt x="0" y="0"/>
                    </a:moveTo>
                    <a:lnTo>
                      <a:pt x="76" y="0"/>
                    </a:lnTo>
                    <a:lnTo>
                      <a:pt x="53" y="5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62" name="Line 911"/>
              <p:cNvSpPr>
                <a:spLocks noChangeShapeType="1"/>
              </p:cNvSpPr>
              <p:nvPr/>
            </p:nvSpPr>
            <p:spPr bwMode="auto">
              <a:xfrm flipH="1">
                <a:off x="7424" y="4382"/>
                <a:ext cx="297" cy="17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63" name="Line 912"/>
              <p:cNvSpPr>
                <a:spLocks noChangeShapeType="1"/>
              </p:cNvSpPr>
              <p:nvPr/>
            </p:nvSpPr>
            <p:spPr bwMode="auto">
              <a:xfrm flipV="1">
                <a:off x="7424" y="3754"/>
                <a:ext cx="0" cy="80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64" name="Freeform 913"/>
              <p:cNvSpPr>
                <a:spLocks/>
              </p:cNvSpPr>
              <p:nvPr/>
            </p:nvSpPr>
            <p:spPr bwMode="auto">
              <a:xfrm>
                <a:off x="7496" y="3753"/>
                <a:ext cx="35" cy="19"/>
              </a:xfrm>
              <a:custGeom>
                <a:avLst/>
                <a:gdLst>
                  <a:gd name="T0" fmla="*/ 127 w 142"/>
                  <a:gd name="T1" fmla="*/ 0 h 76"/>
                  <a:gd name="T2" fmla="*/ 104 w 142"/>
                  <a:gd name="T3" fmla="*/ 19 h 76"/>
                  <a:gd name="T4" fmla="*/ 89 w 142"/>
                  <a:gd name="T5" fmla="*/ 76 h 76"/>
                  <a:gd name="T6" fmla="*/ 0 w 142"/>
                  <a:gd name="T7" fmla="*/ 76 h 76"/>
                  <a:gd name="T8" fmla="*/ 126 w 142"/>
                  <a:gd name="T9" fmla="*/ 76 h 76"/>
                  <a:gd name="T10" fmla="*/ 142 w 142"/>
                  <a:gd name="T11" fmla="*/ 19 h 76"/>
                  <a:gd name="T12" fmla="*/ 127 w 142"/>
                  <a:gd name="T1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" h="76">
                    <a:moveTo>
                      <a:pt x="127" y="0"/>
                    </a:moveTo>
                    <a:lnTo>
                      <a:pt x="104" y="19"/>
                    </a:lnTo>
                    <a:lnTo>
                      <a:pt x="89" y="76"/>
                    </a:lnTo>
                    <a:lnTo>
                      <a:pt x="0" y="76"/>
                    </a:lnTo>
                    <a:lnTo>
                      <a:pt x="126" y="76"/>
                    </a:lnTo>
                    <a:lnTo>
                      <a:pt x="142" y="19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3F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65" name="Freeform 914"/>
              <p:cNvSpPr>
                <a:spLocks/>
              </p:cNvSpPr>
              <p:nvPr/>
            </p:nvSpPr>
            <p:spPr bwMode="auto">
              <a:xfrm>
                <a:off x="7483" y="3705"/>
                <a:ext cx="58" cy="95"/>
              </a:xfrm>
              <a:custGeom>
                <a:avLst/>
                <a:gdLst>
                  <a:gd name="T0" fmla="*/ 172 w 229"/>
                  <a:gd name="T1" fmla="*/ 0 h 380"/>
                  <a:gd name="T2" fmla="*/ 149 w 229"/>
                  <a:gd name="T3" fmla="*/ 14 h 380"/>
                  <a:gd name="T4" fmla="*/ 2 w 229"/>
                  <a:gd name="T5" fmla="*/ 281 h 380"/>
                  <a:gd name="T6" fmla="*/ 0 w 229"/>
                  <a:gd name="T7" fmla="*/ 286 h 380"/>
                  <a:gd name="T8" fmla="*/ 14 w 229"/>
                  <a:gd name="T9" fmla="*/ 304 h 380"/>
                  <a:gd name="T10" fmla="*/ 128 w 229"/>
                  <a:gd name="T11" fmla="*/ 304 h 380"/>
                  <a:gd name="T12" fmla="*/ 113 w 229"/>
                  <a:gd name="T13" fmla="*/ 362 h 380"/>
                  <a:gd name="T14" fmla="*/ 127 w 229"/>
                  <a:gd name="T15" fmla="*/ 380 h 380"/>
                  <a:gd name="T16" fmla="*/ 150 w 229"/>
                  <a:gd name="T17" fmla="*/ 362 h 380"/>
                  <a:gd name="T18" fmla="*/ 166 w 229"/>
                  <a:gd name="T19" fmla="*/ 304 h 380"/>
                  <a:gd name="T20" fmla="*/ 204 w 229"/>
                  <a:gd name="T21" fmla="*/ 304 h 380"/>
                  <a:gd name="T22" fmla="*/ 229 w 229"/>
                  <a:gd name="T23" fmla="*/ 286 h 380"/>
                  <a:gd name="T24" fmla="*/ 215 w 229"/>
                  <a:gd name="T25" fmla="*/ 267 h 380"/>
                  <a:gd name="T26" fmla="*/ 176 w 229"/>
                  <a:gd name="T27" fmla="*/ 267 h 380"/>
                  <a:gd name="T28" fmla="*/ 50 w 229"/>
                  <a:gd name="T29" fmla="*/ 267 h 380"/>
                  <a:gd name="T30" fmla="*/ 184 w 229"/>
                  <a:gd name="T31" fmla="*/ 24 h 380"/>
                  <a:gd name="T32" fmla="*/ 185 w 229"/>
                  <a:gd name="T33" fmla="*/ 19 h 380"/>
                  <a:gd name="T34" fmla="*/ 172 w 229"/>
                  <a:gd name="T35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9" h="380">
                    <a:moveTo>
                      <a:pt x="172" y="0"/>
                    </a:moveTo>
                    <a:lnTo>
                      <a:pt x="149" y="14"/>
                    </a:lnTo>
                    <a:lnTo>
                      <a:pt x="2" y="281"/>
                    </a:lnTo>
                    <a:lnTo>
                      <a:pt x="0" y="286"/>
                    </a:lnTo>
                    <a:lnTo>
                      <a:pt x="14" y="304"/>
                    </a:lnTo>
                    <a:lnTo>
                      <a:pt x="128" y="304"/>
                    </a:lnTo>
                    <a:lnTo>
                      <a:pt x="113" y="362"/>
                    </a:lnTo>
                    <a:lnTo>
                      <a:pt x="127" y="380"/>
                    </a:lnTo>
                    <a:lnTo>
                      <a:pt x="150" y="362"/>
                    </a:lnTo>
                    <a:lnTo>
                      <a:pt x="166" y="304"/>
                    </a:lnTo>
                    <a:lnTo>
                      <a:pt x="204" y="304"/>
                    </a:lnTo>
                    <a:lnTo>
                      <a:pt x="229" y="286"/>
                    </a:lnTo>
                    <a:lnTo>
                      <a:pt x="215" y="267"/>
                    </a:lnTo>
                    <a:lnTo>
                      <a:pt x="176" y="267"/>
                    </a:lnTo>
                    <a:lnTo>
                      <a:pt x="50" y="267"/>
                    </a:lnTo>
                    <a:lnTo>
                      <a:pt x="184" y="24"/>
                    </a:lnTo>
                    <a:lnTo>
                      <a:pt x="185" y="19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3F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66" name="Freeform 915"/>
              <p:cNvSpPr>
                <a:spLocks/>
              </p:cNvSpPr>
              <p:nvPr/>
            </p:nvSpPr>
            <p:spPr bwMode="auto">
              <a:xfrm>
                <a:off x="7411" y="3735"/>
                <a:ext cx="27" cy="5"/>
              </a:xfrm>
              <a:custGeom>
                <a:avLst/>
                <a:gdLst>
                  <a:gd name="T0" fmla="*/ 53 w 107"/>
                  <a:gd name="T1" fmla="*/ 0 h 22"/>
                  <a:gd name="T2" fmla="*/ 0 w 107"/>
                  <a:gd name="T3" fmla="*/ 22 h 22"/>
                  <a:gd name="T4" fmla="*/ 107 w 107"/>
                  <a:gd name="T5" fmla="*/ 22 h 22"/>
                  <a:gd name="T6" fmla="*/ 53 w 107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22">
                    <a:moveTo>
                      <a:pt x="53" y="0"/>
                    </a:moveTo>
                    <a:lnTo>
                      <a:pt x="0" y="22"/>
                    </a:lnTo>
                    <a:lnTo>
                      <a:pt x="107" y="22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67" name="Freeform 916"/>
              <p:cNvSpPr>
                <a:spLocks/>
              </p:cNvSpPr>
              <p:nvPr/>
            </p:nvSpPr>
            <p:spPr bwMode="auto">
              <a:xfrm>
                <a:off x="7411" y="3735"/>
                <a:ext cx="27" cy="5"/>
              </a:xfrm>
              <a:custGeom>
                <a:avLst/>
                <a:gdLst>
                  <a:gd name="T0" fmla="*/ 53 w 107"/>
                  <a:gd name="T1" fmla="*/ 0 h 22"/>
                  <a:gd name="T2" fmla="*/ 0 w 107"/>
                  <a:gd name="T3" fmla="*/ 22 h 22"/>
                  <a:gd name="T4" fmla="*/ 107 w 107"/>
                  <a:gd name="T5" fmla="*/ 22 h 22"/>
                  <a:gd name="T6" fmla="*/ 53 w 107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22">
                    <a:moveTo>
                      <a:pt x="53" y="0"/>
                    </a:moveTo>
                    <a:lnTo>
                      <a:pt x="0" y="22"/>
                    </a:lnTo>
                    <a:lnTo>
                      <a:pt x="107" y="22"/>
                    </a:lnTo>
                    <a:lnTo>
                      <a:pt x="53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68" name="Freeform 917"/>
              <p:cNvSpPr>
                <a:spLocks/>
              </p:cNvSpPr>
              <p:nvPr/>
            </p:nvSpPr>
            <p:spPr bwMode="auto">
              <a:xfrm>
                <a:off x="7405" y="3740"/>
                <a:ext cx="38" cy="14"/>
              </a:xfrm>
              <a:custGeom>
                <a:avLst/>
                <a:gdLst>
                  <a:gd name="T0" fmla="*/ 23 w 152"/>
                  <a:gd name="T1" fmla="*/ 0 h 55"/>
                  <a:gd name="T2" fmla="*/ 0 w 152"/>
                  <a:gd name="T3" fmla="*/ 55 h 55"/>
                  <a:gd name="T4" fmla="*/ 152 w 152"/>
                  <a:gd name="T5" fmla="*/ 55 h 55"/>
                  <a:gd name="T6" fmla="*/ 23 w 152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5">
                    <a:moveTo>
                      <a:pt x="23" y="0"/>
                    </a:moveTo>
                    <a:lnTo>
                      <a:pt x="0" y="55"/>
                    </a:lnTo>
                    <a:lnTo>
                      <a:pt x="152" y="55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69" name="Freeform 918"/>
              <p:cNvSpPr>
                <a:spLocks/>
              </p:cNvSpPr>
              <p:nvPr/>
            </p:nvSpPr>
            <p:spPr bwMode="auto">
              <a:xfrm>
                <a:off x="7405" y="3740"/>
                <a:ext cx="38" cy="14"/>
              </a:xfrm>
              <a:custGeom>
                <a:avLst/>
                <a:gdLst>
                  <a:gd name="T0" fmla="*/ 23 w 152"/>
                  <a:gd name="T1" fmla="*/ 0 h 55"/>
                  <a:gd name="T2" fmla="*/ 0 w 152"/>
                  <a:gd name="T3" fmla="*/ 55 h 55"/>
                  <a:gd name="T4" fmla="*/ 152 w 152"/>
                  <a:gd name="T5" fmla="*/ 55 h 55"/>
                  <a:gd name="T6" fmla="*/ 23 w 152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5">
                    <a:moveTo>
                      <a:pt x="23" y="0"/>
                    </a:moveTo>
                    <a:lnTo>
                      <a:pt x="0" y="55"/>
                    </a:lnTo>
                    <a:lnTo>
                      <a:pt x="152" y="55"/>
                    </a:lnTo>
                    <a:lnTo>
                      <a:pt x="23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70" name="Freeform 919"/>
              <p:cNvSpPr>
                <a:spLocks/>
              </p:cNvSpPr>
              <p:nvPr/>
            </p:nvSpPr>
            <p:spPr bwMode="auto">
              <a:xfrm>
                <a:off x="7411" y="3740"/>
                <a:ext cx="32" cy="14"/>
              </a:xfrm>
              <a:custGeom>
                <a:avLst/>
                <a:gdLst>
                  <a:gd name="T0" fmla="*/ 0 w 129"/>
                  <a:gd name="T1" fmla="*/ 0 h 55"/>
                  <a:gd name="T2" fmla="*/ 107 w 129"/>
                  <a:gd name="T3" fmla="*/ 0 h 55"/>
                  <a:gd name="T4" fmla="*/ 129 w 129"/>
                  <a:gd name="T5" fmla="*/ 55 h 55"/>
                  <a:gd name="T6" fmla="*/ 0 w 129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9" h="55">
                    <a:moveTo>
                      <a:pt x="0" y="0"/>
                    </a:moveTo>
                    <a:lnTo>
                      <a:pt x="107" y="0"/>
                    </a:lnTo>
                    <a:lnTo>
                      <a:pt x="129" y="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71" name="Freeform 920"/>
              <p:cNvSpPr>
                <a:spLocks/>
              </p:cNvSpPr>
              <p:nvPr/>
            </p:nvSpPr>
            <p:spPr bwMode="auto">
              <a:xfrm>
                <a:off x="7411" y="3740"/>
                <a:ext cx="32" cy="14"/>
              </a:xfrm>
              <a:custGeom>
                <a:avLst/>
                <a:gdLst>
                  <a:gd name="T0" fmla="*/ 0 w 129"/>
                  <a:gd name="T1" fmla="*/ 0 h 55"/>
                  <a:gd name="T2" fmla="*/ 107 w 129"/>
                  <a:gd name="T3" fmla="*/ 0 h 55"/>
                  <a:gd name="T4" fmla="*/ 129 w 129"/>
                  <a:gd name="T5" fmla="*/ 55 h 55"/>
                  <a:gd name="T6" fmla="*/ 0 w 129"/>
                  <a:gd name="T7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29" h="55">
                    <a:moveTo>
                      <a:pt x="0" y="0"/>
                    </a:moveTo>
                    <a:lnTo>
                      <a:pt x="107" y="0"/>
                    </a:lnTo>
                    <a:lnTo>
                      <a:pt x="129" y="55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72" name="Freeform 921"/>
              <p:cNvSpPr>
                <a:spLocks/>
              </p:cNvSpPr>
              <p:nvPr/>
            </p:nvSpPr>
            <p:spPr bwMode="auto">
              <a:xfrm>
                <a:off x="7411" y="3767"/>
                <a:ext cx="13" cy="6"/>
              </a:xfrm>
              <a:custGeom>
                <a:avLst/>
                <a:gdLst>
                  <a:gd name="T0" fmla="*/ 0 w 53"/>
                  <a:gd name="T1" fmla="*/ 0 h 24"/>
                  <a:gd name="T2" fmla="*/ 53 w 53"/>
                  <a:gd name="T3" fmla="*/ 0 h 24"/>
                  <a:gd name="T4" fmla="*/ 53 w 53"/>
                  <a:gd name="T5" fmla="*/ 24 h 24"/>
                  <a:gd name="T6" fmla="*/ 0 w 53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24">
                    <a:moveTo>
                      <a:pt x="0" y="0"/>
                    </a:moveTo>
                    <a:lnTo>
                      <a:pt x="53" y="0"/>
                    </a:lnTo>
                    <a:lnTo>
                      <a:pt x="53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73" name="Freeform 922"/>
              <p:cNvSpPr>
                <a:spLocks/>
              </p:cNvSpPr>
              <p:nvPr/>
            </p:nvSpPr>
            <p:spPr bwMode="auto">
              <a:xfrm>
                <a:off x="7411" y="3767"/>
                <a:ext cx="13" cy="6"/>
              </a:xfrm>
              <a:custGeom>
                <a:avLst/>
                <a:gdLst>
                  <a:gd name="T0" fmla="*/ 0 w 53"/>
                  <a:gd name="T1" fmla="*/ 0 h 24"/>
                  <a:gd name="T2" fmla="*/ 53 w 53"/>
                  <a:gd name="T3" fmla="*/ 0 h 24"/>
                  <a:gd name="T4" fmla="*/ 53 w 53"/>
                  <a:gd name="T5" fmla="*/ 24 h 24"/>
                  <a:gd name="T6" fmla="*/ 0 w 53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24">
                    <a:moveTo>
                      <a:pt x="0" y="0"/>
                    </a:moveTo>
                    <a:lnTo>
                      <a:pt x="53" y="0"/>
                    </a:lnTo>
                    <a:lnTo>
                      <a:pt x="53" y="2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74" name="Freeform 923"/>
              <p:cNvSpPr>
                <a:spLocks/>
              </p:cNvSpPr>
              <p:nvPr/>
            </p:nvSpPr>
            <p:spPr bwMode="auto">
              <a:xfrm>
                <a:off x="7405" y="3754"/>
                <a:ext cx="19" cy="13"/>
              </a:xfrm>
              <a:custGeom>
                <a:avLst/>
                <a:gdLst>
                  <a:gd name="T0" fmla="*/ 0 w 76"/>
                  <a:gd name="T1" fmla="*/ 0 h 52"/>
                  <a:gd name="T2" fmla="*/ 23 w 76"/>
                  <a:gd name="T3" fmla="*/ 52 h 52"/>
                  <a:gd name="T4" fmla="*/ 76 w 76"/>
                  <a:gd name="T5" fmla="*/ 52 h 52"/>
                  <a:gd name="T6" fmla="*/ 0 w 76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2">
                    <a:moveTo>
                      <a:pt x="0" y="0"/>
                    </a:moveTo>
                    <a:lnTo>
                      <a:pt x="23" y="52"/>
                    </a:lnTo>
                    <a:lnTo>
                      <a:pt x="76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75" name="Freeform 924"/>
              <p:cNvSpPr>
                <a:spLocks/>
              </p:cNvSpPr>
              <p:nvPr/>
            </p:nvSpPr>
            <p:spPr bwMode="auto">
              <a:xfrm>
                <a:off x="7405" y="3754"/>
                <a:ext cx="19" cy="13"/>
              </a:xfrm>
              <a:custGeom>
                <a:avLst/>
                <a:gdLst>
                  <a:gd name="T0" fmla="*/ 0 w 76"/>
                  <a:gd name="T1" fmla="*/ 0 h 52"/>
                  <a:gd name="T2" fmla="*/ 23 w 76"/>
                  <a:gd name="T3" fmla="*/ 52 h 52"/>
                  <a:gd name="T4" fmla="*/ 76 w 76"/>
                  <a:gd name="T5" fmla="*/ 52 h 52"/>
                  <a:gd name="T6" fmla="*/ 0 w 76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2">
                    <a:moveTo>
                      <a:pt x="0" y="0"/>
                    </a:moveTo>
                    <a:lnTo>
                      <a:pt x="23" y="52"/>
                    </a:lnTo>
                    <a:lnTo>
                      <a:pt x="76" y="5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76" name="Freeform 925"/>
              <p:cNvSpPr>
                <a:spLocks/>
              </p:cNvSpPr>
              <p:nvPr/>
            </p:nvSpPr>
            <p:spPr bwMode="auto">
              <a:xfrm>
                <a:off x="7405" y="3754"/>
                <a:ext cx="19" cy="13"/>
              </a:xfrm>
              <a:custGeom>
                <a:avLst/>
                <a:gdLst>
                  <a:gd name="T0" fmla="*/ 0 w 76"/>
                  <a:gd name="T1" fmla="*/ 0 h 52"/>
                  <a:gd name="T2" fmla="*/ 76 w 76"/>
                  <a:gd name="T3" fmla="*/ 0 h 52"/>
                  <a:gd name="T4" fmla="*/ 76 w 76"/>
                  <a:gd name="T5" fmla="*/ 52 h 52"/>
                  <a:gd name="T6" fmla="*/ 0 w 76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2">
                    <a:moveTo>
                      <a:pt x="0" y="0"/>
                    </a:moveTo>
                    <a:lnTo>
                      <a:pt x="76" y="0"/>
                    </a:lnTo>
                    <a:lnTo>
                      <a:pt x="76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77" name="Freeform 926"/>
              <p:cNvSpPr>
                <a:spLocks/>
              </p:cNvSpPr>
              <p:nvPr/>
            </p:nvSpPr>
            <p:spPr bwMode="auto">
              <a:xfrm>
                <a:off x="7405" y="3754"/>
                <a:ext cx="19" cy="13"/>
              </a:xfrm>
              <a:custGeom>
                <a:avLst/>
                <a:gdLst>
                  <a:gd name="T0" fmla="*/ 0 w 76"/>
                  <a:gd name="T1" fmla="*/ 0 h 52"/>
                  <a:gd name="T2" fmla="*/ 76 w 76"/>
                  <a:gd name="T3" fmla="*/ 0 h 52"/>
                  <a:gd name="T4" fmla="*/ 76 w 76"/>
                  <a:gd name="T5" fmla="*/ 52 h 52"/>
                  <a:gd name="T6" fmla="*/ 0 w 76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2">
                    <a:moveTo>
                      <a:pt x="0" y="0"/>
                    </a:moveTo>
                    <a:lnTo>
                      <a:pt x="76" y="0"/>
                    </a:lnTo>
                    <a:lnTo>
                      <a:pt x="76" y="5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78" name="Freeform 927"/>
              <p:cNvSpPr>
                <a:spLocks/>
              </p:cNvSpPr>
              <p:nvPr/>
            </p:nvSpPr>
            <p:spPr bwMode="auto">
              <a:xfrm>
                <a:off x="7405" y="3735"/>
                <a:ext cx="38" cy="38"/>
              </a:xfrm>
              <a:custGeom>
                <a:avLst/>
                <a:gdLst>
                  <a:gd name="T0" fmla="*/ 152 w 152"/>
                  <a:gd name="T1" fmla="*/ 77 h 153"/>
                  <a:gd name="T2" fmla="*/ 130 w 152"/>
                  <a:gd name="T3" fmla="*/ 22 h 153"/>
                  <a:gd name="T4" fmla="*/ 76 w 152"/>
                  <a:gd name="T5" fmla="*/ 0 h 153"/>
                  <a:gd name="T6" fmla="*/ 23 w 152"/>
                  <a:gd name="T7" fmla="*/ 22 h 153"/>
                  <a:gd name="T8" fmla="*/ 0 w 152"/>
                  <a:gd name="T9" fmla="*/ 77 h 153"/>
                  <a:gd name="T10" fmla="*/ 23 w 152"/>
                  <a:gd name="T11" fmla="*/ 129 h 153"/>
                  <a:gd name="T12" fmla="*/ 76 w 152"/>
                  <a:gd name="T13" fmla="*/ 153 h 153"/>
                  <a:gd name="T14" fmla="*/ 130 w 152"/>
                  <a:gd name="T15" fmla="*/ 129 h 153"/>
                  <a:gd name="T16" fmla="*/ 152 w 152"/>
                  <a:gd name="T17" fmla="*/ 77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153">
                    <a:moveTo>
                      <a:pt x="152" y="77"/>
                    </a:moveTo>
                    <a:lnTo>
                      <a:pt x="130" y="22"/>
                    </a:lnTo>
                    <a:lnTo>
                      <a:pt x="76" y="0"/>
                    </a:lnTo>
                    <a:lnTo>
                      <a:pt x="23" y="22"/>
                    </a:lnTo>
                    <a:lnTo>
                      <a:pt x="0" y="77"/>
                    </a:lnTo>
                    <a:lnTo>
                      <a:pt x="23" y="129"/>
                    </a:lnTo>
                    <a:lnTo>
                      <a:pt x="76" y="153"/>
                    </a:lnTo>
                    <a:lnTo>
                      <a:pt x="130" y="129"/>
                    </a:lnTo>
                    <a:lnTo>
                      <a:pt x="152" y="77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79" name="Freeform 928"/>
              <p:cNvSpPr>
                <a:spLocks/>
              </p:cNvSpPr>
              <p:nvPr/>
            </p:nvSpPr>
            <p:spPr bwMode="auto">
              <a:xfrm>
                <a:off x="7424" y="3767"/>
                <a:ext cx="14" cy="6"/>
              </a:xfrm>
              <a:custGeom>
                <a:avLst/>
                <a:gdLst>
                  <a:gd name="T0" fmla="*/ 0 w 54"/>
                  <a:gd name="T1" fmla="*/ 0 h 24"/>
                  <a:gd name="T2" fmla="*/ 54 w 54"/>
                  <a:gd name="T3" fmla="*/ 0 h 24"/>
                  <a:gd name="T4" fmla="*/ 0 w 54"/>
                  <a:gd name="T5" fmla="*/ 24 h 24"/>
                  <a:gd name="T6" fmla="*/ 0 w 5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4">
                    <a:moveTo>
                      <a:pt x="0" y="0"/>
                    </a:moveTo>
                    <a:lnTo>
                      <a:pt x="54" y="0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80" name="Freeform 929"/>
              <p:cNvSpPr>
                <a:spLocks/>
              </p:cNvSpPr>
              <p:nvPr/>
            </p:nvSpPr>
            <p:spPr bwMode="auto">
              <a:xfrm>
                <a:off x="7424" y="3767"/>
                <a:ext cx="14" cy="6"/>
              </a:xfrm>
              <a:custGeom>
                <a:avLst/>
                <a:gdLst>
                  <a:gd name="T0" fmla="*/ 0 w 54"/>
                  <a:gd name="T1" fmla="*/ 0 h 24"/>
                  <a:gd name="T2" fmla="*/ 54 w 54"/>
                  <a:gd name="T3" fmla="*/ 0 h 24"/>
                  <a:gd name="T4" fmla="*/ 0 w 54"/>
                  <a:gd name="T5" fmla="*/ 24 h 24"/>
                  <a:gd name="T6" fmla="*/ 0 w 5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4">
                    <a:moveTo>
                      <a:pt x="0" y="0"/>
                    </a:moveTo>
                    <a:lnTo>
                      <a:pt x="54" y="0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81" name="Freeform 930"/>
              <p:cNvSpPr>
                <a:spLocks/>
              </p:cNvSpPr>
              <p:nvPr/>
            </p:nvSpPr>
            <p:spPr bwMode="auto">
              <a:xfrm>
                <a:off x="7424" y="3754"/>
                <a:ext cx="14" cy="13"/>
              </a:xfrm>
              <a:custGeom>
                <a:avLst/>
                <a:gdLst>
                  <a:gd name="T0" fmla="*/ 0 w 54"/>
                  <a:gd name="T1" fmla="*/ 0 h 52"/>
                  <a:gd name="T2" fmla="*/ 0 w 54"/>
                  <a:gd name="T3" fmla="*/ 52 h 52"/>
                  <a:gd name="T4" fmla="*/ 54 w 54"/>
                  <a:gd name="T5" fmla="*/ 52 h 52"/>
                  <a:gd name="T6" fmla="*/ 0 w 54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2">
                    <a:moveTo>
                      <a:pt x="0" y="0"/>
                    </a:moveTo>
                    <a:lnTo>
                      <a:pt x="0" y="52"/>
                    </a:lnTo>
                    <a:lnTo>
                      <a:pt x="54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82" name="Freeform 931"/>
              <p:cNvSpPr>
                <a:spLocks/>
              </p:cNvSpPr>
              <p:nvPr/>
            </p:nvSpPr>
            <p:spPr bwMode="auto">
              <a:xfrm>
                <a:off x="7424" y="3754"/>
                <a:ext cx="14" cy="13"/>
              </a:xfrm>
              <a:custGeom>
                <a:avLst/>
                <a:gdLst>
                  <a:gd name="T0" fmla="*/ 0 w 54"/>
                  <a:gd name="T1" fmla="*/ 0 h 52"/>
                  <a:gd name="T2" fmla="*/ 0 w 54"/>
                  <a:gd name="T3" fmla="*/ 52 h 52"/>
                  <a:gd name="T4" fmla="*/ 54 w 54"/>
                  <a:gd name="T5" fmla="*/ 52 h 52"/>
                  <a:gd name="T6" fmla="*/ 0 w 54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52">
                    <a:moveTo>
                      <a:pt x="0" y="0"/>
                    </a:moveTo>
                    <a:lnTo>
                      <a:pt x="0" y="52"/>
                    </a:lnTo>
                    <a:lnTo>
                      <a:pt x="54" y="5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83" name="Freeform 932"/>
              <p:cNvSpPr>
                <a:spLocks/>
              </p:cNvSpPr>
              <p:nvPr/>
            </p:nvSpPr>
            <p:spPr bwMode="auto">
              <a:xfrm>
                <a:off x="7424" y="3754"/>
                <a:ext cx="19" cy="13"/>
              </a:xfrm>
              <a:custGeom>
                <a:avLst/>
                <a:gdLst>
                  <a:gd name="T0" fmla="*/ 0 w 76"/>
                  <a:gd name="T1" fmla="*/ 0 h 52"/>
                  <a:gd name="T2" fmla="*/ 76 w 76"/>
                  <a:gd name="T3" fmla="*/ 0 h 52"/>
                  <a:gd name="T4" fmla="*/ 54 w 76"/>
                  <a:gd name="T5" fmla="*/ 52 h 52"/>
                  <a:gd name="T6" fmla="*/ 0 w 76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2">
                    <a:moveTo>
                      <a:pt x="0" y="0"/>
                    </a:moveTo>
                    <a:lnTo>
                      <a:pt x="76" y="0"/>
                    </a:lnTo>
                    <a:lnTo>
                      <a:pt x="54" y="5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84" name="Freeform 933"/>
              <p:cNvSpPr>
                <a:spLocks/>
              </p:cNvSpPr>
              <p:nvPr/>
            </p:nvSpPr>
            <p:spPr bwMode="auto">
              <a:xfrm>
                <a:off x="7424" y="3754"/>
                <a:ext cx="19" cy="13"/>
              </a:xfrm>
              <a:custGeom>
                <a:avLst/>
                <a:gdLst>
                  <a:gd name="T0" fmla="*/ 0 w 76"/>
                  <a:gd name="T1" fmla="*/ 0 h 52"/>
                  <a:gd name="T2" fmla="*/ 76 w 76"/>
                  <a:gd name="T3" fmla="*/ 0 h 52"/>
                  <a:gd name="T4" fmla="*/ 54 w 76"/>
                  <a:gd name="T5" fmla="*/ 52 h 52"/>
                  <a:gd name="T6" fmla="*/ 0 w 76"/>
                  <a:gd name="T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2">
                    <a:moveTo>
                      <a:pt x="0" y="0"/>
                    </a:moveTo>
                    <a:lnTo>
                      <a:pt x="76" y="0"/>
                    </a:lnTo>
                    <a:lnTo>
                      <a:pt x="54" y="5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85" name="Line 934"/>
              <p:cNvSpPr>
                <a:spLocks noChangeShapeType="1"/>
              </p:cNvSpPr>
              <p:nvPr/>
            </p:nvSpPr>
            <p:spPr bwMode="auto">
              <a:xfrm>
                <a:off x="3243" y="3641"/>
                <a:ext cx="0" cy="369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86" name="Line 935"/>
              <p:cNvSpPr>
                <a:spLocks noChangeShapeType="1"/>
              </p:cNvSpPr>
              <p:nvPr/>
            </p:nvSpPr>
            <p:spPr bwMode="auto">
              <a:xfrm>
                <a:off x="3369" y="3641"/>
                <a:ext cx="0" cy="369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87" name="Line 936"/>
              <p:cNvSpPr>
                <a:spLocks noChangeShapeType="1"/>
              </p:cNvSpPr>
              <p:nvPr/>
            </p:nvSpPr>
            <p:spPr bwMode="auto">
              <a:xfrm flipH="1">
                <a:off x="3052" y="3986"/>
                <a:ext cx="96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88" name="Line 937"/>
              <p:cNvSpPr>
                <a:spLocks noChangeShapeType="1"/>
              </p:cNvSpPr>
              <p:nvPr/>
            </p:nvSpPr>
            <p:spPr bwMode="auto">
              <a:xfrm>
                <a:off x="3464" y="3986"/>
                <a:ext cx="95" cy="0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89" name="Freeform 938"/>
              <p:cNvSpPr>
                <a:spLocks/>
              </p:cNvSpPr>
              <p:nvPr/>
            </p:nvSpPr>
            <p:spPr bwMode="auto">
              <a:xfrm>
                <a:off x="3306" y="3986"/>
                <a:ext cx="111" cy="224"/>
              </a:xfrm>
              <a:custGeom>
                <a:avLst/>
                <a:gdLst>
                  <a:gd name="T0" fmla="*/ 0 w 444"/>
                  <a:gd name="T1" fmla="*/ 0 h 895"/>
                  <a:gd name="T2" fmla="*/ 0 w 444"/>
                  <a:gd name="T3" fmla="*/ 895 h 895"/>
                  <a:gd name="T4" fmla="*/ 444 w 444"/>
                  <a:gd name="T5" fmla="*/ 895 h 8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44" h="895">
                    <a:moveTo>
                      <a:pt x="0" y="0"/>
                    </a:moveTo>
                    <a:lnTo>
                      <a:pt x="0" y="895"/>
                    </a:lnTo>
                    <a:lnTo>
                      <a:pt x="444" y="895"/>
                    </a:lnTo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90" name="Freeform 939"/>
              <p:cNvSpPr>
                <a:spLocks/>
              </p:cNvSpPr>
              <p:nvPr/>
            </p:nvSpPr>
            <p:spPr bwMode="auto">
              <a:xfrm>
                <a:off x="3345" y="4096"/>
                <a:ext cx="52" cy="95"/>
              </a:xfrm>
              <a:custGeom>
                <a:avLst/>
                <a:gdLst>
                  <a:gd name="T0" fmla="*/ 192 w 206"/>
                  <a:gd name="T1" fmla="*/ 0 h 381"/>
                  <a:gd name="T2" fmla="*/ 40 w 206"/>
                  <a:gd name="T3" fmla="*/ 0 h 381"/>
                  <a:gd name="T4" fmla="*/ 16 w 206"/>
                  <a:gd name="T5" fmla="*/ 20 h 381"/>
                  <a:gd name="T6" fmla="*/ 30 w 206"/>
                  <a:gd name="T7" fmla="*/ 38 h 381"/>
                  <a:gd name="T8" fmla="*/ 157 w 206"/>
                  <a:gd name="T9" fmla="*/ 38 h 381"/>
                  <a:gd name="T10" fmla="*/ 93 w 206"/>
                  <a:gd name="T11" fmla="*/ 172 h 381"/>
                  <a:gd name="T12" fmla="*/ 70 w 206"/>
                  <a:gd name="T13" fmla="*/ 172 h 381"/>
                  <a:gd name="T14" fmla="*/ 46 w 206"/>
                  <a:gd name="T15" fmla="*/ 190 h 381"/>
                  <a:gd name="T16" fmla="*/ 59 w 206"/>
                  <a:gd name="T17" fmla="*/ 209 h 381"/>
                  <a:gd name="T18" fmla="*/ 73 w 206"/>
                  <a:gd name="T19" fmla="*/ 209 h 381"/>
                  <a:gd name="T20" fmla="*/ 1 w 206"/>
                  <a:gd name="T21" fmla="*/ 358 h 381"/>
                  <a:gd name="T22" fmla="*/ 0 w 206"/>
                  <a:gd name="T23" fmla="*/ 362 h 381"/>
                  <a:gd name="T24" fmla="*/ 14 w 206"/>
                  <a:gd name="T25" fmla="*/ 381 h 381"/>
                  <a:gd name="T26" fmla="*/ 36 w 206"/>
                  <a:gd name="T27" fmla="*/ 366 h 381"/>
                  <a:gd name="T28" fmla="*/ 113 w 206"/>
                  <a:gd name="T29" fmla="*/ 209 h 381"/>
                  <a:gd name="T30" fmla="*/ 135 w 206"/>
                  <a:gd name="T31" fmla="*/ 209 h 381"/>
                  <a:gd name="T32" fmla="*/ 160 w 206"/>
                  <a:gd name="T33" fmla="*/ 190 h 381"/>
                  <a:gd name="T34" fmla="*/ 146 w 206"/>
                  <a:gd name="T35" fmla="*/ 172 h 381"/>
                  <a:gd name="T36" fmla="*/ 131 w 206"/>
                  <a:gd name="T37" fmla="*/ 172 h 381"/>
                  <a:gd name="T38" fmla="*/ 204 w 206"/>
                  <a:gd name="T39" fmla="*/ 24 h 381"/>
                  <a:gd name="T40" fmla="*/ 206 w 206"/>
                  <a:gd name="T41" fmla="*/ 18 h 381"/>
                  <a:gd name="T42" fmla="*/ 192 w 206"/>
                  <a:gd name="T43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6" h="381">
                    <a:moveTo>
                      <a:pt x="192" y="0"/>
                    </a:moveTo>
                    <a:lnTo>
                      <a:pt x="40" y="0"/>
                    </a:lnTo>
                    <a:lnTo>
                      <a:pt x="16" y="20"/>
                    </a:lnTo>
                    <a:lnTo>
                      <a:pt x="30" y="38"/>
                    </a:lnTo>
                    <a:lnTo>
                      <a:pt x="157" y="38"/>
                    </a:lnTo>
                    <a:lnTo>
                      <a:pt x="93" y="172"/>
                    </a:lnTo>
                    <a:lnTo>
                      <a:pt x="70" y="172"/>
                    </a:lnTo>
                    <a:lnTo>
                      <a:pt x="46" y="190"/>
                    </a:lnTo>
                    <a:lnTo>
                      <a:pt x="59" y="209"/>
                    </a:lnTo>
                    <a:lnTo>
                      <a:pt x="73" y="209"/>
                    </a:lnTo>
                    <a:lnTo>
                      <a:pt x="1" y="358"/>
                    </a:lnTo>
                    <a:lnTo>
                      <a:pt x="0" y="362"/>
                    </a:lnTo>
                    <a:lnTo>
                      <a:pt x="14" y="381"/>
                    </a:lnTo>
                    <a:lnTo>
                      <a:pt x="36" y="366"/>
                    </a:lnTo>
                    <a:lnTo>
                      <a:pt x="113" y="209"/>
                    </a:lnTo>
                    <a:lnTo>
                      <a:pt x="135" y="209"/>
                    </a:lnTo>
                    <a:lnTo>
                      <a:pt x="160" y="190"/>
                    </a:lnTo>
                    <a:lnTo>
                      <a:pt x="146" y="172"/>
                    </a:lnTo>
                    <a:lnTo>
                      <a:pt x="131" y="172"/>
                    </a:lnTo>
                    <a:lnTo>
                      <a:pt x="204" y="24"/>
                    </a:lnTo>
                    <a:lnTo>
                      <a:pt x="206" y="1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91" name="Freeform 940"/>
              <p:cNvSpPr>
                <a:spLocks/>
              </p:cNvSpPr>
              <p:nvPr/>
            </p:nvSpPr>
            <p:spPr bwMode="auto">
              <a:xfrm>
                <a:off x="3243" y="3986"/>
                <a:ext cx="126" cy="0"/>
              </a:xfrm>
              <a:custGeom>
                <a:avLst/>
                <a:gdLst>
                  <a:gd name="T0" fmla="*/ 0 w 504"/>
                  <a:gd name="T1" fmla="*/ 504 w 504"/>
                  <a:gd name="T2" fmla="*/ 0 w 504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504">
                    <a:moveTo>
                      <a:pt x="0" y="0"/>
                    </a:moveTo>
                    <a:lnTo>
                      <a:pt x="50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92" name="Freeform 941"/>
              <p:cNvSpPr>
                <a:spLocks/>
              </p:cNvSpPr>
              <p:nvPr/>
            </p:nvSpPr>
            <p:spPr bwMode="auto">
              <a:xfrm>
                <a:off x="3148" y="3970"/>
                <a:ext cx="95" cy="32"/>
              </a:xfrm>
              <a:custGeom>
                <a:avLst/>
                <a:gdLst>
                  <a:gd name="T0" fmla="*/ 0 w 380"/>
                  <a:gd name="T1" fmla="*/ 0 h 126"/>
                  <a:gd name="T2" fmla="*/ 0 w 380"/>
                  <a:gd name="T3" fmla="*/ 126 h 126"/>
                  <a:gd name="T4" fmla="*/ 380 w 380"/>
                  <a:gd name="T5" fmla="*/ 63 h 126"/>
                  <a:gd name="T6" fmla="*/ 0 w 380"/>
                  <a:gd name="T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0" h="126">
                    <a:moveTo>
                      <a:pt x="0" y="0"/>
                    </a:moveTo>
                    <a:lnTo>
                      <a:pt x="0" y="126"/>
                    </a:lnTo>
                    <a:lnTo>
                      <a:pt x="380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93" name="Freeform 942"/>
              <p:cNvSpPr>
                <a:spLocks/>
              </p:cNvSpPr>
              <p:nvPr/>
            </p:nvSpPr>
            <p:spPr bwMode="auto">
              <a:xfrm>
                <a:off x="3148" y="3970"/>
                <a:ext cx="95" cy="32"/>
              </a:xfrm>
              <a:custGeom>
                <a:avLst/>
                <a:gdLst>
                  <a:gd name="T0" fmla="*/ 0 w 380"/>
                  <a:gd name="T1" fmla="*/ 0 h 126"/>
                  <a:gd name="T2" fmla="*/ 0 w 380"/>
                  <a:gd name="T3" fmla="*/ 126 h 126"/>
                  <a:gd name="T4" fmla="*/ 380 w 380"/>
                  <a:gd name="T5" fmla="*/ 63 h 126"/>
                  <a:gd name="T6" fmla="*/ 0 w 380"/>
                  <a:gd name="T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0" h="126">
                    <a:moveTo>
                      <a:pt x="0" y="0"/>
                    </a:moveTo>
                    <a:lnTo>
                      <a:pt x="0" y="126"/>
                    </a:lnTo>
                    <a:lnTo>
                      <a:pt x="380" y="6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94" name="Freeform 943"/>
              <p:cNvSpPr>
                <a:spLocks/>
              </p:cNvSpPr>
              <p:nvPr/>
            </p:nvSpPr>
            <p:spPr bwMode="auto">
              <a:xfrm>
                <a:off x="3369" y="3970"/>
                <a:ext cx="95" cy="32"/>
              </a:xfrm>
              <a:custGeom>
                <a:avLst/>
                <a:gdLst>
                  <a:gd name="T0" fmla="*/ 380 w 380"/>
                  <a:gd name="T1" fmla="*/ 0 h 126"/>
                  <a:gd name="T2" fmla="*/ 380 w 380"/>
                  <a:gd name="T3" fmla="*/ 126 h 126"/>
                  <a:gd name="T4" fmla="*/ 0 w 380"/>
                  <a:gd name="T5" fmla="*/ 63 h 126"/>
                  <a:gd name="T6" fmla="*/ 380 w 380"/>
                  <a:gd name="T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0" h="126">
                    <a:moveTo>
                      <a:pt x="380" y="0"/>
                    </a:moveTo>
                    <a:lnTo>
                      <a:pt x="380" y="126"/>
                    </a:lnTo>
                    <a:lnTo>
                      <a:pt x="0" y="63"/>
                    </a:lnTo>
                    <a:lnTo>
                      <a:pt x="380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95" name="Freeform 944"/>
              <p:cNvSpPr>
                <a:spLocks/>
              </p:cNvSpPr>
              <p:nvPr/>
            </p:nvSpPr>
            <p:spPr bwMode="auto">
              <a:xfrm>
                <a:off x="3369" y="3970"/>
                <a:ext cx="95" cy="32"/>
              </a:xfrm>
              <a:custGeom>
                <a:avLst/>
                <a:gdLst>
                  <a:gd name="T0" fmla="*/ 380 w 380"/>
                  <a:gd name="T1" fmla="*/ 0 h 126"/>
                  <a:gd name="T2" fmla="*/ 380 w 380"/>
                  <a:gd name="T3" fmla="*/ 126 h 126"/>
                  <a:gd name="T4" fmla="*/ 0 w 380"/>
                  <a:gd name="T5" fmla="*/ 63 h 126"/>
                  <a:gd name="T6" fmla="*/ 380 w 380"/>
                  <a:gd name="T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80" h="126">
                    <a:moveTo>
                      <a:pt x="380" y="0"/>
                    </a:moveTo>
                    <a:lnTo>
                      <a:pt x="380" y="126"/>
                    </a:lnTo>
                    <a:lnTo>
                      <a:pt x="0" y="63"/>
                    </a:lnTo>
                    <a:lnTo>
                      <a:pt x="380" y="0"/>
                    </a:lnTo>
                    <a:close/>
                  </a:path>
                </a:pathLst>
              </a:custGeom>
              <a:noFill/>
              <a:ln w="0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96" name="Line 945"/>
              <p:cNvSpPr>
                <a:spLocks noChangeShapeType="1"/>
              </p:cNvSpPr>
              <p:nvPr/>
            </p:nvSpPr>
            <p:spPr bwMode="auto">
              <a:xfrm flipV="1">
                <a:off x="7721" y="4316"/>
                <a:ext cx="115" cy="66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97" name="Line 946"/>
              <p:cNvSpPr>
                <a:spLocks noChangeShapeType="1"/>
              </p:cNvSpPr>
              <p:nvPr/>
            </p:nvSpPr>
            <p:spPr bwMode="auto">
              <a:xfrm>
                <a:off x="7836" y="4316"/>
                <a:ext cx="270" cy="16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98" name="Line 947"/>
              <p:cNvSpPr>
                <a:spLocks noChangeShapeType="1"/>
              </p:cNvSpPr>
              <p:nvPr/>
            </p:nvSpPr>
            <p:spPr bwMode="auto">
              <a:xfrm flipV="1">
                <a:off x="8106" y="3525"/>
                <a:ext cx="0" cy="953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499" name="Line 948"/>
              <p:cNvSpPr>
                <a:spLocks noChangeShapeType="1"/>
              </p:cNvSpPr>
              <p:nvPr/>
            </p:nvSpPr>
            <p:spPr bwMode="auto">
              <a:xfrm flipV="1">
                <a:off x="7721" y="3353"/>
                <a:ext cx="0" cy="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00" name="Freeform 949"/>
              <p:cNvSpPr>
                <a:spLocks/>
              </p:cNvSpPr>
              <p:nvPr/>
            </p:nvSpPr>
            <p:spPr bwMode="auto">
              <a:xfrm>
                <a:off x="7993" y="3540"/>
                <a:ext cx="66" cy="96"/>
              </a:xfrm>
              <a:custGeom>
                <a:avLst/>
                <a:gdLst>
                  <a:gd name="T0" fmla="*/ 192 w 265"/>
                  <a:gd name="T1" fmla="*/ 0 h 380"/>
                  <a:gd name="T2" fmla="*/ 116 w 265"/>
                  <a:gd name="T3" fmla="*/ 0 h 380"/>
                  <a:gd name="T4" fmla="*/ 93 w 265"/>
                  <a:gd name="T5" fmla="*/ 19 h 380"/>
                  <a:gd name="T6" fmla="*/ 106 w 265"/>
                  <a:gd name="T7" fmla="*/ 37 h 380"/>
                  <a:gd name="T8" fmla="*/ 182 w 265"/>
                  <a:gd name="T9" fmla="*/ 37 h 380"/>
                  <a:gd name="T10" fmla="*/ 218 w 265"/>
                  <a:gd name="T11" fmla="*/ 54 h 380"/>
                  <a:gd name="T12" fmla="*/ 224 w 265"/>
                  <a:gd name="T13" fmla="*/ 95 h 380"/>
                  <a:gd name="T14" fmla="*/ 197 w 265"/>
                  <a:gd name="T15" fmla="*/ 135 h 380"/>
                  <a:gd name="T16" fmla="*/ 152 w 265"/>
                  <a:gd name="T17" fmla="*/ 152 h 380"/>
                  <a:gd name="T18" fmla="*/ 113 w 265"/>
                  <a:gd name="T19" fmla="*/ 152 h 380"/>
                  <a:gd name="T20" fmla="*/ 90 w 265"/>
                  <a:gd name="T21" fmla="*/ 171 h 380"/>
                  <a:gd name="T22" fmla="*/ 103 w 265"/>
                  <a:gd name="T23" fmla="*/ 189 h 380"/>
                  <a:gd name="T24" fmla="*/ 142 w 265"/>
                  <a:gd name="T25" fmla="*/ 189 h 380"/>
                  <a:gd name="T26" fmla="*/ 178 w 265"/>
                  <a:gd name="T27" fmla="*/ 206 h 380"/>
                  <a:gd name="T28" fmla="*/ 183 w 265"/>
                  <a:gd name="T29" fmla="*/ 247 h 380"/>
                  <a:gd name="T30" fmla="*/ 173 w 265"/>
                  <a:gd name="T31" fmla="*/ 285 h 380"/>
                  <a:gd name="T32" fmla="*/ 146 w 265"/>
                  <a:gd name="T33" fmla="*/ 326 h 380"/>
                  <a:gd name="T34" fmla="*/ 101 w 265"/>
                  <a:gd name="T35" fmla="*/ 343 h 380"/>
                  <a:gd name="T36" fmla="*/ 25 w 265"/>
                  <a:gd name="T37" fmla="*/ 343 h 380"/>
                  <a:gd name="T38" fmla="*/ 0 w 265"/>
                  <a:gd name="T39" fmla="*/ 361 h 380"/>
                  <a:gd name="T40" fmla="*/ 14 w 265"/>
                  <a:gd name="T41" fmla="*/ 380 h 380"/>
                  <a:gd name="T42" fmla="*/ 90 w 265"/>
                  <a:gd name="T43" fmla="*/ 380 h 380"/>
                  <a:gd name="T44" fmla="*/ 115 w 265"/>
                  <a:gd name="T45" fmla="*/ 378 h 380"/>
                  <a:gd name="T46" fmla="*/ 165 w 265"/>
                  <a:gd name="T47" fmla="*/ 352 h 380"/>
                  <a:gd name="T48" fmla="*/ 186 w 265"/>
                  <a:gd name="T49" fmla="*/ 334 h 380"/>
                  <a:gd name="T50" fmla="*/ 211 w 265"/>
                  <a:gd name="T51" fmla="*/ 285 h 380"/>
                  <a:gd name="T52" fmla="*/ 222 w 265"/>
                  <a:gd name="T53" fmla="*/ 247 h 380"/>
                  <a:gd name="T54" fmla="*/ 224 w 265"/>
                  <a:gd name="T55" fmla="*/ 210 h 380"/>
                  <a:gd name="T56" fmla="*/ 204 w 265"/>
                  <a:gd name="T57" fmla="*/ 171 h 380"/>
                  <a:gd name="T58" fmla="*/ 237 w 265"/>
                  <a:gd name="T59" fmla="*/ 143 h 380"/>
                  <a:gd name="T60" fmla="*/ 262 w 265"/>
                  <a:gd name="T61" fmla="*/ 95 h 380"/>
                  <a:gd name="T62" fmla="*/ 265 w 265"/>
                  <a:gd name="T63" fmla="*/ 71 h 380"/>
                  <a:gd name="T64" fmla="*/ 253 w 265"/>
                  <a:gd name="T65" fmla="*/ 27 h 380"/>
                  <a:gd name="T66" fmla="*/ 237 w 265"/>
                  <a:gd name="T67" fmla="*/ 13 h 380"/>
                  <a:gd name="T68" fmla="*/ 192 w 265"/>
                  <a:gd name="T6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5" h="380">
                    <a:moveTo>
                      <a:pt x="192" y="0"/>
                    </a:moveTo>
                    <a:lnTo>
                      <a:pt x="116" y="0"/>
                    </a:lnTo>
                    <a:lnTo>
                      <a:pt x="93" y="19"/>
                    </a:lnTo>
                    <a:lnTo>
                      <a:pt x="106" y="37"/>
                    </a:lnTo>
                    <a:lnTo>
                      <a:pt x="182" y="37"/>
                    </a:lnTo>
                    <a:lnTo>
                      <a:pt x="218" y="54"/>
                    </a:lnTo>
                    <a:lnTo>
                      <a:pt x="224" y="95"/>
                    </a:lnTo>
                    <a:lnTo>
                      <a:pt x="197" y="135"/>
                    </a:lnTo>
                    <a:lnTo>
                      <a:pt x="152" y="152"/>
                    </a:lnTo>
                    <a:lnTo>
                      <a:pt x="113" y="152"/>
                    </a:lnTo>
                    <a:lnTo>
                      <a:pt x="90" y="171"/>
                    </a:lnTo>
                    <a:lnTo>
                      <a:pt x="103" y="189"/>
                    </a:lnTo>
                    <a:lnTo>
                      <a:pt x="142" y="189"/>
                    </a:lnTo>
                    <a:lnTo>
                      <a:pt x="178" y="206"/>
                    </a:lnTo>
                    <a:lnTo>
                      <a:pt x="183" y="247"/>
                    </a:lnTo>
                    <a:lnTo>
                      <a:pt x="173" y="285"/>
                    </a:lnTo>
                    <a:lnTo>
                      <a:pt x="146" y="326"/>
                    </a:lnTo>
                    <a:lnTo>
                      <a:pt x="101" y="343"/>
                    </a:lnTo>
                    <a:lnTo>
                      <a:pt x="25" y="343"/>
                    </a:lnTo>
                    <a:lnTo>
                      <a:pt x="0" y="361"/>
                    </a:lnTo>
                    <a:lnTo>
                      <a:pt x="14" y="380"/>
                    </a:lnTo>
                    <a:lnTo>
                      <a:pt x="90" y="380"/>
                    </a:lnTo>
                    <a:lnTo>
                      <a:pt x="115" y="378"/>
                    </a:lnTo>
                    <a:lnTo>
                      <a:pt x="165" y="352"/>
                    </a:lnTo>
                    <a:lnTo>
                      <a:pt x="186" y="334"/>
                    </a:lnTo>
                    <a:lnTo>
                      <a:pt x="211" y="285"/>
                    </a:lnTo>
                    <a:lnTo>
                      <a:pt x="222" y="247"/>
                    </a:lnTo>
                    <a:lnTo>
                      <a:pt x="224" y="210"/>
                    </a:lnTo>
                    <a:lnTo>
                      <a:pt x="204" y="171"/>
                    </a:lnTo>
                    <a:lnTo>
                      <a:pt x="237" y="143"/>
                    </a:lnTo>
                    <a:lnTo>
                      <a:pt x="262" y="95"/>
                    </a:lnTo>
                    <a:lnTo>
                      <a:pt x="265" y="71"/>
                    </a:lnTo>
                    <a:lnTo>
                      <a:pt x="253" y="27"/>
                    </a:lnTo>
                    <a:lnTo>
                      <a:pt x="237" y="13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3F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01" name="Freeform 950"/>
              <p:cNvSpPr>
                <a:spLocks/>
              </p:cNvSpPr>
              <p:nvPr/>
            </p:nvSpPr>
            <p:spPr bwMode="auto">
              <a:xfrm>
                <a:off x="8106" y="3546"/>
                <a:ext cx="13" cy="6"/>
              </a:xfrm>
              <a:custGeom>
                <a:avLst/>
                <a:gdLst>
                  <a:gd name="T0" fmla="*/ 0 w 53"/>
                  <a:gd name="T1" fmla="*/ 0 h 22"/>
                  <a:gd name="T2" fmla="*/ 53 w 53"/>
                  <a:gd name="T3" fmla="*/ 0 h 22"/>
                  <a:gd name="T4" fmla="*/ 0 w 53"/>
                  <a:gd name="T5" fmla="*/ 22 h 22"/>
                  <a:gd name="T6" fmla="*/ 0 w 53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22">
                    <a:moveTo>
                      <a:pt x="0" y="0"/>
                    </a:moveTo>
                    <a:lnTo>
                      <a:pt x="53" y="0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02" name="Freeform 951"/>
              <p:cNvSpPr>
                <a:spLocks/>
              </p:cNvSpPr>
              <p:nvPr/>
            </p:nvSpPr>
            <p:spPr bwMode="auto">
              <a:xfrm>
                <a:off x="8106" y="3546"/>
                <a:ext cx="13" cy="6"/>
              </a:xfrm>
              <a:custGeom>
                <a:avLst/>
                <a:gdLst>
                  <a:gd name="T0" fmla="*/ 0 w 53"/>
                  <a:gd name="T1" fmla="*/ 0 h 22"/>
                  <a:gd name="T2" fmla="*/ 53 w 53"/>
                  <a:gd name="T3" fmla="*/ 0 h 22"/>
                  <a:gd name="T4" fmla="*/ 0 w 53"/>
                  <a:gd name="T5" fmla="*/ 22 h 22"/>
                  <a:gd name="T6" fmla="*/ 0 w 53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22">
                    <a:moveTo>
                      <a:pt x="0" y="0"/>
                    </a:moveTo>
                    <a:lnTo>
                      <a:pt x="53" y="0"/>
                    </a:lnTo>
                    <a:lnTo>
                      <a:pt x="0" y="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03" name="Freeform 952"/>
              <p:cNvSpPr>
                <a:spLocks/>
              </p:cNvSpPr>
              <p:nvPr/>
            </p:nvSpPr>
            <p:spPr bwMode="auto">
              <a:xfrm>
                <a:off x="8106" y="3533"/>
                <a:ext cx="13" cy="13"/>
              </a:xfrm>
              <a:custGeom>
                <a:avLst/>
                <a:gdLst>
                  <a:gd name="T0" fmla="*/ 0 w 53"/>
                  <a:gd name="T1" fmla="*/ 0 h 54"/>
                  <a:gd name="T2" fmla="*/ 0 w 53"/>
                  <a:gd name="T3" fmla="*/ 54 h 54"/>
                  <a:gd name="T4" fmla="*/ 53 w 53"/>
                  <a:gd name="T5" fmla="*/ 54 h 54"/>
                  <a:gd name="T6" fmla="*/ 0 w 53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4">
                    <a:moveTo>
                      <a:pt x="0" y="0"/>
                    </a:moveTo>
                    <a:lnTo>
                      <a:pt x="0" y="54"/>
                    </a:lnTo>
                    <a:lnTo>
                      <a:pt x="53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04" name="Freeform 953"/>
              <p:cNvSpPr>
                <a:spLocks/>
              </p:cNvSpPr>
              <p:nvPr/>
            </p:nvSpPr>
            <p:spPr bwMode="auto">
              <a:xfrm>
                <a:off x="8106" y="3533"/>
                <a:ext cx="13" cy="13"/>
              </a:xfrm>
              <a:custGeom>
                <a:avLst/>
                <a:gdLst>
                  <a:gd name="T0" fmla="*/ 0 w 53"/>
                  <a:gd name="T1" fmla="*/ 0 h 54"/>
                  <a:gd name="T2" fmla="*/ 0 w 53"/>
                  <a:gd name="T3" fmla="*/ 54 h 54"/>
                  <a:gd name="T4" fmla="*/ 53 w 53"/>
                  <a:gd name="T5" fmla="*/ 54 h 54"/>
                  <a:gd name="T6" fmla="*/ 0 w 53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3" h="54">
                    <a:moveTo>
                      <a:pt x="0" y="0"/>
                    </a:moveTo>
                    <a:lnTo>
                      <a:pt x="0" y="54"/>
                    </a:lnTo>
                    <a:lnTo>
                      <a:pt x="53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05" name="Freeform 954"/>
              <p:cNvSpPr>
                <a:spLocks/>
              </p:cNvSpPr>
              <p:nvPr/>
            </p:nvSpPr>
            <p:spPr bwMode="auto">
              <a:xfrm>
                <a:off x="8106" y="3533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53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53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06" name="Freeform 955"/>
              <p:cNvSpPr>
                <a:spLocks/>
              </p:cNvSpPr>
              <p:nvPr/>
            </p:nvSpPr>
            <p:spPr bwMode="auto">
              <a:xfrm>
                <a:off x="8106" y="3533"/>
                <a:ext cx="19" cy="13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53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53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07" name="Freeform 956"/>
              <p:cNvSpPr>
                <a:spLocks/>
              </p:cNvSpPr>
              <p:nvPr/>
            </p:nvSpPr>
            <p:spPr bwMode="auto">
              <a:xfrm>
                <a:off x="8086" y="3514"/>
                <a:ext cx="39" cy="38"/>
              </a:xfrm>
              <a:custGeom>
                <a:avLst/>
                <a:gdLst>
                  <a:gd name="T0" fmla="*/ 153 w 153"/>
                  <a:gd name="T1" fmla="*/ 76 h 152"/>
                  <a:gd name="T2" fmla="*/ 130 w 153"/>
                  <a:gd name="T3" fmla="*/ 22 h 152"/>
                  <a:gd name="T4" fmla="*/ 77 w 153"/>
                  <a:gd name="T5" fmla="*/ 0 h 152"/>
                  <a:gd name="T6" fmla="*/ 23 w 153"/>
                  <a:gd name="T7" fmla="*/ 22 h 152"/>
                  <a:gd name="T8" fmla="*/ 0 w 153"/>
                  <a:gd name="T9" fmla="*/ 76 h 152"/>
                  <a:gd name="T10" fmla="*/ 23 w 153"/>
                  <a:gd name="T11" fmla="*/ 130 h 152"/>
                  <a:gd name="T12" fmla="*/ 77 w 153"/>
                  <a:gd name="T13" fmla="*/ 152 h 152"/>
                  <a:gd name="T14" fmla="*/ 130 w 153"/>
                  <a:gd name="T15" fmla="*/ 130 h 152"/>
                  <a:gd name="T16" fmla="*/ 153 w 153"/>
                  <a:gd name="T17" fmla="*/ 7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3" h="152">
                    <a:moveTo>
                      <a:pt x="153" y="76"/>
                    </a:moveTo>
                    <a:lnTo>
                      <a:pt x="130" y="22"/>
                    </a:lnTo>
                    <a:lnTo>
                      <a:pt x="77" y="0"/>
                    </a:lnTo>
                    <a:lnTo>
                      <a:pt x="23" y="22"/>
                    </a:lnTo>
                    <a:lnTo>
                      <a:pt x="0" y="76"/>
                    </a:lnTo>
                    <a:lnTo>
                      <a:pt x="23" y="130"/>
                    </a:lnTo>
                    <a:lnTo>
                      <a:pt x="77" y="152"/>
                    </a:lnTo>
                    <a:lnTo>
                      <a:pt x="130" y="130"/>
                    </a:lnTo>
                    <a:lnTo>
                      <a:pt x="153" y="7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08" name="Freeform 957"/>
              <p:cNvSpPr>
                <a:spLocks/>
              </p:cNvSpPr>
              <p:nvPr/>
            </p:nvSpPr>
            <p:spPr bwMode="auto">
              <a:xfrm>
                <a:off x="8092" y="3514"/>
                <a:ext cx="27" cy="5"/>
              </a:xfrm>
              <a:custGeom>
                <a:avLst/>
                <a:gdLst>
                  <a:gd name="T0" fmla="*/ 54 w 107"/>
                  <a:gd name="T1" fmla="*/ 0 h 22"/>
                  <a:gd name="T2" fmla="*/ 0 w 107"/>
                  <a:gd name="T3" fmla="*/ 22 h 22"/>
                  <a:gd name="T4" fmla="*/ 107 w 107"/>
                  <a:gd name="T5" fmla="*/ 22 h 22"/>
                  <a:gd name="T6" fmla="*/ 54 w 107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22">
                    <a:moveTo>
                      <a:pt x="54" y="0"/>
                    </a:moveTo>
                    <a:lnTo>
                      <a:pt x="0" y="22"/>
                    </a:lnTo>
                    <a:lnTo>
                      <a:pt x="107" y="2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09" name="Freeform 958"/>
              <p:cNvSpPr>
                <a:spLocks/>
              </p:cNvSpPr>
              <p:nvPr/>
            </p:nvSpPr>
            <p:spPr bwMode="auto">
              <a:xfrm>
                <a:off x="8092" y="3514"/>
                <a:ext cx="27" cy="5"/>
              </a:xfrm>
              <a:custGeom>
                <a:avLst/>
                <a:gdLst>
                  <a:gd name="T0" fmla="*/ 54 w 107"/>
                  <a:gd name="T1" fmla="*/ 0 h 22"/>
                  <a:gd name="T2" fmla="*/ 0 w 107"/>
                  <a:gd name="T3" fmla="*/ 22 h 22"/>
                  <a:gd name="T4" fmla="*/ 107 w 107"/>
                  <a:gd name="T5" fmla="*/ 22 h 22"/>
                  <a:gd name="T6" fmla="*/ 54 w 107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7" h="22">
                    <a:moveTo>
                      <a:pt x="54" y="0"/>
                    </a:moveTo>
                    <a:lnTo>
                      <a:pt x="0" y="22"/>
                    </a:lnTo>
                    <a:lnTo>
                      <a:pt x="107" y="22"/>
                    </a:lnTo>
                    <a:lnTo>
                      <a:pt x="5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10" name="Freeform 959"/>
              <p:cNvSpPr>
                <a:spLocks/>
              </p:cNvSpPr>
              <p:nvPr/>
            </p:nvSpPr>
            <p:spPr bwMode="auto">
              <a:xfrm>
                <a:off x="8086" y="3519"/>
                <a:ext cx="39" cy="14"/>
              </a:xfrm>
              <a:custGeom>
                <a:avLst/>
                <a:gdLst>
                  <a:gd name="T0" fmla="*/ 23 w 153"/>
                  <a:gd name="T1" fmla="*/ 0 h 54"/>
                  <a:gd name="T2" fmla="*/ 0 w 153"/>
                  <a:gd name="T3" fmla="*/ 54 h 54"/>
                  <a:gd name="T4" fmla="*/ 153 w 153"/>
                  <a:gd name="T5" fmla="*/ 54 h 54"/>
                  <a:gd name="T6" fmla="*/ 23 w 153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" h="54">
                    <a:moveTo>
                      <a:pt x="23" y="0"/>
                    </a:moveTo>
                    <a:lnTo>
                      <a:pt x="0" y="54"/>
                    </a:lnTo>
                    <a:lnTo>
                      <a:pt x="153" y="54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11" name="Freeform 960"/>
              <p:cNvSpPr>
                <a:spLocks/>
              </p:cNvSpPr>
              <p:nvPr/>
            </p:nvSpPr>
            <p:spPr bwMode="auto">
              <a:xfrm>
                <a:off x="8086" y="3519"/>
                <a:ext cx="39" cy="14"/>
              </a:xfrm>
              <a:custGeom>
                <a:avLst/>
                <a:gdLst>
                  <a:gd name="T0" fmla="*/ 23 w 153"/>
                  <a:gd name="T1" fmla="*/ 0 h 54"/>
                  <a:gd name="T2" fmla="*/ 0 w 153"/>
                  <a:gd name="T3" fmla="*/ 54 h 54"/>
                  <a:gd name="T4" fmla="*/ 153 w 153"/>
                  <a:gd name="T5" fmla="*/ 54 h 54"/>
                  <a:gd name="T6" fmla="*/ 23 w 153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3" h="54">
                    <a:moveTo>
                      <a:pt x="23" y="0"/>
                    </a:moveTo>
                    <a:lnTo>
                      <a:pt x="0" y="54"/>
                    </a:lnTo>
                    <a:lnTo>
                      <a:pt x="153" y="54"/>
                    </a:lnTo>
                    <a:lnTo>
                      <a:pt x="23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12" name="Freeform 961"/>
              <p:cNvSpPr>
                <a:spLocks/>
              </p:cNvSpPr>
              <p:nvPr/>
            </p:nvSpPr>
            <p:spPr bwMode="auto">
              <a:xfrm>
                <a:off x="8092" y="3519"/>
                <a:ext cx="33" cy="14"/>
              </a:xfrm>
              <a:custGeom>
                <a:avLst/>
                <a:gdLst>
                  <a:gd name="T0" fmla="*/ 0 w 130"/>
                  <a:gd name="T1" fmla="*/ 0 h 54"/>
                  <a:gd name="T2" fmla="*/ 107 w 130"/>
                  <a:gd name="T3" fmla="*/ 0 h 54"/>
                  <a:gd name="T4" fmla="*/ 130 w 130"/>
                  <a:gd name="T5" fmla="*/ 54 h 54"/>
                  <a:gd name="T6" fmla="*/ 0 w 130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4">
                    <a:moveTo>
                      <a:pt x="0" y="0"/>
                    </a:moveTo>
                    <a:lnTo>
                      <a:pt x="107" y="0"/>
                    </a:lnTo>
                    <a:lnTo>
                      <a:pt x="13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13" name="Freeform 962"/>
              <p:cNvSpPr>
                <a:spLocks/>
              </p:cNvSpPr>
              <p:nvPr/>
            </p:nvSpPr>
            <p:spPr bwMode="auto">
              <a:xfrm>
                <a:off x="8092" y="3519"/>
                <a:ext cx="33" cy="14"/>
              </a:xfrm>
              <a:custGeom>
                <a:avLst/>
                <a:gdLst>
                  <a:gd name="T0" fmla="*/ 0 w 130"/>
                  <a:gd name="T1" fmla="*/ 0 h 54"/>
                  <a:gd name="T2" fmla="*/ 107 w 130"/>
                  <a:gd name="T3" fmla="*/ 0 h 54"/>
                  <a:gd name="T4" fmla="*/ 130 w 130"/>
                  <a:gd name="T5" fmla="*/ 54 h 54"/>
                  <a:gd name="T6" fmla="*/ 0 w 130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4">
                    <a:moveTo>
                      <a:pt x="0" y="0"/>
                    </a:moveTo>
                    <a:lnTo>
                      <a:pt x="107" y="0"/>
                    </a:lnTo>
                    <a:lnTo>
                      <a:pt x="130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14" name="Freeform 963"/>
              <p:cNvSpPr>
                <a:spLocks/>
              </p:cNvSpPr>
              <p:nvPr/>
            </p:nvSpPr>
            <p:spPr bwMode="auto">
              <a:xfrm>
                <a:off x="8092" y="3546"/>
                <a:ext cx="14" cy="6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54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54" y="2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15" name="Freeform 964"/>
              <p:cNvSpPr>
                <a:spLocks/>
              </p:cNvSpPr>
              <p:nvPr/>
            </p:nvSpPr>
            <p:spPr bwMode="auto">
              <a:xfrm>
                <a:off x="8092" y="3546"/>
                <a:ext cx="14" cy="6"/>
              </a:xfrm>
              <a:custGeom>
                <a:avLst/>
                <a:gdLst>
                  <a:gd name="T0" fmla="*/ 0 w 54"/>
                  <a:gd name="T1" fmla="*/ 0 h 22"/>
                  <a:gd name="T2" fmla="*/ 54 w 54"/>
                  <a:gd name="T3" fmla="*/ 0 h 22"/>
                  <a:gd name="T4" fmla="*/ 54 w 54"/>
                  <a:gd name="T5" fmla="*/ 22 h 22"/>
                  <a:gd name="T6" fmla="*/ 0 w 54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2">
                    <a:moveTo>
                      <a:pt x="0" y="0"/>
                    </a:moveTo>
                    <a:lnTo>
                      <a:pt x="54" y="0"/>
                    </a:lnTo>
                    <a:lnTo>
                      <a:pt x="54" y="22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16" name="Freeform 965"/>
              <p:cNvSpPr>
                <a:spLocks/>
              </p:cNvSpPr>
              <p:nvPr/>
            </p:nvSpPr>
            <p:spPr bwMode="auto">
              <a:xfrm>
                <a:off x="8086" y="3533"/>
                <a:ext cx="20" cy="13"/>
              </a:xfrm>
              <a:custGeom>
                <a:avLst/>
                <a:gdLst>
                  <a:gd name="T0" fmla="*/ 0 w 77"/>
                  <a:gd name="T1" fmla="*/ 0 h 54"/>
                  <a:gd name="T2" fmla="*/ 23 w 77"/>
                  <a:gd name="T3" fmla="*/ 54 h 54"/>
                  <a:gd name="T4" fmla="*/ 77 w 77"/>
                  <a:gd name="T5" fmla="*/ 54 h 54"/>
                  <a:gd name="T6" fmla="*/ 0 w 77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54">
                    <a:moveTo>
                      <a:pt x="0" y="0"/>
                    </a:moveTo>
                    <a:lnTo>
                      <a:pt x="23" y="54"/>
                    </a:lnTo>
                    <a:lnTo>
                      <a:pt x="77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17" name="Freeform 966"/>
              <p:cNvSpPr>
                <a:spLocks/>
              </p:cNvSpPr>
              <p:nvPr/>
            </p:nvSpPr>
            <p:spPr bwMode="auto">
              <a:xfrm>
                <a:off x="8086" y="3533"/>
                <a:ext cx="20" cy="13"/>
              </a:xfrm>
              <a:custGeom>
                <a:avLst/>
                <a:gdLst>
                  <a:gd name="T0" fmla="*/ 0 w 77"/>
                  <a:gd name="T1" fmla="*/ 0 h 54"/>
                  <a:gd name="T2" fmla="*/ 23 w 77"/>
                  <a:gd name="T3" fmla="*/ 54 h 54"/>
                  <a:gd name="T4" fmla="*/ 77 w 77"/>
                  <a:gd name="T5" fmla="*/ 54 h 54"/>
                  <a:gd name="T6" fmla="*/ 0 w 77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54">
                    <a:moveTo>
                      <a:pt x="0" y="0"/>
                    </a:moveTo>
                    <a:lnTo>
                      <a:pt x="23" y="54"/>
                    </a:lnTo>
                    <a:lnTo>
                      <a:pt x="77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18" name="Freeform 967"/>
              <p:cNvSpPr>
                <a:spLocks/>
              </p:cNvSpPr>
              <p:nvPr/>
            </p:nvSpPr>
            <p:spPr bwMode="auto">
              <a:xfrm>
                <a:off x="8086" y="3533"/>
                <a:ext cx="20" cy="13"/>
              </a:xfrm>
              <a:custGeom>
                <a:avLst/>
                <a:gdLst>
                  <a:gd name="T0" fmla="*/ 0 w 77"/>
                  <a:gd name="T1" fmla="*/ 0 h 54"/>
                  <a:gd name="T2" fmla="*/ 77 w 77"/>
                  <a:gd name="T3" fmla="*/ 0 h 54"/>
                  <a:gd name="T4" fmla="*/ 77 w 77"/>
                  <a:gd name="T5" fmla="*/ 54 h 54"/>
                  <a:gd name="T6" fmla="*/ 0 w 77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54">
                    <a:moveTo>
                      <a:pt x="0" y="0"/>
                    </a:moveTo>
                    <a:lnTo>
                      <a:pt x="77" y="0"/>
                    </a:lnTo>
                    <a:lnTo>
                      <a:pt x="77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19" name="Freeform 968"/>
              <p:cNvSpPr>
                <a:spLocks/>
              </p:cNvSpPr>
              <p:nvPr/>
            </p:nvSpPr>
            <p:spPr bwMode="auto">
              <a:xfrm>
                <a:off x="8086" y="3533"/>
                <a:ext cx="20" cy="13"/>
              </a:xfrm>
              <a:custGeom>
                <a:avLst/>
                <a:gdLst>
                  <a:gd name="T0" fmla="*/ 0 w 77"/>
                  <a:gd name="T1" fmla="*/ 0 h 54"/>
                  <a:gd name="T2" fmla="*/ 77 w 77"/>
                  <a:gd name="T3" fmla="*/ 0 h 54"/>
                  <a:gd name="T4" fmla="*/ 77 w 77"/>
                  <a:gd name="T5" fmla="*/ 54 h 54"/>
                  <a:gd name="T6" fmla="*/ 0 w 77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7" h="54">
                    <a:moveTo>
                      <a:pt x="0" y="0"/>
                    </a:moveTo>
                    <a:lnTo>
                      <a:pt x="77" y="0"/>
                    </a:lnTo>
                    <a:lnTo>
                      <a:pt x="77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20" name="Line 969"/>
              <p:cNvSpPr>
                <a:spLocks noChangeShapeType="1"/>
              </p:cNvSpPr>
              <p:nvPr/>
            </p:nvSpPr>
            <p:spPr bwMode="auto">
              <a:xfrm flipH="1">
                <a:off x="8099" y="4039"/>
                <a:ext cx="214" cy="124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21" name="Line 970"/>
              <p:cNvSpPr>
                <a:spLocks noChangeShapeType="1"/>
              </p:cNvSpPr>
              <p:nvPr/>
            </p:nvSpPr>
            <p:spPr bwMode="auto">
              <a:xfrm>
                <a:off x="8099" y="4163"/>
                <a:ext cx="217" cy="11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22" name="Line 971"/>
              <p:cNvSpPr>
                <a:spLocks noChangeShapeType="1"/>
              </p:cNvSpPr>
              <p:nvPr/>
            </p:nvSpPr>
            <p:spPr bwMode="auto">
              <a:xfrm flipV="1">
                <a:off x="8316" y="3996"/>
                <a:ext cx="0" cy="285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23" name="Freeform 972"/>
              <p:cNvSpPr>
                <a:spLocks/>
              </p:cNvSpPr>
              <p:nvPr/>
            </p:nvSpPr>
            <p:spPr bwMode="auto">
              <a:xfrm>
                <a:off x="8322" y="4076"/>
                <a:ext cx="48" cy="50"/>
              </a:xfrm>
              <a:custGeom>
                <a:avLst/>
                <a:gdLst>
                  <a:gd name="T0" fmla="*/ 180 w 193"/>
                  <a:gd name="T1" fmla="*/ 0 h 202"/>
                  <a:gd name="T2" fmla="*/ 111 w 193"/>
                  <a:gd name="T3" fmla="*/ 12 h 202"/>
                  <a:gd name="T4" fmla="*/ 112 w 193"/>
                  <a:gd name="T5" fmla="*/ 12 h 202"/>
                  <a:gd name="T6" fmla="*/ 147 w 193"/>
                  <a:gd name="T7" fmla="*/ 28 h 202"/>
                  <a:gd name="T8" fmla="*/ 147 w 193"/>
                  <a:gd name="T9" fmla="*/ 29 h 202"/>
                  <a:gd name="T10" fmla="*/ 152 w 193"/>
                  <a:gd name="T11" fmla="*/ 69 h 202"/>
                  <a:gd name="T12" fmla="*/ 142 w 193"/>
                  <a:gd name="T13" fmla="*/ 106 h 202"/>
                  <a:gd name="T14" fmla="*/ 142 w 193"/>
                  <a:gd name="T15" fmla="*/ 109 h 202"/>
                  <a:gd name="T16" fmla="*/ 115 w 193"/>
                  <a:gd name="T17" fmla="*/ 148 h 202"/>
                  <a:gd name="T18" fmla="*/ 113 w 193"/>
                  <a:gd name="T19" fmla="*/ 149 h 202"/>
                  <a:gd name="T20" fmla="*/ 70 w 193"/>
                  <a:gd name="T21" fmla="*/ 164 h 202"/>
                  <a:gd name="T22" fmla="*/ 0 w 193"/>
                  <a:gd name="T23" fmla="*/ 175 h 202"/>
                  <a:gd name="T24" fmla="*/ 21 w 193"/>
                  <a:gd name="T25" fmla="*/ 193 h 202"/>
                  <a:gd name="T26" fmla="*/ 59 w 193"/>
                  <a:gd name="T27" fmla="*/ 202 h 202"/>
                  <a:gd name="T28" fmla="*/ 93 w 193"/>
                  <a:gd name="T29" fmla="*/ 197 h 202"/>
                  <a:gd name="T30" fmla="*/ 134 w 193"/>
                  <a:gd name="T31" fmla="*/ 175 h 202"/>
                  <a:gd name="T32" fmla="*/ 160 w 193"/>
                  <a:gd name="T33" fmla="*/ 149 h 202"/>
                  <a:gd name="T34" fmla="*/ 180 w 193"/>
                  <a:gd name="T35" fmla="*/ 106 h 202"/>
                  <a:gd name="T36" fmla="*/ 191 w 193"/>
                  <a:gd name="T37" fmla="*/ 69 h 202"/>
                  <a:gd name="T38" fmla="*/ 193 w 193"/>
                  <a:gd name="T39" fmla="*/ 37 h 202"/>
                  <a:gd name="T40" fmla="*/ 180 w 193"/>
                  <a:gd name="T41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3" h="202">
                    <a:moveTo>
                      <a:pt x="180" y="0"/>
                    </a:moveTo>
                    <a:lnTo>
                      <a:pt x="111" y="12"/>
                    </a:lnTo>
                    <a:lnTo>
                      <a:pt x="112" y="12"/>
                    </a:lnTo>
                    <a:lnTo>
                      <a:pt x="147" y="28"/>
                    </a:lnTo>
                    <a:lnTo>
                      <a:pt x="147" y="29"/>
                    </a:lnTo>
                    <a:lnTo>
                      <a:pt x="152" y="69"/>
                    </a:lnTo>
                    <a:lnTo>
                      <a:pt x="142" y="106"/>
                    </a:lnTo>
                    <a:lnTo>
                      <a:pt x="142" y="109"/>
                    </a:lnTo>
                    <a:lnTo>
                      <a:pt x="115" y="148"/>
                    </a:lnTo>
                    <a:lnTo>
                      <a:pt x="113" y="149"/>
                    </a:lnTo>
                    <a:lnTo>
                      <a:pt x="70" y="164"/>
                    </a:lnTo>
                    <a:lnTo>
                      <a:pt x="0" y="175"/>
                    </a:lnTo>
                    <a:lnTo>
                      <a:pt x="21" y="193"/>
                    </a:lnTo>
                    <a:lnTo>
                      <a:pt x="59" y="202"/>
                    </a:lnTo>
                    <a:lnTo>
                      <a:pt x="93" y="197"/>
                    </a:lnTo>
                    <a:lnTo>
                      <a:pt x="134" y="175"/>
                    </a:lnTo>
                    <a:lnTo>
                      <a:pt x="160" y="149"/>
                    </a:lnTo>
                    <a:lnTo>
                      <a:pt x="180" y="106"/>
                    </a:lnTo>
                    <a:lnTo>
                      <a:pt x="191" y="69"/>
                    </a:lnTo>
                    <a:lnTo>
                      <a:pt x="193" y="37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004C1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24" name="Freeform 973"/>
              <p:cNvSpPr>
                <a:spLocks/>
              </p:cNvSpPr>
              <p:nvPr/>
            </p:nvSpPr>
            <p:spPr bwMode="auto">
              <a:xfrm>
                <a:off x="8318" y="4031"/>
                <a:ext cx="57" cy="88"/>
              </a:xfrm>
              <a:custGeom>
                <a:avLst/>
                <a:gdLst>
                  <a:gd name="T0" fmla="*/ 214 w 228"/>
                  <a:gd name="T1" fmla="*/ 0 h 354"/>
                  <a:gd name="T2" fmla="*/ 194 w 228"/>
                  <a:gd name="T3" fmla="*/ 4 h 354"/>
                  <a:gd name="T4" fmla="*/ 192 w 228"/>
                  <a:gd name="T5" fmla="*/ 5 h 354"/>
                  <a:gd name="T6" fmla="*/ 149 w 228"/>
                  <a:gd name="T7" fmla="*/ 27 h 354"/>
                  <a:gd name="T8" fmla="*/ 108 w 228"/>
                  <a:gd name="T9" fmla="*/ 58 h 354"/>
                  <a:gd name="T10" fmla="*/ 77 w 228"/>
                  <a:gd name="T11" fmla="*/ 89 h 354"/>
                  <a:gd name="T12" fmla="*/ 51 w 228"/>
                  <a:gd name="T13" fmla="*/ 128 h 354"/>
                  <a:gd name="T14" fmla="*/ 35 w 228"/>
                  <a:gd name="T15" fmla="*/ 172 h 354"/>
                  <a:gd name="T16" fmla="*/ 4 w 228"/>
                  <a:gd name="T17" fmla="*/ 287 h 354"/>
                  <a:gd name="T18" fmla="*/ 0 w 228"/>
                  <a:gd name="T19" fmla="*/ 317 h 354"/>
                  <a:gd name="T20" fmla="*/ 14 w 228"/>
                  <a:gd name="T21" fmla="*/ 354 h 354"/>
                  <a:gd name="T22" fmla="*/ 84 w 228"/>
                  <a:gd name="T23" fmla="*/ 343 h 354"/>
                  <a:gd name="T24" fmla="*/ 82 w 228"/>
                  <a:gd name="T25" fmla="*/ 343 h 354"/>
                  <a:gd name="T26" fmla="*/ 48 w 228"/>
                  <a:gd name="T27" fmla="*/ 327 h 354"/>
                  <a:gd name="T28" fmla="*/ 48 w 228"/>
                  <a:gd name="T29" fmla="*/ 325 h 354"/>
                  <a:gd name="T30" fmla="*/ 42 w 228"/>
                  <a:gd name="T31" fmla="*/ 285 h 354"/>
                  <a:gd name="T32" fmla="*/ 67 w 228"/>
                  <a:gd name="T33" fmla="*/ 191 h 354"/>
                  <a:gd name="T34" fmla="*/ 125 w 228"/>
                  <a:gd name="T35" fmla="*/ 191 h 354"/>
                  <a:gd name="T36" fmla="*/ 194 w 228"/>
                  <a:gd name="T37" fmla="*/ 179 h 354"/>
                  <a:gd name="T38" fmla="*/ 174 w 228"/>
                  <a:gd name="T39" fmla="*/ 161 h 354"/>
                  <a:gd name="T40" fmla="*/ 135 w 228"/>
                  <a:gd name="T41" fmla="*/ 152 h 354"/>
                  <a:gd name="T42" fmla="*/ 78 w 228"/>
                  <a:gd name="T43" fmla="*/ 152 h 354"/>
                  <a:gd name="T44" fmla="*/ 93 w 228"/>
                  <a:gd name="T45" fmla="*/ 125 h 354"/>
                  <a:gd name="T46" fmla="*/ 126 w 228"/>
                  <a:gd name="T47" fmla="*/ 87 h 354"/>
                  <a:gd name="T48" fmla="*/ 130 w 228"/>
                  <a:gd name="T49" fmla="*/ 83 h 354"/>
                  <a:gd name="T50" fmla="*/ 171 w 228"/>
                  <a:gd name="T51" fmla="*/ 52 h 354"/>
                  <a:gd name="T52" fmla="*/ 214 w 228"/>
                  <a:gd name="T53" fmla="*/ 35 h 354"/>
                  <a:gd name="T54" fmla="*/ 228 w 228"/>
                  <a:gd name="T55" fmla="*/ 19 h 354"/>
                  <a:gd name="T56" fmla="*/ 214 w 228"/>
                  <a:gd name="T57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28" h="354">
                    <a:moveTo>
                      <a:pt x="214" y="0"/>
                    </a:moveTo>
                    <a:lnTo>
                      <a:pt x="194" y="4"/>
                    </a:lnTo>
                    <a:lnTo>
                      <a:pt x="192" y="5"/>
                    </a:lnTo>
                    <a:lnTo>
                      <a:pt x="149" y="27"/>
                    </a:lnTo>
                    <a:lnTo>
                      <a:pt x="108" y="58"/>
                    </a:lnTo>
                    <a:lnTo>
                      <a:pt x="77" y="89"/>
                    </a:lnTo>
                    <a:lnTo>
                      <a:pt x="51" y="128"/>
                    </a:lnTo>
                    <a:lnTo>
                      <a:pt x="35" y="172"/>
                    </a:lnTo>
                    <a:lnTo>
                      <a:pt x="4" y="287"/>
                    </a:lnTo>
                    <a:lnTo>
                      <a:pt x="0" y="317"/>
                    </a:lnTo>
                    <a:lnTo>
                      <a:pt x="14" y="354"/>
                    </a:lnTo>
                    <a:lnTo>
                      <a:pt x="84" y="343"/>
                    </a:lnTo>
                    <a:lnTo>
                      <a:pt x="82" y="343"/>
                    </a:lnTo>
                    <a:lnTo>
                      <a:pt x="48" y="327"/>
                    </a:lnTo>
                    <a:lnTo>
                      <a:pt x="48" y="325"/>
                    </a:lnTo>
                    <a:lnTo>
                      <a:pt x="42" y="285"/>
                    </a:lnTo>
                    <a:lnTo>
                      <a:pt x="67" y="191"/>
                    </a:lnTo>
                    <a:lnTo>
                      <a:pt x="125" y="191"/>
                    </a:lnTo>
                    <a:lnTo>
                      <a:pt x="194" y="179"/>
                    </a:lnTo>
                    <a:lnTo>
                      <a:pt x="174" y="161"/>
                    </a:lnTo>
                    <a:lnTo>
                      <a:pt x="135" y="152"/>
                    </a:lnTo>
                    <a:lnTo>
                      <a:pt x="78" y="152"/>
                    </a:lnTo>
                    <a:lnTo>
                      <a:pt x="93" y="125"/>
                    </a:lnTo>
                    <a:lnTo>
                      <a:pt x="126" y="87"/>
                    </a:lnTo>
                    <a:lnTo>
                      <a:pt x="130" y="83"/>
                    </a:lnTo>
                    <a:lnTo>
                      <a:pt x="171" y="52"/>
                    </a:lnTo>
                    <a:lnTo>
                      <a:pt x="214" y="35"/>
                    </a:lnTo>
                    <a:lnTo>
                      <a:pt x="228" y="19"/>
                    </a:lnTo>
                    <a:lnTo>
                      <a:pt x="214" y="0"/>
                    </a:lnTo>
                    <a:close/>
                  </a:path>
                </a:pathLst>
              </a:custGeom>
              <a:solidFill>
                <a:srgbClr val="004C1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25" name="Freeform 974"/>
              <p:cNvSpPr>
                <a:spLocks/>
              </p:cNvSpPr>
              <p:nvPr/>
            </p:nvSpPr>
            <p:spPr bwMode="auto">
              <a:xfrm>
                <a:off x="8303" y="3977"/>
                <a:ext cx="27" cy="5"/>
              </a:xfrm>
              <a:custGeom>
                <a:avLst/>
                <a:gdLst>
                  <a:gd name="T0" fmla="*/ 54 w 109"/>
                  <a:gd name="T1" fmla="*/ 0 h 22"/>
                  <a:gd name="T2" fmla="*/ 0 w 109"/>
                  <a:gd name="T3" fmla="*/ 22 h 22"/>
                  <a:gd name="T4" fmla="*/ 109 w 109"/>
                  <a:gd name="T5" fmla="*/ 22 h 22"/>
                  <a:gd name="T6" fmla="*/ 54 w 109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" h="22">
                    <a:moveTo>
                      <a:pt x="54" y="0"/>
                    </a:moveTo>
                    <a:lnTo>
                      <a:pt x="0" y="22"/>
                    </a:lnTo>
                    <a:lnTo>
                      <a:pt x="109" y="22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26" name="Freeform 975"/>
              <p:cNvSpPr>
                <a:spLocks/>
              </p:cNvSpPr>
              <p:nvPr/>
            </p:nvSpPr>
            <p:spPr bwMode="auto">
              <a:xfrm>
                <a:off x="8303" y="3977"/>
                <a:ext cx="27" cy="5"/>
              </a:xfrm>
              <a:custGeom>
                <a:avLst/>
                <a:gdLst>
                  <a:gd name="T0" fmla="*/ 54 w 109"/>
                  <a:gd name="T1" fmla="*/ 0 h 22"/>
                  <a:gd name="T2" fmla="*/ 0 w 109"/>
                  <a:gd name="T3" fmla="*/ 22 h 22"/>
                  <a:gd name="T4" fmla="*/ 109 w 109"/>
                  <a:gd name="T5" fmla="*/ 22 h 22"/>
                  <a:gd name="T6" fmla="*/ 54 w 109"/>
                  <a:gd name="T7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9" h="22">
                    <a:moveTo>
                      <a:pt x="54" y="0"/>
                    </a:moveTo>
                    <a:lnTo>
                      <a:pt x="0" y="22"/>
                    </a:lnTo>
                    <a:lnTo>
                      <a:pt x="109" y="22"/>
                    </a:lnTo>
                    <a:lnTo>
                      <a:pt x="5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27" name="Freeform 976"/>
              <p:cNvSpPr>
                <a:spLocks/>
              </p:cNvSpPr>
              <p:nvPr/>
            </p:nvSpPr>
            <p:spPr bwMode="auto">
              <a:xfrm>
                <a:off x="8297" y="3982"/>
                <a:ext cx="38" cy="14"/>
              </a:xfrm>
              <a:custGeom>
                <a:avLst/>
                <a:gdLst>
                  <a:gd name="T0" fmla="*/ 22 w 152"/>
                  <a:gd name="T1" fmla="*/ 0 h 54"/>
                  <a:gd name="T2" fmla="*/ 0 w 152"/>
                  <a:gd name="T3" fmla="*/ 54 h 54"/>
                  <a:gd name="T4" fmla="*/ 152 w 152"/>
                  <a:gd name="T5" fmla="*/ 54 h 54"/>
                  <a:gd name="T6" fmla="*/ 22 w 152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4">
                    <a:moveTo>
                      <a:pt x="22" y="0"/>
                    </a:moveTo>
                    <a:lnTo>
                      <a:pt x="0" y="54"/>
                    </a:lnTo>
                    <a:lnTo>
                      <a:pt x="152" y="5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28" name="Freeform 977"/>
              <p:cNvSpPr>
                <a:spLocks/>
              </p:cNvSpPr>
              <p:nvPr/>
            </p:nvSpPr>
            <p:spPr bwMode="auto">
              <a:xfrm>
                <a:off x="8297" y="3982"/>
                <a:ext cx="38" cy="14"/>
              </a:xfrm>
              <a:custGeom>
                <a:avLst/>
                <a:gdLst>
                  <a:gd name="T0" fmla="*/ 22 w 152"/>
                  <a:gd name="T1" fmla="*/ 0 h 54"/>
                  <a:gd name="T2" fmla="*/ 0 w 152"/>
                  <a:gd name="T3" fmla="*/ 54 h 54"/>
                  <a:gd name="T4" fmla="*/ 152 w 152"/>
                  <a:gd name="T5" fmla="*/ 54 h 54"/>
                  <a:gd name="T6" fmla="*/ 22 w 152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4">
                    <a:moveTo>
                      <a:pt x="22" y="0"/>
                    </a:moveTo>
                    <a:lnTo>
                      <a:pt x="0" y="54"/>
                    </a:lnTo>
                    <a:lnTo>
                      <a:pt x="152" y="54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29" name="Freeform 978"/>
              <p:cNvSpPr>
                <a:spLocks/>
              </p:cNvSpPr>
              <p:nvPr/>
            </p:nvSpPr>
            <p:spPr bwMode="auto">
              <a:xfrm>
                <a:off x="8303" y="3982"/>
                <a:ext cx="32" cy="14"/>
              </a:xfrm>
              <a:custGeom>
                <a:avLst/>
                <a:gdLst>
                  <a:gd name="T0" fmla="*/ 0 w 130"/>
                  <a:gd name="T1" fmla="*/ 0 h 54"/>
                  <a:gd name="T2" fmla="*/ 109 w 130"/>
                  <a:gd name="T3" fmla="*/ 0 h 54"/>
                  <a:gd name="T4" fmla="*/ 130 w 130"/>
                  <a:gd name="T5" fmla="*/ 54 h 54"/>
                  <a:gd name="T6" fmla="*/ 0 w 130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4">
                    <a:moveTo>
                      <a:pt x="0" y="0"/>
                    </a:moveTo>
                    <a:lnTo>
                      <a:pt x="109" y="0"/>
                    </a:lnTo>
                    <a:lnTo>
                      <a:pt x="130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30" name="Freeform 979"/>
              <p:cNvSpPr>
                <a:spLocks/>
              </p:cNvSpPr>
              <p:nvPr/>
            </p:nvSpPr>
            <p:spPr bwMode="auto">
              <a:xfrm>
                <a:off x="8303" y="3982"/>
                <a:ext cx="32" cy="14"/>
              </a:xfrm>
              <a:custGeom>
                <a:avLst/>
                <a:gdLst>
                  <a:gd name="T0" fmla="*/ 0 w 130"/>
                  <a:gd name="T1" fmla="*/ 0 h 54"/>
                  <a:gd name="T2" fmla="*/ 109 w 130"/>
                  <a:gd name="T3" fmla="*/ 0 h 54"/>
                  <a:gd name="T4" fmla="*/ 130 w 130"/>
                  <a:gd name="T5" fmla="*/ 54 h 54"/>
                  <a:gd name="T6" fmla="*/ 0 w 130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4">
                    <a:moveTo>
                      <a:pt x="0" y="0"/>
                    </a:moveTo>
                    <a:lnTo>
                      <a:pt x="109" y="0"/>
                    </a:lnTo>
                    <a:lnTo>
                      <a:pt x="130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31" name="Freeform 980"/>
              <p:cNvSpPr>
                <a:spLocks/>
              </p:cNvSpPr>
              <p:nvPr/>
            </p:nvSpPr>
            <p:spPr bwMode="auto">
              <a:xfrm>
                <a:off x="8303" y="4009"/>
                <a:ext cx="13" cy="6"/>
              </a:xfrm>
              <a:custGeom>
                <a:avLst/>
                <a:gdLst>
                  <a:gd name="T0" fmla="*/ 0 w 54"/>
                  <a:gd name="T1" fmla="*/ 0 h 23"/>
                  <a:gd name="T2" fmla="*/ 54 w 54"/>
                  <a:gd name="T3" fmla="*/ 0 h 23"/>
                  <a:gd name="T4" fmla="*/ 54 w 54"/>
                  <a:gd name="T5" fmla="*/ 23 h 23"/>
                  <a:gd name="T6" fmla="*/ 0 w 54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3">
                    <a:moveTo>
                      <a:pt x="0" y="0"/>
                    </a:moveTo>
                    <a:lnTo>
                      <a:pt x="54" y="0"/>
                    </a:lnTo>
                    <a:lnTo>
                      <a:pt x="54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32" name="Freeform 981"/>
              <p:cNvSpPr>
                <a:spLocks/>
              </p:cNvSpPr>
              <p:nvPr/>
            </p:nvSpPr>
            <p:spPr bwMode="auto">
              <a:xfrm>
                <a:off x="8303" y="4009"/>
                <a:ext cx="13" cy="6"/>
              </a:xfrm>
              <a:custGeom>
                <a:avLst/>
                <a:gdLst>
                  <a:gd name="T0" fmla="*/ 0 w 54"/>
                  <a:gd name="T1" fmla="*/ 0 h 23"/>
                  <a:gd name="T2" fmla="*/ 54 w 54"/>
                  <a:gd name="T3" fmla="*/ 0 h 23"/>
                  <a:gd name="T4" fmla="*/ 54 w 54"/>
                  <a:gd name="T5" fmla="*/ 23 h 23"/>
                  <a:gd name="T6" fmla="*/ 0 w 54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3">
                    <a:moveTo>
                      <a:pt x="0" y="0"/>
                    </a:moveTo>
                    <a:lnTo>
                      <a:pt x="54" y="0"/>
                    </a:lnTo>
                    <a:lnTo>
                      <a:pt x="54" y="2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33" name="Freeform 982"/>
              <p:cNvSpPr>
                <a:spLocks/>
              </p:cNvSpPr>
              <p:nvPr/>
            </p:nvSpPr>
            <p:spPr bwMode="auto">
              <a:xfrm>
                <a:off x="8297" y="3996"/>
                <a:ext cx="19" cy="13"/>
              </a:xfrm>
              <a:custGeom>
                <a:avLst/>
                <a:gdLst>
                  <a:gd name="T0" fmla="*/ 0 w 76"/>
                  <a:gd name="T1" fmla="*/ 0 h 53"/>
                  <a:gd name="T2" fmla="*/ 22 w 76"/>
                  <a:gd name="T3" fmla="*/ 53 h 53"/>
                  <a:gd name="T4" fmla="*/ 76 w 76"/>
                  <a:gd name="T5" fmla="*/ 53 h 53"/>
                  <a:gd name="T6" fmla="*/ 0 w 7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3">
                    <a:moveTo>
                      <a:pt x="0" y="0"/>
                    </a:moveTo>
                    <a:lnTo>
                      <a:pt x="22" y="53"/>
                    </a:lnTo>
                    <a:lnTo>
                      <a:pt x="76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34" name="Freeform 983"/>
              <p:cNvSpPr>
                <a:spLocks/>
              </p:cNvSpPr>
              <p:nvPr/>
            </p:nvSpPr>
            <p:spPr bwMode="auto">
              <a:xfrm>
                <a:off x="8297" y="3996"/>
                <a:ext cx="19" cy="13"/>
              </a:xfrm>
              <a:custGeom>
                <a:avLst/>
                <a:gdLst>
                  <a:gd name="T0" fmla="*/ 0 w 76"/>
                  <a:gd name="T1" fmla="*/ 0 h 53"/>
                  <a:gd name="T2" fmla="*/ 22 w 76"/>
                  <a:gd name="T3" fmla="*/ 53 h 53"/>
                  <a:gd name="T4" fmla="*/ 76 w 76"/>
                  <a:gd name="T5" fmla="*/ 53 h 53"/>
                  <a:gd name="T6" fmla="*/ 0 w 7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3">
                    <a:moveTo>
                      <a:pt x="0" y="0"/>
                    </a:moveTo>
                    <a:lnTo>
                      <a:pt x="22" y="53"/>
                    </a:lnTo>
                    <a:lnTo>
                      <a:pt x="76" y="5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35" name="Freeform 984"/>
              <p:cNvSpPr>
                <a:spLocks/>
              </p:cNvSpPr>
              <p:nvPr/>
            </p:nvSpPr>
            <p:spPr bwMode="auto">
              <a:xfrm>
                <a:off x="8297" y="3996"/>
                <a:ext cx="19" cy="13"/>
              </a:xfrm>
              <a:custGeom>
                <a:avLst/>
                <a:gdLst>
                  <a:gd name="T0" fmla="*/ 0 w 76"/>
                  <a:gd name="T1" fmla="*/ 0 h 53"/>
                  <a:gd name="T2" fmla="*/ 76 w 76"/>
                  <a:gd name="T3" fmla="*/ 0 h 53"/>
                  <a:gd name="T4" fmla="*/ 76 w 76"/>
                  <a:gd name="T5" fmla="*/ 53 h 53"/>
                  <a:gd name="T6" fmla="*/ 0 w 7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3">
                    <a:moveTo>
                      <a:pt x="0" y="0"/>
                    </a:moveTo>
                    <a:lnTo>
                      <a:pt x="76" y="0"/>
                    </a:lnTo>
                    <a:lnTo>
                      <a:pt x="76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36" name="Freeform 985"/>
              <p:cNvSpPr>
                <a:spLocks/>
              </p:cNvSpPr>
              <p:nvPr/>
            </p:nvSpPr>
            <p:spPr bwMode="auto">
              <a:xfrm>
                <a:off x="8297" y="3996"/>
                <a:ext cx="19" cy="13"/>
              </a:xfrm>
              <a:custGeom>
                <a:avLst/>
                <a:gdLst>
                  <a:gd name="T0" fmla="*/ 0 w 76"/>
                  <a:gd name="T1" fmla="*/ 0 h 53"/>
                  <a:gd name="T2" fmla="*/ 76 w 76"/>
                  <a:gd name="T3" fmla="*/ 0 h 53"/>
                  <a:gd name="T4" fmla="*/ 76 w 76"/>
                  <a:gd name="T5" fmla="*/ 53 h 53"/>
                  <a:gd name="T6" fmla="*/ 0 w 7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3">
                    <a:moveTo>
                      <a:pt x="0" y="0"/>
                    </a:moveTo>
                    <a:lnTo>
                      <a:pt x="76" y="0"/>
                    </a:lnTo>
                    <a:lnTo>
                      <a:pt x="76" y="5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37" name="Freeform 986"/>
              <p:cNvSpPr>
                <a:spLocks/>
              </p:cNvSpPr>
              <p:nvPr/>
            </p:nvSpPr>
            <p:spPr bwMode="auto">
              <a:xfrm>
                <a:off x="8297" y="3977"/>
                <a:ext cx="38" cy="38"/>
              </a:xfrm>
              <a:custGeom>
                <a:avLst/>
                <a:gdLst>
                  <a:gd name="T0" fmla="*/ 152 w 152"/>
                  <a:gd name="T1" fmla="*/ 76 h 152"/>
                  <a:gd name="T2" fmla="*/ 131 w 152"/>
                  <a:gd name="T3" fmla="*/ 22 h 152"/>
                  <a:gd name="T4" fmla="*/ 76 w 152"/>
                  <a:gd name="T5" fmla="*/ 0 h 152"/>
                  <a:gd name="T6" fmla="*/ 22 w 152"/>
                  <a:gd name="T7" fmla="*/ 22 h 152"/>
                  <a:gd name="T8" fmla="*/ 0 w 152"/>
                  <a:gd name="T9" fmla="*/ 76 h 152"/>
                  <a:gd name="T10" fmla="*/ 22 w 152"/>
                  <a:gd name="T11" fmla="*/ 129 h 152"/>
                  <a:gd name="T12" fmla="*/ 76 w 152"/>
                  <a:gd name="T13" fmla="*/ 152 h 152"/>
                  <a:gd name="T14" fmla="*/ 131 w 152"/>
                  <a:gd name="T15" fmla="*/ 129 h 152"/>
                  <a:gd name="T16" fmla="*/ 152 w 152"/>
                  <a:gd name="T17" fmla="*/ 76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152">
                    <a:moveTo>
                      <a:pt x="152" y="76"/>
                    </a:moveTo>
                    <a:lnTo>
                      <a:pt x="131" y="22"/>
                    </a:lnTo>
                    <a:lnTo>
                      <a:pt x="76" y="0"/>
                    </a:lnTo>
                    <a:lnTo>
                      <a:pt x="22" y="22"/>
                    </a:lnTo>
                    <a:lnTo>
                      <a:pt x="0" y="76"/>
                    </a:lnTo>
                    <a:lnTo>
                      <a:pt x="22" y="129"/>
                    </a:lnTo>
                    <a:lnTo>
                      <a:pt x="76" y="152"/>
                    </a:lnTo>
                    <a:lnTo>
                      <a:pt x="131" y="129"/>
                    </a:lnTo>
                    <a:lnTo>
                      <a:pt x="152" y="7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38" name="Freeform 987"/>
              <p:cNvSpPr>
                <a:spLocks/>
              </p:cNvSpPr>
              <p:nvPr/>
            </p:nvSpPr>
            <p:spPr bwMode="auto">
              <a:xfrm>
                <a:off x="8316" y="4009"/>
                <a:ext cx="14" cy="6"/>
              </a:xfrm>
              <a:custGeom>
                <a:avLst/>
                <a:gdLst>
                  <a:gd name="T0" fmla="*/ 0 w 55"/>
                  <a:gd name="T1" fmla="*/ 0 h 23"/>
                  <a:gd name="T2" fmla="*/ 55 w 55"/>
                  <a:gd name="T3" fmla="*/ 0 h 23"/>
                  <a:gd name="T4" fmla="*/ 0 w 55"/>
                  <a:gd name="T5" fmla="*/ 23 h 23"/>
                  <a:gd name="T6" fmla="*/ 0 w 55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23">
                    <a:moveTo>
                      <a:pt x="0" y="0"/>
                    </a:moveTo>
                    <a:lnTo>
                      <a:pt x="55" y="0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39" name="Freeform 988"/>
              <p:cNvSpPr>
                <a:spLocks/>
              </p:cNvSpPr>
              <p:nvPr/>
            </p:nvSpPr>
            <p:spPr bwMode="auto">
              <a:xfrm>
                <a:off x="8316" y="4009"/>
                <a:ext cx="14" cy="6"/>
              </a:xfrm>
              <a:custGeom>
                <a:avLst/>
                <a:gdLst>
                  <a:gd name="T0" fmla="*/ 0 w 55"/>
                  <a:gd name="T1" fmla="*/ 0 h 23"/>
                  <a:gd name="T2" fmla="*/ 55 w 55"/>
                  <a:gd name="T3" fmla="*/ 0 h 23"/>
                  <a:gd name="T4" fmla="*/ 0 w 55"/>
                  <a:gd name="T5" fmla="*/ 23 h 23"/>
                  <a:gd name="T6" fmla="*/ 0 w 55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23">
                    <a:moveTo>
                      <a:pt x="0" y="0"/>
                    </a:moveTo>
                    <a:lnTo>
                      <a:pt x="55" y="0"/>
                    </a:lnTo>
                    <a:lnTo>
                      <a:pt x="0" y="2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40" name="Freeform 989"/>
              <p:cNvSpPr>
                <a:spLocks/>
              </p:cNvSpPr>
              <p:nvPr/>
            </p:nvSpPr>
            <p:spPr bwMode="auto">
              <a:xfrm>
                <a:off x="8316" y="3996"/>
                <a:ext cx="14" cy="13"/>
              </a:xfrm>
              <a:custGeom>
                <a:avLst/>
                <a:gdLst>
                  <a:gd name="T0" fmla="*/ 0 w 55"/>
                  <a:gd name="T1" fmla="*/ 0 h 53"/>
                  <a:gd name="T2" fmla="*/ 0 w 55"/>
                  <a:gd name="T3" fmla="*/ 53 h 53"/>
                  <a:gd name="T4" fmla="*/ 55 w 55"/>
                  <a:gd name="T5" fmla="*/ 53 h 53"/>
                  <a:gd name="T6" fmla="*/ 0 w 55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53">
                    <a:moveTo>
                      <a:pt x="0" y="0"/>
                    </a:moveTo>
                    <a:lnTo>
                      <a:pt x="0" y="53"/>
                    </a:lnTo>
                    <a:lnTo>
                      <a:pt x="55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41" name="Freeform 990"/>
              <p:cNvSpPr>
                <a:spLocks/>
              </p:cNvSpPr>
              <p:nvPr/>
            </p:nvSpPr>
            <p:spPr bwMode="auto">
              <a:xfrm>
                <a:off x="8316" y="3996"/>
                <a:ext cx="14" cy="13"/>
              </a:xfrm>
              <a:custGeom>
                <a:avLst/>
                <a:gdLst>
                  <a:gd name="T0" fmla="*/ 0 w 55"/>
                  <a:gd name="T1" fmla="*/ 0 h 53"/>
                  <a:gd name="T2" fmla="*/ 0 w 55"/>
                  <a:gd name="T3" fmla="*/ 53 h 53"/>
                  <a:gd name="T4" fmla="*/ 55 w 55"/>
                  <a:gd name="T5" fmla="*/ 53 h 53"/>
                  <a:gd name="T6" fmla="*/ 0 w 55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" h="53">
                    <a:moveTo>
                      <a:pt x="0" y="0"/>
                    </a:moveTo>
                    <a:lnTo>
                      <a:pt x="0" y="53"/>
                    </a:lnTo>
                    <a:lnTo>
                      <a:pt x="55" y="5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42" name="Freeform 991"/>
              <p:cNvSpPr>
                <a:spLocks/>
              </p:cNvSpPr>
              <p:nvPr/>
            </p:nvSpPr>
            <p:spPr bwMode="auto">
              <a:xfrm>
                <a:off x="8316" y="3996"/>
                <a:ext cx="19" cy="13"/>
              </a:xfrm>
              <a:custGeom>
                <a:avLst/>
                <a:gdLst>
                  <a:gd name="T0" fmla="*/ 0 w 76"/>
                  <a:gd name="T1" fmla="*/ 0 h 53"/>
                  <a:gd name="T2" fmla="*/ 76 w 76"/>
                  <a:gd name="T3" fmla="*/ 0 h 53"/>
                  <a:gd name="T4" fmla="*/ 55 w 76"/>
                  <a:gd name="T5" fmla="*/ 53 h 53"/>
                  <a:gd name="T6" fmla="*/ 0 w 7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3">
                    <a:moveTo>
                      <a:pt x="0" y="0"/>
                    </a:moveTo>
                    <a:lnTo>
                      <a:pt x="76" y="0"/>
                    </a:lnTo>
                    <a:lnTo>
                      <a:pt x="55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43" name="Freeform 992"/>
              <p:cNvSpPr>
                <a:spLocks/>
              </p:cNvSpPr>
              <p:nvPr/>
            </p:nvSpPr>
            <p:spPr bwMode="auto">
              <a:xfrm>
                <a:off x="8316" y="3996"/>
                <a:ext cx="19" cy="13"/>
              </a:xfrm>
              <a:custGeom>
                <a:avLst/>
                <a:gdLst>
                  <a:gd name="T0" fmla="*/ 0 w 76"/>
                  <a:gd name="T1" fmla="*/ 0 h 53"/>
                  <a:gd name="T2" fmla="*/ 76 w 76"/>
                  <a:gd name="T3" fmla="*/ 0 h 53"/>
                  <a:gd name="T4" fmla="*/ 55 w 76"/>
                  <a:gd name="T5" fmla="*/ 53 h 53"/>
                  <a:gd name="T6" fmla="*/ 0 w 76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3">
                    <a:moveTo>
                      <a:pt x="0" y="0"/>
                    </a:moveTo>
                    <a:lnTo>
                      <a:pt x="76" y="0"/>
                    </a:lnTo>
                    <a:lnTo>
                      <a:pt x="55" y="5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44" name="Line 993"/>
              <p:cNvSpPr>
                <a:spLocks noChangeShapeType="1"/>
              </p:cNvSpPr>
              <p:nvPr/>
            </p:nvSpPr>
            <p:spPr bwMode="auto">
              <a:xfrm flipV="1">
                <a:off x="8316" y="3999"/>
                <a:ext cx="66" cy="38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45" name="Line 994"/>
              <p:cNvSpPr>
                <a:spLocks noChangeShapeType="1"/>
              </p:cNvSpPr>
              <p:nvPr/>
            </p:nvSpPr>
            <p:spPr bwMode="auto">
              <a:xfrm>
                <a:off x="8382" y="3999"/>
                <a:ext cx="99" cy="57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46" name="Line 995"/>
              <p:cNvSpPr>
                <a:spLocks noChangeShapeType="1"/>
              </p:cNvSpPr>
              <p:nvPr/>
            </p:nvSpPr>
            <p:spPr bwMode="auto">
              <a:xfrm flipV="1">
                <a:off x="8481" y="3484"/>
                <a:ext cx="0" cy="572"/>
              </a:xfrm>
              <a:prstGeom prst="line">
                <a:avLst/>
              </a:prstGeom>
              <a:noFill/>
              <a:ln w="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47" name="Freeform 996"/>
              <p:cNvSpPr>
                <a:spLocks/>
              </p:cNvSpPr>
              <p:nvPr/>
            </p:nvSpPr>
            <p:spPr bwMode="auto">
              <a:xfrm>
                <a:off x="8382" y="3499"/>
                <a:ext cx="55" cy="89"/>
              </a:xfrm>
              <a:custGeom>
                <a:avLst/>
                <a:gdLst>
                  <a:gd name="T0" fmla="*/ 220 w 220"/>
                  <a:gd name="T1" fmla="*/ 0 h 353"/>
                  <a:gd name="T2" fmla="*/ 174 w 220"/>
                  <a:gd name="T3" fmla="*/ 14 h 353"/>
                  <a:gd name="T4" fmla="*/ 3 w 220"/>
                  <a:gd name="T5" fmla="*/ 329 h 353"/>
                  <a:gd name="T6" fmla="*/ 0 w 220"/>
                  <a:gd name="T7" fmla="*/ 335 h 353"/>
                  <a:gd name="T8" fmla="*/ 1 w 220"/>
                  <a:gd name="T9" fmla="*/ 348 h 353"/>
                  <a:gd name="T10" fmla="*/ 14 w 220"/>
                  <a:gd name="T11" fmla="*/ 353 h 353"/>
                  <a:gd name="T12" fmla="*/ 27 w 220"/>
                  <a:gd name="T13" fmla="*/ 348 h 353"/>
                  <a:gd name="T14" fmla="*/ 36 w 220"/>
                  <a:gd name="T15" fmla="*/ 339 h 353"/>
                  <a:gd name="T16" fmla="*/ 220 w 220"/>
                  <a:gd name="T17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0" h="353">
                    <a:moveTo>
                      <a:pt x="220" y="0"/>
                    </a:moveTo>
                    <a:lnTo>
                      <a:pt x="174" y="14"/>
                    </a:lnTo>
                    <a:lnTo>
                      <a:pt x="3" y="329"/>
                    </a:lnTo>
                    <a:lnTo>
                      <a:pt x="0" y="335"/>
                    </a:lnTo>
                    <a:lnTo>
                      <a:pt x="1" y="348"/>
                    </a:lnTo>
                    <a:lnTo>
                      <a:pt x="14" y="353"/>
                    </a:lnTo>
                    <a:lnTo>
                      <a:pt x="27" y="348"/>
                    </a:lnTo>
                    <a:lnTo>
                      <a:pt x="36" y="339"/>
                    </a:lnTo>
                    <a:lnTo>
                      <a:pt x="220" y="0"/>
                    </a:lnTo>
                    <a:close/>
                  </a:path>
                </a:pathLst>
              </a:custGeom>
              <a:solidFill>
                <a:srgbClr val="004C1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48" name="Freeform 997"/>
              <p:cNvSpPr>
                <a:spLocks/>
              </p:cNvSpPr>
              <p:nvPr/>
            </p:nvSpPr>
            <p:spPr bwMode="auto">
              <a:xfrm>
                <a:off x="8388" y="3493"/>
                <a:ext cx="50" cy="19"/>
              </a:xfrm>
              <a:custGeom>
                <a:avLst/>
                <a:gdLst>
                  <a:gd name="T0" fmla="*/ 184 w 199"/>
                  <a:gd name="T1" fmla="*/ 0 h 76"/>
                  <a:gd name="T2" fmla="*/ 33 w 199"/>
                  <a:gd name="T3" fmla="*/ 0 h 76"/>
                  <a:gd name="T4" fmla="*/ 10 w 199"/>
                  <a:gd name="T5" fmla="*/ 19 h 76"/>
                  <a:gd name="T6" fmla="*/ 0 w 199"/>
                  <a:gd name="T7" fmla="*/ 57 h 76"/>
                  <a:gd name="T8" fmla="*/ 1 w 199"/>
                  <a:gd name="T9" fmla="*/ 71 h 76"/>
                  <a:gd name="T10" fmla="*/ 14 w 199"/>
                  <a:gd name="T11" fmla="*/ 76 h 76"/>
                  <a:gd name="T12" fmla="*/ 28 w 199"/>
                  <a:gd name="T13" fmla="*/ 71 h 76"/>
                  <a:gd name="T14" fmla="*/ 37 w 199"/>
                  <a:gd name="T15" fmla="*/ 57 h 76"/>
                  <a:gd name="T16" fmla="*/ 42 w 199"/>
                  <a:gd name="T17" fmla="*/ 39 h 76"/>
                  <a:gd name="T18" fmla="*/ 149 w 199"/>
                  <a:gd name="T19" fmla="*/ 39 h 76"/>
                  <a:gd name="T20" fmla="*/ 195 w 199"/>
                  <a:gd name="T21" fmla="*/ 25 h 76"/>
                  <a:gd name="T22" fmla="*/ 199 w 199"/>
                  <a:gd name="T23" fmla="*/ 16 h 76"/>
                  <a:gd name="T24" fmla="*/ 184 w 199"/>
                  <a:gd name="T25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9" h="76">
                    <a:moveTo>
                      <a:pt x="184" y="0"/>
                    </a:moveTo>
                    <a:lnTo>
                      <a:pt x="33" y="0"/>
                    </a:lnTo>
                    <a:lnTo>
                      <a:pt x="10" y="19"/>
                    </a:lnTo>
                    <a:lnTo>
                      <a:pt x="0" y="57"/>
                    </a:lnTo>
                    <a:lnTo>
                      <a:pt x="1" y="71"/>
                    </a:lnTo>
                    <a:lnTo>
                      <a:pt x="14" y="76"/>
                    </a:lnTo>
                    <a:lnTo>
                      <a:pt x="28" y="71"/>
                    </a:lnTo>
                    <a:lnTo>
                      <a:pt x="37" y="57"/>
                    </a:lnTo>
                    <a:lnTo>
                      <a:pt x="42" y="39"/>
                    </a:lnTo>
                    <a:lnTo>
                      <a:pt x="149" y="39"/>
                    </a:lnTo>
                    <a:lnTo>
                      <a:pt x="195" y="25"/>
                    </a:lnTo>
                    <a:lnTo>
                      <a:pt x="199" y="16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004C13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49" name="Freeform 998"/>
              <p:cNvSpPr>
                <a:spLocks/>
              </p:cNvSpPr>
              <p:nvPr/>
            </p:nvSpPr>
            <p:spPr bwMode="auto">
              <a:xfrm>
                <a:off x="8467" y="3465"/>
                <a:ext cx="27" cy="6"/>
              </a:xfrm>
              <a:custGeom>
                <a:avLst/>
                <a:gdLst>
                  <a:gd name="T0" fmla="*/ 54 w 106"/>
                  <a:gd name="T1" fmla="*/ 0 h 23"/>
                  <a:gd name="T2" fmla="*/ 0 w 106"/>
                  <a:gd name="T3" fmla="*/ 23 h 23"/>
                  <a:gd name="T4" fmla="*/ 106 w 106"/>
                  <a:gd name="T5" fmla="*/ 23 h 23"/>
                  <a:gd name="T6" fmla="*/ 54 w 106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23">
                    <a:moveTo>
                      <a:pt x="54" y="0"/>
                    </a:moveTo>
                    <a:lnTo>
                      <a:pt x="0" y="23"/>
                    </a:lnTo>
                    <a:lnTo>
                      <a:pt x="106" y="23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50" name="Freeform 999"/>
              <p:cNvSpPr>
                <a:spLocks/>
              </p:cNvSpPr>
              <p:nvPr/>
            </p:nvSpPr>
            <p:spPr bwMode="auto">
              <a:xfrm>
                <a:off x="8467" y="3465"/>
                <a:ext cx="27" cy="6"/>
              </a:xfrm>
              <a:custGeom>
                <a:avLst/>
                <a:gdLst>
                  <a:gd name="T0" fmla="*/ 54 w 106"/>
                  <a:gd name="T1" fmla="*/ 0 h 23"/>
                  <a:gd name="T2" fmla="*/ 0 w 106"/>
                  <a:gd name="T3" fmla="*/ 23 h 23"/>
                  <a:gd name="T4" fmla="*/ 106 w 106"/>
                  <a:gd name="T5" fmla="*/ 23 h 23"/>
                  <a:gd name="T6" fmla="*/ 54 w 106"/>
                  <a:gd name="T7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6" h="23">
                    <a:moveTo>
                      <a:pt x="54" y="0"/>
                    </a:moveTo>
                    <a:lnTo>
                      <a:pt x="0" y="23"/>
                    </a:lnTo>
                    <a:lnTo>
                      <a:pt x="106" y="23"/>
                    </a:lnTo>
                    <a:lnTo>
                      <a:pt x="5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51" name="Freeform 1000"/>
              <p:cNvSpPr>
                <a:spLocks/>
              </p:cNvSpPr>
              <p:nvPr/>
            </p:nvSpPr>
            <p:spPr bwMode="auto">
              <a:xfrm>
                <a:off x="8462" y="3471"/>
                <a:ext cx="38" cy="13"/>
              </a:xfrm>
              <a:custGeom>
                <a:avLst/>
                <a:gdLst>
                  <a:gd name="T0" fmla="*/ 22 w 152"/>
                  <a:gd name="T1" fmla="*/ 0 h 53"/>
                  <a:gd name="T2" fmla="*/ 0 w 152"/>
                  <a:gd name="T3" fmla="*/ 53 h 53"/>
                  <a:gd name="T4" fmla="*/ 152 w 152"/>
                  <a:gd name="T5" fmla="*/ 53 h 53"/>
                  <a:gd name="T6" fmla="*/ 22 w 152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3">
                    <a:moveTo>
                      <a:pt x="22" y="0"/>
                    </a:moveTo>
                    <a:lnTo>
                      <a:pt x="0" y="53"/>
                    </a:lnTo>
                    <a:lnTo>
                      <a:pt x="152" y="53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52" name="Freeform 1001"/>
              <p:cNvSpPr>
                <a:spLocks/>
              </p:cNvSpPr>
              <p:nvPr/>
            </p:nvSpPr>
            <p:spPr bwMode="auto">
              <a:xfrm>
                <a:off x="8462" y="3471"/>
                <a:ext cx="38" cy="13"/>
              </a:xfrm>
              <a:custGeom>
                <a:avLst/>
                <a:gdLst>
                  <a:gd name="T0" fmla="*/ 22 w 152"/>
                  <a:gd name="T1" fmla="*/ 0 h 53"/>
                  <a:gd name="T2" fmla="*/ 0 w 152"/>
                  <a:gd name="T3" fmla="*/ 53 h 53"/>
                  <a:gd name="T4" fmla="*/ 152 w 152"/>
                  <a:gd name="T5" fmla="*/ 53 h 53"/>
                  <a:gd name="T6" fmla="*/ 22 w 152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2" h="53">
                    <a:moveTo>
                      <a:pt x="22" y="0"/>
                    </a:moveTo>
                    <a:lnTo>
                      <a:pt x="0" y="53"/>
                    </a:lnTo>
                    <a:lnTo>
                      <a:pt x="152" y="53"/>
                    </a:lnTo>
                    <a:lnTo>
                      <a:pt x="22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53" name="Freeform 1002"/>
              <p:cNvSpPr>
                <a:spLocks/>
              </p:cNvSpPr>
              <p:nvPr/>
            </p:nvSpPr>
            <p:spPr bwMode="auto">
              <a:xfrm>
                <a:off x="8467" y="3471"/>
                <a:ext cx="33" cy="13"/>
              </a:xfrm>
              <a:custGeom>
                <a:avLst/>
                <a:gdLst>
                  <a:gd name="T0" fmla="*/ 0 w 130"/>
                  <a:gd name="T1" fmla="*/ 0 h 53"/>
                  <a:gd name="T2" fmla="*/ 106 w 130"/>
                  <a:gd name="T3" fmla="*/ 0 h 53"/>
                  <a:gd name="T4" fmla="*/ 130 w 130"/>
                  <a:gd name="T5" fmla="*/ 53 h 53"/>
                  <a:gd name="T6" fmla="*/ 0 w 130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3">
                    <a:moveTo>
                      <a:pt x="0" y="0"/>
                    </a:moveTo>
                    <a:lnTo>
                      <a:pt x="106" y="0"/>
                    </a:lnTo>
                    <a:lnTo>
                      <a:pt x="130" y="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54" name="Freeform 1003"/>
              <p:cNvSpPr>
                <a:spLocks/>
              </p:cNvSpPr>
              <p:nvPr/>
            </p:nvSpPr>
            <p:spPr bwMode="auto">
              <a:xfrm>
                <a:off x="8467" y="3471"/>
                <a:ext cx="33" cy="13"/>
              </a:xfrm>
              <a:custGeom>
                <a:avLst/>
                <a:gdLst>
                  <a:gd name="T0" fmla="*/ 0 w 130"/>
                  <a:gd name="T1" fmla="*/ 0 h 53"/>
                  <a:gd name="T2" fmla="*/ 106 w 130"/>
                  <a:gd name="T3" fmla="*/ 0 h 53"/>
                  <a:gd name="T4" fmla="*/ 130 w 130"/>
                  <a:gd name="T5" fmla="*/ 53 h 53"/>
                  <a:gd name="T6" fmla="*/ 0 w 130"/>
                  <a:gd name="T7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0" h="53">
                    <a:moveTo>
                      <a:pt x="0" y="0"/>
                    </a:moveTo>
                    <a:lnTo>
                      <a:pt x="106" y="0"/>
                    </a:lnTo>
                    <a:lnTo>
                      <a:pt x="130" y="53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55" name="Freeform 1004"/>
              <p:cNvSpPr>
                <a:spLocks/>
              </p:cNvSpPr>
              <p:nvPr/>
            </p:nvSpPr>
            <p:spPr bwMode="auto">
              <a:xfrm>
                <a:off x="8467" y="3498"/>
                <a:ext cx="14" cy="6"/>
              </a:xfrm>
              <a:custGeom>
                <a:avLst/>
                <a:gdLst>
                  <a:gd name="T0" fmla="*/ 0 w 54"/>
                  <a:gd name="T1" fmla="*/ 0 h 24"/>
                  <a:gd name="T2" fmla="*/ 54 w 54"/>
                  <a:gd name="T3" fmla="*/ 0 h 24"/>
                  <a:gd name="T4" fmla="*/ 54 w 54"/>
                  <a:gd name="T5" fmla="*/ 24 h 24"/>
                  <a:gd name="T6" fmla="*/ 0 w 5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4">
                    <a:moveTo>
                      <a:pt x="0" y="0"/>
                    </a:moveTo>
                    <a:lnTo>
                      <a:pt x="54" y="0"/>
                    </a:lnTo>
                    <a:lnTo>
                      <a:pt x="54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56" name="Freeform 1005"/>
              <p:cNvSpPr>
                <a:spLocks/>
              </p:cNvSpPr>
              <p:nvPr/>
            </p:nvSpPr>
            <p:spPr bwMode="auto">
              <a:xfrm>
                <a:off x="8467" y="3498"/>
                <a:ext cx="14" cy="6"/>
              </a:xfrm>
              <a:custGeom>
                <a:avLst/>
                <a:gdLst>
                  <a:gd name="T0" fmla="*/ 0 w 54"/>
                  <a:gd name="T1" fmla="*/ 0 h 24"/>
                  <a:gd name="T2" fmla="*/ 54 w 54"/>
                  <a:gd name="T3" fmla="*/ 0 h 24"/>
                  <a:gd name="T4" fmla="*/ 54 w 54"/>
                  <a:gd name="T5" fmla="*/ 24 h 24"/>
                  <a:gd name="T6" fmla="*/ 0 w 54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4" h="24">
                    <a:moveTo>
                      <a:pt x="0" y="0"/>
                    </a:moveTo>
                    <a:lnTo>
                      <a:pt x="54" y="0"/>
                    </a:lnTo>
                    <a:lnTo>
                      <a:pt x="54" y="2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57" name="Freeform 1006"/>
              <p:cNvSpPr>
                <a:spLocks/>
              </p:cNvSpPr>
              <p:nvPr/>
            </p:nvSpPr>
            <p:spPr bwMode="auto">
              <a:xfrm>
                <a:off x="8462" y="3484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22 w 76"/>
                  <a:gd name="T3" fmla="*/ 54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22" y="54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58" name="Freeform 1007"/>
              <p:cNvSpPr>
                <a:spLocks/>
              </p:cNvSpPr>
              <p:nvPr/>
            </p:nvSpPr>
            <p:spPr bwMode="auto">
              <a:xfrm>
                <a:off x="8462" y="3484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22 w 76"/>
                  <a:gd name="T3" fmla="*/ 54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22" y="54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559" name="Freeform 1008"/>
              <p:cNvSpPr>
                <a:spLocks/>
              </p:cNvSpPr>
              <p:nvPr/>
            </p:nvSpPr>
            <p:spPr bwMode="auto">
              <a:xfrm>
                <a:off x="8462" y="3484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2" name="Group 1009"/>
            <p:cNvGrpSpPr>
              <a:grpSpLocks/>
            </p:cNvGrpSpPr>
            <p:nvPr/>
          </p:nvGrpSpPr>
          <p:grpSpPr bwMode="auto">
            <a:xfrm>
              <a:off x="2798" y="1411"/>
              <a:ext cx="5702" cy="3852"/>
              <a:chOff x="2798" y="1411"/>
              <a:chExt cx="5702" cy="3852"/>
            </a:xfrm>
          </p:grpSpPr>
          <p:sp>
            <p:nvSpPr>
              <p:cNvPr id="1160" name="Freeform 1010"/>
              <p:cNvSpPr>
                <a:spLocks/>
              </p:cNvSpPr>
              <p:nvPr/>
            </p:nvSpPr>
            <p:spPr bwMode="auto">
              <a:xfrm>
                <a:off x="8462" y="3484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76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76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61" name="Freeform 1011"/>
              <p:cNvSpPr>
                <a:spLocks/>
              </p:cNvSpPr>
              <p:nvPr/>
            </p:nvSpPr>
            <p:spPr bwMode="auto">
              <a:xfrm>
                <a:off x="8462" y="3465"/>
                <a:ext cx="38" cy="39"/>
              </a:xfrm>
              <a:custGeom>
                <a:avLst/>
                <a:gdLst>
                  <a:gd name="T0" fmla="*/ 152 w 152"/>
                  <a:gd name="T1" fmla="*/ 76 h 154"/>
                  <a:gd name="T2" fmla="*/ 128 w 152"/>
                  <a:gd name="T3" fmla="*/ 23 h 154"/>
                  <a:gd name="T4" fmla="*/ 76 w 152"/>
                  <a:gd name="T5" fmla="*/ 0 h 154"/>
                  <a:gd name="T6" fmla="*/ 22 w 152"/>
                  <a:gd name="T7" fmla="*/ 23 h 154"/>
                  <a:gd name="T8" fmla="*/ 0 w 152"/>
                  <a:gd name="T9" fmla="*/ 76 h 154"/>
                  <a:gd name="T10" fmla="*/ 22 w 152"/>
                  <a:gd name="T11" fmla="*/ 130 h 154"/>
                  <a:gd name="T12" fmla="*/ 76 w 152"/>
                  <a:gd name="T13" fmla="*/ 154 h 154"/>
                  <a:gd name="T14" fmla="*/ 128 w 152"/>
                  <a:gd name="T15" fmla="*/ 130 h 154"/>
                  <a:gd name="T16" fmla="*/ 152 w 152"/>
                  <a:gd name="T17" fmla="*/ 76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2" h="154">
                    <a:moveTo>
                      <a:pt x="152" y="76"/>
                    </a:moveTo>
                    <a:lnTo>
                      <a:pt x="128" y="23"/>
                    </a:lnTo>
                    <a:lnTo>
                      <a:pt x="76" y="0"/>
                    </a:lnTo>
                    <a:lnTo>
                      <a:pt x="22" y="23"/>
                    </a:lnTo>
                    <a:lnTo>
                      <a:pt x="0" y="76"/>
                    </a:lnTo>
                    <a:lnTo>
                      <a:pt x="22" y="130"/>
                    </a:lnTo>
                    <a:lnTo>
                      <a:pt x="76" y="154"/>
                    </a:lnTo>
                    <a:lnTo>
                      <a:pt x="128" y="130"/>
                    </a:lnTo>
                    <a:lnTo>
                      <a:pt x="152" y="7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62" name="Freeform 1012"/>
              <p:cNvSpPr>
                <a:spLocks/>
              </p:cNvSpPr>
              <p:nvPr/>
            </p:nvSpPr>
            <p:spPr bwMode="auto">
              <a:xfrm>
                <a:off x="8481" y="3498"/>
                <a:ext cx="13" cy="6"/>
              </a:xfrm>
              <a:custGeom>
                <a:avLst/>
                <a:gdLst>
                  <a:gd name="T0" fmla="*/ 0 w 52"/>
                  <a:gd name="T1" fmla="*/ 0 h 24"/>
                  <a:gd name="T2" fmla="*/ 52 w 52"/>
                  <a:gd name="T3" fmla="*/ 0 h 24"/>
                  <a:gd name="T4" fmla="*/ 0 w 52"/>
                  <a:gd name="T5" fmla="*/ 24 h 24"/>
                  <a:gd name="T6" fmla="*/ 0 w 5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24">
                    <a:moveTo>
                      <a:pt x="0" y="0"/>
                    </a:moveTo>
                    <a:lnTo>
                      <a:pt x="52" y="0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63" name="Freeform 1013"/>
              <p:cNvSpPr>
                <a:spLocks/>
              </p:cNvSpPr>
              <p:nvPr/>
            </p:nvSpPr>
            <p:spPr bwMode="auto">
              <a:xfrm>
                <a:off x="8481" y="3498"/>
                <a:ext cx="13" cy="6"/>
              </a:xfrm>
              <a:custGeom>
                <a:avLst/>
                <a:gdLst>
                  <a:gd name="T0" fmla="*/ 0 w 52"/>
                  <a:gd name="T1" fmla="*/ 0 h 24"/>
                  <a:gd name="T2" fmla="*/ 52 w 52"/>
                  <a:gd name="T3" fmla="*/ 0 h 24"/>
                  <a:gd name="T4" fmla="*/ 0 w 52"/>
                  <a:gd name="T5" fmla="*/ 24 h 24"/>
                  <a:gd name="T6" fmla="*/ 0 w 52"/>
                  <a:gd name="T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24">
                    <a:moveTo>
                      <a:pt x="0" y="0"/>
                    </a:moveTo>
                    <a:lnTo>
                      <a:pt x="52" y="0"/>
                    </a:lnTo>
                    <a:lnTo>
                      <a:pt x="0" y="2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64" name="Freeform 1014"/>
              <p:cNvSpPr>
                <a:spLocks/>
              </p:cNvSpPr>
              <p:nvPr/>
            </p:nvSpPr>
            <p:spPr bwMode="auto">
              <a:xfrm>
                <a:off x="8481" y="3484"/>
                <a:ext cx="13" cy="14"/>
              </a:xfrm>
              <a:custGeom>
                <a:avLst/>
                <a:gdLst>
                  <a:gd name="T0" fmla="*/ 0 w 52"/>
                  <a:gd name="T1" fmla="*/ 0 h 54"/>
                  <a:gd name="T2" fmla="*/ 0 w 52"/>
                  <a:gd name="T3" fmla="*/ 54 h 54"/>
                  <a:gd name="T4" fmla="*/ 52 w 52"/>
                  <a:gd name="T5" fmla="*/ 54 h 54"/>
                  <a:gd name="T6" fmla="*/ 0 w 52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4">
                    <a:moveTo>
                      <a:pt x="0" y="0"/>
                    </a:moveTo>
                    <a:lnTo>
                      <a:pt x="0" y="54"/>
                    </a:lnTo>
                    <a:lnTo>
                      <a:pt x="52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65" name="Freeform 1015"/>
              <p:cNvSpPr>
                <a:spLocks/>
              </p:cNvSpPr>
              <p:nvPr/>
            </p:nvSpPr>
            <p:spPr bwMode="auto">
              <a:xfrm>
                <a:off x="8481" y="3484"/>
                <a:ext cx="13" cy="14"/>
              </a:xfrm>
              <a:custGeom>
                <a:avLst/>
                <a:gdLst>
                  <a:gd name="T0" fmla="*/ 0 w 52"/>
                  <a:gd name="T1" fmla="*/ 0 h 54"/>
                  <a:gd name="T2" fmla="*/ 0 w 52"/>
                  <a:gd name="T3" fmla="*/ 54 h 54"/>
                  <a:gd name="T4" fmla="*/ 52 w 52"/>
                  <a:gd name="T5" fmla="*/ 54 h 54"/>
                  <a:gd name="T6" fmla="*/ 0 w 52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2" h="54">
                    <a:moveTo>
                      <a:pt x="0" y="0"/>
                    </a:moveTo>
                    <a:lnTo>
                      <a:pt x="0" y="54"/>
                    </a:lnTo>
                    <a:lnTo>
                      <a:pt x="52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66" name="Freeform 1016"/>
              <p:cNvSpPr>
                <a:spLocks/>
              </p:cNvSpPr>
              <p:nvPr/>
            </p:nvSpPr>
            <p:spPr bwMode="auto">
              <a:xfrm>
                <a:off x="8481" y="3484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52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52" y="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67" name="Freeform 1017"/>
              <p:cNvSpPr>
                <a:spLocks/>
              </p:cNvSpPr>
              <p:nvPr/>
            </p:nvSpPr>
            <p:spPr bwMode="auto">
              <a:xfrm>
                <a:off x="8481" y="3484"/>
                <a:ext cx="19" cy="14"/>
              </a:xfrm>
              <a:custGeom>
                <a:avLst/>
                <a:gdLst>
                  <a:gd name="T0" fmla="*/ 0 w 76"/>
                  <a:gd name="T1" fmla="*/ 0 h 54"/>
                  <a:gd name="T2" fmla="*/ 76 w 76"/>
                  <a:gd name="T3" fmla="*/ 0 h 54"/>
                  <a:gd name="T4" fmla="*/ 52 w 76"/>
                  <a:gd name="T5" fmla="*/ 54 h 54"/>
                  <a:gd name="T6" fmla="*/ 0 w 76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6" h="54">
                    <a:moveTo>
                      <a:pt x="0" y="0"/>
                    </a:moveTo>
                    <a:lnTo>
                      <a:pt x="76" y="0"/>
                    </a:lnTo>
                    <a:lnTo>
                      <a:pt x="52" y="54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68" name="Line 1018"/>
              <p:cNvSpPr>
                <a:spLocks noChangeShapeType="1"/>
              </p:cNvSpPr>
              <p:nvPr/>
            </p:nvSpPr>
            <p:spPr bwMode="auto">
              <a:xfrm>
                <a:off x="6497" y="2154"/>
                <a:ext cx="6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69" name="Line 1019"/>
              <p:cNvSpPr>
                <a:spLocks noChangeShapeType="1"/>
              </p:cNvSpPr>
              <p:nvPr/>
            </p:nvSpPr>
            <p:spPr bwMode="auto">
              <a:xfrm>
                <a:off x="6619" y="2154"/>
                <a:ext cx="6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70" name="Line 1020"/>
              <p:cNvSpPr>
                <a:spLocks noChangeShapeType="1"/>
              </p:cNvSpPr>
              <p:nvPr/>
            </p:nvSpPr>
            <p:spPr bwMode="auto">
              <a:xfrm flipV="1">
                <a:off x="4778" y="1411"/>
                <a:ext cx="0" cy="385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71" name="Freeform 1021"/>
              <p:cNvSpPr>
                <a:spLocks/>
              </p:cNvSpPr>
              <p:nvPr/>
            </p:nvSpPr>
            <p:spPr bwMode="auto">
              <a:xfrm>
                <a:off x="6957" y="2751"/>
                <a:ext cx="26" cy="38"/>
              </a:xfrm>
              <a:custGeom>
                <a:avLst/>
                <a:gdLst>
                  <a:gd name="T0" fmla="*/ 76 w 106"/>
                  <a:gd name="T1" fmla="*/ 0 h 153"/>
                  <a:gd name="T2" fmla="*/ 46 w 106"/>
                  <a:gd name="T3" fmla="*/ 0 h 153"/>
                  <a:gd name="T4" fmla="*/ 36 w 106"/>
                  <a:gd name="T5" fmla="*/ 8 h 153"/>
                  <a:gd name="T6" fmla="*/ 42 w 106"/>
                  <a:gd name="T7" fmla="*/ 16 h 153"/>
                  <a:gd name="T8" fmla="*/ 72 w 106"/>
                  <a:gd name="T9" fmla="*/ 16 h 153"/>
                  <a:gd name="T10" fmla="*/ 86 w 106"/>
                  <a:gd name="T11" fmla="*/ 22 h 153"/>
                  <a:gd name="T12" fmla="*/ 89 w 106"/>
                  <a:gd name="T13" fmla="*/ 39 h 153"/>
                  <a:gd name="T14" fmla="*/ 78 w 106"/>
                  <a:gd name="T15" fmla="*/ 54 h 153"/>
                  <a:gd name="T16" fmla="*/ 60 w 106"/>
                  <a:gd name="T17" fmla="*/ 61 h 153"/>
                  <a:gd name="T18" fmla="*/ 45 w 106"/>
                  <a:gd name="T19" fmla="*/ 61 h 153"/>
                  <a:gd name="T20" fmla="*/ 35 w 106"/>
                  <a:gd name="T21" fmla="*/ 69 h 153"/>
                  <a:gd name="T22" fmla="*/ 41 w 106"/>
                  <a:gd name="T23" fmla="*/ 76 h 153"/>
                  <a:gd name="T24" fmla="*/ 57 w 106"/>
                  <a:gd name="T25" fmla="*/ 76 h 153"/>
                  <a:gd name="T26" fmla="*/ 71 w 106"/>
                  <a:gd name="T27" fmla="*/ 83 h 153"/>
                  <a:gd name="T28" fmla="*/ 73 w 106"/>
                  <a:gd name="T29" fmla="*/ 100 h 153"/>
                  <a:gd name="T30" fmla="*/ 68 w 106"/>
                  <a:gd name="T31" fmla="*/ 115 h 153"/>
                  <a:gd name="T32" fmla="*/ 58 w 106"/>
                  <a:gd name="T33" fmla="*/ 131 h 153"/>
                  <a:gd name="T34" fmla="*/ 40 w 106"/>
                  <a:gd name="T35" fmla="*/ 137 h 153"/>
                  <a:gd name="T36" fmla="*/ 9 w 106"/>
                  <a:gd name="T37" fmla="*/ 137 h 153"/>
                  <a:gd name="T38" fmla="*/ 0 w 106"/>
                  <a:gd name="T39" fmla="*/ 145 h 153"/>
                  <a:gd name="T40" fmla="*/ 5 w 106"/>
                  <a:gd name="T41" fmla="*/ 153 h 153"/>
                  <a:gd name="T42" fmla="*/ 36 w 106"/>
                  <a:gd name="T43" fmla="*/ 153 h 153"/>
                  <a:gd name="T44" fmla="*/ 45 w 106"/>
                  <a:gd name="T45" fmla="*/ 151 h 153"/>
                  <a:gd name="T46" fmla="*/ 66 w 106"/>
                  <a:gd name="T47" fmla="*/ 141 h 153"/>
                  <a:gd name="T48" fmla="*/ 73 w 106"/>
                  <a:gd name="T49" fmla="*/ 134 h 153"/>
                  <a:gd name="T50" fmla="*/ 84 w 106"/>
                  <a:gd name="T51" fmla="*/ 115 h 153"/>
                  <a:gd name="T52" fmla="*/ 87 w 106"/>
                  <a:gd name="T53" fmla="*/ 100 h 153"/>
                  <a:gd name="T54" fmla="*/ 89 w 106"/>
                  <a:gd name="T55" fmla="*/ 84 h 153"/>
                  <a:gd name="T56" fmla="*/ 81 w 106"/>
                  <a:gd name="T57" fmla="*/ 69 h 153"/>
                  <a:gd name="T58" fmla="*/ 94 w 106"/>
                  <a:gd name="T59" fmla="*/ 57 h 153"/>
                  <a:gd name="T60" fmla="*/ 104 w 106"/>
                  <a:gd name="T61" fmla="*/ 39 h 153"/>
                  <a:gd name="T62" fmla="*/ 106 w 106"/>
                  <a:gd name="T63" fmla="*/ 29 h 153"/>
                  <a:gd name="T64" fmla="*/ 100 w 106"/>
                  <a:gd name="T65" fmla="*/ 12 h 153"/>
                  <a:gd name="T66" fmla="*/ 94 w 106"/>
                  <a:gd name="T67" fmla="*/ 5 h 153"/>
                  <a:gd name="T68" fmla="*/ 76 w 106"/>
                  <a:gd name="T6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6" h="153">
                    <a:moveTo>
                      <a:pt x="76" y="0"/>
                    </a:moveTo>
                    <a:lnTo>
                      <a:pt x="46" y="0"/>
                    </a:lnTo>
                    <a:lnTo>
                      <a:pt x="36" y="8"/>
                    </a:lnTo>
                    <a:lnTo>
                      <a:pt x="42" y="16"/>
                    </a:lnTo>
                    <a:lnTo>
                      <a:pt x="72" y="16"/>
                    </a:lnTo>
                    <a:lnTo>
                      <a:pt x="86" y="22"/>
                    </a:lnTo>
                    <a:lnTo>
                      <a:pt x="89" y="39"/>
                    </a:lnTo>
                    <a:lnTo>
                      <a:pt x="78" y="54"/>
                    </a:lnTo>
                    <a:lnTo>
                      <a:pt x="60" y="61"/>
                    </a:lnTo>
                    <a:lnTo>
                      <a:pt x="45" y="61"/>
                    </a:lnTo>
                    <a:lnTo>
                      <a:pt x="35" y="69"/>
                    </a:lnTo>
                    <a:lnTo>
                      <a:pt x="41" y="76"/>
                    </a:lnTo>
                    <a:lnTo>
                      <a:pt x="57" y="76"/>
                    </a:lnTo>
                    <a:lnTo>
                      <a:pt x="71" y="83"/>
                    </a:lnTo>
                    <a:lnTo>
                      <a:pt x="73" y="100"/>
                    </a:lnTo>
                    <a:lnTo>
                      <a:pt x="68" y="115"/>
                    </a:lnTo>
                    <a:lnTo>
                      <a:pt x="58" y="131"/>
                    </a:lnTo>
                    <a:lnTo>
                      <a:pt x="40" y="137"/>
                    </a:lnTo>
                    <a:lnTo>
                      <a:pt x="9" y="137"/>
                    </a:lnTo>
                    <a:lnTo>
                      <a:pt x="0" y="145"/>
                    </a:lnTo>
                    <a:lnTo>
                      <a:pt x="5" y="153"/>
                    </a:lnTo>
                    <a:lnTo>
                      <a:pt x="36" y="153"/>
                    </a:lnTo>
                    <a:lnTo>
                      <a:pt x="45" y="151"/>
                    </a:lnTo>
                    <a:lnTo>
                      <a:pt x="66" y="141"/>
                    </a:lnTo>
                    <a:lnTo>
                      <a:pt x="73" y="134"/>
                    </a:lnTo>
                    <a:lnTo>
                      <a:pt x="84" y="115"/>
                    </a:lnTo>
                    <a:lnTo>
                      <a:pt x="87" y="100"/>
                    </a:lnTo>
                    <a:lnTo>
                      <a:pt x="89" y="84"/>
                    </a:lnTo>
                    <a:lnTo>
                      <a:pt x="81" y="69"/>
                    </a:lnTo>
                    <a:lnTo>
                      <a:pt x="94" y="57"/>
                    </a:lnTo>
                    <a:lnTo>
                      <a:pt x="104" y="39"/>
                    </a:lnTo>
                    <a:lnTo>
                      <a:pt x="106" y="29"/>
                    </a:lnTo>
                    <a:lnTo>
                      <a:pt x="100" y="12"/>
                    </a:lnTo>
                    <a:lnTo>
                      <a:pt x="94" y="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FF00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72" name="Freeform 1022"/>
              <p:cNvSpPr>
                <a:spLocks/>
              </p:cNvSpPr>
              <p:nvPr/>
            </p:nvSpPr>
            <p:spPr bwMode="auto">
              <a:xfrm>
                <a:off x="6907" y="2697"/>
                <a:ext cx="66" cy="88"/>
              </a:xfrm>
              <a:custGeom>
                <a:avLst/>
                <a:gdLst>
                  <a:gd name="T0" fmla="*/ 253 w 266"/>
                  <a:gd name="T1" fmla="*/ 0 h 353"/>
                  <a:gd name="T2" fmla="*/ 182 w 266"/>
                  <a:gd name="T3" fmla="*/ 10 h 353"/>
                  <a:gd name="T4" fmla="*/ 218 w 266"/>
                  <a:gd name="T5" fmla="*/ 27 h 353"/>
                  <a:gd name="T6" fmla="*/ 224 w 266"/>
                  <a:gd name="T7" fmla="*/ 68 h 353"/>
                  <a:gd name="T8" fmla="*/ 206 w 266"/>
                  <a:gd name="T9" fmla="*/ 99 h 353"/>
                  <a:gd name="T10" fmla="*/ 7 w 266"/>
                  <a:gd name="T11" fmla="*/ 323 h 353"/>
                  <a:gd name="T12" fmla="*/ 0 w 266"/>
                  <a:gd name="T13" fmla="*/ 334 h 353"/>
                  <a:gd name="T14" fmla="*/ 14 w 266"/>
                  <a:gd name="T15" fmla="*/ 353 h 353"/>
                  <a:gd name="T16" fmla="*/ 166 w 266"/>
                  <a:gd name="T17" fmla="*/ 353 h 353"/>
                  <a:gd name="T18" fmla="*/ 191 w 266"/>
                  <a:gd name="T19" fmla="*/ 334 h 353"/>
                  <a:gd name="T20" fmla="*/ 177 w 266"/>
                  <a:gd name="T21" fmla="*/ 316 h 353"/>
                  <a:gd name="T22" fmla="*/ 58 w 266"/>
                  <a:gd name="T23" fmla="*/ 316 h 353"/>
                  <a:gd name="T24" fmla="*/ 230 w 266"/>
                  <a:gd name="T25" fmla="*/ 122 h 353"/>
                  <a:gd name="T26" fmla="*/ 235 w 266"/>
                  <a:gd name="T27" fmla="*/ 116 h 353"/>
                  <a:gd name="T28" fmla="*/ 262 w 266"/>
                  <a:gd name="T29" fmla="*/ 68 h 353"/>
                  <a:gd name="T30" fmla="*/ 266 w 266"/>
                  <a:gd name="T31" fmla="*/ 43 h 353"/>
                  <a:gd name="T32" fmla="*/ 253 w 266"/>
                  <a:gd name="T33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6" h="353">
                    <a:moveTo>
                      <a:pt x="253" y="0"/>
                    </a:moveTo>
                    <a:lnTo>
                      <a:pt x="182" y="10"/>
                    </a:lnTo>
                    <a:lnTo>
                      <a:pt x="218" y="27"/>
                    </a:lnTo>
                    <a:lnTo>
                      <a:pt x="224" y="68"/>
                    </a:lnTo>
                    <a:lnTo>
                      <a:pt x="206" y="99"/>
                    </a:lnTo>
                    <a:lnTo>
                      <a:pt x="7" y="323"/>
                    </a:lnTo>
                    <a:lnTo>
                      <a:pt x="0" y="334"/>
                    </a:lnTo>
                    <a:lnTo>
                      <a:pt x="14" y="353"/>
                    </a:lnTo>
                    <a:lnTo>
                      <a:pt x="166" y="353"/>
                    </a:lnTo>
                    <a:lnTo>
                      <a:pt x="191" y="334"/>
                    </a:lnTo>
                    <a:lnTo>
                      <a:pt x="177" y="316"/>
                    </a:lnTo>
                    <a:lnTo>
                      <a:pt x="58" y="316"/>
                    </a:lnTo>
                    <a:lnTo>
                      <a:pt x="230" y="122"/>
                    </a:lnTo>
                    <a:lnTo>
                      <a:pt x="235" y="116"/>
                    </a:lnTo>
                    <a:lnTo>
                      <a:pt x="262" y="68"/>
                    </a:lnTo>
                    <a:lnTo>
                      <a:pt x="266" y="43"/>
                    </a:lnTo>
                    <a:lnTo>
                      <a:pt x="253" y="0"/>
                    </a:lnTo>
                    <a:close/>
                  </a:path>
                </a:pathLst>
              </a:custGeom>
              <a:solidFill>
                <a:srgbClr val="FF00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73" name="Freeform 1023"/>
              <p:cNvSpPr>
                <a:spLocks/>
              </p:cNvSpPr>
              <p:nvPr/>
            </p:nvSpPr>
            <p:spPr bwMode="auto">
              <a:xfrm>
                <a:off x="6926" y="2690"/>
                <a:ext cx="44" cy="24"/>
              </a:xfrm>
              <a:custGeom>
                <a:avLst/>
                <a:gdLst>
                  <a:gd name="T0" fmla="*/ 116 w 177"/>
                  <a:gd name="T1" fmla="*/ 0 h 96"/>
                  <a:gd name="T2" fmla="*/ 94 w 177"/>
                  <a:gd name="T3" fmla="*/ 3 h 96"/>
                  <a:gd name="T4" fmla="*/ 49 w 177"/>
                  <a:gd name="T5" fmla="*/ 24 h 96"/>
                  <a:gd name="T6" fmla="*/ 4 w 177"/>
                  <a:gd name="T7" fmla="*/ 69 h 96"/>
                  <a:gd name="T8" fmla="*/ 0 w 177"/>
                  <a:gd name="T9" fmla="*/ 77 h 96"/>
                  <a:gd name="T10" fmla="*/ 14 w 177"/>
                  <a:gd name="T11" fmla="*/ 96 h 96"/>
                  <a:gd name="T12" fmla="*/ 34 w 177"/>
                  <a:gd name="T13" fmla="*/ 86 h 96"/>
                  <a:gd name="T14" fmla="*/ 62 w 177"/>
                  <a:gd name="T15" fmla="*/ 57 h 96"/>
                  <a:gd name="T16" fmla="*/ 106 w 177"/>
                  <a:gd name="T17" fmla="*/ 38 h 96"/>
                  <a:gd name="T18" fmla="*/ 177 w 177"/>
                  <a:gd name="T19" fmla="*/ 28 h 96"/>
                  <a:gd name="T20" fmla="*/ 161 w 177"/>
                  <a:gd name="T21" fmla="*/ 13 h 96"/>
                  <a:gd name="T22" fmla="*/ 116 w 177"/>
                  <a:gd name="T2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7" h="96">
                    <a:moveTo>
                      <a:pt x="116" y="0"/>
                    </a:moveTo>
                    <a:lnTo>
                      <a:pt x="94" y="3"/>
                    </a:lnTo>
                    <a:lnTo>
                      <a:pt x="49" y="24"/>
                    </a:lnTo>
                    <a:lnTo>
                      <a:pt x="4" y="69"/>
                    </a:lnTo>
                    <a:lnTo>
                      <a:pt x="0" y="77"/>
                    </a:lnTo>
                    <a:lnTo>
                      <a:pt x="14" y="96"/>
                    </a:lnTo>
                    <a:lnTo>
                      <a:pt x="34" y="86"/>
                    </a:lnTo>
                    <a:lnTo>
                      <a:pt x="62" y="57"/>
                    </a:lnTo>
                    <a:lnTo>
                      <a:pt x="106" y="38"/>
                    </a:lnTo>
                    <a:lnTo>
                      <a:pt x="177" y="28"/>
                    </a:lnTo>
                    <a:lnTo>
                      <a:pt x="161" y="13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F00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74" name="Freeform 1024"/>
              <p:cNvSpPr>
                <a:spLocks/>
              </p:cNvSpPr>
              <p:nvPr/>
            </p:nvSpPr>
            <p:spPr bwMode="auto">
              <a:xfrm>
                <a:off x="7238" y="2145"/>
                <a:ext cx="8" cy="17"/>
              </a:xfrm>
              <a:custGeom>
                <a:avLst/>
                <a:gdLst>
                  <a:gd name="T0" fmla="*/ 0 w 35"/>
                  <a:gd name="T1" fmla="*/ 35 h 69"/>
                  <a:gd name="T2" fmla="*/ 0 w 35"/>
                  <a:gd name="T3" fmla="*/ 0 h 69"/>
                  <a:gd name="T4" fmla="*/ 10 w 35"/>
                  <a:gd name="T5" fmla="*/ 3 h 69"/>
                  <a:gd name="T6" fmla="*/ 21 w 35"/>
                  <a:gd name="T7" fmla="*/ 8 h 69"/>
                  <a:gd name="T8" fmla="*/ 27 w 35"/>
                  <a:gd name="T9" fmla="*/ 14 h 69"/>
                  <a:gd name="T10" fmla="*/ 32 w 35"/>
                  <a:gd name="T11" fmla="*/ 25 h 69"/>
                  <a:gd name="T12" fmla="*/ 35 w 35"/>
                  <a:gd name="T13" fmla="*/ 35 h 69"/>
                  <a:gd name="T14" fmla="*/ 32 w 35"/>
                  <a:gd name="T15" fmla="*/ 45 h 69"/>
                  <a:gd name="T16" fmla="*/ 27 w 35"/>
                  <a:gd name="T17" fmla="*/ 56 h 69"/>
                  <a:gd name="T18" fmla="*/ 21 w 35"/>
                  <a:gd name="T19" fmla="*/ 62 h 69"/>
                  <a:gd name="T20" fmla="*/ 10 w 35"/>
                  <a:gd name="T21" fmla="*/ 67 h 69"/>
                  <a:gd name="T22" fmla="*/ 0 w 35"/>
                  <a:gd name="T23" fmla="*/ 69 h 69"/>
                  <a:gd name="T24" fmla="*/ 0 w 35"/>
                  <a:gd name="T25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69">
                    <a:moveTo>
                      <a:pt x="0" y="35"/>
                    </a:moveTo>
                    <a:lnTo>
                      <a:pt x="0" y="0"/>
                    </a:lnTo>
                    <a:lnTo>
                      <a:pt x="10" y="3"/>
                    </a:lnTo>
                    <a:lnTo>
                      <a:pt x="21" y="8"/>
                    </a:lnTo>
                    <a:lnTo>
                      <a:pt x="27" y="14"/>
                    </a:lnTo>
                    <a:lnTo>
                      <a:pt x="32" y="25"/>
                    </a:lnTo>
                    <a:lnTo>
                      <a:pt x="35" y="35"/>
                    </a:lnTo>
                    <a:lnTo>
                      <a:pt x="32" y="45"/>
                    </a:lnTo>
                    <a:lnTo>
                      <a:pt x="27" y="56"/>
                    </a:lnTo>
                    <a:lnTo>
                      <a:pt x="21" y="62"/>
                    </a:lnTo>
                    <a:lnTo>
                      <a:pt x="10" y="67"/>
                    </a:lnTo>
                    <a:lnTo>
                      <a:pt x="0" y="6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75" name="Freeform 1025"/>
              <p:cNvSpPr>
                <a:spLocks/>
              </p:cNvSpPr>
              <p:nvPr/>
            </p:nvSpPr>
            <p:spPr bwMode="auto">
              <a:xfrm>
                <a:off x="7238" y="2145"/>
                <a:ext cx="8" cy="17"/>
              </a:xfrm>
              <a:custGeom>
                <a:avLst/>
                <a:gdLst>
                  <a:gd name="T0" fmla="*/ 0 w 35"/>
                  <a:gd name="T1" fmla="*/ 0 h 69"/>
                  <a:gd name="T2" fmla="*/ 10 w 35"/>
                  <a:gd name="T3" fmla="*/ 3 h 69"/>
                  <a:gd name="T4" fmla="*/ 21 w 35"/>
                  <a:gd name="T5" fmla="*/ 8 h 69"/>
                  <a:gd name="T6" fmla="*/ 27 w 35"/>
                  <a:gd name="T7" fmla="*/ 14 h 69"/>
                  <a:gd name="T8" fmla="*/ 32 w 35"/>
                  <a:gd name="T9" fmla="*/ 25 h 69"/>
                  <a:gd name="T10" fmla="*/ 35 w 35"/>
                  <a:gd name="T11" fmla="*/ 35 h 69"/>
                  <a:gd name="T12" fmla="*/ 32 w 35"/>
                  <a:gd name="T13" fmla="*/ 45 h 69"/>
                  <a:gd name="T14" fmla="*/ 27 w 35"/>
                  <a:gd name="T15" fmla="*/ 56 h 69"/>
                  <a:gd name="T16" fmla="*/ 21 w 35"/>
                  <a:gd name="T17" fmla="*/ 62 h 69"/>
                  <a:gd name="T18" fmla="*/ 10 w 35"/>
                  <a:gd name="T19" fmla="*/ 67 h 69"/>
                  <a:gd name="T20" fmla="*/ 0 w 35"/>
                  <a:gd name="T21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69">
                    <a:moveTo>
                      <a:pt x="0" y="0"/>
                    </a:moveTo>
                    <a:lnTo>
                      <a:pt x="10" y="3"/>
                    </a:lnTo>
                    <a:lnTo>
                      <a:pt x="21" y="8"/>
                    </a:lnTo>
                    <a:lnTo>
                      <a:pt x="27" y="14"/>
                    </a:lnTo>
                    <a:lnTo>
                      <a:pt x="32" y="25"/>
                    </a:lnTo>
                    <a:lnTo>
                      <a:pt x="35" y="35"/>
                    </a:lnTo>
                    <a:lnTo>
                      <a:pt x="32" y="45"/>
                    </a:lnTo>
                    <a:lnTo>
                      <a:pt x="27" y="56"/>
                    </a:lnTo>
                    <a:lnTo>
                      <a:pt x="21" y="62"/>
                    </a:lnTo>
                    <a:lnTo>
                      <a:pt x="10" y="67"/>
                    </a:lnTo>
                    <a:lnTo>
                      <a:pt x="0" y="6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76" name="Freeform 1026"/>
              <p:cNvSpPr>
                <a:spLocks/>
              </p:cNvSpPr>
              <p:nvPr/>
            </p:nvSpPr>
            <p:spPr bwMode="auto">
              <a:xfrm>
                <a:off x="6681" y="2145"/>
                <a:ext cx="557" cy="17"/>
              </a:xfrm>
              <a:custGeom>
                <a:avLst/>
                <a:gdLst>
                  <a:gd name="T0" fmla="*/ 2228 w 2228"/>
                  <a:gd name="T1" fmla="*/ 69 h 69"/>
                  <a:gd name="T2" fmla="*/ 2228 w 2228"/>
                  <a:gd name="T3" fmla="*/ 35 h 69"/>
                  <a:gd name="T4" fmla="*/ 2228 w 2228"/>
                  <a:gd name="T5" fmla="*/ 0 h 69"/>
                  <a:gd name="T6" fmla="*/ 0 w 2228"/>
                  <a:gd name="T7" fmla="*/ 0 h 69"/>
                  <a:gd name="T8" fmla="*/ 0 w 2228"/>
                  <a:gd name="T9" fmla="*/ 35 h 69"/>
                  <a:gd name="T10" fmla="*/ 0 w 2228"/>
                  <a:gd name="T11" fmla="*/ 69 h 69"/>
                  <a:gd name="T12" fmla="*/ 2228 w 2228"/>
                  <a:gd name="T1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8" h="69">
                    <a:moveTo>
                      <a:pt x="2228" y="69"/>
                    </a:moveTo>
                    <a:lnTo>
                      <a:pt x="2228" y="35"/>
                    </a:lnTo>
                    <a:lnTo>
                      <a:pt x="2228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0" y="69"/>
                    </a:lnTo>
                    <a:lnTo>
                      <a:pt x="2228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77" name="Freeform 1027"/>
              <p:cNvSpPr>
                <a:spLocks/>
              </p:cNvSpPr>
              <p:nvPr/>
            </p:nvSpPr>
            <p:spPr bwMode="auto">
              <a:xfrm>
                <a:off x="6681" y="2145"/>
                <a:ext cx="557" cy="17"/>
              </a:xfrm>
              <a:custGeom>
                <a:avLst/>
                <a:gdLst>
                  <a:gd name="T0" fmla="*/ 2228 w 2228"/>
                  <a:gd name="T1" fmla="*/ 69 h 69"/>
                  <a:gd name="T2" fmla="*/ 2228 w 2228"/>
                  <a:gd name="T3" fmla="*/ 35 h 69"/>
                  <a:gd name="T4" fmla="*/ 2228 w 2228"/>
                  <a:gd name="T5" fmla="*/ 0 h 69"/>
                  <a:gd name="T6" fmla="*/ 0 w 2228"/>
                  <a:gd name="T7" fmla="*/ 0 h 69"/>
                  <a:gd name="T8" fmla="*/ 0 w 2228"/>
                  <a:gd name="T9" fmla="*/ 35 h 69"/>
                  <a:gd name="T10" fmla="*/ 0 w 2228"/>
                  <a:gd name="T11" fmla="*/ 69 h 69"/>
                  <a:gd name="T12" fmla="*/ 2228 w 2228"/>
                  <a:gd name="T1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28" h="69">
                    <a:moveTo>
                      <a:pt x="2228" y="69"/>
                    </a:moveTo>
                    <a:lnTo>
                      <a:pt x="2228" y="35"/>
                    </a:lnTo>
                    <a:lnTo>
                      <a:pt x="2228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0" y="69"/>
                    </a:lnTo>
                    <a:lnTo>
                      <a:pt x="2228" y="69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78" name="Freeform 1028"/>
              <p:cNvSpPr>
                <a:spLocks/>
              </p:cNvSpPr>
              <p:nvPr/>
            </p:nvSpPr>
            <p:spPr bwMode="auto">
              <a:xfrm>
                <a:off x="6672" y="2145"/>
                <a:ext cx="9" cy="17"/>
              </a:xfrm>
              <a:custGeom>
                <a:avLst/>
                <a:gdLst>
                  <a:gd name="T0" fmla="*/ 34 w 34"/>
                  <a:gd name="T1" fmla="*/ 35 h 69"/>
                  <a:gd name="T2" fmla="*/ 34 w 34"/>
                  <a:gd name="T3" fmla="*/ 69 h 69"/>
                  <a:gd name="T4" fmla="*/ 24 w 34"/>
                  <a:gd name="T5" fmla="*/ 67 h 69"/>
                  <a:gd name="T6" fmla="*/ 13 w 34"/>
                  <a:gd name="T7" fmla="*/ 62 h 69"/>
                  <a:gd name="T8" fmla="*/ 7 w 34"/>
                  <a:gd name="T9" fmla="*/ 56 h 69"/>
                  <a:gd name="T10" fmla="*/ 2 w 34"/>
                  <a:gd name="T11" fmla="*/ 45 h 69"/>
                  <a:gd name="T12" fmla="*/ 0 w 34"/>
                  <a:gd name="T13" fmla="*/ 35 h 69"/>
                  <a:gd name="T14" fmla="*/ 2 w 34"/>
                  <a:gd name="T15" fmla="*/ 25 h 69"/>
                  <a:gd name="T16" fmla="*/ 7 w 34"/>
                  <a:gd name="T17" fmla="*/ 14 h 69"/>
                  <a:gd name="T18" fmla="*/ 13 w 34"/>
                  <a:gd name="T19" fmla="*/ 8 h 69"/>
                  <a:gd name="T20" fmla="*/ 24 w 34"/>
                  <a:gd name="T21" fmla="*/ 3 h 69"/>
                  <a:gd name="T22" fmla="*/ 34 w 34"/>
                  <a:gd name="T23" fmla="*/ 0 h 69"/>
                  <a:gd name="T24" fmla="*/ 34 w 34"/>
                  <a:gd name="T25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69">
                    <a:moveTo>
                      <a:pt x="34" y="35"/>
                    </a:moveTo>
                    <a:lnTo>
                      <a:pt x="34" y="69"/>
                    </a:lnTo>
                    <a:lnTo>
                      <a:pt x="24" y="67"/>
                    </a:lnTo>
                    <a:lnTo>
                      <a:pt x="13" y="62"/>
                    </a:lnTo>
                    <a:lnTo>
                      <a:pt x="7" y="56"/>
                    </a:lnTo>
                    <a:lnTo>
                      <a:pt x="2" y="45"/>
                    </a:lnTo>
                    <a:lnTo>
                      <a:pt x="0" y="35"/>
                    </a:lnTo>
                    <a:lnTo>
                      <a:pt x="2" y="25"/>
                    </a:lnTo>
                    <a:lnTo>
                      <a:pt x="7" y="14"/>
                    </a:lnTo>
                    <a:lnTo>
                      <a:pt x="13" y="8"/>
                    </a:lnTo>
                    <a:lnTo>
                      <a:pt x="24" y="3"/>
                    </a:lnTo>
                    <a:lnTo>
                      <a:pt x="34" y="0"/>
                    </a:lnTo>
                    <a:lnTo>
                      <a:pt x="34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79" name="Freeform 1029"/>
              <p:cNvSpPr>
                <a:spLocks/>
              </p:cNvSpPr>
              <p:nvPr/>
            </p:nvSpPr>
            <p:spPr bwMode="auto">
              <a:xfrm>
                <a:off x="6672" y="2145"/>
                <a:ext cx="9" cy="17"/>
              </a:xfrm>
              <a:custGeom>
                <a:avLst/>
                <a:gdLst>
                  <a:gd name="T0" fmla="*/ 34 w 34"/>
                  <a:gd name="T1" fmla="*/ 69 h 69"/>
                  <a:gd name="T2" fmla="*/ 24 w 34"/>
                  <a:gd name="T3" fmla="*/ 67 h 69"/>
                  <a:gd name="T4" fmla="*/ 13 w 34"/>
                  <a:gd name="T5" fmla="*/ 62 h 69"/>
                  <a:gd name="T6" fmla="*/ 7 w 34"/>
                  <a:gd name="T7" fmla="*/ 56 h 69"/>
                  <a:gd name="T8" fmla="*/ 2 w 34"/>
                  <a:gd name="T9" fmla="*/ 45 h 69"/>
                  <a:gd name="T10" fmla="*/ 0 w 34"/>
                  <a:gd name="T11" fmla="*/ 35 h 69"/>
                  <a:gd name="T12" fmla="*/ 2 w 34"/>
                  <a:gd name="T13" fmla="*/ 25 h 69"/>
                  <a:gd name="T14" fmla="*/ 7 w 34"/>
                  <a:gd name="T15" fmla="*/ 14 h 69"/>
                  <a:gd name="T16" fmla="*/ 13 w 34"/>
                  <a:gd name="T17" fmla="*/ 8 h 69"/>
                  <a:gd name="T18" fmla="*/ 24 w 34"/>
                  <a:gd name="T19" fmla="*/ 3 h 69"/>
                  <a:gd name="T20" fmla="*/ 34 w 34"/>
                  <a:gd name="T21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69">
                    <a:moveTo>
                      <a:pt x="34" y="69"/>
                    </a:moveTo>
                    <a:lnTo>
                      <a:pt x="24" y="67"/>
                    </a:lnTo>
                    <a:lnTo>
                      <a:pt x="13" y="62"/>
                    </a:lnTo>
                    <a:lnTo>
                      <a:pt x="7" y="56"/>
                    </a:lnTo>
                    <a:lnTo>
                      <a:pt x="2" y="45"/>
                    </a:lnTo>
                    <a:lnTo>
                      <a:pt x="0" y="35"/>
                    </a:lnTo>
                    <a:lnTo>
                      <a:pt x="2" y="25"/>
                    </a:lnTo>
                    <a:lnTo>
                      <a:pt x="7" y="14"/>
                    </a:lnTo>
                    <a:lnTo>
                      <a:pt x="13" y="8"/>
                    </a:lnTo>
                    <a:lnTo>
                      <a:pt x="24" y="3"/>
                    </a:lnTo>
                    <a:lnTo>
                      <a:pt x="3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80" name="Freeform 1030"/>
              <p:cNvSpPr>
                <a:spLocks/>
              </p:cNvSpPr>
              <p:nvPr/>
            </p:nvSpPr>
            <p:spPr bwMode="auto">
              <a:xfrm>
                <a:off x="6488" y="2659"/>
                <a:ext cx="9" cy="17"/>
              </a:xfrm>
              <a:custGeom>
                <a:avLst/>
                <a:gdLst>
                  <a:gd name="T0" fmla="*/ 33 w 33"/>
                  <a:gd name="T1" fmla="*/ 35 h 68"/>
                  <a:gd name="T2" fmla="*/ 33 w 33"/>
                  <a:gd name="T3" fmla="*/ 68 h 68"/>
                  <a:gd name="T4" fmla="*/ 23 w 33"/>
                  <a:gd name="T5" fmla="*/ 67 h 68"/>
                  <a:gd name="T6" fmla="*/ 13 w 33"/>
                  <a:gd name="T7" fmla="*/ 62 h 68"/>
                  <a:gd name="T8" fmla="*/ 6 w 33"/>
                  <a:gd name="T9" fmla="*/ 55 h 68"/>
                  <a:gd name="T10" fmla="*/ 1 w 33"/>
                  <a:gd name="T11" fmla="*/ 45 h 68"/>
                  <a:gd name="T12" fmla="*/ 0 w 33"/>
                  <a:gd name="T13" fmla="*/ 35 h 68"/>
                  <a:gd name="T14" fmla="*/ 1 w 33"/>
                  <a:gd name="T15" fmla="*/ 24 h 68"/>
                  <a:gd name="T16" fmla="*/ 6 w 33"/>
                  <a:gd name="T17" fmla="*/ 14 h 68"/>
                  <a:gd name="T18" fmla="*/ 13 w 33"/>
                  <a:gd name="T19" fmla="*/ 8 h 68"/>
                  <a:gd name="T20" fmla="*/ 23 w 33"/>
                  <a:gd name="T21" fmla="*/ 2 h 68"/>
                  <a:gd name="T22" fmla="*/ 33 w 33"/>
                  <a:gd name="T23" fmla="*/ 0 h 68"/>
                  <a:gd name="T24" fmla="*/ 33 w 33"/>
                  <a:gd name="T25" fmla="*/ 3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68">
                    <a:moveTo>
                      <a:pt x="33" y="35"/>
                    </a:moveTo>
                    <a:lnTo>
                      <a:pt x="33" y="68"/>
                    </a:lnTo>
                    <a:lnTo>
                      <a:pt x="23" y="67"/>
                    </a:lnTo>
                    <a:lnTo>
                      <a:pt x="13" y="62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5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33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81" name="Freeform 1031"/>
              <p:cNvSpPr>
                <a:spLocks/>
              </p:cNvSpPr>
              <p:nvPr/>
            </p:nvSpPr>
            <p:spPr bwMode="auto">
              <a:xfrm>
                <a:off x="6488" y="2659"/>
                <a:ext cx="9" cy="17"/>
              </a:xfrm>
              <a:custGeom>
                <a:avLst/>
                <a:gdLst>
                  <a:gd name="T0" fmla="*/ 33 w 33"/>
                  <a:gd name="T1" fmla="*/ 68 h 68"/>
                  <a:gd name="T2" fmla="*/ 23 w 33"/>
                  <a:gd name="T3" fmla="*/ 67 h 68"/>
                  <a:gd name="T4" fmla="*/ 13 w 33"/>
                  <a:gd name="T5" fmla="*/ 62 h 68"/>
                  <a:gd name="T6" fmla="*/ 6 w 33"/>
                  <a:gd name="T7" fmla="*/ 55 h 68"/>
                  <a:gd name="T8" fmla="*/ 1 w 33"/>
                  <a:gd name="T9" fmla="*/ 45 h 68"/>
                  <a:gd name="T10" fmla="*/ 0 w 33"/>
                  <a:gd name="T11" fmla="*/ 35 h 68"/>
                  <a:gd name="T12" fmla="*/ 1 w 33"/>
                  <a:gd name="T13" fmla="*/ 24 h 68"/>
                  <a:gd name="T14" fmla="*/ 6 w 33"/>
                  <a:gd name="T15" fmla="*/ 14 h 68"/>
                  <a:gd name="T16" fmla="*/ 13 w 33"/>
                  <a:gd name="T17" fmla="*/ 8 h 68"/>
                  <a:gd name="T18" fmla="*/ 23 w 33"/>
                  <a:gd name="T19" fmla="*/ 2 h 68"/>
                  <a:gd name="T20" fmla="*/ 33 w 33"/>
                  <a:gd name="T2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68">
                    <a:moveTo>
                      <a:pt x="33" y="68"/>
                    </a:moveTo>
                    <a:lnTo>
                      <a:pt x="23" y="67"/>
                    </a:lnTo>
                    <a:lnTo>
                      <a:pt x="13" y="62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5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2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82" name="Freeform 1032"/>
              <p:cNvSpPr>
                <a:spLocks/>
              </p:cNvSpPr>
              <p:nvPr/>
            </p:nvSpPr>
            <p:spPr bwMode="auto">
              <a:xfrm>
                <a:off x="6497" y="2659"/>
                <a:ext cx="741" cy="17"/>
              </a:xfrm>
              <a:custGeom>
                <a:avLst/>
                <a:gdLst>
                  <a:gd name="T0" fmla="*/ 0 w 2965"/>
                  <a:gd name="T1" fmla="*/ 0 h 68"/>
                  <a:gd name="T2" fmla="*/ 0 w 2965"/>
                  <a:gd name="T3" fmla="*/ 35 h 68"/>
                  <a:gd name="T4" fmla="*/ 0 w 2965"/>
                  <a:gd name="T5" fmla="*/ 68 h 68"/>
                  <a:gd name="T6" fmla="*/ 2965 w 2965"/>
                  <a:gd name="T7" fmla="*/ 68 h 68"/>
                  <a:gd name="T8" fmla="*/ 2965 w 2965"/>
                  <a:gd name="T9" fmla="*/ 35 h 68"/>
                  <a:gd name="T10" fmla="*/ 2965 w 2965"/>
                  <a:gd name="T11" fmla="*/ 0 h 68"/>
                  <a:gd name="T12" fmla="*/ 0 w 2965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5" h="68">
                    <a:moveTo>
                      <a:pt x="0" y="0"/>
                    </a:moveTo>
                    <a:lnTo>
                      <a:pt x="0" y="35"/>
                    </a:lnTo>
                    <a:lnTo>
                      <a:pt x="0" y="68"/>
                    </a:lnTo>
                    <a:lnTo>
                      <a:pt x="2965" y="68"/>
                    </a:lnTo>
                    <a:lnTo>
                      <a:pt x="2965" y="35"/>
                    </a:lnTo>
                    <a:lnTo>
                      <a:pt x="296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83" name="Freeform 1033"/>
              <p:cNvSpPr>
                <a:spLocks/>
              </p:cNvSpPr>
              <p:nvPr/>
            </p:nvSpPr>
            <p:spPr bwMode="auto">
              <a:xfrm>
                <a:off x="6497" y="2659"/>
                <a:ext cx="741" cy="17"/>
              </a:xfrm>
              <a:custGeom>
                <a:avLst/>
                <a:gdLst>
                  <a:gd name="T0" fmla="*/ 0 w 2965"/>
                  <a:gd name="T1" fmla="*/ 0 h 68"/>
                  <a:gd name="T2" fmla="*/ 0 w 2965"/>
                  <a:gd name="T3" fmla="*/ 35 h 68"/>
                  <a:gd name="T4" fmla="*/ 0 w 2965"/>
                  <a:gd name="T5" fmla="*/ 68 h 68"/>
                  <a:gd name="T6" fmla="*/ 2965 w 2965"/>
                  <a:gd name="T7" fmla="*/ 68 h 68"/>
                  <a:gd name="T8" fmla="*/ 2965 w 2965"/>
                  <a:gd name="T9" fmla="*/ 35 h 68"/>
                  <a:gd name="T10" fmla="*/ 2965 w 2965"/>
                  <a:gd name="T11" fmla="*/ 0 h 68"/>
                  <a:gd name="T12" fmla="*/ 0 w 2965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5" h="68">
                    <a:moveTo>
                      <a:pt x="0" y="0"/>
                    </a:moveTo>
                    <a:lnTo>
                      <a:pt x="0" y="35"/>
                    </a:lnTo>
                    <a:lnTo>
                      <a:pt x="0" y="68"/>
                    </a:lnTo>
                    <a:lnTo>
                      <a:pt x="2965" y="68"/>
                    </a:lnTo>
                    <a:lnTo>
                      <a:pt x="2965" y="35"/>
                    </a:lnTo>
                    <a:lnTo>
                      <a:pt x="2965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84" name="Freeform 1034"/>
              <p:cNvSpPr>
                <a:spLocks/>
              </p:cNvSpPr>
              <p:nvPr/>
            </p:nvSpPr>
            <p:spPr bwMode="auto">
              <a:xfrm>
                <a:off x="7238" y="2659"/>
                <a:ext cx="8" cy="17"/>
              </a:xfrm>
              <a:custGeom>
                <a:avLst/>
                <a:gdLst>
                  <a:gd name="T0" fmla="*/ 0 w 35"/>
                  <a:gd name="T1" fmla="*/ 35 h 68"/>
                  <a:gd name="T2" fmla="*/ 0 w 35"/>
                  <a:gd name="T3" fmla="*/ 0 h 68"/>
                  <a:gd name="T4" fmla="*/ 10 w 35"/>
                  <a:gd name="T5" fmla="*/ 2 h 68"/>
                  <a:gd name="T6" fmla="*/ 21 w 35"/>
                  <a:gd name="T7" fmla="*/ 8 h 68"/>
                  <a:gd name="T8" fmla="*/ 27 w 35"/>
                  <a:gd name="T9" fmla="*/ 14 h 68"/>
                  <a:gd name="T10" fmla="*/ 32 w 35"/>
                  <a:gd name="T11" fmla="*/ 24 h 68"/>
                  <a:gd name="T12" fmla="*/ 35 w 35"/>
                  <a:gd name="T13" fmla="*/ 35 h 68"/>
                  <a:gd name="T14" fmla="*/ 32 w 35"/>
                  <a:gd name="T15" fmla="*/ 45 h 68"/>
                  <a:gd name="T16" fmla="*/ 27 w 35"/>
                  <a:gd name="T17" fmla="*/ 55 h 68"/>
                  <a:gd name="T18" fmla="*/ 21 w 35"/>
                  <a:gd name="T19" fmla="*/ 62 h 68"/>
                  <a:gd name="T20" fmla="*/ 10 w 35"/>
                  <a:gd name="T21" fmla="*/ 67 h 68"/>
                  <a:gd name="T22" fmla="*/ 0 w 35"/>
                  <a:gd name="T23" fmla="*/ 68 h 68"/>
                  <a:gd name="T24" fmla="*/ 0 w 35"/>
                  <a:gd name="T25" fmla="*/ 3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68">
                    <a:moveTo>
                      <a:pt x="0" y="35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1" y="8"/>
                    </a:lnTo>
                    <a:lnTo>
                      <a:pt x="27" y="14"/>
                    </a:lnTo>
                    <a:lnTo>
                      <a:pt x="32" y="24"/>
                    </a:lnTo>
                    <a:lnTo>
                      <a:pt x="35" y="35"/>
                    </a:lnTo>
                    <a:lnTo>
                      <a:pt x="32" y="45"/>
                    </a:lnTo>
                    <a:lnTo>
                      <a:pt x="27" y="55"/>
                    </a:lnTo>
                    <a:lnTo>
                      <a:pt x="21" y="62"/>
                    </a:lnTo>
                    <a:lnTo>
                      <a:pt x="10" y="67"/>
                    </a:lnTo>
                    <a:lnTo>
                      <a:pt x="0" y="68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85" name="Freeform 1035"/>
              <p:cNvSpPr>
                <a:spLocks/>
              </p:cNvSpPr>
              <p:nvPr/>
            </p:nvSpPr>
            <p:spPr bwMode="auto">
              <a:xfrm>
                <a:off x="7238" y="2659"/>
                <a:ext cx="8" cy="17"/>
              </a:xfrm>
              <a:custGeom>
                <a:avLst/>
                <a:gdLst>
                  <a:gd name="T0" fmla="*/ 0 w 35"/>
                  <a:gd name="T1" fmla="*/ 0 h 68"/>
                  <a:gd name="T2" fmla="*/ 10 w 35"/>
                  <a:gd name="T3" fmla="*/ 2 h 68"/>
                  <a:gd name="T4" fmla="*/ 21 w 35"/>
                  <a:gd name="T5" fmla="*/ 8 h 68"/>
                  <a:gd name="T6" fmla="*/ 27 w 35"/>
                  <a:gd name="T7" fmla="*/ 14 h 68"/>
                  <a:gd name="T8" fmla="*/ 32 w 35"/>
                  <a:gd name="T9" fmla="*/ 24 h 68"/>
                  <a:gd name="T10" fmla="*/ 35 w 35"/>
                  <a:gd name="T11" fmla="*/ 35 h 68"/>
                  <a:gd name="T12" fmla="*/ 32 w 35"/>
                  <a:gd name="T13" fmla="*/ 45 h 68"/>
                  <a:gd name="T14" fmla="*/ 27 w 35"/>
                  <a:gd name="T15" fmla="*/ 55 h 68"/>
                  <a:gd name="T16" fmla="*/ 21 w 35"/>
                  <a:gd name="T17" fmla="*/ 62 h 68"/>
                  <a:gd name="T18" fmla="*/ 10 w 35"/>
                  <a:gd name="T19" fmla="*/ 67 h 68"/>
                  <a:gd name="T20" fmla="*/ 0 w 35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68">
                    <a:moveTo>
                      <a:pt x="0" y="0"/>
                    </a:moveTo>
                    <a:lnTo>
                      <a:pt x="10" y="2"/>
                    </a:lnTo>
                    <a:lnTo>
                      <a:pt x="21" y="8"/>
                    </a:lnTo>
                    <a:lnTo>
                      <a:pt x="27" y="14"/>
                    </a:lnTo>
                    <a:lnTo>
                      <a:pt x="32" y="24"/>
                    </a:lnTo>
                    <a:lnTo>
                      <a:pt x="35" y="35"/>
                    </a:lnTo>
                    <a:lnTo>
                      <a:pt x="32" y="45"/>
                    </a:lnTo>
                    <a:lnTo>
                      <a:pt x="27" y="55"/>
                    </a:lnTo>
                    <a:lnTo>
                      <a:pt x="21" y="62"/>
                    </a:lnTo>
                    <a:lnTo>
                      <a:pt x="10" y="67"/>
                    </a:lnTo>
                    <a:lnTo>
                      <a:pt x="0" y="6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86" name="Freeform 1036"/>
              <p:cNvSpPr>
                <a:spLocks/>
              </p:cNvSpPr>
              <p:nvPr/>
            </p:nvSpPr>
            <p:spPr bwMode="auto">
              <a:xfrm>
                <a:off x="6488" y="2659"/>
                <a:ext cx="9" cy="17"/>
              </a:xfrm>
              <a:custGeom>
                <a:avLst/>
                <a:gdLst>
                  <a:gd name="T0" fmla="*/ 33 w 33"/>
                  <a:gd name="T1" fmla="*/ 35 h 68"/>
                  <a:gd name="T2" fmla="*/ 33 w 33"/>
                  <a:gd name="T3" fmla="*/ 68 h 68"/>
                  <a:gd name="T4" fmla="*/ 23 w 33"/>
                  <a:gd name="T5" fmla="*/ 67 h 68"/>
                  <a:gd name="T6" fmla="*/ 13 w 33"/>
                  <a:gd name="T7" fmla="*/ 62 h 68"/>
                  <a:gd name="T8" fmla="*/ 6 w 33"/>
                  <a:gd name="T9" fmla="*/ 55 h 68"/>
                  <a:gd name="T10" fmla="*/ 1 w 33"/>
                  <a:gd name="T11" fmla="*/ 45 h 68"/>
                  <a:gd name="T12" fmla="*/ 0 w 33"/>
                  <a:gd name="T13" fmla="*/ 35 h 68"/>
                  <a:gd name="T14" fmla="*/ 1 w 33"/>
                  <a:gd name="T15" fmla="*/ 24 h 68"/>
                  <a:gd name="T16" fmla="*/ 6 w 33"/>
                  <a:gd name="T17" fmla="*/ 14 h 68"/>
                  <a:gd name="T18" fmla="*/ 13 w 33"/>
                  <a:gd name="T19" fmla="*/ 8 h 68"/>
                  <a:gd name="T20" fmla="*/ 23 w 33"/>
                  <a:gd name="T21" fmla="*/ 2 h 68"/>
                  <a:gd name="T22" fmla="*/ 33 w 33"/>
                  <a:gd name="T23" fmla="*/ 0 h 68"/>
                  <a:gd name="T24" fmla="*/ 33 w 33"/>
                  <a:gd name="T25" fmla="*/ 3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68">
                    <a:moveTo>
                      <a:pt x="33" y="35"/>
                    </a:moveTo>
                    <a:lnTo>
                      <a:pt x="33" y="68"/>
                    </a:lnTo>
                    <a:lnTo>
                      <a:pt x="23" y="67"/>
                    </a:lnTo>
                    <a:lnTo>
                      <a:pt x="13" y="62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5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33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87" name="Freeform 1037"/>
              <p:cNvSpPr>
                <a:spLocks/>
              </p:cNvSpPr>
              <p:nvPr/>
            </p:nvSpPr>
            <p:spPr bwMode="auto">
              <a:xfrm>
                <a:off x="6488" y="2659"/>
                <a:ext cx="9" cy="17"/>
              </a:xfrm>
              <a:custGeom>
                <a:avLst/>
                <a:gdLst>
                  <a:gd name="T0" fmla="*/ 33 w 33"/>
                  <a:gd name="T1" fmla="*/ 68 h 68"/>
                  <a:gd name="T2" fmla="*/ 23 w 33"/>
                  <a:gd name="T3" fmla="*/ 67 h 68"/>
                  <a:gd name="T4" fmla="*/ 13 w 33"/>
                  <a:gd name="T5" fmla="*/ 62 h 68"/>
                  <a:gd name="T6" fmla="*/ 6 w 33"/>
                  <a:gd name="T7" fmla="*/ 55 h 68"/>
                  <a:gd name="T8" fmla="*/ 1 w 33"/>
                  <a:gd name="T9" fmla="*/ 45 h 68"/>
                  <a:gd name="T10" fmla="*/ 0 w 33"/>
                  <a:gd name="T11" fmla="*/ 35 h 68"/>
                  <a:gd name="T12" fmla="*/ 1 w 33"/>
                  <a:gd name="T13" fmla="*/ 24 h 68"/>
                  <a:gd name="T14" fmla="*/ 6 w 33"/>
                  <a:gd name="T15" fmla="*/ 14 h 68"/>
                  <a:gd name="T16" fmla="*/ 13 w 33"/>
                  <a:gd name="T17" fmla="*/ 8 h 68"/>
                  <a:gd name="T18" fmla="*/ 23 w 33"/>
                  <a:gd name="T19" fmla="*/ 2 h 68"/>
                  <a:gd name="T20" fmla="*/ 33 w 33"/>
                  <a:gd name="T2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68">
                    <a:moveTo>
                      <a:pt x="33" y="68"/>
                    </a:moveTo>
                    <a:lnTo>
                      <a:pt x="23" y="67"/>
                    </a:lnTo>
                    <a:lnTo>
                      <a:pt x="13" y="62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5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2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88" name="Freeform 1038"/>
              <p:cNvSpPr>
                <a:spLocks/>
              </p:cNvSpPr>
              <p:nvPr/>
            </p:nvSpPr>
            <p:spPr bwMode="auto">
              <a:xfrm>
                <a:off x="6497" y="2659"/>
                <a:ext cx="741" cy="17"/>
              </a:xfrm>
              <a:custGeom>
                <a:avLst/>
                <a:gdLst>
                  <a:gd name="T0" fmla="*/ 0 w 2965"/>
                  <a:gd name="T1" fmla="*/ 0 h 68"/>
                  <a:gd name="T2" fmla="*/ 0 w 2965"/>
                  <a:gd name="T3" fmla="*/ 35 h 68"/>
                  <a:gd name="T4" fmla="*/ 0 w 2965"/>
                  <a:gd name="T5" fmla="*/ 68 h 68"/>
                  <a:gd name="T6" fmla="*/ 2965 w 2965"/>
                  <a:gd name="T7" fmla="*/ 68 h 68"/>
                  <a:gd name="T8" fmla="*/ 2965 w 2965"/>
                  <a:gd name="T9" fmla="*/ 35 h 68"/>
                  <a:gd name="T10" fmla="*/ 2965 w 2965"/>
                  <a:gd name="T11" fmla="*/ 0 h 68"/>
                  <a:gd name="T12" fmla="*/ 0 w 2965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5" h="68">
                    <a:moveTo>
                      <a:pt x="0" y="0"/>
                    </a:moveTo>
                    <a:lnTo>
                      <a:pt x="0" y="35"/>
                    </a:lnTo>
                    <a:lnTo>
                      <a:pt x="0" y="68"/>
                    </a:lnTo>
                    <a:lnTo>
                      <a:pt x="2965" y="68"/>
                    </a:lnTo>
                    <a:lnTo>
                      <a:pt x="2965" y="35"/>
                    </a:lnTo>
                    <a:lnTo>
                      <a:pt x="296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89" name="Freeform 1039"/>
              <p:cNvSpPr>
                <a:spLocks/>
              </p:cNvSpPr>
              <p:nvPr/>
            </p:nvSpPr>
            <p:spPr bwMode="auto">
              <a:xfrm>
                <a:off x="6497" y="2659"/>
                <a:ext cx="741" cy="17"/>
              </a:xfrm>
              <a:custGeom>
                <a:avLst/>
                <a:gdLst>
                  <a:gd name="T0" fmla="*/ 0 w 2965"/>
                  <a:gd name="T1" fmla="*/ 0 h 68"/>
                  <a:gd name="T2" fmla="*/ 0 w 2965"/>
                  <a:gd name="T3" fmla="*/ 35 h 68"/>
                  <a:gd name="T4" fmla="*/ 0 w 2965"/>
                  <a:gd name="T5" fmla="*/ 68 h 68"/>
                  <a:gd name="T6" fmla="*/ 2965 w 2965"/>
                  <a:gd name="T7" fmla="*/ 68 h 68"/>
                  <a:gd name="T8" fmla="*/ 2965 w 2965"/>
                  <a:gd name="T9" fmla="*/ 35 h 68"/>
                  <a:gd name="T10" fmla="*/ 2965 w 2965"/>
                  <a:gd name="T11" fmla="*/ 0 h 68"/>
                  <a:gd name="T12" fmla="*/ 0 w 2965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65" h="68">
                    <a:moveTo>
                      <a:pt x="0" y="0"/>
                    </a:moveTo>
                    <a:lnTo>
                      <a:pt x="0" y="35"/>
                    </a:lnTo>
                    <a:lnTo>
                      <a:pt x="0" y="68"/>
                    </a:lnTo>
                    <a:lnTo>
                      <a:pt x="2965" y="68"/>
                    </a:lnTo>
                    <a:lnTo>
                      <a:pt x="2965" y="35"/>
                    </a:lnTo>
                    <a:lnTo>
                      <a:pt x="2965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90" name="Freeform 1040"/>
              <p:cNvSpPr>
                <a:spLocks/>
              </p:cNvSpPr>
              <p:nvPr/>
            </p:nvSpPr>
            <p:spPr bwMode="auto">
              <a:xfrm>
                <a:off x="7238" y="2659"/>
                <a:ext cx="8" cy="17"/>
              </a:xfrm>
              <a:custGeom>
                <a:avLst/>
                <a:gdLst>
                  <a:gd name="T0" fmla="*/ 0 w 35"/>
                  <a:gd name="T1" fmla="*/ 35 h 68"/>
                  <a:gd name="T2" fmla="*/ 0 w 35"/>
                  <a:gd name="T3" fmla="*/ 0 h 68"/>
                  <a:gd name="T4" fmla="*/ 10 w 35"/>
                  <a:gd name="T5" fmla="*/ 2 h 68"/>
                  <a:gd name="T6" fmla="*/ 21 w 35"/>
                  <a:gd name="T7" fmla="*/ 8 h 68"/>
                  <a:gd name="T8" fmla="*/ 27 w 35"/>
                  <a:gd name="T9" fmla="*/ 14 h 68"/>
                  <a:gd name="T10" fmla="*/ 32 w 35"/>
                  <a:gd name="T11" fmla="*/ 24 h 68"/>
                  <a:gd name="T12" fmla="*/ 35 w 35"/>
                  <a:gd name="T13" fmla="*/ 35 h 68"/>
                  <a:gd name="T14" fmla="*/ 32 w 35"/>
                  <a:gd name="T15" fmla="*/ 45 h 68"/>
                  <a:gd name="T16" fmla="*/ 27 w 35"/>
                  <a:gd name="T17" fmla="*/ 55 h 68"/>
                  <a:gd name="T18" fmla="*/ 21 w 35"/>
                  <a:gd name="T19" fmla="*/ 62 h 68"/>
                  <a:gd name="T20" fmla="*/ 10 w 35"/>
                  <a:gd name="T21" fmla="*/ 67 h 68"/>
                  <a:gd name="T22" fmla="*/ 0 w 35"/>
                  <a:gd name="T23" fmla="*/ 68 h 68"/>
                  <a:gd name="T24" fmla="*/ 0 w 35"/>
                  <a:gd name="T25" fmla="*/ 3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68">
                    <a:moveTo>
                      <a:pt x="0" y="35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1" y="8"/>
                    </a:lnTo>
                    <a:lnTo>
                      <a:pt x="27" y="14"/>
                    </a:lnTo>
                    <a:lnTo>
                      <a:pt x="32" y="24"/>
                    </a:lnTo>
                    <a:lnTo>
                      <a:pt x="35" y="35"/>
                    </a:lnTo>
                    <a:lnTo>
                      <a:pt x="32" y="45"/>
                    </a:lnTo>
                    <a:lnTo>
                      <a:pt x="27" y="55"/>
                    </a:lnTo>
                    <a:lnTo>
                      <a:pt x="21" y="62"/>
                    </a:lnTo>
                    <a:lnTo>
                      <a:pt x="10" y="67"/>
                    </a:lnTo>
                    <a:lnTo>
                      <a:pt x="0" y="68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91" name="Freeform 1041"/>
              <p:cNvSpPr>
                <a:spLocks/>
              </p:cNvSpPr>
              <p:nvPr/>
            </p:nvSpPr>
            <p:spPr bwMode="auto">
              <a:xfrm>
                <a:off x="7238" y="2659"/>
                <a:ext cx="8" cy="17"/>
              </a:xfrm>
              <a:custGeom>
                <a:avLst/>
                <a:gdLst>
                  <a:gd name="T0" fmla="*/ 0 w 35"/>
                  <a:gd name="T1" fmla="*/ 0 h 68"/>
                  <a:gd name="T2" fmla="*/ 10 w 35"/>
                  <a:gd name="T3" fmla="*/ 2 h 68"/>
                  <a:gd name="T4" fmla="*/ 21 w 35"/>
                  <a:gd name="T5" fmla="*/ 8 h 68"/>
                  <a:gd name="T6" fmla="*/ 27 w 35"/>
                  <a:gd name="T7" fmla="*/ 14 h 68"/>
                  <a:gd name="T8" fmla="*/ 32 w 35"/>
                  <a:gd name="T9" fmla="*/ 24 h 68"/>
                  <a:gd name="T10" fmla="*/ 35 w 35"/>
                  <a:gd name="T11" fmla="*/ 35 h 68"/>
                  <a:gd name="T12" fmla="*/ 32 w 35"/>
                  <a:gd name="T13" fmla="*/ 45 h 68"/>
                  <a:gd name="T14" fmla="*/ 27 w 35"/>
                  <a:gd name="T15" fmla="*/ 55 h 68"/>
                  <a:gd name="T16" fmla="*/ 21 w 35"/>
                  <a:gd name="T17" fmla="*/ 62 h 68"/>
                  <a:gd name="T18" fmla="*/ 10 w 35"/>
                  <a:gd name="T19" fmla="*/ 67 h 68"/>
                  <a:gd name="T20" fmla="*/ 0 w 35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68">
                    <a:moveTo>
                      <a:pt x="0" y="0"/>
                    </a:moveTo>
                    <a:lnTo>
                      <a:pt x="10" y="2"/>
                    </a:lnTo>
                    <a:lnTo>
                      <a:pt x="21" y="8"/>
                    </a:lnTo>
                    <a:lnTo>
                      <a:pt x="27" y="14"/>
                    </a:lnTo>
                    <a:lnTo>
                      <a:pt x="32" y="24"/>
                    </a:lnTo>
                    <a:lnTo>
                      <a:pt x="35" y="35"/>
                    </a:lnTo>
                    <a:lnTo>
                      <a:pt x="32" y="45"/>
                    </a:lnTo>
                    <a:lnTo>
                      <a:pt x="27" y="55"/>
                    </a:lnTo>
                    <a:lnTo>
                      <a:pt x="21" y="62"/>
                    </a:lnTo>
                    <a:lnTo>
                      <a:pt x="10" y="67"/>
                    </a:lnTo>
                    <a:lnTo>
                      <a:pt x="0" y="6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92" name="Line 1042"/>
              <p:cNvSpPr>
                <a:spLocks noChangeShapeType="1"/>
              </p:cNvSpPr>
              <p:nvPr/>
            </p:nvSpPr>
            <p:spPr bwMode="auto">
              <a:xfrm>
                <a:off x="5747" y="3641"/>
                <a:ext cx="297" cy="2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93" name="Line 1043"/>
              <p:cNvSpPr>
                <a:spLocks noChangeShapeType="1"/>
              </p:cNvSpPr>
              <p:nvPr/>
            </p:nvSpPr>
            <p:spPr bwMode="auto">
              <a:xfrm>
                <a:off x="6125" y="4017"/>
                <a:ext cx="323" cy="3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94" name="Line 1044"/>
              <p:cNvSpPr>
                <a:spLocks noChangeShapeType="1"/>
              </p:cNvSpPr>
              <p:nvPr/>
            </p:nvSpPr>
            <p:spPr bwMode="auto">
              <a:xfrm>
                <a:off x="6529" y="4420"/>
                <a:ext cx="324" cy="3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95" name="Line 1045"/>
              <p:cNvSpPr>
                <a:spLocks noChangeShapeType="1"/>
              </p:cNvSpPr>
              <p:nvPr/>
            </p:nvSpPr>
            <p:spPr bwMode="auto">
              <a:xfrm>
                <a:off x="6933" y="4823"/>
                <a:ext cx="297" cy="2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96" name="Line 1046"/>
              <p:cNvSpPr>
                <a:spLocks noChangeShapeType="1"/>
              </p:cNvSpPr>
              <p:nvPr/>
            </p:nvSpPr>
            <p:spPr bwMode="auto">
              <a:xfrm>
                <a:off x="6084" y="3977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97" name="Line 1047"/>
              <p:cNvSpPr>
                <a:spLocks noChangeShapeType="1"/>
              </p:cNvSpPr>
              <p:nvPr/>
            </p:nvSpPr>
            <p:spPr bwMode="auto">
              <a:xfrm>
                <a:off x="6489" y="4379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98" name="Line 1048"/>
              <p:cNvSpPr>
                <a:spLocks noChangeShapeType="1"/>
              </p:cNvSpPr>
              <p:nvPr/>
            </p:nvSpPr>
            <p:spPr bwMode="auto">
              <a:xfrm>
                <a:off x="6893" y="4782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99" name="Line 1049"/>
              <p:cNvSpPr>
                <a:spLocks noChangeShapeType="1"/>
              </p:cNvSpPr>
              <p:nvPr/>
            </p:nvSpPr>
            <p:spPr bwMode="auto">
              <a:xfrm>
                <a:off x="5747" y="2673"/>
                <a:ext cx="40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0" name="Line 1050"/>
              <p:cNvSpPr>
                <a:spLocks noChangeShapeType="1"/>
              </p:cNvSpPr>
              <p:nvPr/>
            </p:nvSpPr>
            <p:spPr bwMode="auto">
              <a:xfrm>
                <a:off x="6261" y="2673"/>
                <a:ext cx="45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1" name="Line 1051"/>
              <p:cNvSpPr>
                <a:spLocks noChangeShapeType="1"/>
              </p:cNvSpPr>
              <p:nvPr/>
            </p:nvSpPr>
            <p:spPr bwMode="auto">
              <a:xfrm>
                <a:off x="6831" y="2673"/>
                <a:ext cx="39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2" name="Line 1052"/>
              <p:cNvSpPr>
                <a:spLocks noChangeShapeType="1"/>
              </p:cNvSpPr>
              <p:nvPr/>
            </p:nvSpPr>
            <p:spPr bwMode="auto">
              <a:xfrm>
                <a:off x="6204" y="267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3" name="Line 1053"/>
              <p:cNvSpPr>
                <a:spLocks noChangeShapeType="1"/>
              </p:cNvSpPr>
              <p:nvPr/>
            </p:nvSpPr>
            <p:spPr bwMode="auto">
              <a:xfrm>
                <a:off x="6774" y="267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4" name="Line 1054"/>
              <p:cNvSpPr>
                <a:spLocks noChangeShapeType="1"/>
              </p:cNvSpPr>
              <p:nvPr/>
            </p:nvSpPr>
            <p:spPr bwMode="auto">
              <a:xfrm flipV="1">
                <a:off x="6067" y="1729"/>
                <a:ext cx="0" cy="2230"/>
              </a:xfrm>
              <a:prstGeom prst="line">
                <a:avLst/>
              </a:prstGeom>
              <a:noFill/>
              <a:ln w="0">
                <a:solidFill>
                  <a:srgbClr val="3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5" name="Line 1055"/>
              <p:cNvSpPr>
                <a:spLocks noChangeShapeType="1"/>
              </p:cNvSpPr>
              <p:nvPr/>
            </p:nvSpPr>
            <p:spPr bwMode="auto">
              <a:xfrm>
                <a:off x="3369" y="1729"/>
                <a:ext cx="0" cy="2257"/>
              </a:xfrm>
              <a:prstGeom prst="line">
                <a:avLst/>
              </a:prstGeom>
              <a:noFill/>
              <a:ln w="0">
                <a:solidFill>
                  <a:srgbClr val="3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6" name="Line 1056"/>
              <p:cNvSpPr>
                <a:spLocks noChangeShapeType="1"/>
              </p:cNvSpPr>
              <p:nvPr/>
            </p:nvSpPr>
            <p:spPr bwMode="auto">
              <a:xfrm flipV="1">
                <a:off x="6592" y="2226"/>
                <a:ext cx="0" cy="2256"/>
              </a:xfrm>
              <a:prstGeom prst="line">
                <a:avLst/>
              </a:prstGeom>
              <a:noFill/>
              <a:ln w="0">
                <a:solidFill>
                  <a:srgbClr val="FF007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7" name="Line 1057"/>
              <p:cNvSpPr>
                <a:spLocks noChangeShapeType="1"/>
              </p:cNvSpPr>
              <p:nvPr/>
            </p:nvSpPr>
            <p:spPr bwMode="auto">
              <a:xfrm>
                <a:off x="3069" y="2226"/>
                <a:ext cx="0" cy="2256"/>
              </a:xfrm>
              <a:prstGeom prst="line">
                <a:avLst/>
              </a:prstGeom>
              <a:noFill/>
              <a:ln w="0">
                <a:solidFill>
                  <a:srgbClr val="FF007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8" name="Line 1058"/>
              <p:cNvSpPr>
                <a:spLocks noChangeShapeType="1"/>
              </p:cNvSpPr>
              <p:nvPr/>
            </p:nvSpPr>
            <p:spPr bwMode="auto">
              <a:xfrm>
                <a:off x="2915" y="2673"/>
                <a:ext cx="0" cy="1900"/>
              </a:xfrm>
              <a:prstGeom prst="line">
                <a:avLst/>
              </a:prstGeom>
              <a:noFill/>
              <a:ln w="0">
                <a:solidFill>
                  <a:srgbClr val="FF007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09" name="Line 1059"/>
              <p:cNvSpPr>
                <a:spLocks noChangeShapeType="1"/>
              </p:cNvSpPr>
              <p:nvPr/>
            </p:nvSpPr>
            <p:spPr bwMode="auto">
              <a:xfrm flipV="1">
                <a:off x="6889" y="2668"/>
                <a:ext cx="7" cy="2110"/>
              </a:xfrm>
              <a:prstGeom prst="line">
                <a:avLst/>
              </a:prstGeom>
              <a:noFill/>
              <a:ln w="0">
                <a:solidFill>
                  <a:srgbClr val="FF007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10" name="Line 1060"/>
              <p:cNvSpPr>
                <a:spLocks noChangeShapeType="1"/>
              </p:cNvSpPr>
              <p:nvPr/>
            </p:nvSpPr>
            <p:spPr bwMode="auto">
              <a:xfrm>
                <a:off x="3490" y="2673"/>
                <a:ext cx="0" cy="1313"/>
              </a:xfrm>
              <a:prstGeom prst="line">
                <a:avLst/>
              </a:prstGeom>
              <a:noFill/>
              <a:ln w="0">
                <a:solidFill>
                  <a:srgbClr val="FF007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11" name="Freeform 1061"/>
              <p:cNvSpPr>
                <a:spLocks/>
              </p:cNvSpPr>
              <p:nvPr/>
            </p:nvSpPr>
            <p:spPr bwMode="auto">
              <a:xfrm>
                <a:off x="3550" y="3508"/>
                <a:ext cx="43" cy="134"/>
              </a:xfrm>
              <a:custGeom>
                <a:avLst/>
                <a:gdLst>
                  <a:gd name="T0" fmla="*/ 103 w 170"/>
                  <a:gd name="T1" fmla="*/ 538 h 538"/>
                  <a:gd name="T2" fmla="*/ 136 w 170"/>
                  <a:gd name="T3" fmla="*/ 532 h 538"/>
                  <a:gd name="T4" fmla="*/ 170 w 170"/>
                  <a:gd name="T5" fmla="*/ 526 h 538"/>
                  <a:gd name="T6" fmla="*/ 67 w 170"/>
                  <a:gd name="T7" fmla="*/ 0 h 538"/>
                  <a:gd name="T8" fmla="*/ 33 w 170"/>
                  <a:gd name="T9" fmla="*/ 7 h 538"/>
                  <a:gd name="T10" fmla="*/ 0 w 170"/>
                  <a:gd name="T11" fmla="*/ 13 h 538"/>
                  <a:gd name="T12" fmla="*/ 103 w 170"/>
                  <a:gd name="T13" fmla="*/ 538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538">
                    <a:moveTo>
                      <a:pt x="103" y="538"/>
                    </a:moveTo>
                    <a:lnTo>
                      <a:pt x="136" y="532"/>
                    </a:lnTo>
                    <a:lnTo>
                      <a:pt x="170" y="526"/>
                    </a:lnTo>
                    <a:lnTo>
                      <a:pt x="67" y="0"/>
                    </a:lnTo>
                    <a:lnTo>
                      <a:pt x="33" y="7"/>
                    </a:lnTo>
                    <a:lnTo>
                      <a:pt x="0" y="13"/>
                    </a:lnTo>
                    <a:lnTo>
                      <a:pt x="103" y="5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12" name="Freeform 1062"/>
              <p:cNvSpPr>
                <a:spLocks/>
              </p:cNvSpPr>
              <p:nvPr/>
            </p:nvSpPr>
            <p:spPr bwMode="auto">
              <a:xfrm>
                <a:off x="3550" y="3508"/>
                <a:ext cx="43" cy="134"/>
              </a:xfrm>
              <a:custGeom>
                <a:avLst/>
                <a:gdLst>
                  <a:gd name="T0" fmla="*/ 103 w 170"/>
                  <a:gd name="T1" fmla="*/ 538 h 538"/>
                  <a:gd name="T2" fmla="*/ 136 w 170"/>
                  <a:gd name="T3" fmla="*/ 532 h 538"/>
                  <a:gd name="T4" fmla="*/ 170 w 170"/>
                  <a:gd name="T5" fmla="*/ 526 h 538"/>
                  <a:gd name="T6" fmla="*/ 67 w 170"/>
                  <a:gd name="T7" fmla="*/ 0 h 538"/>
                  <a:gd name="T8" fmla="*/ 33 w 170"/>
                  <a:gd name="T9" fmla="*/ 7 h 538"/>
                  <a:gd name="T10" fmla="*/ 0 w 170"/>
                  <a:gd name="T11" fmla="*/ 13 h 538"/>
                  <a:gd name="T12" fmla="*/ 103 w 170"/>
                  <a:gd name="T13" fmla="*/ 538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538">
                    <a:moveTo>
                      <a:pt x="103" y="538"/>
                    </a:moveTo>
                    <a:lnTo>
                      <a:pt x="136" y="532"/>
                    </a:lnTo>
                    <a:lnTo>
                      <a:pt x="170" y="526"/>
                    </a:lnTo>
                    <a:lnTo>
                      <a:pt x="67" y="0"/>
                    </a:lnTo>
                    <a:lnTo>
                      <a:pt x="33" y="7"/>
                    </a:lnTo>
                    <a:lnTo>
                      <a:pt x="0" y="13"/>
                    </a:lnTo>
                    <a:lnTo>
                      <a:pt x="103" y="538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13" name="Freeform 1063"/>
              <p:cNvSpPr>
                <a:spLocks/>
              </p:cNvSpPr>
              <p:nvPr/>
            </p:nvSpPr>
            <p:spPr bwMode="auto">
              <a:xfrm>
                <a:off x="3559" y="3505"/>
                <a:ext cx="8" cy="4"/>
              </a:xfrm>
              <a:custGeom>
                <a:avLst/>
                <a:gdLst>
                  <a:gd name="T0" fmla="*/ 0 w 34"/>
                  <a:gd name="T1" fmla="*/ 20 h 20"/>
                  <a:gd name="T2" fmla="*/ 34 w 34"/>
                  <a:gd name="T3" fmla="*/ 13 h 20"/>
                  <a:gd name="T4" fmla="*/ 32 w 34"/>
                  <a:gd name="T5" fmla="*/ 8 h 20"/>
                  <a:gd name="T6" fmla="*/ 29 w 34"/>
                  <a:gd name="T7" fmla="*/ 0 h 20"/>
                  <a:gd name="T8" fmla="*/ 0 w 34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">
                    <a:moveTo>
                      <a:pt x="0" y="20"/>
                    </a:moveTo>
                    <a:lnTo>
                      <a:pt x="34" y="13"/>
                    </a:lnTo>
                    <a:lnTo>
                      <a:pt x="32" y="8"/>
                    </a:lnTo>
                    <a:lnTo>
                      <a:pt x="29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14" name="Freeform 1064"/>
              <p:cNvSpPr>
                <a:spLocks/>
              </p:cNvSpPr>
              <p:nvPr/>
            </p:nvSpPr>
            <p:spPr bwMode="auto">
              <a:xfrm>
                <a:off x="3566" y="3505"/>
                <a:ext cx="1" cy="3"/>
              </a:xfrm>
              <a:custGeom>
                <a:avLst/>
                <a:gdLst>
                  <a:gd name="T0" fmla="*/ 5 w 5"/>
                  <a:gd name="T1" fmla="*/ 13 h 13"/>
                  <a:gd name="T2" fmla="*/ 3 w 5"/>
                  <a:gd name="T3" fmla="*/ 8 h 13"/>
                  <a:gd name="T4" fmla="*/ 0 w 5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3">
                    <a:moveTo>
                      <a:pt x="5" y="13"/>
                    </a:moveTo>
                    <a:lnTo>
                      <a:pt x="3" y="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15" name="Freeform 1065"/>
              <p:cNvSpPr>
                <a:spLocks/>
              </p:cNvSpPr>
              <p:nvPr/>
            </p:nvSpPr>
            <p:spPr bwMode="auto">
              <a:xfrm>
                <a:off x="3477" y="3393"/>
                <a:ext cx="89" cy="121"/>
              </a:xfrm>
              <a:custGeom>
                <a:avLst/>
                <a:gdLst>
                  <a:gd name="T0" fmla="*/ 298 w 355"/>
                  <a:gd name="T1" fmla="*/ 484 h 484"/>
                  <a:gd name="T2" fmla="*/ 326 w 355"/>
                  <a:gd name="T3" fmla="*/ 465 h 484"/>
                  <a:gd name="T4" fmla="*/ 355 w 355"/>
                  <a:gd name="T5" fmla="*/ 445 h 484"/>
                  <a:gd name="T6" fmla="*/ 57 w 355"/>
                  <a:gd name="T7" fmla="*/ 0 h 484"/>
                  <a:gd name="T8" fmla="*/ 29 w 355"/>
                  <a:gd name="T9" fmla="*/ 20 h 484"/>
                  <a:gd name="T10" fmla="*/ 0 w 355"/>
                  <a:gd name="T11" fmla="*/ 39 h 484"/>
                  <a:gd name="T12" fmla="*/ 298 w 355"/>
                  <a:gd name="T13" fmla="*/ 48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5" h="484">
                    <a:moveTo>
                      <a:pt x="298" y="484"/>
                    </a:moveTo>
                    <a:lnTo>
                      <a:pt x="326" y="465"/>
                    </a:lnTo>
                    <a:lnTo>
                      <a:pt x="355" y="445"/>
                    </a:lnTo>
                    <a:lnTo>
                      <a:pt x="57" y="0"/>
                    </a:lnTo>
                    <a:lnTo>
                      <a:pt x="29" y="20"/>
                    </a:lnTo>
                    <a:lnTo>
                      <a:pt x="0" y="39"/>
                    </a:lnTo>
                    <a:lnTo>
                      <a:pt x="298" y="4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16" name="Freeform 1066"/>
              <p:cNvSpPr>
                <a:spLocks/>
              </p:cNvSpPr>
              <p:nvPr/>
            </p:nvSpPr>
            <p:spPr bwMode="auto">
              <a:xfrm>
                <a:off x="3477" y="3393"/>
                <a:ext cx="89" cy="121"/>
              </a:xfrm>
              <a:custGeom>
                <a:avLst/>
                <a:gdLst>
                  <a:gd name="T0" fmla="*/ 298 w 355"/>
                  <a:gd name="T1" fmla="*/ 484 h 484"/>
                  <a:gd name="T2" fmla="*/ 326 w 355"/>
                  <a:gd name="T3" fmla="*/ 465 h 484"/>
                  <a:gd name="T4" fmla="*/ 355 w 355"/>
                  <a:gd name="T5" fmla="*/ 445 h 484"/>
                  <a:gd name="T6" fmla="*/ 57 w 355"/>
                  <a:gd name="T7" fmla="*/ 0 h 484"/>
                  <a:gd name="T8" fmla="*/ 29 w 355"/>
                  <a:gd name="T9" fmla="*/ 20 h 484"/>
                  <a:gd name="T10" fmla="*/ 0 w 355"/>
                  <a:gd name="T11" fmla="*/ 39 h 484"/>
                  <a:gd name="T12" fmla="*/ 298 w 355"/>
                  <a:gd name="T13" fmla="*/ 48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5" h="484">
                    <a:moveTo>
                      <a:pt x="298" y="484"/>
                    </a:moveTo>
                    <a:lnTo>
                      <a:pt x="326" y="465"/>
                    </a:lnTo>
                    <a:lnTo>
                      <a:pt x="355" y="445"/>
                    </a:lnTo>
                    <a:lnTo>
                      <a:pt x="57" y="0"/>
                    </a:lnTo>
                    <a:lnTo>
                      <a:pt x="29" y="20"/>
                    </a:lnTo>
                    <a:lnTo>
                      <a:pt x="0" y="39"/>
                    </a:lnTo>
                    <a:lnTo>
                      <a:pt x="298" y="48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17" name="Freeform 1067"/>
              <p:cNvSpPr>
                <a:spLocks/>
              </p:cNvSpPr>
              <p:nvPr/>
            </p:nvSpPr>
            <p:spPr bwMode="auto">
              <a:xfrm>
                <a:off x="3484" y="3391"/>
                <a:ext cx="8" cy="7"/>
              </a:xfrm>
              <a:custGeom>
                <a:avLst/>
                <a:gdLst>
                  <a:gd name="T0" fmla="*/ 0 w 28"/>
                  <a:gd name="T1" fmla="*/ 29 h 29"/>
                  <a:gd name="T2" fmla="*/ 28 w 28"/>
                  <a:gd name="T3" fmla="*/ 9 h 29"/>
                  <a:gd name="T4" fmla="*/ 24 w 28"/>
                  <a:gd name="T5" fmla="*/ 5 h 29"/>
                  <a:gd name="T6" fmla="*/ 19 w 28"/>
                  <a:gd name="T7" fmla="*/ 0 h 29"/>
                  <a:gd name="T8" fmla="*/ 0 w 28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9">
                    <a:moveTo>
                      <a:pt x="0" y="29"/>
                    </a:moveTo>
                    <a:lnTo>
                      <a:pt x="28" y="9"/>
                    </a:lnTo>
                    <a:lnTo>
                      <a:pt x="24" y="5"/>
                    </a:lnTo>
                    <a:lnTo>
                      <a:pt x="1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18" name="Freeform 1068"/>
              <p:cNvSpPr>
                <a:spLocks/>
              </p:cNvSpPr>
              <p:nvPr/>
            </p:nvSpPr>
            <p:spPr bwMode="auto">
              <a:xfrm>
                <a:off x="3489" y="3391"/>
                <a:ext cx="3" cy="2"/>
              </a:xfrm>
              <a:custGeom>
                <a:avLst/>
                <a:gdLst>
                  <a:gd name="T0" fmla="*/ 9 w 9"/>
                  <a:gd name="T1" fmla="*/ 9 h 9"/>
                  <a:gd name="T2" fmla="*/ 5 w 9"/>
                  <a:gd name="T3" fmla="*/ 5 h 9"/>
                  <a:gd name="T4" fmla="*/ 0 w 9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9">
                    <a:moveTo>
                      <a:pt x="9" y="9"/>
                    </a:move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19" name="Freeform 1069"/>
              <p:cNvSpPr>
                <a:spLocks/>
              </p:cNvSpPr>
              <p:nvPr/>
            </p:nvSpPr>
            <p:spPr bwMode="auto">
              <a:xfrm>
                <a:off x="3369" y="3317"/>
                <a:ext cx="120" cy="88"/>
              </a:xfrm>
              <a:custGeom>
                <a:avLst/>
                <a:gdLst>
                  <a:gd name="T0" fmla="*/ 444 w 483"/>
                  <a:gd name="T1" fmla="*/ 353 h 353"/>
                  <a:gd name="T2" fmla="*/ 464 w 483"/>
                  <a:gd name="T3" fmla="*/ 325 h 353"/>
                  <a:gd name="T4" fmla="*/ 483 w 483"/>
                  <a:gd name="T5" fmla="*/ 296 h 353"/>
                  <a:gd name="T6" fmla="*/ 39 w 483"/>
                  <a:gd name="T7" fmla="*/ 0 h 353"/>
                  <a:gd name="T8" fmla="*/ 19 w 483"/>
                  <a:gd name="T9" fmla="*/ 28 h 353"/>
                  <a:gd name="T10" fmla="*/ 0 w 483"/>
                  <a:gd name="T11" fmla="*/ 56 h 353"/>
                  <a:gd name="T12" fmla="*/ 444 w 483"/>
                  <a:gd name="T13" fmla="*/ 353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3" h="353">
                    <a:moveTo>
                      <a:pt x="444" y="353"/>
                    </a:moveTo>
                    <a:lnTo>
                      <a:pt x="464" y="325"/>
                    </a:lnTo>
                    <a:lnTo>
                      <a:pt x="483" y="296"/>
                    </a:lnTo>
                    <a:lnTo>
                      <a:pt x="39" y="0"/>
                    </a:lnTo>
                    <a:lnTo>
                      <a:pt x="19" y="28"/>
                    </a:lnTo>
                    <a:lnTo>
                      <a:pt x="0" y="56"/>
                    </a:lnTo>
                    <a:lnTo>
                      <a:pt x="444" y="3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0" name="Freeform 1070"/>
              <p:cNvSpPr>
                <a:spLocks/>
              </p:cNvSpPr>
              <p:nvPr/>
            </p:nvSpPr>
            <p:spPr bwMode="auto">
              <a:xfrm>
                <a:off x="3369" y="3317"/>
                <a:ext cx="120" cy="88"/>
              </a:xfrm>
              <a:custGeom>
                <a:avLst/>
                <a:gdLst>
                  <a:gd name="T0" fmla="*/ 444 w 483"/>
                  <a:gd name="T1" fmla="*/ 353 h 353"/>
                  <a:gd name="T2" fmla="*/ 464 w 483"/>
                  <a:gd name="T3" fmla="*/ 325 h 353"/>
                  <a:gd name="T4" fmla="*/ 483 w 483"/>
                  <a:gd name="T5" fmla="*/ 296 h 353"/>
                  <a:gd name="T6" fmla="*/ 39 w 483"/>
                  <a:gd name="T7" fmla="*/ 0 h 353"/>
                  <a:gd name="T8" fmla="*/ 19 w 483"/>
                  <a:gd name="T9" fmla="*/ 28 h 353"/>
                  <a:gd name="T10" fmla="*/ 0 w 483"/>
                  <a:gd name="T11" fmla="*/ 56 h 353"/>
                  <a:gd name="T12" fmla="*/ 444 w 483"/>
                  <a:gd name="T13" fmla="*/ 353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3" h="353">
                    <a:moveTo>
                      <a:pt x="444" y="353"/>
                    </a:moveTo>
                    <a:lnTo>
                      <a:pt x="464" y="325"/>
                    </a:lnTo>
                    <a:lnTo>
                      <a:pt x="483" y="296"/>
                    </a:lnTo>
                    <a:lnTo>
                      <a:pt x="39" y="0"/>
                    </a:lnTo>
                    <a:lnTo>
                      <a:pt x="19" y="28"/>
                    </a:lnTo>
                    <a:lnTo>
                      <a:pt x="0" y="56"/>
                    </a:lnTo>
                    <a:lnTo>
                      <a:pt x="444" y="353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1" name="Freeform 1071"/>
              <p:cNvSpPr>
                <a:spLocks/>
              </p:cNvSpPr>
              <p:nvPr/>
            </p:nvSpPr>
            <p:spPr bwMode="auto">
              <a:xfrm>
                <a:off x="3373" y="3316"/>
                <a:ext cx="5" cy="8"/>
              </a:xfrm>
              <a:custGeom>
                <a:avLst/>
                <a:gdLst>
                  <a:gd name="T0" fmla="*/ 0 w 20"/>
                  <a:gd name="T1" fmla="*/ 34 h 34"/>
                  <a:gd name="T2" fmla="*/ 20 w 20"/>
                  <a:gd name="T3" fmla="*/ 6 h 34"/>
                  <a:gd name="T4" fmla="*/ 15 w 20"/>
                  <a:gd name="T5" fmla="*/ 3 h 34"/>
                  <a:gd name="T6" fmla="*/ 7 w 20"/>
                  <a:gd name="T7" fmla="*/ 0 h 34"/>
                  <a:gd name="T8" fmla="*/ 0 w 20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4">
                    <a:moveTo>
                      <a:pt x="0" y="34"/>
                    </a:moveTo>
                    <a:lnTo>
                      <a:pt x="20" y="6"/>
                    </a:lnTo>
                    <a:lnTo>
                      <a:pt x="15" y="3"/>
                    </a:lnTo>
                    <a:lnTo>
                      <a:pt x="7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2" name="Freeform 1072"/>
              <p:cNvSpPr>
                <a:spLocks/>
              </p:cNvSpPr>
              <p:nvPr/>
            </p:nvSpPr>
            <p:spPr bwMode="auto">
              <a:xfrm>
                <a:off x="3375" y="3316"/>
                <a:ext cx="3" cy="1"/>
              </a:xfrm>
              <a:custGeom>
                <a:avLst/>
                <a:gdLst>
                  <a:gd name="T0" fmla="*/ 13 w 13"/>
                  <a:gd name="T1" fmla="*/ 6 h 6"/>
                  <a:gd name="T2" fmla="*/ 8 w 13"/>
                  <a:gd name="T3" fmla="*/ 3 h 6"/>
                  <a:gd name="T4" fmla="*/ 0 w 1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8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3" name="Freeform 1073"/>
              <p:cNvSpPr>
                <a:spLocks/>
              </p:cNvSpPr>
              <p:nvPr/>
            </p:nvSpPr>
            <p:spPr bwMode="auto">
              <a:xfrm>
                <a:off x="3241" y="3289"/>
                <a:ext cx="134" cy="43"/>
              </a:xfrm>
              <a:custGeom>
                <a:avLst/>
                <a:gdLst>
                  <a:gd name="T0" fmla="*/ 523 w 536"/>
                  <a:gd name="T1" fmla="*/ 172 h 172"/>
                  <a:gd name="T2" fmla="*/ 529 w 536"/>
                  <a:gd name="T3" fmla="*/ 138 h 172"/>
                  <a:gd name="T4" fmla="*/ 536 w 536"/>
                  <a:gd name="T5" fmla="*/ 104 h 172"/>
                  <a:gd name="T6" fmla="*/ 13 w 536"/>
                  <a:gd name="T7" fmla="*/ 0 h 172"/>
                  <a:gd name="T8" fmla="*/ 7 w 536"/>
                  <a:gd name="T9" fmla="*/ 33 h 172"/>
                  <a:gd name="T10" fmla="*/ 0 w 536"/>
                  <a:gd name="T11" fmla="*/ 67 h 172"/>
                  <a:gd name="T12" fmla="*/ 523 w 536"/>
                  <a:gd name="T13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6" h="172">
                    <a:moveTo>
                      <a:pt x="523" y="172"/>
                    </a:moveTo>
                    <a:lnTo>
                      <a:pt x="529" y="138"/>
                    </a:lnTo>
                    <a:lnTo>
                      <a:pt x="536" y="104"/>
                    </a:lnTo>
                    <a:lnTo>
                      <a:pt x="13" y="0"/>
                    </a:lnTo>
                    <a:lnTo>
                      <a:pt x="7" y="33"/>
                    </a:lnTo>
                    <a:lnTo>
                      <a:pt x="0" y="67"/>
                    </a:lnTo>
                    <a:lnTo>
                      <a:pt x="523" y="1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4" name="Freeform 1074"/>
              <p:cNvSpPr>
                <a:spLocks/>
              </p:cNvSpPr>
              <p:nvPr/>
            </p:nvSpPr>
            <p:spPr bwMode="auto">
              <a:xfrm>
                <a:off x="3241" y="3289"/>
                <a:ext cx="134" cy="43"/>
              </a:xfrm>
              <a:custGeom>
                <a:avLst/>
                <a:gdLst>
                  <a:gd name="T0" fmla="*/ 523 w 536"/>
                  <a:gd name="T1" fmla="*/ 172 h 172"/>
                  <a:gd name="T2" fmla="*/ 529 w 536"/>
                  <a:gd name="T3" fmla="*/ 138 h 172"/>
                  <a:gd name="T4" fmla="*/ 536 w 536"/>
                  <a:gd name="T5" fmla="*/ 104 h 172"/>
                  <a:gd name="T6" fmla="*/ 13 w 536"/>
                  <a:gd name="T7" fmla="*/ 0 h 172"/>
                  <a:gd name="T8" fmla="*/ 7 w 536"/>
                  <a:gd name="T9" fmla="*/ 33 h 172"/>
                  <a:gd name="T10" fmla="*/ 0 w 536"/>
                  <a:gd name="T11" fmla="*/ 67 h 172"/>
                  <a:gd name="T12" fmla="*/ 523 w 536"/>
                  <a:gd name="T13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6" h="172">
                    <a:moveTo>
                      <a:pt x="523" y="172"/>
                    </a:moveTo>
                    <a:lnTo>
                      <a:pt x="529" y="138"/>
                    </a:lnTo>
                    <a:lnTo>
                      <a:pt x="536" y="104"/>
                    </a:lnTo>
                    <a:lnTo>
                      <a:pt x="13" y="0"/>
                    </a:lnTo>
                    <a:lnTo>
                      <a:pt x="7" y="33"/>
                    </a:lnTo>
                    <a:lnTo>
                      <a:pt x="0" y="67"/>
                    </a:lnTo>
                    <a:lnTo>
                      <a:pt x="523" y="172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5" name="Freeform 1075"/>
              <p:cNvSpPr>
                <a:spLocks/>
              </p:cNvSpPr>
              <p:nvPr/>
            </p:nvSpPr>
            <p:spPr bwMode="auto">
              <a:xfrm>
                <a:off x="3241" y="3289"/>
                <a:ext cx="3" cy="9"/>
              </a:xfrm>
              <a:custGeom>
                <a:avLst/>
                <a:gdLst>
                  <a:gd name="T0" fmla="*/ 7 w 13"/>
                  <a:gd name="T1" fmla="*/ 33 h 33"/>
                  <a:gd name="T2" fmla="*/ 13 w 13"/>
                  <a:gd name="T3" fmla="*/ 0 h 33"/>
                  <a:gd name="T4" fmla="*/ 8 w 13"/>
                  <a:gd name="T5" fmla="*/ 0 h 33"/>
                  <a:gd name="T6" fmla="*/ 0 w 13"/>
                  <a:gd name="T7" fmla="*/ 0 h 33"/>
                  <a:gd name="T8" fmla="*/ 7 w 1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3">
                    <a:moveTo>
                      <a:pt x="7" y="33"/>
                    </a:moveTo>
                    <a:lnTo>
                      <a:pt x="13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7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6" name="Freeform 1076"/>
              <p:cNvSpPr>
                <a:spLocks/>
              </p:cNvSpPr>
              <p:nvPr/>
            </p:nvSpPr>
            <p:spPr bwMode="auto">
              <a:xfrm>
                <a:off x="3241" y="3289"/>
                <a:ext cx="3" cy="0"/>
              </a:xfrm>
              <a:custGeom>
                <a:avLst/>
                <a:gdLst>
                  <a:gd name="T0" fmla="*/ 13 w 13"/>
                  <a:gd name="T1" fmla="*/ 8 w 13"/>
                  <a:gd name="T2" fmla="*/ 0 w 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3">
                    <a:moveTo>
                      <a:pt x="13" y="0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7" name="Freeform 1077"/>
              <p:cNvSpPr>
                <a:spLocks/>
              </p:cNvSpPr>
              <p:nvPr/>
            </p:nvSpPr>
            <p:spPr bwMode="auto">
              <a:xfrm>
                <a:off x="3110" y="3289"/>
                <a:ext cx="134" cy="43"/>
              </a:xfrm>
              <a:custGeom>
                <a:avLst/>
                <a:gdLst>
                  <a:gd name="T0" fmla="*/ 537 w 537"/>
                  <a:gd name="T1" fmla="*/ 67 h 172"/>
                  <a:gd name="T2" fmla="*/ 531 w 537"/>
                  <a:gd name="T3" fmla="*/ 33 h 172"/>
                  <a:gd name="T4" fmla="*/ 524 w 537"/>
                  <a:gd name="T5" fmla="*/ 0 h 172"/>
                  <a:gd name="T6" fmla="*/ 0 w 537"/>
                  <a:gd name="T7" fmla="*/ 104 h 172"/>
                  <a:gd name="T8" fmla="*/ 6 w 537"/>
                  <a:gd name="T9" fmla="*/ 138 h 172"/>
                  <a:gd name="T10" fmla="*/ 13 w 537"/>
                  <a:gd name="T11" fmla="*/ 172 h 172"/>
                  <a:gd name="T12" fmla="*/ 537 w 537"/>
                  <a:gd name="T13" fmla="*/ 6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7" h="172">
                    <a:moveTo>
                      <a:pt x="537" y="67"/>
                    </a:moveTo>
                    <a:lnTo>
                      <a:pt x="531" y="33"/>
                    </a:lnTo>
                    <a:lnTo>
                      <a:pt x="524" y="0"/>
                    </a:lnTo>
                    <a:lnTo>
                      <a:pt x="0" y="104"/>
                    </a:lnTo>
                    <a:lnTo>
                      <a:pt x="6" y="138"/>
                    </a:lnTo>
                    <a:lnTo>
                      <a:pt x="13" y="172"/>
                    </a:lnTo>
                    <a:lnTo>
                      <a:pt x="537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8" name="Freeform 1078"/>
              <p:cNvSpPr>
                <a:spLocks/>
              </p:cNvSpPr>
              <p:nvPr/>
            </p:nvSpPr>
            <p:spPr bwMode="auto">
              <a:xfrm>
                <a:off x="3110" y="3289"/>
                <a:ext cx="134" cy="43"/>
              </a:xfrm>
              <a:custGeom>
                <a:avLst/>
                <a:gdLst>
                  <a:gd name="T0" fmla="*/ 537 w 537"/>
                  <a:gd name="T1" fmla="*/ 67 h 172"/>
                  <a:gd name="T2" fmla="*/ 531 w 537"/>
                  <a:gd name="T3" fmla="*/ 33 h 172"/>
                  <a:gd name="T4" fmla="*/ 524 w 537"/>
                  <a:gd name="T5" fmla="*/ 0 h 172"/>
                  <a:gd name="T6" fmla="*/ 0 w 537"/>
                  <a:gd name="T7" fmla="*/ 104 h 172"/>
                  <a:gd name="T8" fmla="*/ 6 w 537"/>
                  <a:gd name="T9" fmla="*/ 138 h 172"/>
                  <a:gd name="T10" fmla="*/ 13 w 537"/>
                  <a:gd name="T11" fmla="*/ 172 h 172"/>
                  <a:gd name="T12" fmla="*/ 537 w 537"/>
                  <a:gd name="T13" fmla="*/ 6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7" h="172">
                    <a:moveTo>
                      <a:pt x="537" y="67"/>
                    </a:moveTo>
                    <a:lnTo>
                      <a:pt x="531" y="33"/>
                    </a:lnTo>
                    <a:lnTo>
                      <a:pt x="524" y="0"/>
                    </a:lnTo>
                    <a:lnTo>
                      <a:pt x="0" y="104"/>
                    </a:lnTo>
                    <a:lnTo>
                      <a:pt x="6" y="138"/>
                    </a:lnTo>
                    <a:lnTo>
                      <a:pt x="13" y="172"/>
                    </a:lnTo>
                    <a:lnTo>
                      <a:pt x="537" y="67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29" name="Freeform 1079"/>
              <p:cNvSpPr>
                <a:spLocks/>
              </p:cNvSpPr>
              <p:nvPr/>
            </p:nvSpPr>
            <p:spPr bwMode="auto">
              <a:xfrm>
                <a:off x="3107" y="3316"/>
                <a:ext cx="5" cy="8"/>
              </a:xfrm>
              <a:custGeom>
                <a:avLst/>
                <a:gdLst>
                  <a:gd name="T0" fmla="*/ 19 w 19"/>
                  <a:gd name="T1" fmla="*/ 34 h 34"/>
                  <a:gd name="T2" fmla="*/ 13 w 19"/>
                  <a:gd name="T3" fmla="*/ 0 h 34"/>
                  <a:gd name="T4" fmla="*/ 8 w 19"/>
                  <a:gd name="T5" fmla="*/ 2 h 34"/>
                  <a:gd name="T6" fmla="*/ 0 w 19"/>
                  <a:gd name="T7" fmla="*/ 6 h 34"/>
                  <a:gd name="T8" fmla="*/ 19 w 19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4">
                    <a:moveTo>
                      <a:pt x="19" y="34"/>
                    </a:moveTo>
                    <a:lnTo>
                      <a:pt x="13" y="0"/>
                    </a:lnTo>
                    <a:lnTo>
                      <a:pt x="8" y="2"/>
                    </a:lnTo>
                    <a:lnTo>
                      <a:pt x="0" y="6"/>
                    </a:lnTo>
                    <a:lnTo>
                      <a:pt x="19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30" name="Freeform 1080"/>
              <p:cNvSpPr>
                <a:spLocks/>
              </p:cNvSpPr>
              <p:nvPr/>
            </p:nvSpPr>
            <p:spPr bwMode="auto">
              <a:xfrm>
                <a:off x="3107" y="3316"/>
                <a:ext cx="3" cy="1"/>
              </a:xfrm>
              <a:custGeom>
                <a:avLst/>
                <a:gdLst>
                  <a:gd name="T0" fmla="*/ 13 w 13"/>
                  <a:gd name="T1" fmla="*/ 0 h 6"/>
                  <a:gd name="T2" fmla="*/ 8 w 13"/>
                  <a:gd name="T3" fmla="*/ 2 h 6"/>
                  <a:gd name="T4" fmla="*/ 0 w 1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6">
                    <a:moveTo>
                      <a:pt x="13" y="0"/>
                    </a:moveTo>
                    <a:lnTo>
                      <a:pt x="8" y="2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31" name="Freeform 1081"/>
              <p:cNvSpPr>
                <a:spLocks/>
              </p:cNvSpPr>
              <p:nvPr/>
            </p:nvSpPr>
            <p:spPr bwMode="auto">
              <a:xfrm>
                <a:off x="2996" y="3317"/>
                <a:ext cx="120" cy="88"/>
              </a:xfrm>
              <a:custGeom>
                <a:avLst/>
                <a:gdLst>
                  <a:gd name="T0" fmla="*/ 483 w 483"/>
                  <a:gd name="T1" fmla="*/ 56 h 353"/>
                  <a:gd name="T2" fmla="*/ 463 w 483"/>
                  <a:gd name="T3" fmla="*/ 28 h 353"/>
                  <a:gd name="T4" fmla="*/ 444 w 483"/>
                  <a:gd name="T5" fmla="*/ 0 h 353"/>
                  <a:gd name="T6" fmla="*/ 0 w 483"/>
                  <a:gd name="T7" fmla="*/ 296 h 353"/>
                  <a:gd name="T8" fmla="*/ 19 w 483"/>
                  <a:gd name="T9" fmla="*/ 325 h 353"/>
                  <a:gd name="T10" fmla="*/ 38 w 483"/>
                  <a:gd name="T11" fmla="*/ 353 h 353"/>
                  <a:gd name="T12" fmla="*/ 483 w 483"/>
                  <a:gd name="T13" fmla="*/ 56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3" h="353">
                    <a:moveTo>
                      <a:pt x="483" y="56"/>
                    </a:moveTo>
                    <a:lnTo>
                      <a:pt x="463" y="28"/>
                    </a:lnTo>
                    <a:lnTo>
                      <a:pt x="444" y="0"/>
                    </a:lnTo>
                    <a:lnTo>
                      <a:pt x="0" y="296"/>
                    </a:lnTo>
                    <a:lnTo>
                      <a:pt x="19" y="325"/>
                    </a:lnTo>
                    <a:lnTo>
                      <a:pt x="38" y="353"/>
                    </a:lnTo>
                    <a:lnTo>
                      <a:pt x="483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32" name="Freeform 1082"/>
              <p:cNvSpPr>
                <a:spLocks/>
              </p:cNvSpPr>
              <p:nvPr/>
            </p:nvSpPr>
            <p:spPr bwMode="auto">
              <a:xfrm>
                <a:off x="2996" y="3317"/>
                <a:ext cx="120" cy="88"/>
              </a:xfrm>
              <a:custGeom>
                <a:avLst/>
                <a:gdLst>
                  <a:gd name="T0" fmla="*/ 483 w 483"/>
                  <a:gd name="T1" fmla="*/ 56 h 353"/>
                  <a:gd name="T2" fmla="*/ 463 w 483"/>
                  <a:gd name="T3" fmla="*/ 28 h 353"/>
                  <a:gd name="T4" fmla="*/ 444 w 483"/>
                  <a:gd name="T5" fmla="*/ 0 h 353"/>
                  <a:gd name="T6" fmla="*/ 0 w 483"/>
                  <a:gd name="T7" fmla="*/ 296 h 353"/>
                  <a:gd name="T8" fmla="*/ 19 w 483"/>
                  <a:gd name="T9" fmla="*/ 325 h 353"/>
                  <a:gd name="T10" fmla="*/ 38 w 483"/>
                  <a:gd name="T11" fmla="*/ 353 h 353"/>
                  <a:gd name="T12" fmla="*/ 483 w 483"/>
                  <a:gd name="T13" fmla="*/ 56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3" h="353">
                    <a:moveTo>
                      <a:pt x="483" y="56"/>
                    </a:moveTo>
                    <a:lnTo>
                      <a:pt x="463" y="28"/>
                    </a:lnTo>
                    <a:lnTo>
                      <a:pt x="444" y="0"/>
                    </a:lnTo>
                    <a:lnTo>
                      <a:pt x="0" y="296"/>
                    </a:lnTo>
                    <a:lnTo>
                      <a:pt x="19" y="325"/>
                    </a:lnTo>
                    <a:lnTo>
                      <a:pt x="38" y="353"/>
                    </a:lnTo>
                    <a:lnTo>
                      <a:pt x="483" y="5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33" name="Freeform 1083"/>
              <p:cNvSpPr>
                <a:spLocks/>
              </p:cNvSpPr>
              <p:nvPr/>
            </p:nvSpPr>
            <p:spPr bwMode="auto">
              <a:xfrm>
                <a:off x="2993" y="3391"/>
                <a:ext cx="8" cy="7"/>
              </a:xfrm>
              <a:custGeom>
                <a:avLst/>
                <a:gdLst>
                  <a:gd name="T0" fmla="*/ 28 w 28"/>
                  <a:gd name="T1" fmla="*/ 29 h 29"/>
                  <a:gd name="T2" fmla="*/ 9 w 28"/>
                  <a:gd name="T3" fmla="*/ 0 h 29"/>
                  <a:gd name="T4" fmla="*/ 5 w 28"/>
                  <a:gd name="T5" fmla="*/ 4 h 29"/>
                  <a:gd name="T6" fmla="*/ 0 w 28"/>
                  <a:gd name="T7" fmla="*/ 9 h 29"/>
                  <a:gd name="T8" fmla="*/ 28 w 28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9">
                    <a:moveTo>
                      <a:pt x="28" y="29"/>
                    </a:moveTo>
                    <a:lnTo>
                      <a:pt x="9" y="0"/>
                    </a:lnTo>
                    <a:lnTo>
                      <a:pt x="5" y="4"/>
                    </a:lnTo>
                    <a:lnTo>
                      <a:pt x="0" y="9"/>
                    </a:ln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34" name="Freeform 1084"/>
              <p:cNvSpPr>
                <a:spLocks/>
              </p:cNvSpPr>
              <p:nvPr/>
            </p:nvSpPr>
            <p:spPr bwMode="auto">
              <a:xfrm>
                <a:off x="2993" y="3391"/>
                <a:ext cx="3" cy="2"/>
              </a:xfrm>
              <a:custGeom>
                <a:avLst/>
                <a:gdLst>
                  <a:gd name="T0" fmla="*/ 9 w 9"/>
                  <a:gd name="T1" fmla="*/ 0 h 9"/>
                  <a:gd name="T2" fmla="*/ 5 w 9"/>
                  <a:gd name="T3" fmla="*/ 4 h 9"/>
                  <a:gd name="T4" fmla="*/ 0 w 9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lnTo>
                      <a:pt x="5" y="4"/>
                    </a:lnTo>
                    <a:lnTo>
                      <a:pt x="0" y="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35" name="Freeform 1085"/>
              <p:cNvSpPr>
                <a:spLocks/>
              </p:cNvSpPr>
              <p:nvPr/>
            </p:nvSpPr>
            <p:spPr bwMode="auto">
              <a:xfrm>
                <a:off x="2919" y="3393"/>
                <a:ext cx="89" cy="121"/>
              </a:xfrm>
              <a:custGeom>
                <a:avLst/>
                <a:gdLst>
                  <a:gd name="T0" fmla="*/ 353 w 353"/>
                  <a:gd name="T1" fmla="*/ 39 h 484"/>
                  <a:gd name="T2" fmla="*/ 325 w 353"/>
                  <a:gd name="T3" fmla="*/ 20 h 484"/>
                  <a:gd name="T4" fmla="*/ 297 w 353"/>
                  <a:gd name="T5" fmla="*/ 0 h 484"/>
                  <a:gd name="T6" fmla="*/ 0 w 353"/>
                  <a:gd name="T7" fmla="*/ 445 h 484"/>
                  <a:gd name="T8" fmla="*/ 29 w 353"/>
                  <a:gd name="T9" fmla="*/ 465 h 484"/>
                  <a:gd name="T10" fmla="*/ 57 w 353"/>
                  <a:gd name="T11" fmla="*/ 484 h 484"/>
                  <a:gd name="T12" fmla="*/ 353 w 353"/>
                  <a:gd name="T13" fmla="*/ 39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3" h="484">
                    <a:moveTo>
                      <a:pt x="353" y="39"/>
                    </a:moveTo>
                    <a:lnTo>
                      <a:pt x="325" y="20"/>
                    </a:lnTo>
                    <a:lnTo>
                      <a:pt x="297" y="0"/>
                    </a:lnTo>
                    <a:lnTo>
                      <a:pt x="0" y="445"/>
                    </a:lnTo>
                    <a:lnTo>
                      <a:pt x="29" y="465"/>
                    </a:lnTo>
                    <a:lnTo>
                      <a:pt x="57" y="484"/>
                    </a:lnTo>
                    <a:lnTo>
                      <a:pt x="353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36" name="Freeform 1086"/>
              <p:cNvSpPr>
                <a:spLocks/>
              </p:cNvSpPr>
              <p:nvPr/>
            </p:nvSpPr>
            <p:spPr bwMode="auto">
              <a:xfrm>
                <a:off x="2919" y="3393"/>
                <a:ext cx="89" cy="121"/>
              </a:xfrm>
              <a:custGeom>
                <a:avLst/>
                <a:gdLst>
                  <a:gd name="T0" fmla="*/ 353 w 353"/>
                  <a:gd name="T1" fmla="*/ 39 h 484"/>
                  <a:gd name="T2" fmla="*/ 325 w 353"/>
                  <a:gd name="T3" fmla="*/ 20 h 484"/>
                  <a:gd name="T4" fmla="*/ 297 w 353"/>
                  <a:gd name="T5" fmla="*/ 0 h 484"/>
                  <a:gd name="T6" fmla="*/ 0 w 353"/>
                  <a:gd name="T7" fmla="*/ 445 h 484"/>
                  <a:gd name="T8" fmla="*/ 29 w 353"/>
                  <a:gd name="T9" fmla="*/ 465 h 484"/>
                  <a:gd name="T10" fmla="*/ 57 w 353"/>
                  <a:gd name="T11" fmla="*/ 484 h 484"/>
                  <a:gd name="T12" fmla="*/ 353 w 353"/>
                  <a:gd name="T13" fmla="*/ 39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3" h="484">
                    <a:moveTo>
                      <a:pt x="353" y="39"/>
                    </a:moveTo>
                    <a:lnTo>
                      <a:pt x="325" y="20"/>
                    </a:lnTo>
                    <a:lnTo>
                      <a:pt x="297" y="0"/>
                    </a:lnTo>
                    <a:lnTo>
                      <a:pt x="0" y="445"/>
                    </a:lnTo>
                    <a:lnTo>
                      <a:pt x="29" y="465"/>
                    </a:lnTo>
                    <a:lnTo>
                      <a:pt x="57" y="484"/>
                    </a:lnTo>
                    <a:lnTo>
                      <a:pt x="353" y="39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37" name="Freeform 1087"/>
              <p:cNvSpPr>
                <a:spLocks/>
              </p:cNvSpPr>
              <p:nvPr/>
            </p:nvSpPr>
            <p:spPr bwMode="auto">
              <a:xfrm>
                <a:off x="2918" y="3505"/>
                <a:ext cx="8" cy="4"/>
              </a:xfrm>
              <a:custGeom>
                <a:avLst/>
                <a:gdLst>
                  <a:gd name="T0" fmla="*/ 34 w 34"/>
                  <a:gd name="T1" fmla="*/ 20 h 20"/>
                  <a:gd name="T2" fmla="*/ 5 w 34"/>
                  <a:gd name="T3" fmla="*/ 0 h 20"/>
                  <a:gd name="T4" fmla="*/ 3 w 34"/>
                  <a:gd name="T5" fmla="*/ 6 h 20"/>
                  <a:gd name="T6" fmla="*/ 0 w 34"/>
                  <a:gd name="T7" fmla="*/ 13 h 20"/>
                  <a:gd name="T8" fmla="*/ 34 w 34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">
                    <a:moveTo>
                      <a:pt x="34" y="20"/>
                    </a:moveTo>
                    <a:lnTo>
                      <a:pt x="5" y="0"/>
                    </a:lnTo>
                    <a:lnTo>
                      <a:pt x="3" y="6"/>
                    </a:lnTo>
                    <a:lnTo>
                      <a:pt x="0" y="13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38" name="Freeform 1088"/>
              <p:cNvSpPr>
                <a:spLocks/>
              </p:cNvSpPr>
              <p:nvPr/>
            </p:nvSpPr>
            <p:spPr bwMode="auto">
              <a:xfrm>
                <a:off x="2918" y="3505"/>
                <a:ext cx="1" cy="3"/>
              </a:xfrm>
              <a:custGeom>
                <a:avLst/>
                <a:gdLst>
                  <a:gd name="T0" fmla="*/ 5 w 5"/>
                  <a:gd name="T1" fmla="*/ 0 h 13"/>
                  <a:gd name="T2" fmla="*/ 3 w 5"/>
                  <a:gd name="T3" fmla="*/ 6 h 13"/>
                  <a:gd name="T4" fmla="*/ 0 w 5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3">
                    <a:moveTo>
                      <a:pt x="5" y="0"/>
                    </a:moveTo>
                    <a:lnTo>
                      <a:pt x="3" y="6"/>
                    </a:lnTo>
                    <a:lnTo>
                      <a:pt x="0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39" name="Freeform 1089"/>
              <p:cNvSpPr>
                <a:spLocks/>
              </p:cNvSpPr>
              <p:nvPr/>
            </p:nvSpPr>
            <p:spPr bwMode="auto">
              <a:xfrm>
                <a:off x="2892" y="3508"/>
                <a:ext cx="43" cy="134"/>
              </a:xfrm>
              <a:custGeom>
                <a:avLst/>
                <a:gdLst>
                  <a:gd name="T0" fmla="*/ 171 w 171"/>
                  <a:gd name="T1" fmla="*/ 13 h 538"/>
                  <a:gd name="T2" fmla="*/ 138 w 171"/>
                  <a:gd name="T3" fmla="*/ 7 h 538"/>
                  <a:gd name="T4" fmla="*/ 104 w 171"/>
                  <a:gd name="T5" fmla="*/ 0 h 538"/>
                  <a:gd name="T6" fmla="*/ 0 w 171"/>
                  <a:gd name="T7" fmla="*/ 526 h 538"/>
                  <a:gd name="T8" fmla="*/ 33 w 171"/>
                  <a:gd name="T9" fmla="*/ 532 h 538"/>
                  <a:gd name="T10" fmla="*/ 67 w 171"/>
                  <a:gd name="T11" fmla="*/ 538 h 538"/>
                  <a:gd name="T12" fmla="*/ 171 w 171"/>
                  <a:gd name="T13" fmla="*/ 13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538">
                    <a:moveTo>
                      <a:pt x="171" y="13"/>
                    </a:moveTo>
                    <a:lnTo>
                      <a:pt x="138" y="7"/>
                    </a:lnTo>
                    <a:lnTo>
                      <a:pt x="104" y="0"/>
                    </a:lnTo>
                    <a:lnTo>
                      <a:pt x="0" y="526"/>
                    </a:lnTo>
                    <a:lnTo>
                      <a:pt x="33" y="532"/>
                    </a:lnTo>
                    <a:lnTo>
                      <a:pt x="67" y="538"/>
                    </a:lnTo>
                    <a:lnTo>
                      <a:pt x="171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40" name="Freeform 1090"/>
              <p:cNvSpPr>
                <a:spLocks/>
              </p:cNvSpPr>
              <p:nvPr/>
            </p:nvSpPr>
            <p:spPr bwMode="auto">
              <a:xfrm>
                <a:off x="2892" y="3508"/>
                <a:ext cx="43" cy="134"/>
              </a:xfrm>
              <a:custGeom>
                <a:avLst/>
                <a:gdLst>
                  <a:gd name="T0" fmla="*/ 171 w 171"/>
                  <a:gd name="T1" fmla="*/ 13 h 538"/>
                  <a:gd name="T2" fmla="*/ 138 w 171"/>
                  <a:gd name="T3" fmla="*/ 7 h 538"/>
                  <a:gd name="T4" fmla="*/ 104 w 171"/>
                  <a:gd name="T5" fmla="*/ 0 h 538"/>
                  <a:gd name="T6" fmla="*/ 0 w 171"/>
                  <a:gd name="T7" fmla="*/ 526 h 538"/>
                  <a:gd name="T8" fmla="*/ 33 w 171"/>
                  <a:gd name="T9" fmla="*/ 532 h 538"/>
                  <a:gd name="T10" fmla="*/ 67 w 171"/>
                  <a:gd name="T11" fmla="*/ 538 h 538"/>
                  <a:gd name="T12" fmla="*/ 171 w 171"/>
                  <a:gd name="T13" fmla="*/ 13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538">
                    <a:moveTo>
                      <a:pt x="171" y="13"/>
                    </a:moveTo>
                    <a:lnTo>
                      <a:pt x="138" y="7"/>
                    </a:lnTo>
                    <a:lnTo>
                      <a:pt x="104" y="0"/>
                    </a:lnTo>
                    <a:lnTo>
                      <a:pt x="0" y="526"/>
                    </a:lnTo>
                    <a:lnTo>
                      <a:pt x="33" y="532"/>
                    </a:lnTo>
                    <a:lnTo>
                      <a:pt x="67" y="538"/>
                    </a:lnTo>
                    <a:lnTo>
                      <a:pt x="171" y="13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41" name="Freeform 1091"/>
              <p:cNvSpPr>
                <a:spLocks/>
              </p:cNvSpPr>
              <p:nvPr/>
            </p:nvSpPr>
            <p:spPr bwMode="auto">
              <a:xfrm>
                <a:off x="2892" y="3639"/>
                <a:ext cx="8" cy="3"/>
              </a:xfrm>
              <a:custGeom>
                <a:avLst/>
                <a:gdLst>
                  <a:gd name="T0" fmla="*/ 33 w 33"/>
                  <a:gd name="T1" fmla="*/ 6 h 12"/>
                  <a:gd name="T2" fmla="*/ 0 w 33"/>
                  <a:gd name="T3" fmla="*/ 0 h 12"/>
                  <a:gd name="T4" fmla="*/ 0 w 33"/>
                  <a:gd name="T5" fmla="*/ 5 h 12"/>
                  <a:gd name="T6" fmla="*/ 0 w 33"/>
                  <a:gd name="T7" fmla="*/ 12 h 12"/>
                  <a:gd name="T8" fmla="*/ 33 w 33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33" y="6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42" name="Freeform 1092"/>
              <p:cNvSpPr>
                <a:spLocks/>
              </p:cNvSpPr>
              <p:nvPr/>
            </p:nvSpPr>
            <p:spPr bwMode="auto">
              <a:xfrm>
                <a:off x="2892" y="3639"/>
                <a:ext cx="0" cy="3"/>
              </a:xfrm>
              <a:custGeom>
                <a:avLst/>
                <a:gdLst>
                  <a:gd name="T0" fmla="*/ 0 h 12"/>
                  <a:gd name="T1" fmla="*/ 5 h 12"/>
                  <a:gd name="T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5"/>
                    </a:lnTo>
                    <a:lnTo>
                      <a:pt x="0" y="1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43" name="Freeform 1093"/>
              <p:cNvSpPr>
                <a:spLocks/>
              </p:cNvSpPr>
              <p:nvPr/>
            </p:nvSpPr>
            <p:spPr bwMode="auto">
              <a:xfrm>
                <a:off x="2892" y="3639"/>
                <a:ext cx="43" cy="135"/>
              </a:xfrm>
              <a:custGeom>
                <a:avLst/>
                <a:gdLst>
                  <a:gd name="T0" fmla="*/ 67 w 171"/>
                  <a:gd name="T1" fmla="*/ 0 h 538"/>
                  <a:gd name="T2" fmla="*/ 33 w 171"/>
                  <a:gd name="T3" fmla="*/ 6 h 538"/>
                  <a:gd name="T4" fmla="*/ 0 w 171"/>
                  <a:gd name="T5" fmla="*/ 12 h 538"/>
                  <a:gd name="T6" fmla="*/ 104 w 171"/>
                  <a:gd name="T7" fmla="*/ 538 h 538"/>
                  <a:gd name="T8" fmla="*/ 138 w 171"/>
                  <a:gd name="T9" fmla="*/ 531 h 538"/>
                  <a:gd name="T10" fmla="*/ 171 w 171"/>
                  <a:gd name="T11" fmla="*/ 525 h 538"/>
                  <a:gd name="T12" fmla="*/ 67 w 171"/>
                  <a:gd name="T13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538">
                    <a:moveTo>
                      <a:pt x="67" y="0"/>
                    </a:moveTo>
                    <a:lnTo>
                      <a:pt x="33" y="6"/>
                    </a:lnTo>
                    <a:lnTo>
                      <a:pt x="0" y="12"/>
                    </a:lnTo>
                    <a:lnTo>
                      <a:pt x="104" y="538"/>
                    </a:lnTo>
                    <a:lnTo>
                      <a:pt x="138" y="531"/>
                    </a:lnTo>
                    <a:lnTo>
                      <a:pt x="171" y="52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44" name="Freeform 1094"/>
              <p:cNvSpPr>
                <a:spLocks/>
              </p:cNvSpPr>
              <p:nvPr/>
            </p:nvSpPr>
            <p:spPr bwMode="auto">
              <a:xfrm>
                <a:off x="2892" y="3639"/>
                <a:ext cx="43" cy="135"/>
              </a:xfrm>
              <a:custGeom>
                <a:avLst/>
                <a:gdLst>
                  <a:gd name="T0" fmla="*/ 67 w 171"/>
                  <a:gd name="T1" fmla="*/ 0 h 538"/>
                  <a:gd name="T2" fmla="*/ 33 w 171"/>
                  <a:gd name="T3" fmla="*/ 6 h 538"/>
                  <a:gd name="T4" fmla="*/ 0 w 171"/>
                  <a:gd name="T5" fmla="*/ 12 h 538"/>
                  <a:gd name="T6" fmla="*/ 104 w 171"/>
                  <a:gd name="T7" fmla="*/ 538 h 538"/>
                  <a:gd name="T8" fmla="*/ 138 w 171"/>
                  <a:gd name="T9" fmla="*/ 531 h 538"/>
                  <a:gd name="T10" fmla="*/ 171 w 171"/>
                  <a:gd name="T11" fmla="*/ 525 h 538"/>
                  <a:gd name="T12" fmla="*/ 67 w 171"/>
                  <a:gd name="T13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538">
                    <a:moveTo>
                      <a:pt x="67" y="0"/>
                    </a:moveTo>
                    <a:lnTo>
                      <a:pt x="33" y="6"/>
                    </a:lnTo>
                    <a:lnTo>
                      <a:pt x="0" y="12"/>
                    </a:lnTo>
                    <a:lnTo>
                      <a:pt x="104" y="538"/>
                    </a:lnTo>
                    <a:lnTo>
                      <a:pt x="138" y="531"/>
                    </a:lnTo>
                    <a:lnTo>
                      <a:pt x="171" y="525"/>
                    </a:lnTo>
                    <a:lnTo>
                      <a:pt x="67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45" name="Freeform 1095"/>
              <p:cNvSpPr>
                <a:spLocks/>
              </p:cNvSpPr>
              <p:nvPr/>
            </p:nvSpPr>
            <p:spPr bwMode="auto">
              <a:xfrm>
                <a:off x="2918" y="3772"/>
                <a:ext cx="8" cy="5"/>
              </a:xfrm>
              <a:custGeom>
                <a:avLst/>
                <a:gdLst>
                  <a:gd name="T0" fmla="*/ 34 w 34"/>
                  <a:gd name="T1" fmla="*/ 0 h 19"/>
                  <a:gd name="T2" fmla="*/ 0 w 34"/>
                  <a:gd name="T3" fmla="*/ 7 h 19"/>
                  <a:gd name="T4" fmla="*/ 2 w 34"/>
                  <a:gd name="T5" fmla="*/ 12 h 19"/>
                  <a:gd name="T6" fmla="*/ 5 w 34"/>
                  <a:gd name="T7" fmla="*/ 19 h 19"/>
                  <a:gd name="T8" fmla="*/ 34 w 34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9">
                    <a:moveTo>
                      <a:pt x="34" y="0"/>
                    </a:moveTo>
                    <a:lnTo>
                      <a:pt x="0" y="7"/>
                    </a:lnTo>
                    <a:lnTo>
                      <a:pt x="2" y="12"/>
                    </a:lnTo>
                    <a:lnTo>
                      <a:pt x="5" y="19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46" name="Freeform 1096"/>
              <p:cNvSpPr>
                <a:spLocks/>
              </p:cNvSpPr>
              <p:nvPr/>
            </p:nvSpPr>
            <p:spPr bwMode="auto">
              <a:xfrm>
                <a:off x="2918" y="3774"/>
                <a:ext cx="1" cy="3"/>
              </a:xfrm>
              <a:custGeom>
                <a:avLst/>
                <a:gdLst>
                  <a:gd name="T0" fmla="*/ 0 w 5"/>
                  <a:gd name="T1" fmla="*/ 0 h 12"/>
                  <a:gd name="T2" fmla="*/ 2 w 5"/>
                  <a:gd name="T3" fmla="*/ 5 h 12"/>
                  <a:gd name="T4" fmla="*/ 5 w 5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2">
                    <a:moveTo>
                      <a:pt x="0" y="0"/>
                    </a:moveTo>
                    <a:lnTo>
                      <a:pt x="2" y="5"/>
                    </a:lnTo>
                    <a:lnTo>
                      <a:pt x="5" y="1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47" name="Freeform 1097"/>
              <p:cNvSpPr>
                <a:spLocks/>
              </p:cNvSpPr>
              <p:nvPr/>
            </p:nvSpPr>
            <p:spPr bwMode="auto">
              <a:xfrm>
                <a:off x="2919" y="3767"/>
                <a:ext cx="89" cy="121"/>
              </a:xfrm>
              <a:custGeom>
                <a:avLst/>
                <a:gdLst>
                  <a:gd name="T0" fmla="*/ 57 w 353"/>
                  <a:gd name="T1" fmla="*/ 0 h 484"/>
                  <a:gd name="T2" fmla="*/ 29 w 353"/>
                  <a:gd name="T3" fmla="*/ 19 h 484"/>
                  <a:gd name="T4" fmla="*/ 0 w 353"/>
                  <a:gd name="T5" fmla="*/ 38 h 484"/>
                  <a:gd name="T6" fmla="*/ 297 w 353"/>
                  <a:gd name="T7" fmla="*/ 484 h 484"/>
                  <a:gd name="T8" fmla="*/ 325 w 353"/>
                  <a:gd name="T9" fmla="*/ 464 h 484"/>
                  <a:gd name="T10" fmla="*/ 353 w 353"/>
                  <a:gd name="T11" fmla="*/ 445 h 484"/>
                  <a:gd name="T12" fmla="*/ 57 w 353"/>
                  <a:gd name="T13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3" h="484">
                    <a:moveTo>
                      <a:pt x="57" y="0"/>
                    </a:moveTo>
                    <a:lnTo>
                      <a:pt x="29" y="19"/>
                    </a:lnTo>
                    <a:lnTo>
                      <a:pt x="0" y="38"/>
                    </a:lnTo>
                    <a:lnTo>
                      <a:pt x="297" y="484"/>
                    </a:lnTo>
                    <a:lnTo>
                      <a:pt x="325" y="464"/>
                    </a:lnTo>
                    <a:lnTo>
                      <a:pt x="353" y="44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48" name="Freeform 1098"/>
              <p:cNvSpPr>
                <a:spLocks/>
              </p:cNvSpPr>
              <p:nvPr/>
            </p:nvSpPr>
            <p:spPr bwMode="auto">
              <a:xfrm>
                <a:off x="2919" y="3767"/>
                <a:ext cx="89" cy="121"/>
              </a:xfrm>
              <a:custGeom>
                <a:avLst/>
                <a:gdLst>
                  <a:gd name="T0" fmla="*/ 57 w 353"/>
                  <a:gd name="T1" fmla="*/ 0 h 484"/>
                  <a:gd name="T2" fmla="*/ 29 w 353"/>
                  <a:gd name="T3" fmla="*/ 19 h 484"/>
                  <a:gd name="T4" fmla="*/ 0 w 353"/>
                  <a:gd name="T5" fmla="*/ 38 h 484"/>
                  <a:gd name="T6" fmla="*/ 297 w 353"/>
                  <a:gd name="T7" fmla="*/ 484 h 484"/>
                  <a:gd name="T8" fmla="*/ 325 w 353"/>
                  <a:gd name="T9" fmla="*/ 464 h 484"/>
                  <a:gd name="T10" fmla="*/ 353 w 353"/>
                  <a:gd name="T11" fmla="*/ 445 h 484"/>
                  <a:gd name="T12" fmla="*/ 57 w 353"/>
                  <a:gd name="T13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3" h="484">
                    <a:moveTo>
                      <a:pt x="57" y="0"/>
                    </a:moveTo>
                    <a:lnTo>
                      <a:pt x="29" y="19"/>
                    </a:lnTo>
                    <a:lnTo>
                      <a:pt x="0" y="38"/>
                    </a:lnTo>
                    <a:lnTo>
                      <a:pt x="297" y="484"/>
                    </a:lnTo>
                    <a:lnTo>
                      <a:pt x="325" y="464"/>
                    </a:lnTo>
                    <a:lnTo>
                      <a:pt x="353" y="445"/>
                    </a:lnTo>
                    <a:lnTo>
                      <a:pt x="57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49" name="Freeform 1099"/>
              <p:cNvSpPr>
                <a:spLocks/>
              </p:cNvSpPr>
              <p:nvPr/>
            </p:nvSpPr>
            <p:spPr bwMode="auto">
              <a:xfrm>
                <a:off x="2993" y="3883"/>
                <a:ext cx="8" cy="7"/>
              </a:xfrm>
              <a:custGeom>
                <a:avLst/>
                <a:gdLst>
                  <a:gd name="T0" fmla="*/ 28 w 28"/>
                  <a:gd name="T1" fmla="*/ 0 h 29"/>
                  <a:gd name="T2" fmla="*/ 0 w 28"/>
                  <a:gd name="T3" fmla="*/ 20 h 29"/>
                  <a:gd name="T4" fmla="*/ 4 w 28"/>
                  <a:gd name="T5" fmla="*/ 23 h 29"/>
                  <a:gd name="T6" fmla="*/ 9 w 28"/>
                  <a:gd name="T7" fmla="*/ 29 h 29"/>
                  <a:gd name="T8" fmla="*/ 28 w 28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9">
                    <a:moveTo>
                      <a:pt x="28" y="0"/>
                    </a:moveTo>
                    <a:lnTo>
                      <a:pt x="0" y="20"/>
                    </a:lnTo>
                    <a:lnTo>
                      <a:pt x="4" y="23"/>
                    </a:lnTo>
                    <a:lnTo>
                      <a:pt x="9" y="2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50" name="Freeform 1100"/>
              <p:cNvSpPr>
                <a:spLocks/>
              </p:cNvSpPr>
              <p:nvPr/>
            </p:nvSpPr>
            <p:spPr bwMode="auto">
              <a:xfrm>
                <a:off x="2993" y="3888"/>
                <a:ext cx="3" cy="2"/>
              </a:xfrm>
              <a:custGeom>
                <a:avLst/>
                <a:gdLst>
                  <a:gd name="T0" fmla="*/ 0 w 9"/>
                  <a:gd name="T1" fmla="*/ 0 h 9"/>
                  <a:gd name="T2" fmla="*/ 4 w 9"/>
                  <a:gd name="T3" fmla="*/ 3 h 9"/>
                  <a:gd name="T4" fmla="*/ 9 w 9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lnTo>
                      <a:pt x="4" y="3"/>
                    </a:lnTo>
                    <a:lnTo>
                      <a:pt x="9" y="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51" name="Freeform 1101"/>
              <p:cNvSpPr>
                <a:spLocks/>
              </p:cNvSpPr>
              <p:nvPr/>
            </p:nvSpPr>
            <p:spPr bwMode="auto">
              <a:xfrm>
                <a:off x="2996" y="3876"/>
                <a:ext cx="120" cy="89"/>
              </a:xfrm>
              <a:custGeom>
                <a:avLst/>
                <a:gdLst>
                  <a:gd name="T0" fmla="*/ 38 w 483"/>
                  <a:gd name="T1" fmla="*/ 0 h 353"/>
                  <a:gd name="T2" fmla="*/ 19 w 483"/>
                  <a:gd name="T3" fmla="*/ 28 h 353"/>
                  <a:gd name="T4" fmla="*/ 0 w 483"/>
                  <a:gd name="T5" fmla="*/ 57 h 353"/>
                  <a:gd name="T6" fmla="*/ 444 w 483"/>
                  <a:gd name="T7" fmla="*/ 353 h 353"/>
                  <a:gd name="T8" fmla="*/ 463 w 483"/>
                  <a:gd name="T9" fmla="*/ 325 h 353"/>
                  <a:gd name="T10" fmla="*/ 483 w 483"/>
                  <a:gd name="T11" fmla="*/ 297 h 353"/>
                  <a:gd name="T12" fmla="*/ 38 w 483"/>
                  <a:gd name="T13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3" h="353">
                    <a:moveTo>
                      <a:pt x="38" y="0"/>
                    </a:moveTo>
                    <a:lnTo>
                      <a:pt x="19" y="28"/>
                    </a:lnTo>
                    <a:lnTo>
                      <a:pt x="0" y="57"/>
                    </a:lnTo>
                    <a:lnTo>
                      <a:pt x="444" y="353"/>
                    </a:lnTo>
                    <a:lnTo>
                      <a:pt x="463" y="325"/>
                    </a:lnTo>
                    <a:lnTo>
                      <a:pt x="483" y="29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52" name="Freeform 1102"/>
              <p:cNvSpPr>
                <a:spLocks/>
              </p:cNvSpPr>
              <p:nvPr/>
            </p:nvSpPr>
            <p:spPr bwMode="auto">
              <a:xfrm>
                <a:off x="2996" y="3876"/>
                <a:ext cx="120" cy="89"/>
              </a:xfrm>
              <a:custGeom>
                <a:avLst/>
                <a:gdLst>
                  <a:gd name="T0" fmla="*/ 38 w 483"/>
                  <a:gd name="T1" fmla="*/ 0 h 353"/>
                  <a:gd name="T2" fmla="*/ 19 w 483"/>
                  <a:gd name="T3" fmla="*/ 28 h 353"/>
                  <a:gd name="T4" fmla="*/ 0 w 483"/>
                  <a:gd name="T5" fmla="*/ 57 h 353"/>
                  <a:gd name="T6" fmla="*/ 444 w 483"/>
                  <a:gd name="T7" fmla="*/ 353 h 353"/>
                  <a:gd name="T8" fmla="*/ 463 w 483"/>
                  <a:gd name="T9" fmla="*/ 325 h 353"/>
                  <a:gd name="T10" fmla="*/ 483 w 483"/>
                  <a:gd name="T11" fmla="*/ 297 h 353"/>
                  <a:gd name="T12" fmla="*/ 38 w 483"/>
                  <a:gd name="T13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3" h="353">
                    <a:moveTo>
                      <a:pt x="38" y="0"/>
                    </a:moveTo>
                    <a:lnTo>
                      <a:pt x="19" y="28"/>
                    </a:lnTo>
                    <a:lnTo>
                      <a:pt x="0" y="57"/>
                    </a:lnTo>
                    <a:lnTo>
                      <a:pt x="444" y="353"/>
                    </a:lnTo>
                    <a:lnTo>
                      <a:pt x="463" y="325"/>
                    </a:lnTo>
                    <a:lnTo>
                      <a:pt x="483" y="297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53" name="Freeform 1103"/>
              <p:cNvSpPr>
                <a:spLocks/>
              </p:cNvSpPr>
              <p:nvPr/>
            </p:nvSpPr>
            <p:spPr bwMode="auto">
              <a:xfrm>
                <a:off x="3107" y="3957"/>
                <a:ext cx="5" cy="9"/>
              </a:xfrm>
              <a:custGeom>
                <a:avLst/>
                <a:gdLst>
                  <a:gd name="T0" fmla="*/ 19 w 19"/>
                  <a:gd name="T1" fmla="*/ 0 h 33"/>
                  <a:gd name="T2" fmla="*/ 0 w 19"/>
                  <a:gd name="T3" fmla="*/ 28 h 33"/>
                  <a:gd name="T4" fmla="*/ 5 w 19"/>
                  <a:gd name="T5" fmla="*/ 31 h 33"/>
                  <a:gd name="T6" fmla="*/ 13 w 19"/>
                  <a:gd name="T7" fmla="*/ 33 h 33"/>
                  <a:gd name="T8" fmla="*/ 19 w 19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3">
                    <a:moveTo>
                      <a:pt x="19" y="0"/>
                    </a:moveTo>
                    <a:lnTo>
                      <a:pt x="0" y="28"/>
                    </a:lnTo>
                    <a:lnTo>
                      <a:pt x="5" y="31"/>
                    </a:lnTo>
                    <a:lnTo>
                      <a:pt x="13" y="3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54" name="Freeform 1104"/>
              <p:cNvSpPr>
                <a:spLocks/>
              </p:cNvSpPr>
              <p:nvPr/>
            </p:nvSpPr>
            <p:spPr bwMode="auto">
              <a:xfrm>
                <a:off x="3107" y="3965"/>
                <a:ext cx="3" cy="1"/>
              </a:xfrm>
              <a:custGeom>
                <a:avLst/>
                <a:gdLst>
                  <a:gd name="T0" fmla="*/ 0 w 13"/>
                  <a:gd name="T1" fmla="*/ 0 h 5"/>
                  <a:gd name="T2" fmla="*/ 5 w 13"/>
                  <a:gd name="T3" fmla="*/ 3 h 5"/>
                  <a:gd name="T4" fmla="*/ 13 w 1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0" y="0"/>
                    </a:moveTo>
                    <a:lnTo>
                      <a:pt x="5" y="3"/>
                    </a:lnTo>
                    <a:lnTo>
                      <a:pt x="13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55" name="Freeform 1105"/>
              <p:cNvSpPr>
                <a:spLocks/>
              </p:cNvSpPr>
              <p:nvPr/>
            </p:nvSpPr>
            <p:spPr bwMode="auto">
              <a:xfrm>
                <a:off x="3110" y="3949"/>
                <a:ext cx="134" cy="43"/>
              </a:xfrm>
              <a:custGeom>
                <a:avLst/>
                <a:gdLst>
                  <a:gd name="T0" fmla="*/ 13 w 537"/>
                  <a:gd name="T1" fmla="*/ 0 h 172"/>
                  <a:gd name="T2" fmla="*/ 6 w 537"/>
                  <a:gd name="T3" fmla="*/ 34 h 172"/>
                  <a:gd name="T4" fmla="*/ 0 w 537"/>
                  <a:gd name="T5" fmla="*/ 67 h 172"/>
                  <a:gd name="T6" fmla="*/ 524 w 537"/>
                  <a:gd name="T7" fmla="*/ 172 h 172"/>
                  <a:gd name="T8" fmla="*/ 531 w 537"/>
                  <a:gd name="T9" fmla="*/ 138 h 172"/>
                  <a:gd name="T10" fmla="*/ 537 w 537"/>
                  <a:gd name="T11" fmla="*/ 105 h 172"/>
                  <a:gd name="T12" fmla="*/ 13 w 537"/>
                  <a:gd name="T13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7" h="172">
                    <a:moveTo>
                      <a:pt x="13" y="0"/>
                    </a:moveTo>
                    <a:lnTo>
                      <a:pt x="6" y="34"/>
                    </a:lnTo>
                    <a:lnTo>
                      <a:pt x="0" y="67"/>
                    </a:lnTo>
                    <a:lnTo>
                      <a:pt x="524" y="172"/>
                    </a:lnTo>
                    <a:lnTo>
                      <a:pt x="531" y="138"/>
                    </a:lnTo>
                    <a:lnTo>
                      <a:pt x="537" y="10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56" name="Freeform 1106"/>
              <p:cNvSpPr>
                <a:spLocks/>
              </p:cNvSpPr>
              <p:nvPr/>
            </p:nvSpPr>
            <p:spPr bwMode="auto">
              <a:xfrm>
                <a:off x="3110" y="3949"/>
                <a:ext cx="134" cy="43"/>
              </a:xfrm>
              <a:custGeom>
                <a:avLst/>
                <a:gdLst>
                  <a:gd name="T0" fmla="*/ 13 w 537"/>
                  <a:gd name="T1" fmla="*/ 0 h 172"/>
                  <a:gd name="T2" fmla="*/ 6 w 537"/>
                  <a:gd name="T3" fmla="*/ 34 h 172"/>
                  <a:gd name="T4" fmla="*/ 0 w 537"/>
                  <a:gd name="T5" fmla="*/ 67 h 172"/>
                  <a:gd name="T6" fmla="*/ 524 w 537"/>
                  <a:gd name="T7" fmla="*/ 172 h 172"/>
                  <a:gd name="T8" fmla="*/ 531 w 537"/>
                  <a:gd name="T9" fmla="*/ 138 h 172"/>
                  <a:gd name="T10" fmla="*/ 537 w 537"/>
                  <a:gd name="T11" fmla="*/ 105 h 172"/>
                  <a:gd name="T12" fmla="*/ 13 w 537"/>
                  <a:gd name="T13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7" h="172">
                    <a:moveTo>
                      <a:pt x="13" y="0"/>
                    </a:moveTo>
                    <a:lnTo>
                      <a:pt x="6" y="34"/>
                    </a:lnTo>
                    <a:lnTo>
                      <a:pt x="0" y="67"/>
                    </a:lnTo>
                    <a:lnTo>
                      <a:pt x="524" y="172"/>
                    </a:lnTo>
                    <a:lnTo>
                      <a:pt x="531" y="138"/>
                    </a:lnTo>
                    <a:lnTo>
                      <a:pt x="537" y="105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57" name="Freeform 1107"/>
              <p:cNvSpPr>
                <a:spLocks/>
              </p:cNvSpPr>
              <p:nvPr/>
            </p:nvSpPr>
            <p:spPr bwMode="auto">
              <a:xfrm>
                <a:off x="3241" y="3984"/>
                <a:ext cx="3" cy="8"/>
              </a:xfrm>
              <a:custGeom>
                <a:avLst/>
                <a:gdLst>
                  <a:gd name="T0" fmla="*/ 7 w 13"/>
                  <a:gd name="T1" fmla="*/ 0 h 34"/>
                  <a:gd name="T2" fmla="*/ 0 w 13"/>
                  <a:gd name="T3" fmla="*/ 34 h 34"/>
                  <a:gd name="T4" fmla="*/ 5 w 13"/>
                  <a:gd name="T5" fmla="*/ 34 h 34"/>
                  <a:gd name="T6" fmla="*/ 13 w 13"/>
                  <a:gd name="T7" fmla="*/ 34 h 34"/>
                  <a:gd name="T8" fmla="*/ 7 w 13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4">
                    <a:moveTo>
                      <a:pt x="7" y="0"/>
                    </a:moveTo>
                    <a:lnTo>
                      <a:pt x="0" y="34"/>
                    </a:lnTo>
                    <a:lnTo>
                      <a:pt x="5" y="34"/>
                    </a:lnTo>
                    <a:lnTo>
                      <a:pt x="13" y="3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58" name="Freeform 1108"/>
              <p:cNvSpPr>
                <a:spLocks/>
              </p:cNvSpPr>
              <p:nvPr/>
            </p:nvSpPr>
            <p:spPr bwMode="auto">
              <a:xfrm>
                <a:off x="3241" y="3992"/>
                <a:ext cx="3" cy="0"/>
              </a:xfrm>
              <a:custGeom>
                <a:avLst/>
                <a:gdLst>
                  <a:gd name="T0" fmla="*/ 0 w 13"/>
                  <a:gd name="T1" fmla="*/ 5 w 13"/>
                  <a:gd name="T2" fmla="*/ 13 w 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3">
                    <a:moveTo>
                      <a:pt x="0" y="0"/>
                    </a:moveTo>
                    <a:lnTo>
                      <a:pt x="5" y="0"/>
                    </a:lnTo>
                    <a:lnTo>
                      <a:pt x="1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59" name="Freeform 1109"/>
              <p:cNvSpPr>
                <a:spLocks/>
              </p:cNvSpPr>
              <p:nvPr/>
            </p:nvSpPr>
            <p:spPr bwMode="auto">
              <a:xfrm>
                <a:off x="3241" y="3949"/>
                <a:ext cx="134" cy="43"/>
              </a:xfrm>
              <a:custGeom>
                <a:avLst/>
                <a:gdLst>
                  <a:gd name="T0" fmla="*/ 0 w 536"/>
                  <a:gd name="T1" fmla="*/ 105 h 172"/>
                  <a:gd name="T2" fmla="*/ 7 w 536"/>
                  <a:gd name="T3" fmla="*/ 138 h 172"/>
                  <a:gd name="T4" fmla="*/ 13 w 536"/>
                  <a:gd name="T5" fmla="*/ 172 h 172"/>
                  <a:gd name="T6" fmla="*/ 536 w 536"/>
                  <a:gd name="T7" fmla="*/ 67 h 172"/>
                  <a:gd name="T8" fmla="*/ 529 w 536"/>
                  <a:gd name="T9" fmla="*/ 34 h 172"/>
                  <a:gd name="T10" fmla="*/ 523 w 536"/>
                  <a:gd name="T11" fmla="*/ 0 h 172"/>
                  <a:gd name="T12" fmla="*/ 0 w 536"/>
                  <a:gd name="T13" fmla="*/ 105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6" h="172">
                    <a:moveTo>
                      <a:pt x="0" y="105"/>
                    </a:moveTo>
                    <a:lnTo>
                      <a:pt x="7" y="138"/>
                    </a:lnTo>
                    <a:lnTo>
                      <a:pt x="13" y="172"/>
                    </a:lnTo>
                    <a:lnTo>
                      <a:pt x="536" y="67"/>
                    </a:lnTo>
                    <a:lnTo>
                      <a:pt x="529" y="34"/>
                    </a:lnTo>
                    <a:lnTo>
                      <a:pt x="523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60" name="Freeform 1110"/>
              <p:cNvSpPr>
                <a:spLocks/>
              </p:cNvSpPr>
              <p:nvPr/>
            </p:nvSpPr>
            <p:spPr bwMode="auto">
              <a:xfrm>
                <a:off x="3241" y="3949"/>
                <a:ext cx="134" cy="43"/>
              </a:xfrm>
              <a:custGeom>
                <a:avLst/>
                <a:gdLst>
                  <a:gd name="T0" fmla="*/ 0 w 536"/>
                  <a:gd name="T1" fmla="*/ 105 h 172"/>
                  <a:gd name="T2" fmla="*/ 7 w 536"/>
                  <a:gd name="T3" fmla="*/ 138 h 172"/>
                  <a:gd name="T4" fmla="*/ 13 w 536"/>
                  <a:gd name="T5" fmla="*/ 172 h 172"/>
                  <a:gd name="T6" fmla="*/ 536 w 536"/>
                  <a:gd name="T7" fmla="*/ 67 h 172"/>
                  <a:gd name="T8" fmla="*/ 529 w 536"/>
                  <a:gd name="T9" fmla="*/ 34 h 172"/>
                  <a:gd name="T10" fmla="*/ 523 w 536"/>
                  <a:gd name="T11" fmla="*/ 0 h 172"/>
                  <a:gd name="T12" fmla="*/ 0 w 536"/>
                  <a:gd name="T13" fmla="*/ 105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6" h="172">
                    <a:moveTo>
                      <a:pt x="0" y="105"/>
                    </a:moveTo>
                    <a:lnTo>
                      <a:pt x="7" y="138"/>
                    </a:lnTo>
                    <a:lnTo>
                      <a:pt x="13" y="172"/>
                    </a:lnTo>
                    <a:lnTo>
                      <a:pt x="536" y="67"/>
                    </a:lnTo>
                    <a:lnTo>
                      <a:pt x="529" y="34"/>
                    </a:lnTo>
                    <a:lnTo>
                      <a:pt x="523" y="0"/>
                    </a:lnTo>
                    <a:lnTo>
                      <a:pt x="0" y="105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61" name="Freeform 1111"/>
              <p:cNvSpPr>
                <a:spLocks/>
              </p:cNvSpPr>
              <p:nvPr/>
            </p:nvSpPr>
            <p:spPr bwMode="auto">
              <a:xfrm>
                <a:off x="3373" y="3957"/>
                <a:ext cx="5" cy="9"/>
              </a:xfrm>
              <a:custGeom>
                <a:avLst/>
                <a:gdLst>
                  <a:gd name="T0" fmla="*/ 0 w 20"/>
                  <a:gd name="T1" fmla="*/ 0 h 33"/>
                  <a:gd name="T2" fmla="*/ 7 w 20"/>
                  <a:gd name="T3" fmla="*/ 33 h 33"/>
                  <a:gd name="T4" fmla="*/ 12 w 20"/>
                  <a:gd name="T5" fmla="*/ 32 h 33"/>
                  <a:gd name="T6" fmla="*/ 20 w 20"/>
                  <a:gd name="T7" fmla="*/ 28 h 33"/>
                  <a:gd name="T8" fmla="*/ 0 w 20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" h="33">
                    <a:moveTo>
                      <a:pt x="0" y="0"/>
                    </a:moveTo>
                    <a:lnTo>
                      <a:pt x="7" y="33"/>
                    </a:lnTo>
                    <a:lnTo>
                      <a:pt x="12" y="32"/>
                    </a:lnTo>
                    <a:lnTo>
                      <a:pt x="20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62" name="Freeform 1112"/>
              <p:cNvSpPr>
                <a:spLocks/>
              </p:cNvSpPr>
              <p:nvPr/>
            </p:nvSpPr>
            <p:spPr bwMode="auto">
              <a:xfrm>
                <a:off x="3375" y="3965"/>
                <a:ext cx="3" cy="1"/>
              </a:xfrm>
              <a:custGeom>
                <a:avLst/>
                <a:gdLst>
                  <a:gd name="T0" fmla="*/ 0 w 13"/>
                  <a:gd name="T1" fmla="*/ 5 h 5"/>
                  <a:gd name="T2" fmla="*/ 5 w 13"/>
                  <a:gd name="T3" fmla="*/ 4 h 5"/>
                  <a:gd name="T4" fmla="*/ 13 w 1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0" y="5"/>
                    </a:moveTo>
                    <a:lnTo>
                      <a:pt x="5" y="4"/>
                    </a:lnTo>
                    <a:lnTo>
                      <a:pt x="1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63" name="Freeform 1113"/>
              <p:cNvSpPr>
                <a:spLocks/>
              </p:cNvSpPr>
              <p:nvPr/>
            </p:nvSpPr>
            <p:spPr bwMode="auto">
              <a:xfrm>
                <a:off x="3369" y="3876"/>
                <a:ext cx="120" cy="89"/>
              </a:xfrm>
              <a:custGeom>
                <a:avLst/>
                <a:gdLst>
                  <a:gd name="T0" fmla="*/ 0 w 483"/>
                  <a:gd name="T1" fmla="*/ 297 h 353"/>
                  <a:gd name="T2" fmla="*/ 19 w 483"/>
                  <a:gd name="T3" fmla="*/ 325 h 353"/>
                  <a:gd name="T4" fmla="*/ 39 w 483"/>
                  <a:gd name="T5" fmla="*/ 353 h 353"/>
                  <a:gd name="T6" fmla="*/ 483 w 483"/>
                  <a:gd name="T7" fmla="*/ 57 h 353"/>
                  <a:gd name="T8" fmla="*/ 464 w 483"/>
                  <a:gd name="T9" fmla="*/ 28 h 353"/>
                  <a:gd name="T10" fmla="*/ 444 w 483"/>
                  <a:gd name="T11" fmla="*/ 0 h 353"/>
                  <a:gd name="T12" fmla="*/ 0 w 483"/>
                  <a:gd name="T13" fmla="*/ 297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3" h="353">
                    <a:moveTo>
                      <a:pt x="0" y="297"/>
                    </a:moveTo>
                    <a:lnTo>
                      <a:pt x="19" y="325"/>
                    </a:lnTo>
                    <a:lnTo>
                      <a:pt x="39" y="353"/>
                    </a:lnTo>
                    <a:lnTo>
                      <a:pt x="483" y="57"/>
                    </a:lnTo>
                    <a:lnTo>
                      <a:pt x="464" y="28"/>
                    </a:lnTo>
                    <a:lnTo>
                      <a:pt x="444" y="0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64" name="Freeform 1114"/>
              <p:cNvSpPr>
                <a:spLocks/>
              </p:cNvSpPr>
              <p:nvPr/>
            </p:nvSpPr>
            <p:spPr bwMode="auto">
              <a:xfrm>
                <a:off x="3369" y="3876"/>
                <a:ext cx="120" cy="89"/>
              </a:xfrm>
              <a:custGeom>
                <a:avLst/>
                <a:gdLst>
                  <a:gd name="T0" fmla="*/ 0 w 483"/>
                  <a:gd name="T1" fmla="*/ 297 h 353"/>
                  <a:gd name="T2" fmla="*/ 19 w 483"/>
                  <a:gd name="T3" fmla="*/ 325 h 353"/>
                  <a:gd name="T4" fmla="*/ 39 w 483"/>
                  <a:gd name="T5" fmla="*/ 353 h 353"/>
                  <a:gd name="T6" fmla="*/ 483 w 483"/>
                  <a:gd name="T7" fmla="*/ 57 h 353"/>
                  <a:gd name="T8" fmla="*/ 464 w 483"/>
                  <a:gd name="T9" fmla="*/ 28 h 353"/>
                  <a:gd name="T10" fmla="*/ 444 w 483"/>
                  <a:gd name="T11" fmla="*/ 0 h 353"/>
                  <a:gd name="T12" fmla="*/ 0 w 483"/>
                  <a:gd name="T13" fmla="*/ 297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3" h="353">
                    <a:moveTo>
                      <a:pt x="0" y="297"/>
                    </a:moveTo>
                    <a:lnTo>
                      <a:pt x="19" y="325"/>
                    </a:lnTo>
                    <a:lnTo>
                      <a:pt x="39" y="353"/>
                    </a:lnTo>
                    <a:lnTo>
                      <a:pt x="483" y="57"/>
                    </a:lnTo>
                    <a:lnTo>
                      <a:pt x="464" y="28"/>
                    </a:lnTo>
                    <a:lnTo>
                      <a:pt x="444" y="0"/>
                    </a:lnTo>
                    <a:lnTo>
                      <a:pt x="0" y="297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65" name="Freeform 1115"/>
              <p:cNvSpPr>
                <a:spLocks/>
              </p:cNvSpPr>
              <p:nvPr/>
            </p:nvSpPr>
            <p:spPr bwMode="auto">
              <a:xfrm>
                <a:off x="3484" y="3883"/>
                <a:ext cx="8" cy="7"/>
              </a:xfrm>
              <a:custGeom>
                <a:avLst/>
                <a:gdLst>
                  <a:gd name="T0" fmla="*/ 0 w 28"/>
                  <a:gd name="T1" fmla="*/ 0 h 29"/>
                  <a:gd name="T2" fmla="*/ 19 w 28"/>
                  <a:gd name="T3" fmla="*/ 29 h 29"/>
                  <a:gd name="T4" fmla="*/ 23 w 28"/>
                  <a:gd name="T5" fmla="*/ 25 h 29"/>
                  <a:gd name="T6" fmla="*/ 28 w 28"/>
                  <a:gd name="T7" fmla="*/ 20 h 29"/>
                  <a:gd name="T8" fmla="*/ 0 w 28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9">
                    <a:moveTo>
                      <a:pt x="0" y="0"/>
                    </a:moveTo>
                    <a:lnTo>
                      <a:pt x="19" y="29"/>
                    </a:lnTo>
                    <a:lnTo>
                      <a:pt x="23" y="25"/>
                    </a:lnTo>
                    <a:lnTo>
                      <a:pt x="28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66" name="Freeform 1116"/>
              <p:cNvSpPr>
                <a:spLocks/>
              </p:cNvSpPr>
              <p:nvPr/>
            </p:nvSpPr>
            <p:spPr bwMode="auto">
              <a:xfrm>
                <a:off x="3489" y="3888"/>
                <a:ext cx="3" cy="2"/>
              </a:xfrm>
              <a:custGeom>
                <a:avLst/>
                <a:gdLst>
                  <a:gd name="T0" fmla="*/ 0 w 9"/>
                  <a:gd name="T1" fmla="*/ 9 h 9"/>
                  <a:gd name="T2" fmla="*/ 4 w 9"/>
                  <a:gd name="T3" fmla="*/ 5 h 9"/>
                  <a:gd name="T4" fmla="*/ 9 w 9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lnTo>
                      <a:pt x="4" y="5"/>
                    </a:lnTo>
                    <a:lnTo>
                      <a:pt x="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67" name="Freeform 1117"/>
              <p:cNvSpPr>
                <a:spLocks/>
              </p:cNvSpPr>
              <p:nvPr/>
            </p:nvSpPr>
            <p:spPr bwMode="auto">
              <a:xfrm>
                <a:off x="3477" y="3767"/>
                <a:ext cx="89" cy="121"/>
              </a:xfrm>
              <a:custGeom>
                <a:avLst/>
                <a:gdLst>
                  <a:gd name="T0" fmla="*/ 0 w 355"/>
                  <a:gd name="T1" fmla="*/ 445 h 484"/>
                  <a:gd name="T2" fmla="*/ 29 w 355"/>
                  <a:gd name="T3" fmla="*/ 464 h 484"/>
                  <a:gd name="T4" fmla="*/ 57 w 355"/>
                  <a:gd name="T5" fmla="*/ 484 h 484"/>
                  <a:gd name="T6" fmla="*/ 355 w 355"/>
                  <a:gd name="T7" fmla="*/ 38 h 484"/>
                  <a:gd name="T8" fmla="*/ 326 w 355"/>
                  <a:gd name="T9" fmla="*/ 19 h 484"/>
                  <a:gd name="T10" fmla="*/ 298 w 355"/>
                  <a:gd name="T11" fmla="*/ 0 h 484"/>
                  <a:gd name="T12" fmla="*/ 0 w 355"/>
                  <a:gd name="T13" fmla="*/ 445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5" h="484">
                    <a:moveTo>
                      <a:pt x="0" y="445"/>
                    </a:moveTo>
                    <a:lnTo>
                      <a:pt x="29" y="464"/>
                    </a:lnTo>
                    <a:lnTo>
                      <a:pt x="57" y="484"/>
                    </a:lnTo>
                    <a:lnTo>
                      <a:pt x="355" y="38"/>
                    </a:lnTo>
                    <a:lnTo>
                      <a:pt x="326" y="19"/>
                    </a:lnTo>
                    <a:lnTo>
                      <a:pt x="298" y="0"/>
                    </a:lnTo>
                    <a:lnTo>
                      <a:pt x="0" y="4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68" name="Freeform 1118"/>
              <p:cNvSpPr>
                <a:spLocks/>
              </p:cNvSpPr>
              <p:nvPr/>
            </p:nvSpPr>
            <p:spPr bwMode="auto">
              <a:xfrm>
                <a:off x="3477" y="3767"/>
                <a:ext cx="89" cy="121"/>
              </a:xfrm>
              <a:custGeom>
                <a:avLst/>
                <a:gdLst>
                  <a:gd name="T0" fmla="*/ 0 w 355"/>
                  <a:gd name="T1" fmla="*/ 445 h 484"/>
                  <a:gd name="T2" fmla="*/ 29 w 355"/>
                  <a:gd name="T3" fmla="*/ 464 h 484"/>
                  <a:gd name="T4" fmla="*/ 57 w 355"/>
                  <a:gd name="T5" fmla="*/ 484 h 484"/>
                  <a:gd name="T6" fmla="*/ 355 w 355"/>
                  <a:gd name="T7" fmla="*/ 38 h 484"/>
                  <a:gd name="T8" fmla="*/ 326 w 355"/>
                  <a:gd name="T9" fmla="*/ 19 h 484"/>
                  <a:gd name="T10" fmla="*/ 298 w 355"/>
                  <a:gd name="T11" fmla="*/ 0 h 484"/>
                  <a:gd name="T12" fmla="*/ 0 w 355"/>
                  <a:gd name="T13" fmla="*/ 445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5" h="484">
                    <a:moveTo>
                      <a:pt x="0" y="445"/>
                    </a:moveTo>
                    <a:lnTo>
                      <a:pt x="29" y="464"/>
                    </a:lnTo>
                    <a:lnTo>
                      <a:pt x="57" y="484"/>
                    </a:lnTo>
                    <a:lnTo>
                      <a:pt x="355" y="38"/>
                    </a:lnTo>
                    <a:lnTo>
                      <a:pt x="326" y="19"/>
                    </a:lnTo>
                    <a:lnTo>
                      <a:pt x="298" y="0"/>
                    </a:lnTo>
                    <a:lnTo>
                      <a:pt x="0" y="445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69" name="Freeform 1119"/>
              <p:cNvSpPr>
                <a:spLocks/>
              </p:cNvSpPr>
              <p:nvPr/>
            </p:nvSpPr>
            <p:spPr bwMode="auto">
              <a:xfrm>
                <a:off x="3559" y="3772"/>
                <a:ext cx="8" cy="5"/>
              </a:xfrm>
              <a:custGeom>
                <a:avLst/>
                <a:gdLst>
                  <a:gd name="T0" fmla="*/ 0 w 34"/>
                  <a:gd name="T1" fmla="*/ 0 h 19"/>
                  <a:gd name="T2" fmla="*/ 29 w 34"/>
                  <a:gd name="T3" fmla="*/ 19 h 19"/>
                  <a:gd name="T4" fmla="*/ 31 w 34"/>
                  <a:gd name="T5" fmla="*/ 14 h 19"/>
                  <a:gd name="T6" fmla="*/ 34 w 34"/>
                  <a:gd name="T7" fmla="*/ 7 h 19"/>
                  <a:gd name="T8" fmla="*/ 0 w 34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9">
                    <a:moveTo>
                      <a:pt x="0" y="0"/>
                    </a:moveTo>
                    <a:lnTo>
                      <a:pt x="29" y="19"/>
                    </a:lnTo>
                    <a:lnTo>
                      <a:pt x="31" y="14"/>
                    </a:lnTo>
                    <a:lnTo>
                      <a:pt x="3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70" name="Freeform 1120"/>
              <p:cNvSpPr>
                <a:spLocks/>
              </p:cNvSpPr>
              <p:nvPr/>
            </p:nvSpPr>
            <p:spPr bwMode="auto">
              <a:xfrm>
                <a:off x="3566" y="3774"/>
                <a:ext cx="1" cy="3"/>
              </a:xfrm>
              <a:custGeom>
                <a:avLst/>
                <a:gdLst>
                  <a:gd name="T0" fmla="*/ 0 w 5"/>
                  <a:gd name="T1" fmla="*/ 12 h 12"/>
                  <a:gd name="T2" fmla="*/ 2 w 5"/>
                  <a:gd name="T3" fmla="*/ 7 h 12"/>
                  <a:gd name="T4" fmla="*/ 5 w 5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2">
                    <a:moveTo>
                      <a:pt x="0" y="12"/>
                    </a:moveTo>
                    <a:lnTo>
                      <a:pt x="2" y="7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71" name="Freeform 1121"/>
              <p:cNvSpPr>
                <a:spLocks/>
              </p:cNvSpPr>
              <p:nvPr/>
            </p:nvSpPr>
            <p:spPr bwMode="auto">
              <a:xfrm>
                <a:off x="3550" y="3639"/>
                <a:ext cx="43" cy="135"/>
              </a:xfrm>
              <a:custGeom>
                <a:avLst/>
                <a:gdLst>
                  <a:gd name="T0" fmla="*/ 0 w 170"/>
                  <a:gd name="T1" fmla="*/ 525 h 538"/>
                  <a:gd name="T2" fmla="*/ 33 w 170"/>
                  <a:gd name="T3" fmla="*/ 531 h 538"/>
                  <a:gd name="T4" fmla="*/ 67 w 170"/>
                  <a:gd name="T5" fmla="*/ 538 h 538"/>
                  <a:gd name="T6" fmla="*/ 170 w 170"/>
                  <a:gd name="T7" fmla="*/ 12 h 538"/>
                  <a:gd name="T8" fmla="*/ 136 w 170"/>
                  <a:gd name="T9" fmla="*/ 6 h 538"/>
                  <a:gd name="T10" fmla="*/ 103 w 170"/>
                  <a:gd name="T11" fmla="*/ 0 h 538"/>
                  <a:gd name="T12" fmla="*/ 0 w 170"/>
                  <a:gd name="T13" fmla="*/ 525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538">
                    <a:moveTo>
                      <a:pt x="0" y="525"/>
                    </a:moveTo>
                    <a:lnTo>
                      <a:pt x="33" y="531"/>
                    </a:lnTo>
                    <a:lnTo>
                      <a:pt x="67" y="538"/>
                    </a:lnTo>
                    <a:lnTo>
                      <a:pt x="170" y="12"/>
                    </a:lnTo>
                    <a:lnTo>
                      <a:pt x="136" y="6"/>
                    </a:lnTo>
                    <a:lnTo>
                      <a:pt x="103" y="0"/>
                    </a:lnTo>
                    <a:lnTo>
                      <a:pt x="0" y="5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72" name="Freeform 1122"/>
              <p:cNvSpPr>
                <a:spLocks/>
              </p:cNvSpPr>
              <p:nvPr/>
            </p:nvSpPr>
            <p:spPr bwMode="auto">
              <a:xfrm>
                <a:off x="3550" y="3639"/>
                <a:ext cx="43" cy="135"/>
              </a:xfrm>
              <a:custGeom>
                <a:avLst/>
                <a:gdLst>
                  <a:gd name="T0" fmla="*/ 0 w 170"/>
                  <a:gd name="T1" fmla="*/ 525 h 538"/>
                  <a:gd name="T2" fmla="*/ 33 w 170"/>
                  <a:gd name="T3" fmla="*/ 531 h 538"/>
                  <a:gd name="T4" fmla="*/ 67 w 170"/>
                  <a:gd name="T5" fmla="*/ 538 h 538"/>
                  <a:gd name="T6" fmla="*/ 170 w 170"/>
                  <a:gd name="T7" fmla="*/ 12 h 538"/>
                  <a:gd name="T8" fmla="*/ 136 w 170"/>
                  <a:gd name="T9" fmla="*/ 6 h 538"/>
                  <a:gd name="T10" fmla="*/ 103 w 170"/>
                  <a:gd name="T11" fmla="*/ 0 h 538"/>
                  <a:gd name="T12" fmla="*/ 0 w 170"/>
                  <a:gd name="T13" fmla="*/ 525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538">
                    <a:moveTo>
                      <a:pt x="0" y="525"/>
                    </a:moveTo>
                    <a:lnTo>
                      <a:pt x="33" y="531"/>
                    </a:lnTo>
                    <a:lnTo>
                      <a:pt x="67" y="538"/>
                    </a:lnTo>
                    <a:lnTo>
                      <a:pt x="170" y="12"/>
                    </a:lnTo>
                    <a:lnTo>
                      <a:pt x="136" y="6"/>
                    </a:lnTo>
                    <a:lnTo>
                      <a:pt x="103" y="0"/>
                    </a:lnTo>
                    <a:lnTo>
                      <a:pt x="0" y="525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73" name="Freeform 1123"/>
              <p:cNvSpPr>
                <a:spLocks/>
              </p:cNvSpPr>
              <p:nvPr/>
            </p:nvSpPr>
            <p:spPr bwMode="auto">
              <a:xfrm>
                <a:off x="3585" y="3639"/>
                <a:ext cx="8" cy="3"/>
              </a:xfrm>
              <a:custGeom>
                <a:avLst/>
                <a:gdLst>
                  <a:gd name="T0" fmla="*/ 0 w 34"/>
                  <a:gd name="T1" fmla="*/ 6 h 12"/>
                  <a:gd name="T2" fmla="*/ 34 w 34"/>
                  <a:gd name="T3" fmla="*/ 12 h 12"/>
                  <a:gd name="T4" fmla="*/ 34 w 34"/>
                  <a:gd name="T5" fmla="*/ 7 h 12"/>
                  <a:gd name="T6" fmla="*/ 34 w 34"/>
                  <a:gd name="T7" fmla="*/ 0 h 12"/>
                  <a:gd name="T8" fmla="*/ 0 w 34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2">
                    <a:moveTo>
                      <a:pt x="0" y="6"/>
                    </a:moveTo>
                    <a:lnTo>
                      <a:pt x="34" y="12"/>
                    </a:lnTo>
                    <a:lnTo>
                      <a:pt x="34" y="7"/>
                    </a:lnTo>
                    <a:lnTo>
                      <a:pt x="3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74" name="Freeform 1124"/>
              <p:cNvSpPr>
                <a:spLocks/>
              </p:cNvSpPr>
              <p:nvPr/>
            </p:nvSpPr>
            <p:spPr bwMode="auto">
              <a:xfrm>
                <a:off x="3593" y="3639"/>
                <a:ext cx="0" cy="3"/>
              </a:xfrm>
              <a:custGeom>
                <a:avLst/>
                <a:gdLst>
                  <a:gd name="T0" fmla="*/ 12 h 12"/>
                  <a:gd name="T1" fmla="*/ 7 h 12"/>
                  <a:gd name="T2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75" name="Line 1125"/>
              <p:cNvSpPr>
                <a:spLocks noChangeShapeType="1"/>
              </p:cNvSpPr>
              <p:nvPr/>
            </p:nvSpPr>
            <p:spPr bwMode="auto">
              <a:xfrm>
                <a:off x="3243" y="3234"/>
                <a:ext cx="0" cy="4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76" name="Line 1126"/>
              <p:cNvSpPr>
                <a:spLocks noChangeShapeType="1"/>
              </p:cNvSpPr>
              <p:nvPr/>
            </p:nvSpPr>
            <p:spPr bwMode="auto">
              <a:xfrm>
                <a:off x="3243" y="3757"/>
                <a:ext cx="0" cy="4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77" name="Line 1127"/>
              <p:cNvSpPr>
                <a:spLocks noChangeShapeType="1"/>
              </p:cNvSpPr>
              <p:nvPr/>
            </p:nvSpPr>
            <p:spPr bwMode="auto">
              <a:xfrm>
                <a:off x="3243" y="3699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78" name="Freeform 1128"/>
              <p:cNvSpPr>
                <a:spLocks/>
              </p:cNvSpPr>
              <p:nvPr/>
            </p:nvSpPr>
            <p:spPr bwMode="auto">
              <a:xfrm>
                <a:off x="4235" y="3508"/>
                <a:ext cx="42" cy="134"/>
              </a:xfrm>
              <a:custGeom>
                <a:avLst/>
                <a:gdLst>
                  <a:gd name="T0" fmla="*/ 104 w 171"/>
                  <a:gd name="T1" fmla="*/ 538 h 538"/>
                  <a:gd name="T2" fmla="*/ 137 w 171"/>
                  <a:gd name="T3" fmla="*/ 532 h 538"/>
                  <a:gd name="T4" fmla="*/ 171 w 171"/>
                  <a:gd name="T5" fmla="*/ 526 h 538"/>
                  <a:gd name="T6" fmla="*/ 67 w 171"/>
                  <a:gd name="T7" fmla="*/ 0 h 538"/>
                  <a:gd name="T8" fmla="*/ 33 w 171"/>
                  <a:gd name="T9" fmla="*/ 7 h 538"/>
                  <a:gd name="T10" fmla="*/ 0 w 171"/>
                  <a:gd name="T11" fmla="*/ 13 h 538"/>
                  <a:gd name="T12" fmla="*/ 104 w 171"/>
                  <a:gd name="T13" fmla="*/ 538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538">
                    <a:moveTo>
                      <a:pt x="104" y="538"/>
                    </a:moveTo>
                    <a:lnTo>
                      <a:pt x="137" y="532"/>
                    </a:lnTo>
                    <a:lnTo>
                      <a:pt x="171" y="526"/>
                    </a:lnTo>
                    <a:lnTo>
                      <a:pt x="67" y="0"/>
                    </a:lnTo>
                    <a:lnTo>
                      <a:pt x="33" y="7"/>
                    </a:lnTo>
                    <a:lnTo>
                      <a:pt x="0" y="13"/>
                    </a:lnTo>
                    <a:lnTo>
                      <a:pt x="104" y="5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79" name="Freeform 1129"/>
              <p:cNvSpPr>
                <a:spLocks/>
              </p:cNvSpPr>
              <p:nvPr/>
            </p:nvSpPr>
            <p:spPr bwMode="auto">
              <a:xfrm>
                <a:off x="4235" y="3508"/>
                <a:ext cx="42" cy="134"/>
              </a:xfrm>
              <a:custGeom>
                <a:avLst/>
                <a:gdLst>
                  <a:gd name="T0" fmla="*/ 104 w 171"/>
                  <a:gd name="T1" fmla="*/ 538 h 538"/>
                  <a:gd name="T2" fmla="*/ 137 w 171"/>
                  <a:gd name="T3" fmla="*/ 532 h 538"/>
                  <a:gd name="T4" fmla="*/ 171 w 171"/>
                  <a:gd name="T5" fmla="*/ 526 h 538"/>
                  <a:gd name="T6" fmla="*/ 67 w 171"/>
                  <a:gd name="T7" fmla="*/ 0 h 538"/>
                  <a:gd name="T8" fmla="*/ 33 w 171"/>
                  <a:gd name="T9" fmla="*/ 7 h 538"/>
                  <a:gd name="T10" fmla="*/ 0 w 171"/>
                  <a:gd name="T11" fmla="*/ 13 h 538"/>
                  <a:gd name="T12" fmla="*/ 104 w 171"/>
                  <a:gd name="T13" fmla="*/ 538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538">
                    <a:moveTo>
                      <a:pt x="104" y="538"/>
                    </a:moveTo>
                    <a:lnTo>
                      <a:pt x="137" y="532"/>
                    </a:lnTo>
                    <a:lnTo>
                      <a:pt x="171" y="526"/>
                    </a:lnTo>
                    <a:lnTo>
                      <a:pt x="67" y="0"/>
                    </a:lnTo>
                    <a:lnTo>
                      <a:pt x="33" y="7"/>
                    </a:lnTo>
                    <a:lnTo>
                      <a:pt x="0" y="13"/>
                    </a:lnTo>
                    <a:lnTo>
                      <a:pt x="104" y="538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80" name="Freeform 1130"/>
              <p:cNvSpPr>
                <a:spLocks/>
              </p:cNvSpPr>
              <p:nvPr/>
            </p:nvSpPr>
            <p:spPr bwMode="auto">
              <a:xfrm>
                <a:off x="4243" y="3505"/>
                <a:ext cx="8" cy="4"/>
              </a:xfrm>
              <a:custGeom>
                <a:avLst/>
                <a:gdLst>
                  <a:gd name="T0" fmla="*/ 0 w 34"/>
                  <a:gd name="T1" fmla="*/ 20 h 20"/>
                  <a:gd name="T2" fmla="*/ 34 w 34"/>
                  <a:gd name="T3" fmla="*/ 13 h 20"/>
                  <a:gd name="T4" fmla="*/ 32 w 34"/>
                  <a:gd name="T5" fmla="*/ 8 h 20"/>
                  <a:gd name="T6" fmla="*/ 28 w 34"/>
                  <a:gd name="T7" fmla="*/ 0 h 20"/>
                  <a:gd name="T8" fmla="*/ 0 w 34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">
                    <a:moveTo>
                      <a:pt x="0" y="20"/>
                    </a:moveTo>
                    <a:lnTo>
                      <a:pt x="34" y="13"/>
                    </a:lnTo>
                    <a:lnTo>
                      <a:pt x="32" y="8"/>
                    </a:lnTo>
                    <a:lnTo>
                      <a:pt x="28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81" name="Freeform 1131"/>
              <p:cNvSpPr>
                <a:spLocks/>
              </p:cNvSpPr>
              <p:nvPr/>
            </p:nvSpPr>
            <p:spPr bwMode="auto">
              <a:xfrm>
                <a:off x="4250" y="3505"/>
                <a:ext cx="1" cy="3"/>
              </a:xfrm>
              <a:custGeom>
                <a:avLst/>
                <a:gdLst>
                  <a:gd name="T0" fmla="*/ 6 w 6"/>
                  <a:gd name="T1" fmla="*/ 13 h 13"/>
                  <a:gd name="T2" fmla="*/ 4 w 6"/>
                  <a:gd name="T3" fmla="*/ 8 h 13"/>
                  <a:gd name="T4" fmla="*/ 0 w 6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3">
                    <a:moveTo>
                      <a:pt x="6" y="13"/>
                    </a:moveTo>
                    <a:lnTo>
                      <a:pt x="4" y="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82" name="Freeform 1132"/>
              <p:cNvSpPr>
                <a:spLocks/>
              </p:cNvSpPr>
              <p:nvPr/>
            </p:nvSpPr>
            <p:spPr bwMode="auto">
              <a:xfrm>
                <a:off x="4162" y="3393"/>
                <a:ext cx="88" cy="121"/>
              </a:xfrm>
              <a:custGeom>
                <a:avLst/>
                <a:gdLst>
                  <a:gd name="T0" fmla="*/ 298 w 354"/>
                  <a:gd name="T1" fmla="*/ 484 h 484"/>
                  <a:gd name="T2" fmla="*/ 326 w 354"/>
                  <a:gd name="T3" fmla="*/ 465 h 484"/>
                  <a:gd name="T4" fmla="*/ 354 w 354"/>
                  <a:gd name="T5" fmla="*/ 445 h 484"/>
                  <a:gd name="T6" fmla="*/ 57 w 354"/>
                  <a:gd name="T7" fmla="*/ 0 h 484"/>
                  <a:gd name="T8" fmla="*/ 29 w 354"/>
                  <a:gd name="T9" fmla="*/ 20 h 484"/>
                  <a:gd name="T10" fmla="*/ 0 w 354"/>
                  <a:gd name="T11" fmla="*/ 39 h 484"/>
                  <a:gd name="T12" fmla="*/ 298 w 354"/>
                  <a:gd name="T13" fmla="*/ 48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84">
                    <a:moveTo>
                      <a:pt x="298" y="484"/>
                    </a:moveTo>
                    <a:lnTo>
                      <a:pt x="326" y="465"/>
                    </a:lnTo>
                    <a:lnTo>
                      <a:pt x="354" y="445"/>
                    </a:lnTo>
                    <a:lnTo>
                      <a:pt x="57" y="0"/>
                    </a:lnTo>
                    <a:lnTo>
                      <a:pt x="29" y="20"/>
                    </a:lnTo>
                    <a:lnTo>
                      <a:pt x="0" y="39"/>
                    </a:lnTo>
                    <a:lnTo>
                      <a:pt x="298" y="4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83" name="Freeform 1133"/>
              <p:cNvSpPr>
                <a:spLocks/>
              </p:cNvSpPr>
              <p:nvPr/>
            </p:nvSpPr>
            <p:spPr bwMode="auto">
              <a:xfrm>
                <a:off x="4162" y="3393"/>
                <a:ext cx="88" cy="121"/>
              </a:xfrm>
              <a:custGeom>
                <a:avLst/>
                <a:gdLst>
                  <a:gd name="T0" fmla="*/ 298 w 354"/>
                  <a:gd name="T1" fmla="*/ 484 h 484"/>
                  <a:gd name="T2" fmla="*/ 326 w 354"/>
                  <a:gd name="T3" fmla="*/ 465 h 484"/>
                  <a:gd name="T4" fmla="*/ 354 w 354"/>
                  <a:gd name="T5" fmla="*/ 445 h 484"/>
                  <a:gd name="T6" fmla="*/ 57 w 354"/>
                  <a:gd name="T7" fmla="*/ 0 h 484"/>
                  <a:gd name="T8" fmla="*/ 29 w 354"/>
                  <a:gd name="T9" fmla="*/ 20 h 484"/>
                  <a:gd name="T10" fmla="*/ 0 w 354"/>
                  <a:gd name="T11" fmla="*/ 39 h 484"/>
                  <a:gd name="T12" fmla="*/ 298 w 354"/>
                  <a:gd name="T13" fmla="*/ 484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84">
                    <a:moveTo>
                      <a:pt x="298" y="484"/>
                    </a:moveTo>
                    <a:lnTo>
                      <a:pt x="326" y="465"/>
                    </a:lnTo>
                    <a:lnTo>
                      <a:pt x="354" y="445"/>
                    </a:lnTo>
                    <a:lnTo>
                      <a:pt x="57" y="0"/>
                    </a:lnTo>
                    <a:lnTo>
                      <a:pt x="29" y="20"/>
                    </a:lnTo>
                    <a:lnTo>
                      <a:pt x="0" y="39"/>
                    </a:lnTo>
                    <a:lnTo>
                      <a:pt x="298" y="48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84" name="Freeform 1134"/>
              <p:cNvSpPr>
                <a:spLocks/>
              </p:cNvSpPr>
              <p:nvPr/>
            </p:nvSpPr>
            <p:spPr bwMode="auto">
              <a:xfrm>
                <a:off x="4169" y="3391"/>
                <a:ext cx="7" cy="7"/>
              </a:xfrm>
              <a:custGeom>
                <a:avLst/>
                <a:gdLst>
                  <a:gd name="T0" fmla="*/ 0 w 28"/>
                  <a:gd name="T1" fmla="*/ 29 h 29"/>
                  <a:gd name="T2" fmla="*/ 28 w 28"/>
                  <a:gd name="T3" fmla="*/ 9 h 29"/>
                  <a:gd name="T4" fmla="*/ 24 w 28"/>
                  <a:gd name="T5" fmla="*/ 5 h 29"/>
                  <a:gd name="T6" fmla="*/ 19 w 28"/>
                  <a:gd name="T7" fmla="*/ 0 h 29"/>
                  <a:gd name="T8" fmla="*/ 0 w 28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9">
                    <a:moveTo>
                      <a:pt x="0" y="29"/>
                    </a:moveTo>
                    <a:lnTo>
                      <a:pt x="28" y="9"/>
                    </a:lnTo>
                    <a:lnTo>
                      <a:pt x="24" y="5"/>
                    </a:lnTo>
                    <a:lnTo>
                      <a:pt x="19" y="0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85" name="Freeform 1135"/>
              <p:cNvSpPr>
                <a:spLocks/>
              </p:cNvSpPr>
              <p:nvPr/>
            </p:nvSpPr>
            <p:spPr bwMode="auto">
              <a:xfrm>
                <a:off x="4173" y="3391"/>
                <a:ext cx="3" cy="2"/>
              </a:xfrm>
              <a:custGeom>
                <a:avLst/>
                <a:gdLst>
                  <a:gd name="T0" fmla="*/ 9 w 9"/>
                  <a:gd name="T1" fmla="*/ 9 h 9"/>
                  <a:gd name="T2" fmla="*/ 5 w 9"/>
                  <a:gd name="T3" fmla="*/ 5 h 9"/>
                  <a:gd name="T4" fmla="*/ 0 w 9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9">
                    <a:moveTo>
                      <a:pt x="9" y="9"/>
                    </a:moveTo>
                    <a:lnTo>
                      <a:pt x="5" y="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86" name="Freeform 1136"/>
              <p:cNvSpPr>
                <a:spLocks/>
              </p:cNvSpPr>
              <p:nvPr/>
            </p:nvSpPr>
            <p:spPr bwMode="auto">
              <a:xfrm>
                <a:off x="4053" y="3317"/>
                <a:ext cx="120" cy="88"/>
              </a:xfrm>
              <a:custGeom>
                <a:avLst/>
                <a:gdLst>
                  <a:gd name="T0" fmla="*/ 443 w 482"/>
                  <a:gd name="T1" fmla="*/ 353 h 353"/>
                  <a:gd name="T2" fmla="*/ 463 w 482"/>
                  <a:gd name="T3" fmla="*/ 325 h 353"/>
                  <a:gd name="T4" fmla="*/ 482 w 482"/>
                  <a:gd name="T5" fmla="*/ 296 h 353"/>
                  <a:gd name="T6" fmla="*/ 39 w 482"/>
                  <a:gd name="T7" fmla="*/ 0 h 353"/>
                  <a:gd name="T8" fmla="*/ 20 w 482"/>
                  <a:gd name="T9" fmla="*/ 28 h 353"/>
                  <a:gd name="T10" fmla="*/ 0 w 482"/>
                  <a:gd name="T11" fmla="*/ 56 h 353"/>
                  <a:gd name="T12" fmla="*/ 443 w 482"/>
                  <a:gd name="T13" fmla="*/ 353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2" h="353">
                    <a:moveTo>
                      <a:pt x="443" y="353"/>
                    </a:moveTo>
                    <a:lnTo>
                      <a:pt x="463" y="325"/>
                    </a:lnTo>
                    <a:lnTo>
                      <a:pt x="482" y="296"/>
                    </a:lnTo>
                    <a:lnTo>
                      <a:pt x="39" y="0"/>
                    </a:lnTo>
                    <a:lnTo>
                      <a:pt x="20" y="28"/>
                    </a:lnTo>
                    <a:lnTo>
                      <a:pt x="0" y="56"/>
                    </a:lnTo>
                    <a:lnTo>
                      <a:pt x="443" y="3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87" name="Freeform 1137"/>
              <p:cNvSpPr>
                <a:spLocks/>
              </p:cNvSpPr>
              <p:nvPr/>
            </p:nvSpPr>
            <p:spPr bwMode="auto">
              <a:xfrm>
                <a:off x="4053" y="3317"/>
                <a:ext cx="120" cy="88"/>
              </a:xfrm>
              <a:custGeom>
                <a:avLst/>
                <a:gdLst>
                  <a:gd name="T0" fmla="*/ 443 w 482"/>
                  <a:gd name="T1" fmla="*/ 353 h 353"/>
                  <a:gd name="T2" fmla="*/ 463 w 482"/>
                  <a:gd name="T3" fmla="*/ 325 h 353"/>
                  <a:gd name="T4" fmla="*/ 482 w 482"/>
                  <a:gd name="T5" fmla="*/ 296 h 353"/>
                  <a:gd name="T6" fmla="*/ 39 w 482"/>
                  <a:gd name="T7" fmla="*/ 0 h 353"/>
                  <a:gd name="T8" fmla="*/ 20 w 482"/>
                  <a:gd name="T9" fmla="*/ 28 h 353"/>
                  <a:gd name="T10" fmla="*/ 0 w 482"/>
                  <a:gd name="T11" fmla="*/ 56 h 353"/>
                  <a:gd name="T12" fmla="*/ 443 w 482"/>
                  <a:gd name="T13" fmla="*/ 353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2" h="353">
                    <a:moveTo>
                      <a:pt x="443" y="353"/>
                    </a:moveTo>
                    <a:lnTo>
                      <a:pt x="463" y="325"/>
                    </a:lnTo>
                    <a:lnTo>
                      <a:pt x="482" y="296"/>
                    </a:lnTo>
                    <a:lnTo>
                      <a:pt x="39" y="0"/>
                    </a:lnTo>
                    <a:lnTo>
                      <a:pt x="20" y="28"/>
                    </a:lnTo>
                    <a:lnTo>
                      <a:pt x="0" y="56"/>
                    </a:lnTo>
                    <a:lnTo>
                      <a:pt x="443" y="353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88" name="Freeform 1138"/>
              <p:cNvSpPr>
                <a:spLocks/>
              </p:cNvSpPr>
              <p:nvPr/>
            </p:nvSpPr>
            <p:spPr bwMode="auto">
              <a:xfrm>
                <a:off x="4058" y="3316"/>
                <a:ext cx="5" cy="8"/>
              </a:xfrm>
              <a:custGeom>
                <a:avLst/>
                <a:gdLst>
                  <a:gd name="T0" fmla="*/ 0 w 19"/>
                  <a:gd name="T1" fmla="*/ 34 h 34"/>
                  <a:gd name="T2" fmla="*/ 19 w 19"/>
                  <a:gd name="T3" fmla="*/ 6 h 34"/>
                  <a:gd name="T4" fmla="*/ 14 w 19"/>
                  <a:gd name="T5" fmla="*/ 3 h 34"/>
                  <a:gd name="T6" fmla="*/ 6 w 19"/>
                  <a:gd name="T7" fmla="*/ 0 h 34"/>
                  <a:gd name="T8" fmla="*/ 0 w 19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4">
                    <a:moveTo>
                      <a:pt x="0" y="34"/>
                    </a:moveTo>
                    <a:lnTo>
                      <a:pt x="19" y="6"/>
                    </a:lnTo>
                    <a:lnTo>
                      <a:pt x="14" y="3"/>
                    </a:lnTo>
                    <a:lnTo>
                      <a:pt x="6" y="0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89" name="Freeform 1139"/>
              <p:cNvSpPr>
                <a:spLocks/>
              </p:cNvSpPr>
              <p:nvPr/>
            </p:nvSpPr>
            <p:spPr bwMode="auto">
              <a:xfrm>
                <a:off x="4059" y="3316"/>
                <a:ext cx="4" cy="1"/>
              </a:xfrm>
              <a:custGeom>
                <a:avLst/>
                <a:gdLst>
                  <a:gd name="T0" fmla="*/ 13 w 13"/>
                  <a:gd name="T1" fmla="*/ 6 h 6"/>
                  <a:gd name="T2" fmla="*/ 8 w 13"/>
                  <a:gd name="T3" fmla="*/ 3 h 6"/>
                  <a:gd name="T4" fmla="*/ 0 w 1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8" y="3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90" name="Freeform 1140"/>
              <p:cNvSpPr>
                <a:spLocks/>
              </p:cNvSpPr>
              <p:nvPr/>
            </p:nvSpPr>
            <p:spPr bwMode="auto">
              <a:xfrm>
                <a:off x="3925" y="3289"/>
                <a:ext cx="134" cy="43"/>
              </a:xfrm>
              <a:custGeom>
                <a:avLst/>
                <a:gdLst>
                  <a:gd name="T0" fmla="*/ 524 w 537"/>
                  <a:gd name="T1" fmla="*/ 172 h 172"/>
                  <a:gd name="T2" fmla="*/ 531 w 537"/>
                  <a:gd name="T3" fmla="*/ 138 h 172"/>
                  <a:gd name="T4" fmla="*/ 537 w 537"/>
                  <a:gd name="T5" fmla="*/ 104 h 172"/>
                  <a:gd name="T6" fmla="*/ 13 w 537"/>
                  <a:gd name="T7" fmla="*/ 0 h 172"/>
                  <a:gd name="T8" fmla="*/ 6 w 537"/>
                  <a:gd name="T9" fmla="*/ 33 h 172"/>
                  <a:gd name="T10" fmla="*/ 0 w 537"/>
                  <a:gd name="T11" fmla="*/ 67 h 172"/>
                  <a:gd name="T12" fmla="*/ 524 w 537"/>
                  <a:gd name="T13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7" h="172">
                    <a:moveTo>
                      <a:pt x="524" y="172"/>
                    </a:moveTo>
                    <a:lnTo>
                      <a:pt x="531" y="138"/>
                    </a:lnTo>
                    <a:lnTo>
                      <a:pt x="537" y="104"/>
                    </a:lnTo>
                    <a:lnTo>
                      <a:pt x="13" y="0"/>
                    </a:lnTo>
                    <a:lnTo>
                      <a:pt x="6" y="33"/>
                    </a:lnTo>
                    <a:lnTo>
                      <a:pt x="0" y="67"/>
                    </a:lnTo>
                    <a:lnTo>
                      <a:pt x="524" y="17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91" name="Freeform 1141"/>
              <p:cNvSpPr>
                <a:spLocks/>
              </p:cNvSpPr>
              <p:nvPr/>
            </p:nvSpPr>
            <p:spPr bwMode="auto">
              <a:xfrm>
                <a:off x="3925" y="3289"/>
                <a:ext cx="134" cy="43"/>
              </a:xfrm>
              <a:custGeom>
                <a:avLst/>
                <a:gdLst>
                  <a:gd name="T0" fmla="*/ 524 w 537"/>
                  <a:gd name="T1" fmla="*/ 172 h 172"/>
                  <a:gd name="T2" fmla="*/ 531 w 537"/>
                  <a:gd name="T3" fmla="*/ 138 h 172"/>
                  <a:gd name="T4" fmla="*/ 537 w 537"/>
                  <a:gd name="T5" fmla="*/ 104 h 172"/>
                  <a:gd name="T6" fmla="*/ 13 w 537"/>
                  <a:gd name="T7" fmla="*/ 0 h 172"/>
                  <a:gd name="T8" fmla="*/ 6 w 537"/>
                  <a:gd name="T9" fmla="*/ 33 h 172"/>
                  <a:gd name="T10" fmla="*/ 0 w 537"/>
                  <a:gd name="T11" fmla="*/ 67 h 172"/>
                  <a:gd name="T12" fmla="*/ 524 w 537"/>
                  <a:gd name="T13" fmla="*/ 172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7" h="172">
                    <a:moveTo>
                      <a:pt x="524" y="172"/>
                    </a:moveTo>
                    <a:lnTo>
                      <a:pt x="531" y="138"/>
                    </a:lnTo>
                    <a:lnTo>
                      <a:pt x="537" y="104"/>
                    </a:lnTo>
                    <a:lnTo>
                      <a:pt x="13" y="0"/>
                    </a:lnTo>
                    <a:lnTo>
                      <a:pt x="6" y="33"/>
                    </a:lnTo>
                    <a:lnTo>
                      <a:pt x="0" y="67"/>
                    </a:lnTo>
                    <a:lnTo>
                      <a:pt x="524" y="172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92" name="Freeform 1142"/>
              <p:cNvSpPr>
                <a:spLocks/>
              </p:cNvSpPr>
              <p:nvPr/>
            </p:nvSpPr>
            <p:spPr bwMode="auto">
              <a:xfrm>
                <a:off x="3925" y="3289"/>
                <a:ext cx="3" cy="9"/>
              </a:xfrm>
              <a:custGeom>
                <a:avLst/>
                <a:gdLst>
                  <a:gd name="T0" fmla="*/ 6 w 13"/>
                  <a:gd name="T1" fmla="*/ 33 h 33"/>
                  <a:gd name="T2" fmla="*/ 13 w 13"/>
                  <a:gd name="T3" fmla="*/ 0 h 33"/>
                  <a:gd name="T4" fmla="*/ 8 w 13"/>
                  <a:gd name="T5" fmla="*/ 0 h 33"/>
                  <a:gd name="T6" fmla="*/ 0 w 13"/>
                  <a:gd name="T7" fmla="*/ 0 h 33"/>
                  <a:gd name="T8" fmla="*/ 6 w 13"/>
                  <a:gd name="T9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3">
                    <a:moveTo>
                      <a:pt x="6" y="33"/>
                    </a:moveTo>
                    <a:lnTo>
                      <a:pt x="13" y="0"/>
                    </a:lnTo>
                    <a:lnTo>
                      <a:pt x="8" y="0"/>
                    </a:lnTo>
                    <a:lnTo>
                      <a:pt x="0" y="0"/>
                    </a:lnTo>
                    <a:lnTo>
                      <a:pt x="6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93" name="Freeform 1143"/>
              <p:cNvSpPr>
                <a:spLocks/>
              </p:cNvSpPr>
              <p:nvPr/>
            </p:nvSpPr>
            <p:spPr bwMode="auto">
              <a:xfrm>
                <a:off x="3925" y="3289"/>
                <a:ext cx="3" cy="0"/>
              </a:xfrm>
              <a:custGeom>
                <a:avLst/>
                <a:gdLst>
                  <a:gd name="T0" fmla="*/ 13 w 13"/>
                  <a:gd name="T1" fmla="*/ 8 w 13"/>
                  <a:gd name="T2" fmla="*/ 0 w 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3">
                    <a:moveTo>
                      <a:pt x="13" y="0"/>
                    </a:moveTo>
                    <a:lnTo>
                      <a:pt x="8" y="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94" name="Freeform 1144"/>
              <p:cNvSpPr>
                <a:spLocks/>
              </p:cNvSpPr>
              <p:nvPr/>
            </p:nvSpPr>
            <p:spPr bwMode="auto">
              <a:xfrm>
                <a:off x="3794" y="3289"/>
                <a:ext cx="134" cy="43"/>
              </a:xfrm>
              <a:custGeom>
                <a:avLst/>
                <a:gdLst>
                  <a:gd name="T0" fmla="*/ 537 w 537"/>
                  <a:gd name="T1" fmla="*/ 67 h 172"/>
                  <a:gd name="T2" fmla="*/ 530 w 537"/>
                  <a:gd name="T3" fmla="*/ 33 h 172"/>
                  <a:gd name="T4" fmla="*/ 524 w 537"/>
                  <a:gd name="T5" fmla="*/ 0 h 172"/>
                  <a:gd name="T6" fmla="*/ 0 w 537"/>
                  <a:gd name="T7" fmla="*/ 104 h 172"/>
                  <a:gd name="T8" fmla="*/ 6 w 537"/>
                  <a:gd name="T9" fmla="*/ 138 h 172"/>
                  <a:gd name="T10" fmla="*/ 13 w 537"/>
                  <a:gd name="T11" fmla="*/ 172 h 172"/>
                  <a:gd name="T12" fmla="*/ 537 w 537"/>
                  <a:gd name="T13" fmla="*/ 6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7" h="172">
                    <a:moveTo>
                      <a:pt x="537" y="67"/>
                    </a:moveTo>
                    <a:lnTo>
                      <a:pt x="530" y="33"/>
                    </a:lnTo>
                    <a:lnTo>
                      <a:pt x="524" y="0"/>
                    </a:lnTo>
                    <a:lnTo>
                      <a:pt x="0" y="104"/>
                    </a:lnTo>
                    <a:lnTo>
                      <a:pt x="6" y="138"/>
                    </a:lnTo>
                    <a:lnTo>
                      <a:pt x="13" y="172"/>
                    </a:lnTo>
                    <a:lnTo>
                      <a:pt x="537" y="6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95" name="Freeform 1145"/>
              <p:cNvSpPr>
                <a:spLocks/>
              </p:cNvSpPr>
              <p:nvPr/>
            </p:nvSpPr>
            <p:spPr bwMode="auto">
              <a:xfrm>
                <a:off x="3794" y="3289"/>
                <a:ext cx="134" cy="43"/>
              </a:xfrm>
              <a:custGeom>
                <a:avLst/>
                <a:gdLst>
                  <a:gd name="T0" fmla="*/ 537 w 537"/>
                  <a:gd name="T1" fmla="*/ 67 h 172"/>
                  <a:gd name="T2" fmla="*/ 530 w 537"/>
                  <a:gd name="T3" fmla="*/ 33 h 172"/>
                  <a:gd name="T4" fmla="*/ 524 w 537"/>
                  <a:gd name="T5" fmla="*/ 0 h 172"/>
                  <a:gd name="T6" fmla="*/ 0 w 537"/>
                  <a:gd name="T7" fmla="*/ 104 h 172"/>
                  <a:gd name="T8" fmla="*/ 6 w 537"/>
                  <a:gd name="T9" fmla="*/ 138 h 172"/>
                  <a:gd name="T10" fmla="*/ 13 w 537"/>
                  <a:gd name="T11" fmla="*/ 172 h 172"/>
                  <a:gd name="T12" fmla="*/ 537 w 537"/>
                  <a:gd name="T13" fmla="*/ 67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7" h="172">
                    <a:moveTo>
                      <a:pt x="537" y="67"/>
                    </a:moveTo>
                    <a:lnTo>
                      <a:pt x="530" y="33"/>
                    </a:lnTo>
                    <a:lnTo>
                      <a:pt x="524" y="0"/>
                    </a:lnTo>
                    <a:lnTo>
                      <a:pt x="0" y="104"/>
                    </a:lnTo>
                    <a:lnTo>
                      <a:pt x="6" y="138"/>
                    </a:lnTo>
                    <a:lnTo>
                      <a:pt x="13" y="172"/>
                    </a:lnTo>
                    <a:lnTo>
                      <a:pt x="537" y="67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96" name="Freeform 1146"/>
              <p:cNvSpPr>
                <a:spLocks/>
              </p:cNvSpPr>
              <p:nvPr/>
            </p:nvSpPr>
            <p:spPr bwMode="auto">
              <a:xfrm>
                <a:off x="3791" y="3316"/>
                <a:ext cx="5" cy="8"/>
              </a:xfrm>
              <a:custGeom>
                <a:avLst/>
                <a:gdLst>
                  <a:gd name="T0" fmla="*/ 19 w 19"/>
                  <a:gd name="T1" fmla="*/ 34 h 34"/>
                  <a:gd name="T2" fmla="*/ 13 w 19"/>
                  <a:gd name="T3" fmla="*/ 0 h 34"/>
                  <a:gd name="T4" fmla="*/ 8 w 19"/>
                  <a:gd name="T5" fmla="*/ 2 h 34"/>
                  <a:gd name="T6" fmla="*/ 0 w 19"/>
                  <a:gd name="T7" fmla="*/ 6 h 34"/>
                  <a:gd name="T8" fmla="*/ 19 w 19"/>
                  <a:gd name="T9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4">
                    <a:moveTo>
                      <a:pt x="19" y="34"/>
                    </a:moveTo>
                    <a:lnTo>
                      <a:pt x="13" y="0"/>
                    </a:lnTo>
                    <a:lnTo>
                      <a:pt x="8" y="2"/>
                    </a:lnTo>
                    <a:lnTo>
                      <a:pt x="0" y="6"/>
                    </a:lnTo>
                    <a:lnTo>
                      <a:pt x="19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97" name="Freeform 1147"/>
              <p:cNvSpPr>
                <a:spLocks/>
              </p:cNvSpPr>
              <p:nvPr/>
            </p:nvSpPr>
            <p:spPr bwMode="auto">
              <a:xfrm>
                <a:off x="3791" y="3316"/>
                <a:ext cx="3" cy="1"/>
              </a:xfrm>
              <a:custGeom>
                <a:avLst/>
                <a:gdLst>
                  <a:gd name="T0" fmla="*/ 13 w 13"/>
                  <a:gd name="T1" fmla="*/ 0 h 6"/>
                  <a:gd name="T2" fmla="*/ 8 w 13"/>
                  <a:gd name="T3" fmla="*/ 2 h 6"/>
                  <a:gd name="T4" fmla="*/ 0 w 13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6">
                    <a:moveTo>
                      <a:pt x="13" y="0"/>
                    </a:moveTo>
                    <a:lnTo>
                      <a:pt x="8" y="2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98" name="Freeform 1148"/>
              <p:cNvSpPr>
                <a:spLocks/>
              </p:cNvSpPr>
              <p:nvPr/>
            </p:nvSpPr>
            <p:spPr bwMode="auto">
              <a:xfrm>
                <a:off x="3680" y="3317"/>
                <a:ext cx="121" cy="88"/>
              </a:xfrm>
              <a:custGeom>
                <a:avLst/>
                <a:gdLst>
                  <a:gd name="T0" fmla="*/ 481 w 481"/>
                  <a:gd name="T1" fmla="*/ 56 h 353"/>
                  <a:gd name="T2" fmla="*/ 462 w 481"/>
                  <a:gd name="T3" fmla="*/ 28 h 353"/>
                  <a:gd name="T4" fmla="*/ 443 w 481"/>
                  <a:gd name="T5" fmla="*/ 0 h 353"/>
                  <a:gd name="T6" fmla="*/ 0 w 481"/>
                  <a:gd name="T7" fmla="*/ 296 h 353"/>
                  <a:gd name="T8" fmla="*/ 19 w 481"/>
                  <a:gd name="T9" fmla="*/ 325 h 353"/>
                  <a:gd name="T10" fmla="*/ 38 w 481"/>
                  <a:gd name="T11" fmla="*/ 353 h 353"/>
                  <a:gd name="T12" fmla="*/ 481 w 481"/>
                  <a:gd name="T13" fmla="*/ 56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1" h="353">
                    <a:moveTo>
                      <a:pt x="481" y="56"/>
                    </a:moveTo>
                    <a:lnTo>
                      <a:pt x="462" y="28"/>
                    </a:lnTo>
                    <a:lnTo>
                      <a:pt x="443" y="0"/>
                    </a:lnTo>
                    <a:lnTo>
                      <a:pt x="0" y="296"/>
                    </a:lnTo>
                    <a:lnTo>
                      <a:pt x="19" y="325"/>
                    </a:lnTo>
                    <a:lnTo>
                      <a:pt x="38" y="353"/>
                    </a:lnTo>
                    <a:lnTo>
                      <a:pt x="481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299" name="Freeform 1149"/>
              <p:cNvSpPr>
                <a:spLocks/>
              </p:cNvSpPr>
              <p:nvPr/>
            </p:nvSpPr>
            <p:spPr bwMode="auto">
              <a:xfrm>
                <a:off x="3680" y="3317"/>
                <a:ext cx="121" cy="88"/>
              </a:xfrm>
              <a:custGeom>
                <a:avLst/>
                <a:gdLst>
                  <a:gd name="T0" fmla="*/ 481 w 481"/>
                  <a:gd name="T1" fmla="*/ 56 h 353"/>
                  <a:gd name="T2" fmla="*/ 462 w 481"/>
                  <a:gd name="T3" fmla="*/ 28 h 353"/>
                  <a:gd name="T4" fmla="*/ 443 w 481"/>
                  <a:gd name="T5" fmla="*/ 0 h 353"/>
                  <a:gd name="T6" fmla="*/ 0 w 481"/>
                  <a:gd name="T7" fmla="*/ 296 h 353"/>
                  <a:gd name="T8" fmla="*/ 19 w 481"/>
                  <a:gd name="T9" fmla="*/ 325 h 353"/>
                  <a:gd name="T10" fmla="*/ 38 w 481"/>
                  <a:gd name="T11" fmla="*/ 353 h 353"/>
                  <a:gd name="T12" fmla="*/ 481 w 481"/>
                  <a:gd name="T13" fmla="*/ 56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1" h="353">
                    <a:moveTo>
                      <a:pt x="481" y="56"/>
                    </a:moveTo>
                    <a:lnTo>
                      <a:pt x="462" y="28"/>
                    </a:lnTo>
                    <a:lnTo>
                      <a:pt x="443" y="0"/>
                    </a:lnTo>
                    <a:lnTo>
                      <a:pt x="0" y="296"/>
                    </a:lnTo>
                    <a:lnTo>
                      <a:pt x="19" y="325"/>
                    </a:lnTo>
                    <a:lnTo>
                      <a:pt x="38" y="353"/>
                    </a:lnTo>
                    <a:lnTo>
                      <a:pt x="481" y="5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00" name="Freeform 1150"/>
              <p:cNvSpPr>
                <a:spLocks/>
              </p:cNvSpPr>
              <p:nvPr/>
            </p:nvSpPr>
            <p:spPr bwMode="auto">
              <a:xfrm>
                <a:off x="3678" y="3391"/>
                <a:ext cx="7" cy="7"/>
              </a:xfrm>
              <a:custGeom>
                <a:avLst/>
                <a:gdLst>
                  <a:gd name="T0" fmla="*/ 28 w 28"/>
                  <a:gd name="T1" fmla="*/ 29 h 29"/>
                  <a:gd name="T2" fmla="*/ 9 w 28"/>
                  <a:gd name="T3" fmla="*/ 0 h 29"/>
                  <a:gd name="T4" fmla="*/ 5 w 28"/>
                  <a:gd name="T5" fmla="*/ 4 h 29"/>
                  <a:gd name="T6" fmla="*/ 0 w 28"/>
                  <a:gd name="T7" fmla="*/ 9 h 29"/>
                  <a:gd name="T8" fmla="*/ 28 w 28"/>
                  <a:gd name="T9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9">
                    <a:moveTo>
                      <a:pt x="28" y="29"/>
                    </a:moveTo>
                    <a:lnTo>
                      <a:pt x="9" y="0"/>
                    </a:lnTo>
                    <a:lnTo>
                      <a:pt x="5" y="4"/>
                    </a:lnTo>
                    <a:lnTo>
                      <a:pt x="0" y="9"/>
                    </a:lnTo>
                    <a:lnTo>
                      <a:pt x="28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01" name="Freeform 1151"/>
              <p:cNvSpPr>
                <a:spLocks/>
              </p:cNvSpPr>
              <p:nvPr/>
            </p:nvSpPr>
            <p:spPr bwMode="auto">
              <a:xfrm>
                <a:off x="3678" y="3391"/>
                <a:ext cx="2" cy="2"/>
              </a:xfrm>
              <a:custGeom>
                <a:avLst/>
                <a:gdLst>
                  <a:gd name="T0" fmla="*/ 9 w 9"/>
                  <a:gd name="T1" fmla="*/ 0 h 9"/>
                  <a:gd name="T2" fmla="*/ 5 w 9"/>
                  <a:gd name="T3" fmla="*/ 4 h 9"/>
                  <a:gd name="T4" fmla="*/ 0 w 9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9">
                    <a:moveTo>
                      <a:pt x="9" y="0"/>
                    </a:moveTo>
                    <a:lnTo>
                      <a:pt x="5" y="4"/>
                    </a:lnTo>
                    <a:lnTo>
                      <a:pt x="0" y="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02" name="Freeform 1152"/>
              <p:cNvSpPr>
                <a:spLocks/>
              </p:cNvSpPr>
              <p:nvPr/>
            </p:nvSpPr>
            <p:spPr bwMode="auto">
              <a:xfrm>
                <a:off x="3604" y="3393"/>
                <a:ext cx="88" cy="121"/>
              </a:xfrm>
              <a:custGeom>
                <a:avLst/>
                <a:gdLst>
                  <a:gd name="T0" fmla="*/ 354 w 354"/>
                  <a:gd name="T1" fmla="*/ 39 h 484"/>
                  <a:gd name="T2" fmla="*/ 326 w 354"/>
                  <a:gd name="T3" fmla="*/ 20 h 484"/>
                  <a:gd name="T4" fmla="*/ 298 w 354"/>
                  <a:gd name="T5" fmla="*/ 0 h 484"/>
                  <a:gd name="T6" fmla="*/ 0 w 354"/>
                  <a:gd name="T7" fmla="*/ 445 h 484"/>
                  <a:gd name="T8" fmla="*/ 29 w 354"/>
                  <a:gd name="T9" fmla="*/ 465 h 484"/>
                  <a:gd name="T10" fmla="*/ 57 w 354"/>
                  <a:gd name="T11" fmla="*/ 484 h 484"/>
                  <a:gd name="T12" fmla="*/ 354 w 354"/>
                  <a:gd name="T13" fmla="*/ 39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84">
                    <a:moveTo>
                      <a:pt x="354" y="39"/>
                    </a:moveTo>
                    <a:lnTo>
                      <a:pt x="326" y="20"/>
                    </a:lnTo>
                    <a:lnTo>
                      <a:pt x="298" y="0"/>
                    </a:lnTo>
                    <a:lnTo>
                      <a:pt x="0" y="445"/>
                    </a:lnTo>
                    <a:lnTo>
                      <a:pt x="29" y="465"/>
                    </a:lnTo>
                    <a:lnTo>
                      <a:pt x="57" y="484"/>
                    </a:lnTo>
                    <a:lnTo>
                      <a:pt x="354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03" name="Freeform 1153"/>
              <p:cNvSpPr>
                <a:spLocks/>
              </p:cNvSpPr>
              <p:nvPr/>
            </p:nvSpPr>
            <p:spPr bwMode="auto">
              <a:xfrm>
                <a:off x="3604" y="3393"/>
                <a:ext cx="88" cy="121"/>
              </a:xfrm>
              <a:custGeom>
                <a:avLst/>
                <a:gdLst>
                  <a:gd name="T0" fmla="*/ 354 w 354"/>
                  <a:gd name="T1" fmla="*/ 39 h 484"/>
                  <a:gd name="T2" fmla="*/ 326 w 354"/>
                  <a:gd name="T3" fmla="*/ 20 h 484"/>
                  <a:gd name="T4" fmla="*/ 298 w 354"/>
                  <a:gd name="T5" fmla="*/ 0 h 484"/>
                  <a:gd name="T6" fmla="*/ 0 w 354"/>
                  <a:gd name="T7" fmla="*/ 445 h 484"/>
                  <a:gd name="T8" fmla="*/ 29 w 354"/>
                  <a:gd name="T9" fmla="*/ 465 h 484"/>
                  <a:gd name="T10" fmla="*/ 57 w 354"/>
                  <a:gd name="T11" fmla="*/ 484 h 484"/>
                  <a:gd name="T12" fmla="*/ 354 w 354"/>
                  <a:gd name="T13" fmla="*/ 39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84">
                    <a:moveTo>
                      <a:pt x="354" y="39"/>
                    </a:moveTo>
                    <a:lnTo>
                      <a:pt x="326" y="20"/>
                    </a:lnTo>
                    <a:lnTo>
                      <a:pt x="298" y="0"/>
                    </a:lnTo>
                    <a:lnTo>
                      <a:pt x="0" y="445"/>
                    </a:lnTo>
                    <a:lnTo>
                      <a:pt x="29" y="465"/>
                    </a:lnTo>
                    <a:lnTo>
                      <a:pt x="57" y="484"/>
                    </a:lnTo>
                    <a:lnTo>
                      <a:pt x="354" y="39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04" name="Freeform 1154"/>
              <p:cNvSpPr>
                <a:spLocks/>
              </p:cNvSpPr>
              <p:nvPr/>
            </p:nvSpPr>
            <p:spPr bwMode="auto">
              <a:xfrm>
                <a:off x="3602" y="3505"/>
                <a:ext cx="9" cy="4"/>
              </a:xfrm>
              <a:custGeom>
                <a:avLst/>
                <a:gdLst>
                  <a:gd name="T0" fmla="*/ 34 w 34"/>
                  <a:gd name="T1" fmla="*/ 20 h 20"/>
                  <a:gd name="T2" fmla="*/ 5 w 34"/>
                  <a:gd name="T3" fmla="*/ 0 h 20"/>
                  <a:gd name="T4" fmla="*/ 3 w 34"/>
                  <a:gd name="T5" fmla="*/ 6 h 20"/>
                  <a:gd name="T6" fmla="*/ 0 w 34"/>
                  <a:gd name="T7" fmla="*/ 13 h 20"/>
                  <a:gd name="T8" fmla="*/ 34 w 34"/>
                  <a:gd name="T9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0">
                    <a:moveTo>
                      <a:pt x="34" y="20"/>
                    </a:moveTo>
                    <a:lnTo>
                      <a:pt x="5" y="0"/>
                    </a:lnTo>
                    <a:lnTo>
                      <a:pt x="3" y="6"/>
                    </a:lnTo>
                    <a:lnTo>
                      <a:pt x="0" y="13"/>
                    </a:lnTo>
                    <a:lnTo>
                      <a:pt x="34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05" name="Freeform 1155"/>
              <p:cNvSpPr>
                <a:spLocks/>
              </p:cNvSpPr>
              <p:nvPr/>
            </p:nvSpPr>
            <p:spPr bwMode="auto">
              <a:xfrm>
                <a:off x="3602" y="3505"/>
                <a:ext cx="2" cy="3"/>
              </a:xfrm>
              <a:custGeom>
                <a:avLst/>
                <a:gdLst>
                  <a:gd name="T0" fmla="*/ 5 w 5"/>
                  <a:gd name="T1" fmla="*/ 0 h 13"/>
                  <a:gd name="T2" fmla="*/ 3 w 5"/>
                  <a:gd name="T3" fmla="*/ 6 h 13"/>
                  <a:gd name="T4" fmla="*/ 0 w 5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3">
                    <a:moveTo>
                      <a:pt x="5" y="0"/>
                    </a:moveTo>
                    <a:lnTo>
                      <a:pt x="3" y="6"/>
                    </a:lnTo>
                    <a:lnTo>
                      <a:pt x="0" y="1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06" name="Freeform 1156"/>
              <p:cNvSpPr>
                <a:spLocks/>
              </p:cNvSpPr>
              <p:nvPr/>
            </p:nvSpPr>
            <p:spPr bwMode="auto">
              <a:xfrm>
                <a:off x="3576" y="3508"/>
                <a:ext cx="43" cy="134"/>
              </a:xfrm>
              <a:custGeom>
                <a:avLst/>
                <a:gdLst>
                  <a:gd name="T0" fmla="*/ 171 w 171"/>
                  <a:gd name="T1" fmla="*/ 13 h 538"/>
                  <a:gd name="T2" fmla="*/ 138 w 171"/>
                  <a:gd name="T3" fmla="*/ 7 h 538"/>
                  <a:gd name="T4" fmla="*/ 104 w 171"/>
                  <a:gd name="T5" fmla="*/ 0 h 538"/>
                  <a:gd name="T6" fmla="*/ 0 w 171"/>
                  <a:gd name="T7" fmla="*/ 526 h 538"/>
                  <a:gd name="T8" fmla="*/ 33 w 171"/>
                  <a:gd name="T9" fmla="*/ 532 h 538"/>
                  <a:gd name="T10" fmla="*/ 67 w 171"/>
                  <a:gd name="T11" fmla="*/ 538 h 538"/>
                  <a:gd name="T12" fmla="*/ 171 w 171"/>
                  <a:gd name="T13" fmla="*/ 13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538">
                    <a:moveTo>
                      <a:pt x="171" y="13"/>
                    </a:moveTo>
                    <a:lnTo>
                      <a:pt x="138" y="7"/>
                    </a:lnTo>
                    <a:lnTo>
                      <a:pt x="104" y="0"/>
                    </a:lnTo>
                    <a:lnTo>
                      <a:pt x="0" y="526"/>
                    </a:lnTo>
                    <a:lnTo>
                      <a:pt x="33" y="532"/>
                    </a:lnTo>
                    <a:lnTo>
                      <a:pt x="67" y="538"/>
                    </a:lnTo>
                    <a:lnTo>
                      <a:pt x="171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07" name="Freeform 1157"/>
              <p:cNvSpPr>
                <a:spLocks/>
              </p:cNvSpPr>
              <p:nvPr/>
            </p:nvSpPr>
            <p:spPr bwMode="auto">
              <a:xfrm>
                <a:off x="3576" y="3508"/>
                <a:ext cx="43" cy="134"/>
              </a:xfrm>
              <a:custGeom>
                <a:avLst/>
                <a:gdLst>
                  <a:gd name="T0" fmla="*/ 171 w 171"/>
                  <a:gd name="T1" fmla="*/ 13 h 538"/>
                  <a:gd name="T2" fmla="*/ 138 w 171"/>
                  <a:gd name="T3" fmla="*/ 7 h 538"/>
                  <a:gd name="T4" fmla="*/ 104 w 171"/>
                  <a:gd name="T5" fmla="*/ 0 h 538"/>
                  <a:gd name="T6" fmla="*/ 0 w 171"/>
                  <a:gd name="T7" fmla="*/ 526 h 538"/>
                  <a:gd name="T8" fmla="*/ 33 w 171"/>
                  <a:gd name="T9" fmla="*/ 532 h 538"/>
                  <a:gd name="T10" fmla="*/ 67 w 171"/>
                  <a:gd name="T11" fmla="*/ 538 h 538"/>
                  <a:gd name="T12" fmla="*/ 171 w 171"/>
                  <a:gd name="T13" fmla="*/ 13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538">
                    <a:moveTo>
                      <a:pt x="171" y="13"/>
                    </a:moveTo>
                    <a:lnTo>
                      <a:pt x="138" y="7"/>
                    </a:lnTo>
                    <a:lnTo>
                      <a:pt x="104" y="0"/>
                    </a:lnTo>
                    <a:lnTo>
                      <a:pt x="0" y="526"/>
                    </a:lnTo>
                    <a:lnTo>
                      <a:pt x="33" y="532"/>
                    </a:lnTo>
                    <a:lnTo>
                      <a:pt x="67" y="538"/>
                    </a:lnTo>
                    <a:lnTo>
                      <a:pt x="171" y="13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08" name="Freeform 1158"/>
              <p:cNvSpPr>
                <a:spLocks/>
              </p:cNvSpPr>
              <p:nvPr/>
            </p:nvSpPr>
            <p:spPr bwMode="auto">
              <a:xfrm>
                <a:off x="3576" y="3639"/>
                <a:ext cx="9" cy="3"/>
              </a:xfrm>
              <a:custGeom>
                <a:avLst/>
                <a:gdLst>
                  <a:gd name="T0" fmla="*/ 33 w 33"/>
                  <a:gd name="T1" fmla="*/ 6 h 12"/>
                  <a:gd name="T2" fmla="*/ 0 w 33"/>
                  <a:gd name="T3" fmla="*/ 0 h 12"/>
                  <a:gd name="T4" fmla="*/ 0 w 33"/>
                  <a:gd name="T5" fmla="*/ 5 h 12"/>
                  <a:gd name="T6" fmla="*/ 0 w 33"/>
                  <a:gd name="T7" fmla="*/ 12 h 12"/>
                  <a:gd name="T8" fmla="*/ 33 w 33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" h="12">
                    <a:moveTo>
                      <a:pt x="33" y="6"/>
                    </a:moveTo>
                    <a:lnTo>
                      <a:pt x="0" y="0"/>
                    </a:lnTo>
                    <a:lnTo>
                      <a:pt x="0" y="5"/>
                    </a:lnTo>
                    <a:lnTo>
                      <a:pt x="0" y="12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09" name="Freeform 1159"/>
              <p:cNvSpPr>
                <a:spLocks/>
              </p:cNvSpPr>
              <p:nvPr/>
            </p:nvSpPr>
            <p:spPr bwMode="auto">
              <a:xfrm>
                <a:off x="3576" y="3639"/>
                <a:ext cx="0" cy="3"/>
              </a:xfrm>
              <a:custGeom>
                <a:avLst/>
                <a:gdLst>
                  <a:gd name="T0" fmla="*/ 0 h 12"/>
                  <a:gd name="T1" fmla="*/ 5 h 12"/>
                  <a:gd name="T2" fmla="*/ 12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0"/>
                    </a:moveTo>
                    <a:lnTo>
                      <a:pt x="0" y="5"/>
                    </a:lnTo>
                    <a:lnTo>
                      <a:pt x="0" y="1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10" name="Freeform 1160"/>
              <p:cNvSpPr>
                <a:spLocks/>
              </p:cNvSpPr>
              <p:nvPr/>
            </p:nvSpPr>
            <p:spPr bwMode="auto">
              <a:xfrm>
                <a:off x="3576" y="3639"/>
                <a:ext cx="43" cy="135"/>
              </a:xfrm>
              <a:custGeom>
                <a:avLst/>
                <a:gdLst>
                  <a:gd name="T0" fmla="*/ 67 w 171"/>
                  <a:gd name="T1" fmla="*/ 0 h 538"/>
                  <a:gd name="T2" fmla="*/ 33 w 171"/>
                  <a:gd name="T3" fmla="*/ 6 h 538"/>
                  <a:gd name="T4" fmla="*/ 0 w 171"/>
                  <a:gd name="T5" fmla="*/ 12 h 538"/>
                  <a:gd name="T6" fmla="*/ 104 w 171"/>
                  <a:gd name="T7" fmla="*/ 538 h 538"/>
                  <a:gd name="T8" fmla="*/ 138 w 171"/>
                  <a:gd name="T9" fmla="*/ 531 h 538"/>
                  <a:gd name="T10" fmla="*/ 171 w 171"/>
                  <a:gd name="T11" fmla="*/ 525 h 538"/>
                  <a:gd name="T12" fmla="*/ 67 w 171"/>
                  <a:gd name="T13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538">
                    <a:moveTo>
                      <a:pt x="67" y="0"/>
                    </a:moveTo>
                    <a:lnTo>
                      <a:pt x="33" y="6"/>
                    </a:lnTo>
                    <a:lnTo>
                      <a:pt x="0" y="12"/>
                    </a:lnTo>
                    <a:lnTo>
                      <a:pt x="104" y="538"/>
                    </a:lnTo>
                    <a:lnTo>
                      <a:pt x="138" y="531"/>
                    </a:lnTo>
                    <a:lnTo>
                      <a:pt x="171" y="525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11" name="Freeform 1161"/>
              <p:cNvSpPr>
                <a:spLocks/>
              </p:cNvSpPr>
              <p:nvPr/>
            </p:nvSpPr>
            <p:spPr bwMode="auto">
              <a:xfrm>
                <a:off x="3576" y="3639"/>
                <a:ext cx="43" cy="135"/>
              </a:xfrm>
              <a:custGeom>
                <a:avLst/>
                <a:gdLst>
                  <a:gd name="T0" fmla="*/ 67 w 171"/>
                  <a:gd name="T1" fmla="*/ 0 h 538"/>
                  <a:gd name="T2" fmla="*/ 33 w 171"/>
                  <a:gd name="T3" fmla="*/ 6 h 538"/>
                  <a:gd name="T4" fmla="*/ 0 w 171"/>
                  <a:gd name="T5" fmla="*/ 12 h 538"/>
                  <a:gd name="T6" fmla="*/ 104 w 171"/>
                  <a:gd name="T7" fmla="*/ 538 h 538"/>
                  <a:gd name="T8" fmla="*/ 138 w 171"/>
                  <a:gd name="T9" fmla="*/ 531 h 538"/>
                  <a:gd name="T10" fmla="*/ 171 w 171"/>
                  <a:gd name="T11" fmla="*/ 525 h 538"/>
                  <a:gd name="T12" fmla="*/ 67 w 171"/>
                  <a:gd name="T13" fmla="*/ 0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538">
                    <a:moveTo>
                      <a:pt x="67" y="0"/>
                    </a:moveTo>
                    <a:lnTo>
                      <a:pt x="33" y="6"/>
                    </a:lnTo>
                    <a:lnTo>
                      <a:pt x="0" y="12"/>
                    </a:lnTo>
                    <a:lnTo>
                      <a:pt x="104" y="538"/>
                    </a:lnTo>
                    <a:lnTo>
                      <a:pt x="138" y="531"/>
                    </a:lnTo>
                    <a:lnTo>
                      <a:pt x="171" y="525"/>
                    </a:lnTo>
                    <a:lnTo>
                      <a:pt x="67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12" name="Freeform 1162"/>
              <p:cNvSpPr>
                <a:spLocks/>
              </p:cNvSpPr>
              <p:nvPr/>
            </p:nvSpPr>
            <p:spPr bwMode="auto">
              <a:xfrm>
                <a:off x="3602" y="3772"/>
                <a:ext cx="9" cy="5"/>
              </a:xfrm>
              <a:custGeom>
                <a:avLst/>
                <a:gdLst>
                  <a:gd name="T0" fmla="*/ 34 w 34"/>
                  <a:gd name="T1" fmla="*/ 0 h 19"/>
                  <a:gd name="T2" fmla="*/ 0 w 34"/>
                  <a:gd name="T3" fmla="*/ 7 h 19"/>
                  <a:gd name="T4" fmla="*/ 1 w 34"/>
                  <a:gd name="T5" fmla="*/ 12 h 19"/>
                  <a:gd name="T6" fmla="*/ 5 w 34"/>
                  <a:gd name="T7" fmla="*/ 19 h 19"/>
                  <a:gd name="T8" fmla="*/ 34 w 34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9">
                    <a:moveTo>
                      <a:pt x="34" y="0"/>
                    </a:moveTo>
                    <a:lnTo>
                      <a:pt x="0" y="7"/>
                    </a:lnTo>
                    <a:lnTo>
                      <a:pt x="1" y="12"/>
                    </a:lnTo>
                    <a:lnTo>
                      <a:pt x="5" y="19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13" name="Freeform 1163"/>
              <p:cNvSpPr>
                <a:spLocks/>
              </p:cNvSpPr>
              <p:nvPr/>
            </p:nvSpPr>
            <p:spPr bwMode="auto">
              <a:xfrm>
                <a:off x="3602" y="3774"/>
                <a:ext cx="2" cy="3"/>
              </a:xfrm>
              <a:custGeom>
                <a:avLst/>
                <a:gdLst>
                  <a:gd name="T0" fmla="*/ 0 w 5"/>
                  <a:gd name="T1" fmla="*/ 0 h 12"/>
                  <a:gd name="T2" fmla="*/ 1 w 5"/>
                  <a:gd name="T3" fmla="*/ 5 h 12"/>
                  <a:gd name="T4" fmla="*/ 5 w 5"/>
                  <a:gd name="T5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2">
                    <a:moveTo>
                      <a:pt x="0" y="0"/>
                    </a:moveTo>
                    <a:lnTo>
                      <a:pt x="1" y="5"/>
                    </a:lnTo>
                    <a:lnTo>
                      <a:pt x="5" y="1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14" name="Freeform 1164"/>
              <p:cNvSpPr>
                <a:spLocks/>
              </p:cNvSpPr>
              <p:nvPr/>
            </p:nvSpPr>
            <p:spPr bwMode="auto">
              <a:xfrm>
                <a:off x="3604" y="3767"/>
                <a:ext cx="88" cy="121"/>
              </a:xfrm>
              <a:custGeom>
                <a:avLst/>
                <a:gdLst>
                  <a:gd name="T0" fmla="*/ 57 w 354"/>
                  <a:gd name="T1" fmla="*/ 0 h 484"/>
                  <a:gd name="T2" fmla="*/ 29 w 354"/>
                  <a:gd name="T3" fmla="*/ 19 h 484"/>
                  <a:gd name="T4" fmla="*/ 0 w 354"/>
                  <a:gd name="T5" fmla="*/ 38 h 484"/>
                  <a:gd name="T6" fmla="*/ 298 w 354"/>
                  <a:gd name="T7" fmla="*/ 484 h 484"/>
                  <a:gd name="T8" fmla="*/ 326 w 354"/>
                  <a:gd name="T9" fmla="*/ 464 h 484"/>
                  <a:gd name="T10" fmla="*/ 354 w 354"/>
                  <a:gd name="T11" fmla="*/ 445 h 484"/>
                  <a:gd name="T12" fmla="*/ 57 w 354"/>
                  <a:gd name="T13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84">
                    <a:moveTo>
                      <a:pt x="57" y="0"/>
                    </a:moveTo>
                    <a:lnTo>
                      <a:pt x="29" y="19"/>
                    </a:lnTo>
                    <a:lnTo>
                      <a:pt x="0" y="38"/>
                    </a:lnTo>
                    <a:lnTo>
                      <a:pt x="298" y="484"/>
                    </a:lnTo>
                    <a:lnTo>
                      <a:pt x="326" y="464"/>
                    </a:lnTo>
                    <a:lnTo>
                      <a:pt x="354" y="445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15" name="Freeform 1165"/>
              <p:cNvSpPr>
                <a:spLocks/>
              </p:cNvSpPr>
              <p:nvPr/>
            </p:nvSpPr>
            <p:spPr bwMode="auto">
              <a:xfrm>
                <a:off x="3604" y="3767"/>
                <a:ext cx="88" cy="121"/>
              </a:xfrm>
              <a:custGeom>
                <a:avLst/>
                <a:gdLst>
                  <a:gd name="T0" fmla="*/ 57 w 354"/>
                  <a:gd name="T1" fmla="*/ 0 h 484"/>
                  <a:gd name="T2" fmla="*/ 29 w 354"/>
                  <a:gd name="T3" fmla="*/ 19 h 484"/>
                  <a:gd name="T4" fmla="*/ 0 w 354"/>
                  <a:gd name="T5" fmla="*/ 38 h 484"/>
                  <a:gd name="T6" fmla="*/ 298 w 354"/>
                  <a:gd name="T7" fmla="*/ 484 h 484"/>
                  <a:gd name="T8" fmla="*/ 326 w 354"/>
                  <a:gd name="T9" fmla="*/ 464 h 484"/>
                  <a:gd name="T10" fmla="*/ 354 w 354"/>
                  <a:gd name="T11" fmla="*/ 445 h 484"/>
                  <a:gd name="T12" fmla="*/ 57 w 354"/>
                  <a:gd name="T13" fmla="*/ 0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84">
                    <a:moveTo>
                      <a:pt x="57" y="0"/>
                    </a:moveTo>
                    <a:lnTo>
                      <a:pt x="29" y="19"/>
                    </a:lnTo>
                    <a:lnTo>
                      <a:pt x="0" y="38"/>
                    </a:lnTo>
                    <a:lnTo>
                      <a:pt x="298" y="484"/>
                    </a:lnTo>
                    <a:lnTo>
                      <a:pt x="326" y="464"/>
                    </a:lnTo>
                    <a:lnTo>
                      <a:pt x="354" y="445"/>
                    </a:lnTo>
                    <a:lnTo>
                      <a:pt x="57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16" name="Freeform 1166"/>
              <p:cNvSpPr>
                <a:spLocks/>
              </p:cNvSpPr>
              <p:nvPr/>
            </p:nvSpPr>
            <p:spPr bwMode="auto">
              <a:xfrm>
                <a:off x="3678" y="3883"/>
                <a:ext cx="7" cy="7"/>
              </a:xfrm>
              <a:custGeom>
                <a:avLst/>
                <a:gdLst>
                  <a:gd name="T0" fmla="*/ 28 w 28"/>
                  <a:gd name="T1" fmla="*/ 0 h 29"/>
                  <a:gd name="T2" fmla="*/ 0 w 28"/>
                  <a:gd name="T3" fmla="*/ 20 h 29"/>
                  <a:gd name="T4" fmla="*/ 4 w 28"/>
                  <a:gd name="T5" fmla="*/ 23 h 29"/>
                  <a:gd name="T6" fmla="*/ 9 w 28"/>
                  <a:gd name="T7" fmla="*/ 29 h 29"/>
                  <a:gd name="T8" fmla="*/ 28 w 28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9">
                    <a:moveTo>
                      <a:pt x="28" y="0"/>
                    </a:moveTo>
                    <a:lnTo>
                      <a:pt x="0" y="20"/>
                    </a:lnTo>
                    <a:lnTo>
                      <a:pt x="4" y="23"/>
                    </a:lnTo>
                    <a:lnTo>
                      <a:pt x="9" y="29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17" name="Freeform 1167"/>
              <p:cNvSpPr>
                <a:spLocks/>
              </p:cNvSpPr>
              <p:nvPr/>
            </p:nvSpPr>
            <p:spPr bwMode="auto">
              <a:xfrm>
                <a:off x="3678" y="3888"/>
                <a:ext cx="2" cy="2"/>
              </a:xfrm>
              <a:custGeom>
                <a:avLst/>
                <a:gdLst>
                  <a:gd name="T0" fmla="*/ 0 w 9"/>
                  <a:gd name="T1" fmla="*/ 0 h 9"/>
                  <a:gd name="T2" fmla="*/ 4 w 9"/>
                  <a:gd name="T3" fmla="*/ 3 h 9"/>
                  <a:gd name="T4" fmla="*/ 9 w 9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9">
                    <a:moveTo>
                      <a:pt x="0" y="0"/>
                    </a:moveTo>
                    <a:lnTo>
                      <a:pt x="4" y="3"/>
                    </a:lnTo>
                    <a:lnTo>
                      <a:pt x="9" y="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18" name="Freeform 1168"/>
              <p:cNvSpPr>
                <a:spLocks/>
              </p:cNvSpPr>
              <p:nvPr/>
            </p:nvSpPr>
            <p:spPr bwMode="auto">
              <a:xfrm>
                <a:off x="3680" y="3876"/>
                <a:ext cx="121" cy="89"/>
              </a:xfrm>
              <a:custGeom>
                <a:avLst/>
                <a:gdLst>
                  <a:gd name="T0" fmla="*/ 38 w 481"/>
                  <a:gd name="T1" fmla="*/ 0 h 353"/>
                  <a:gd name="T2" fmla="*/ 19 w 481"/>
                  <a:gd name="T3" fmla="*/ 28 h 353"/>
                  <a:gd name="T4" fmla="*/ 0 w 481"/>
                  <a:gd name="T5" fmla="*/ 57 h 353"/>
                  <a:gd name="T6" fmla="*/ 443 w 481"/>
                  <a:gd name="T7" fmla="*/ 353 h 353"/>
                  <a:gd name="T8" fmla="*/ 462 w 481"/>
                  <a:gd name="T9" fmla="*/ 325 h 353"/>
                  <a:gd name="T10" fmla="*/ 481 w 481"/>
                  <a:gd name="T11" fmla="*/ 297 h 353"/>
                  <a:gd name="T12" fmla="*/ 38 w 481"/>
                  <a:gd name="T13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1" h="353">
                    <a:moveTo>
                      <a:pt x="38" y="0"/>
                    </a:moveTo>
                    <a:lnTo>
                      <a:pt x="19" y="28"/>
                    </a:lnTo>
                    <a:lnTo>
                      <a:pt x="0" y="57"/>
                    </a:lnTo>
                    <a:lnTo>
                      <a:pt x="443" y="353"/>
                    </a:lnTo>
                    <a:lnTo>
                      <a:pt x="462" y="325"/>
                    </a:lnTo>
                    <a:lnTo>
                      <a:pt x="481" y="297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19" name="Freeform 1169"/>
              <p:cNvSpPr>
                <a:spLocks/>
              </p:cNvSpPr>
              <p:nvPr/>
            </p:nvSpPr>
            <p:spPr bwMode="auto">
              <a:xfrm>
                <a:off x="3680" y="3876"/>
                <a:ext cx="121" cy="89"/>
              </a:xfrm>
              <a:custGeom>
                <a:avLst/>
                <a:gdLst>
                  <a:gd name="T0" fmla="*/ 38 w 481"/>
                  <a:gd name="T1" fmla="*/ 0 h 353"/>
                  <a:gd name="T2" fmla="*/ 19 w 481"/>
                  <a:gd name="T3" fmla="*/ 28 h 353"/>
                  <a:gd name="T4" fmla="*/ 0 w 481"/>
                  <a:gd name="T5" fmla="*/ 57 h 353"/>
                  <a:gd name="T6" fmla="*/ 443 w 481"/>
                  <a:gd name="T7" fmla="*/ 353 h 353"/>
                  <a:gd name="T8" fmla="*/ 462 w 481"/>
                  <a:gd name="T9" fmla="*/ 325 h 353"/>
                  <a:gd name="T10" fmla="*/ 481 w 481"/>
                  <a:gd name="T11" fmla="*/ 297 h 353"/>
                  <a:gd name="T12" fmla="*/ 38 w 481"/>
                  <a:gd name="T13" fmla="*/ 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1" h="353">
                    <a:moveTo>
                      <a:pt x="38" y="0"/>
                    </a:moveTo>
                    <a:lnTo>
                      <a:pt x="19" y="28"/>
                    </a:lnTo>
                    <a:lnTo>
                      <a:pt x="0" y="57"/>
                    </a:lnTo>
                    <a:lnTo>
                      <a:pt x="443" y="353"/>
                    </a:lnTo>
                    <a:lnTo>
                      <a:pt x="462" y="325"/>
                    </a:lnTo>
                    <a:lnTo>
                      <a:pt x="481" y="297"/>
                    </a:lnTo>
                    <a:lnTo>
                      <a:pt x="38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20" name="Freeform 1170"/>
              <p:cNvSpPr>
                <a:spLocks/>
              </p:cNvSpPr>
              <p:nvPr/>
            </p:nvSpPr>
            <p:spPr bwMode="auto">
              <a:xfrm>
                <a:off x="3791" y="3957"/>
                <a:ext cx="5" cy="9"/>
              </a:xfrm>
              <a:custGeom>
                <a:avLst/>
                <a:gdLst>
                  <a:gd name="T0" fmla="*/ 19 w 19"/>
                  <a:gd name="T1" fmla="*/ 0 h 33"/>
                  <a:gd name="T2" fmla="*/ 0 w 19"/>
                  <a:gd name="T3" fmla="*/ 28 h 33"/>
                  <a:gd name="T4" fmla="*/ 5 w 19"/>
                  <a:gd name="T5" fmla="*/ 31 h 33"/>
                  <a:gd name="T6" fmla="*/ 13 w 19"/>
                  <a:gd name="T7" fmla="*/ 33 h 33"/>
                  <a:gd name="T8" fmla="*/ 19 w 19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3">
                    <a:moveTo>
                      <a:pt x="19" y="0"/>
                    </a:moveTo>
                    <a:lnTo>
                      <a:pt x="0" y="28"/>
                    </a:lnTo>
                    <a:lnTo>
                      <a:pt x="5" y="31"/>
                    </a:lnTo>
                    <a:lnTo>
                      <a:pt x="13" y="33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21" name="Freeform 1171"/>
              <p:cNvSpPr>
                <a:spLocks/>
              </p:cNvSpPr>
              <p:nvPr/>
            </p:nvSpPr>
            <p:spPr bwMode="auto">
              <a:xfrm>
                <a:off x="3791" y="3965"/>
                <a:ext cx="3" cy="1"/>
              </a:xfrm>
              <a:custGeom>
                <a:avLst/>
                <a:gdLst>
                  <a:gd name="T0" fmla="*/ 0 w 13"/>
                  <a:gd name="T1" fmla="*/ 0 h 5"/>
                  <a:gd name="T2" fmla="*/ 5 w 13"/>
                  <a:gd name="T3" fmla="*/ 3 h 5"/>
                  <a:gd name="T4" fmla="*/ 13 w 1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0" y="0"/>
                    </a:moveTo>
                    <a:lnTo>
                      <a:pt x="5" y="3"/>
                    </a:lnTo>
                    <a:lnTo>
                      <a:pt x="13" y="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22" name="Freeform 1172"/>
              <p:cNvSpPr>
                <a:spLocks/>
              </p:cNvSpPr>
              <p:nvPr/>
            </p:nvSpPr>
            <p:spPr bwMode="auto">
              <a:xfrm>
                <a:off x="3794" y="3949"/>
                <a:ext cx="134" cy="43"/>
              </a:xfrm>
              <a:custGeom>
                <a:avLst/>
                <a:gdLst>
                  <a:gd name="T0" fmla="*/ 13 w 537"/>
                  <a:gd name="T1" fmla="*/ 0 h 172"/>
                  <a:gd name="T2" fmla="*/ 6 w 537"/>
                  <a:gd name="T3" fmla="*/ 34 h 172"/>
                  <a:gd name="T4" fmla="*/ 0 w 537"/>
                  <a:gd name="T5" fmla="*/ 67 h 172"/>
                  <a:gd name="T6" fmla="*/ 524 w 537"/>
                  <a:gd name="T7" fmla="*/ 172 h 172"/>
                  <a:gd name="T8" fmla="*/ 530 w 537"/>
                  <a:gd name="T9" fmla="*/ 138 h 172"/>
                  <a:gd name="T10" fmla="*/ 537 w 537"/>
                  <a:gd name="T11" fmla="*/ 105 h 172"/>
                  <a:gd name="T12" fmla="*/ 13 w 537"/>
                  <a:gd name="T13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7" h="172">
                    <a:moveTo>
                      <a:pt x="13" y="0"/>
                    </a:moveTo>
                    <a:lnTo>
                      <a:pt x="6" y="34"/>
                    </a:lnTo>
                    <a:lnTo>
                      <a:pt x="0" y="67"/>
                    </a:lnTo>
                    <a:lnTo>
                      <a:pt x="524" y="172"/>
                    </a:lnTo>
                    <a:lnTo>
                      <a:pt x="530" y="138"/>
                    </a:lnTo>
                    <a:lnTo>
                      <a:pt x="537" y="105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23" name="Freeform 1173"/>
              <p:cNvSpPr>
                <a:spLocks/>
              </p:cNvSpPr>
              <p:nvPr/>
            </p:nvSpPr>
            <p:spPr bwMode="auto">
              <a:xfrm>
                <a:off x="3794" y="3949"/>
                <a:ext cx="134" cy="43"/>
              </a:xfrm>
              <a:custGeom>
                <a:avLst/>
                <a:gdLst>
                  <a:gd name="T0" fmla="*/ 13 w 537"/>
                  <a:gd name="T1" fmla="*/ 0 h 172"/>
                  <a:gd name="T2" fmla="*/ 6 w 537"/>
                  <a:gd name="T3" fmla="*/ 34 h 172"/>
                  <a:gd name="T4" fmla="*/ 0 w 537"/>
                  <a:gd name="T5" fmla="*/ 67 h 172"/>
                  <a:gd name="T6" fmla="*/ 524 w 537"/>
                  <a:gd name="T7" fmla="*/ 172 h 172"/>
                  <a:gd name="T8" fmla="*/ 530 w 537"/>
                  <a:gd name="T9" fmla="*/ 138 h 172"/>
                  <a:gd name="T10" fmla="*/ 537 w 537"/>
                  <a:gd name="T11" fmla="*/ 105 h 172"/>
                  <a:gd name="T12" fmla="*/ 13 w 537"/>
                  <a:gd name="T13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7" h="172">
                    <a:moveTo>
                      <a:pt x="13" y="0"/>
                    </a:moveTo>
                    <a:lnTo>
                      <a:pt x="6" y="34"/>
                    </a:lnTo>
                    <a:lnTo>
                      <a:pt x="0" y="67"/>
                    </a:lnTo>
                    <a:lnTo>
                      <a:pt x="524" y="172"/>
                    </a:lnTo>
                    <a:lnTo>
                      <a:pt x="530" y="138"/>
                    </a:lnTo>
                    <a:lnTo>
                      <a:pt x="537" y="105"/>
                    </a:lnTo>
                    <a:lnTo>
                      <a:pt x="13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24" name="Freeform 1174"/>
              <p:cNvSpPr>
                <a:spLocks/>
              </p:cNvSpPr>
              <p:nvPr/>
            </p:nvSpPr>
            <p:spPr bwMode="auto">
              <a:xfrm>
                <a:off x="3925" y="3984"/>
                <a:ext cx="3" cy="8"/>
              </a:xfrm>
              <a:custGeom>
                <a:avLst/>
                <a:gdLst>
                  <a:gd name="T0" fmla="*/ 6 w 13"/>
                  <a:gd name="T1" fmla="*/ 0 h 34"/>
                  <a:gd name="T2" fmla="*/ 0 w 13"/>
                  <a:gd name="T3" fmla="*/ 34 h 34"/>
                  <a:gd name="T4" fmla="*/ 5 w 13"/>
                  <a:gd name="T5" fmla="*/ 34 h 34"/>
                  <a:gd name="T6" fmla="*/ 13 w 13"/>
                  <a:gd name="T7" fmla="*/ 34 h 34"/>
                  <a:gd name="T8" fmla="*/ 6 w 13"/>
                  <a:gd name="T9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4">
                    <a:moveTo>
                      <a:pt x="6" y="0"/>
                    </a:moveTo>
                    <a:lnTo>
                      <a:pt x="0" y="34"/>
                    </a:lnTo>
                    <a:lnTo>
                      <a:pt x="5" y="34"/>
                    </a:lnTo>
                    <a:lnTo>
                      <a:pt x="13" y="3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25" name="Freeform 1175"/>
              <p:cNvSpPr>
                <a:spLocks/>
              </p:cNvSpPr>
              <p:nvPr/>
            </p:nvSpPr>
            <p:spPr bwMode="auto">
              <a:xfrm>
                <a:off x="3925" y="3992"/>
                <a:ext cx="3" cy="0"/>
              </a:xfrm>
              <a:custGeom>
                <a:avLst/>
                <a:gdLst>
                  <a:gd name="T0" fmla="*/ 0 w 13"/>
                  <a:gd name="T1" fmla="*/ 5 w 13"/>
                  <a:gd name="T2" fmla="*/ 13 w 13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3">
                    <a:moveTo>
                      <a:pt x="0" y="0"/>
                    </a:moveTo>
                    <a:lnTo>
                      <a:pt x="5" y="0"/>
                    </a:lnTo>
                    <a:lnTo>
                      <a:pt x="1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26" name="Freeform 1176"/>
              <p:cNvSpPr>
                <a:spLocks/>
              </p:cNvSpPr>
              <p:nvPr/>
            </p:nvSpPr>
            <p:spPr bwMode="auto">
              <a:xfrm>
                <a:off x="3925" y="3949"/>
                <a:ext cx="134" cy="43"/>
              </a:xfrm>
              <a:custGeom>
                <a:avLst/>
                <a:gdLst>
                  <a:gd name="T0" fmla="*/ 0 w 537"/>
                  <a:gd name="T1" fmla="*/ 105 h 172"/>
                  <a:gd name="T2" fmla="*/ 6 w 537"/>
                  <a:gd name="T3" fmla="*/ 138 h 172"/>
                  <a:gd name="T4" fmla="*/ 13 w 537"/>
                  <a:gd name="T5" fmla="*/ 172 h 172"/>
                  <a:gd name="T6" fmla="*/ 537 w 537"/>
                  <a:gd name="T7" fmla="*/ 67 h 172"/>
                  <a:gd name="T8" fmla="*/ 531 w 537"/>
                  <a:gd name="T9" fmla="*/ 34 h 172"/>
                  <a:gd name="T10" fmla="*/ 524 w 537"/>
                  <a:gd name="T11" fmla="*/ 0 h 172"/>
                  <a:gd name="T12" fmla="*/ 0 w 537"/>
                  <a:gd name="T13" fmla="*/ 105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7" h="172">
                    <a:moveTo>
                      <a:pt x="0" y="105"/>
                    </a:moveTo>
                    <a:lnTo>
                      <a:pt x="6" y="138"/>
                    </a:lnTo>
                    <a:lnTo>
                      <a:pt x="13" y="172"/>
                    </a:lnTo>
                    <a:lnTo>
                      <a:pt x="537" y="67"/>
                    </a:lnTo>
                    <a:lnTo>
                      <a:pt x="531" y="34"/>
                    </a:lnTo>
                    <a:lnTo>
                      <a:pt x="524" y="0"/>
                    </a:lnTo>
                    <a:lnTo>
                      <a:pt x="0" y="10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27" name="Freeform 1177"/>
              <p:cNvSpPr>
                <a:spLocks/>
              </p:cNvSpPr>
              <p:nvPr/>
            </p:nvSpPr>
            <p:spPr bwMode="auto">
              <a:xfrm>
                <a:off x="3925" y="3949"/>
                <a:ext cx="134" cy="43"/>
              </a:xfrm>
              <a:custGeom>
                <a:avLst/>
                <a:gdLst>
                  <a:gd name="T0" fmla="*/ 0 w 537"/>
                  <a:gd name="T1" fmla="*/ 105 h 172"/>
                  <a:gd name="T2" fmla="*/ 6 w 537"/>
                  <a:gd name="T3" fmla="*/ 138 h 172"/>
                  <a:gd name="T4" fmla="*/ 13 w 537"/>
                  <a:gd name="T5" fmla="*/ 172 h 172"/>
                  <a:gd name="T6" fmla="*/ 537 w 537"/>
                  <a:gd name="T7" fmla="*/ 67 h 172"/>
                  <a:gd name="T8" fmla="*/ 531 w 537"/>
                  <a:gd name="T9" fmla="*/ 34 h 172"/>
                  <a:gd name="T10" fmla="*/ 524 w 537"/>
                  <a:gd name="T11" fmla="*/ 0 h 172"/>
                  <a:gd name="T12" fmla="*/ 0 w 537"/>
                  <a:gd name="T13" fmla="*/ 105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7" h="172">
                    <a:moveTo>
                      <a:pt x="0" y="105"/>
                    </a:moveTo>
                    <a:lnTo>
                      <a:pt x="6" y="138"/>
                    </a:lnTo>
                    <a:lnTo>
                      <a:pt x="13" y="172"/>
                    </a:lnTo>
                    <a:lnTo>
                      <a:pt x="537" y="67"/>
                    </a:lnTo>
                    <a:lnTo>
                      <a:pt x="531" y="34"/>
                    </a:lnTo>
                    <a:lnTo>
                      <a:pt x="524" y="0"/>
                    </a:lnTo>
                    <a:lnTo>
                      <a:pt x="0" y="105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28" name="Freeform 1178"/>
              <p:cNvSpPr>
                <a:spLocks/>
              </p:cNvSpPr>
              <p:nvPr/>
            </p:nvSpPr>
            <p:spPr bwMode="auto">
              <a:xfrm>
                <a:off x="4058" y="3957"/>
                <a:ext cx="5" cy="9"/>
              </a:xfrm>
              <a:custGeom>
                <a:avLst/>
                <a:gdLst>
                  <a:gd name="T0" fmla="*/ 0 w 19"/>
                  <a:gd name="T1" fmla="*/ 0 h 33"/>
                  <a:gd name="T2" fmla="*/ 6 w 19"/>
                  <a:gd name="T3" fmla="*/ 33 h 33"/>
                  <a:gd name="T4" fmla="*/ 11 w 19"/>
                  <a:gd name="T5" fmla="*/ 32 h 33"/>
                  <a:gd name="T6" fmla="*/ 19 w 19"/>
                  <a:gd name="T7" fmla="*/ 28 h 33"/>
                  <a:gd name="T8" fmla="*/ 0 w 19"/>
                  <a:gd name="T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3">
                    <a:moveTo>
                      <a:pt x="0" y="0"/>
                    </a:moveTo>
                    <a:lnTo>
                      <a:pt x="6" y="33"/>
                    </a:lnTo>
                    <a:lnTo>
                      <a:pt x="11" y="32"/>
                    </a:lnTo>
                    <a:lnTo>
                      <a:pt x="19" y="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29" name="Freeform 1179"/>
              <p:cNvSpPr>
                <a:spLocks/>
              </p:cNvSpPr>
              <p:nvPr/>
            </p:nvSpPr>
            <p:spPr bwMode="auto">
              <a:xfrm>
                <a:off x="4059" y="3965"/>
                <a:ext cx="4" cy="1"/>
              </a:xfrm>
              <a:custGeom>
                <a:avLst/>
                <a:gdLst>
                  <a:gd name="T0" fmla="*/ 0 w 13"/>
                  <a:gd name="T1" fmla="*/ 5 h 5"/>
                  <a:gd name="T2" fmla="*/ 5 w 13"/>
                  <a:gd name="T3" fmla="*/ 4 h 5"/>
                  <a:gd name="T4" fmla="*/ 13 w 1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" h="5">
                    <a:moveTo>
                      <a:pt x="0" y="5"/>
                    </a:moveTo>
                    <a:lnTo>
                      <a:pt x="5" y="4"/>
                    </a:lnTo>
                    <a:lnTo>
                      <a:pt x="1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30" name="Freeform 1180"/>
              <p:cNvSpPr>
                <a:spLocks/>
              </p:cNvSpPr>
              <p:nvPr/>
            </p:nvSpPr>
            <p:spPr bwMode="auto">
              <a:xfrm>
                <a:off x="4053" y="3876"/>
                <a:ext cx="120" cy="89"/>
              </a:xfrm>
              <a:custGeom>
                <a:avLst/>
                <a:gdLst>
                  <a:gd name="T0" fmla="*/ 0 w 482"/>
                  <a:gd name="T1" fmla="*/ 297 h 353"/>
                  <a:gd name="T2" fmla="*/ 20 w 482"/>
                  <a:gd name="T3" fmla="*/ 325 h 353"/>
                  <a:gd name="T4" fmla="*/ 39 w 482"/>
                  <a:gd name="T5" fmla="*/ 353 h 353"/>
                  <a:gd name="T6" fmla="*/ 482 w 482"/>
                  <a:gd name="T7" fmla="*/ 57 h 353"/>
                  <a:gd name="T8" fmla="*/ 463 w 482"/>
                  <a:gd name="T9" fmla="*/ 28 h 353"/>
                  <a:gd name="T10" fmla="*/ 443 w 482"/>
                  <a:gd name="T11" fmla="*/ 0 h 353"/>
                  <a:gd name="T12" fmla="*/ 0 w 482"/>
                  <a:gd name="T13" fmla="*/ 297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2" h="353">
                    <a:moveTo>
                      <a:pt x="0" y="297"/>
                    </a:moveTo>
                    <a:lnTo>
                      <a:pt x="20" y="325"/>
                    </a:lnTo>
                    <a:lnTo>
                      <a:pt x="39" y="353"/>
                    </a:lnTo>
                    <a:lnTo>
                      <a:pt x="482" y="57"/>
                    </a:lnTo>
                    <a:lnTo>
                      <a:pt x="463" y="28"/>
                    </a:lnTo>
                    <a:lnTo>
                      <a:pt x="443" y="0"/>
                    </a:lnTo>
                    <a:lnTo>
                      <a:pt x="0" y="2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31" name="Freeform 1181"/>
              <p:cNvSpPr>
                <a:spLocks/>
              </p:cNvSpPr>
              <p:nvPr/>
            </p:nvSpPr>
            <p:spPr bwMode="auto">
              <a:xfrm>
                <a:off x="4053" y="3876"/>
                <a:ext cx="120" cy="89"/>
              </a:xfrm>
              <a:custGeom>
                <a:avLst/>
                <a:gdLst>
                  <a:gd name="T0" fmla="*/ 0 w 482"/>
                  <a:gd name="T1" fmla="*/ 297 h 353"/>
                  <a:gd name="T2" fmla="*/ 20 w 482"/>
                  <a:gd name="T3" fmla="*/ 325 h 353"/>
                  <a:gd name="T4" fmla="*/ 39 w 482"/>
                  <a:gd name="T5" fmla="*/ 353 h 353"/>
                  <a:gd name="T6" fmla="*/ 482 w 482"/>
                  <a:gd name="T7" fmla="*/ 57 h 353"/>
                  <a:gd name="T8" fmla="*/ 463 w 482"/>
                  <a:gd name="T9" fmla="*/ 28 h 353"/>
                  <a:gd name="T10" fmla="*/ 443 w 482"/>
                  <a:gd name="T11" fmla="*/ 0 h 353"/>
                  <a:gd name="T12" fmla="*/ 0 w 482"/>
                  <a:gd name="T13" fmla="*/ 297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2" h="353">
                    <a:moveTo>
                      <a:pt x="0" y="297"/>
                    </a:moveTo>
                    <a:lnTo>
                      <a:pt x="20" y="325"/>
                    </a:lnTo>
                    <a:lnTo>
                      <a:pt x="39" y="353"/>
                    </a:lnTo>
                    <a:lnTo>
                      <a:pt x="482" y="57"/>
                    </a:lnTo>
                    <a:lnTo>
                      <a:pt x="463" y="28"/>
                    </a:lnTo>
                    <a:lnTo>
                      <a:pt x="443" y="0"/>
                    </a:lnTo>
                    <a:lnTo>
                      <a:pt x="0" y="297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32" name="Freeform 1182"/>
              <p:cNvSpPr>
                <a:spLocks/>
              </p:cNvSpPr>
              <p:nvPr/>
            </p:nvSpPr>
            <p:spPr bwMode="auto">
              <a:xfrm>
                <a:off x="4169" y="3883"/>
                <a:ext cx="7" cy="7"/>
              </a:xfrm>
              <a:custGeom>
                <a:avLst/>
                <a:gdLst>
                  <a:gd name="T0" fmla="*/ 0 w 28"/>
                  <a:gd name="T1" fmla="*/ 0 h 29"/>
                  <a:gd name="T2" fmla="*/ 19 w 28"/>
                  <a:gd name="T3" fmla="*/ 29 h 29"/>
                  <a:gd name="T4" fmla="*/ 23 w 28"/>
                  <a:gd name="T5" fmla="*/ 25 h 29"/>
                  <a:gd name="T6" fmla="*/ 28 w 28"/>
                  <a:gd name="T7" fmla="*/ 20 h 29"/>
                  <a:gd name="T8" fmla="*/ 0 w 28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9">
                    <a:moveTo>
                      <a:pt x="0" y="0"/>
                    </a:moveTo>
                    <a:lnTo>
                      <a:pt x="19" y="29"/>
                    </a:lnTo>
                    <a:lnTo>
                      <a:pt x="23" y="25"/>
                    </a:lnTo>
                    <a:lnTo>
                      <a:pt x="28" y="2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33" name="Freeform 1183"/>
              <p:cNvSpPr>
                <a:spLocks/>
              </p:cNvSpPr>
              <p:nvPr/>
            </p:nvSpPr>
            <p:spPr bwMode="auto">
              <a:xfrm>
                <a:off x="4173" y="3888"/>
                <a:ext cx="3" cy="2"/>
              </a:xfrm>
              <a:custGeom>
                <a:avLst/>
                <a:gdLst>
                  <a:gd name="T0" fmla="*/ 0 w 9"/>
                  <a:gd name="T1" fmla="*/ 9 h 9"/>
                  <a:gd name="T2" fmla="*/ 4 w 9"/>
                  <a:gd name="T3" fmla="*/ 5 h 9"/>
                  <a:gd name="T4" fmla="*/ 9 w 9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9">
                    <a:moveTo>
                      <a:pt x="0" y="9"/>
                    </a:moveTo>
                    <a:lnTo>
                      <a:pt x="4" y="5"/>
                    </a:lnTo>
                    <a:lnTo>
                      <a:pt x="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34" name="Freeform 1184"/>
              <p:cNvSpPr>
                <a:spLocks/>
              </p:cNvSpPr>
              <p:nvPr/>
            </p:nvSpPr>
            <p:spPr bwMode="auto">
              <a:xfrm>
                <a:off x="4162" y="3767"/>
                <a:ext cx="88" cy="121"/>
              </a:xfrm>
              <a:custGeom>
                <a:avLst/>
                <a:gdLst>
                  <a:gd name="T0" fmla="*/ 0 w 354"/>
                  <a:gd name="T1" fmla="*/ 445 h 484"/>
                  <a:gd name="T2" fmla="*/ 29 w 354"/>
                  <a:gd name="T3" fmla="*/ 464 h 484"/>
                  <a:gd name="T4" fmla="*/ 57 w 354"/>
                  <a:gd name="T5" fmla="*/ 484 h 484"/>
                  <a:gd name="T6" fmla="*/ 354 w 354"/>
                  <a:gd name="T7" fmla="*/ 38 h 484"/>
                  <a:gd name="T8" fmla="*/ 326 w 354"/>
                  <a:gd name="T9" fmla="*/ 19 h 484"/>
                  <a:gd name="T10" fmla="*/ 298 w 354"/>
                  <a:gd name="T11" fmla="*/ 0 h 484"/>
                  <a:gd name="T12" fmla="*/ 0 w 354"/>
                  <a:gd name="T13" fmla="*/ 445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84">
                    <a:moveTo>
                      <a:pt x="0" y="445"/>
                    </a:moveTo>
                    <a:lnTo>
                      <a:pt x="29" y="464"/>
                    </a:lnTo>
                    <a:lnTo>
                      <a:pt x="57" y="484"/>
                    </a:lnTo>
                    <a:lnTo>
                      <a:pt x="354" y="38"/>
                    </a:lnTo>
                    <a:lnTo>
                      <a:pt x="326" y="19"/>
                    </a:lnTo>
                    <a:lnTo>
                      <a:pt x="298" y="0"/>
                    </a:lnTo>
                    <a:lnTo>
                      <a:pt x="0" y="4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35" name="Freeform 1185"/>
              <p:cNvSpPr>
                <a:spLocks/>
              </p:cNvSpPr>
              <p:nvPr/>
            </p:nvSpPr>
            <p:spPr bwMode="auto">
              <a:xfrm>
                <a:off x="4162" y="3767"/>
                <a:ext cx="88" cy="121"/>
              </a:xfrm>
              <a:custGeom>
                <a:avLst/>
                <a:gdLst>
                  <a:gd name="T0" fmla="*/ 0 w 354"/>
                  <a:gd name="T1" fmla="*/ 445 h 484"/>
                  <a:gd name="T2" fmla="*/ 29 w 354"/>
                  <a:gd name="T3" fmla="*/ 464 h 484"/>
                  <a:gd name="T4" fmla="*/ 57 w 354"/>
                  <a:gd name="T5" fmla="*/ 484 h 484"/>
                  <a:gd name="T6" fmla="*/ 354 w 354"/>
                  <a:gd name="T7" fmla="*/ 38 h 484"/>
                  <a:gd name="T8" fmla="*/ 326 w 354"/>
                  <a:gd name="T9" fmla="*/ 19 h 484"/>
                  <a:gd name="T10" fmla="*/ 298 w 354"/>
                  <a:gd name="T11" fmla="*/ 0 h 484"/>
                  <a:gd name="T12" fmla="*/ 0 w 354"/>
                  <a:gd name="T13" fmla="*/ 445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4" h="484">
                    <a:moveTo>
                      <a:pt x="0" y="445"/>
                    </a:moveTo>
                    <a:lnTo>
                      <a:pt x="29" y="464"/>
                    </a:lnTo>
                    <a:lnTo>
                      <a:pt x="57" y="484"/>
                    </a:lnTo>
                    <a:lnTo>
                      <a:pt x="354" y="38"/>
                    </a:lnTo>
                    <a:lnTo>
                      <a:pt x="326" y="19"/>
                    </a:lnTo>
                    <a:lnTo>
                      <a:pt x="298" y="0"/>
                    </a:lnTo>
                    <a:lnTo>
                      <a:pt x="0" y="445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36" name="Freeform 1186"/>
              <p:cNvSpPr>
                <a:spLocks/>
              </p:cNvSpPr>
              <p:nvPr/>
            </p:nvSpPr>
            <p:spPr bwMode="auto">
              <a:xfrm>
                <a:off x="4243" y="3772"/>
                <a:ext cx="8" cy="5"/>
              </a:xfrm>
              <a:custGeom>
                <a:avLst/>
                <a:gdLst>
                  <a:gd name="T0" fmla="*/ 0 w 34"/>
                  <a:gd name="T1" fmla="*/ 0 h 19"/>
                  <a:gd name="T2" fmla="*/ 28 w 34"/>
                  <a:gd name="T3" fmla="*/ 19 h 19"/>
                  <a:gd name="T4" fmla="*/ 31 w 34"/>
                  <a:gd name="T5" fmla="*/ 14 h 19"/>
                  <a:gd name="T6" fmla="*/ 34 w 34"/>
                  <a:gd name="T7" fmla="*/ 7 h 19"/>
                  <a:gd name="T8" fmla="*/ 0 w 34"/>
                  <a:gd name="T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9">
                    <a:moveTo>
                      <a:pt x="0" y="0"/>
                    </a:moveTo>
                    <a:lnTo>
                      <a:pt x="28" y="19"/>
                    </a:lnTo>
                    <a:lnTo>
                      <a:pt x="31" y="14"/>
                    </a:lnTo>
                    <a:lnTo>
                      <a:pt x="34" y="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37" name="Freeform 1187"/>
              <p:cNvSpPr>
                <a:spLocks/>
              </p:cNvSpPr>
              <p:nvPr/>
            </p:nvSpPr>
            <p:spPr bwMode="auto">
              <a:xfrm>
                <a:off x="4250" y="3774"/>
                <a:ext cx="1" cy="3"/>
              </a:xfrm>
              <a:custGeom>
                <a:avLst/>
                <a:gdLst>
                  <a:gd name="T0" fmla="*/ 0 w 6"/>
                  <a:gd name="T1" fmla="*/ 12 h 12"/>
                  <a:gd name="T2" fmla="*/ 3 w 6"/>
                  <a:gd name="T3" fmla="*/ 7 h 12"/>
                  <a:gd name="T4" fmla="*/ 6 w 6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2">
                    <a:moveTo>
                      <a:pt x="0" y="12"/>
                    </a:moveTo>
                    <a:lnTo>
                      <a:pt x="3" y="7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38" name="Freeform 1188"/>
              <p:cNvSpPr>
                <a:spLocks/>
              </p:cNvSpPr>
              <p:nvPr/>
            </p:nvSpPr>
            <p:spPr bwMode="auto">
              <a:xfrm>
                <a:off x="4235" y="3639"/>
                <a:ext cx="42" cy="135"/>
              </a:xfrm>
              <a:custGeom>
                <a:avLst/>
                <a:gdLst>
                  <a:gd name="T0" fmla="*/ 0 w 171"/>
                  <a:gd name="T1" fmla="*/ 525 h 538"/>
                  <a:gd name="T2" fmla="*/ 33 w 171"/>
                  <a:gd name="T3" fmla="*/ 531 h 538"/>
                  <a:gd name="T4" fmla="*/ 67 w 171"/>
                  <a:gd name="T5" fmla="*/ 538 h 538"/>
                  <a:gd name="T6" fmla="*/ 171 w 171"/>
                  <a:gd name="T7" fmla="*/ 12 h 538"/>
                  <a:gd name="T8" fmla="*/ 137 w 171"/>
                  <a:gd name="T9" fmla="*/ 6 h 538"/>
                  <a:gd name="T10" fmla="*/ 104 w 171"/>
                  <a:gd name="T11" fmla="*/ 0 h 538"/>
                  <a:gd name="T12" fmla="*/ 0 w 171"/>
                  <a:gd name="T13" fmla="*/ 525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538">
                    <a:moveTo>
                      <a:pt x="0" y="525"/>
                    </a:moveTo>
                    <a:lnTo>
                      <a:pt x="33" y="531"/>
                    </a:lnTo>
                    <a:lnTo>
                      <a:pt x="67" y="538"/>
                    </a:lnTo>
                    <a:lnTo>
                      <a:pt x="171" y="12"/>
                    </a:lnTo>
                    <a:lnTo>
                      <a:pt x="137" y="6"/>
                    </a:lnTo>
                    <a:lnTo>
                      <a:pt x="104" y="0"/>
                    </a:lnTo>
                    <a:lnTo>
                      <a:pt x="0" y="5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39" name="Freeform 1189"/>
              <p:cNvSpPr>
                <a:spLocks/>
              </p:cNvSpPr>
              <p:nvPr/>
            </p:nvSpPr>
            <p:spPr bwMode="auto">
              <a:xfrm>
                <a:off x="4235" y="3639"/>
                <a:ext cx="42" cy="135"/>
              </a:xfrm>
              <a:custGeom>
                <a:avLst/>
                <a:gdLst>
                  <a:gd name="T0" fmla="*/ 0 w 171"/>
                  <a:gd name="T1" fmla="*/ 525 h 538"/>
                  <a:gd name="T2" fmla="*/ 33 w 171"/>
                  <a:gd name="T3" fmla="*/ 531 h 538"/>
                  <a:gd name="T4" fmla="*/ 67 w 171"/>
                  <a:gd name="T5" fmla="*/ 538 h 538"/>
                  <a:gd name="T6" fmla="*/ 171 w 171"/>
                  <a:gd name="T7" fmla="*/ 12 h 538"/>
                  <a:gd name="T8" fmla="*/ 137 w 171"/>
                  <a:gd name="T9" fmla="*/ 6 h 538"/>
                  <a:gd name="T10" fmla="*/ 104 w 171"/>
                  <a:gd name="T11" fmla="*/ 0 h 538"/>
                  <a:gd name="T12" fmla="*/ 0 w 171"/>
                  <a:gd name="T13" fmla="*/ 525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1" h="538">
                    <a:moveTo>
                      <a:pt x="0" y="525"/>
                    </a:moveTo>
                    <a:lnTo>
                      <a:pt x="33" y="531"/>
                    </a:lnTo>
                    <a:lnTo>
                      <a:pt x="67" y="538"/>
                    </a:lnTo>
                    <a:lnTo>
                      <a:pt x="171" y="12"/>
                    </a:lnTo>
                    <a:lnTo>
                      <a:pt x="137" y="6"/>
                    </a:lnTo>
                    <a:lnTo>
                      <a:pt x="104" y="0"/>
                    </a:lnTo>
                    <a:lnTo>
                      <a:pt x="0" y="525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40" name="Freeform 1190"/>
              <p:cNvSpPr>
                <a:spLocks/>
              </p:cNvSpPr>
              <p:nvPr/>
            </p:nvSpPr>
            <p:spPr bwMode="auto">
              <a:xfrm>
                <a:off x="4269" y="3639"/>
                <a:ext cx="8" cy="3"/>
              </a:xfrm>
              <a:custGeom>
                <a:avLst/>
                <a:gdLst>
                  <a:gd name="T0" fmla="*/ 0 w 34"/>
                  <a:gd name="T1" fmla="*/ 6 h 12"/>
                  <a:gd name="T2" fmla="*/ 34 w 34"/>
                  <a:gd name="T3" fmla="*/ 12 h 12"/>
                  <a:gd name="T4" fmla="*/ 34 w 34"/>
                  <a:gd name="T5" fmla="*/ 7 h 12"/>
                  <a:gd name="T6" fmla="*/ 34 w 34"/>
                  <a:gd name="T7" fmla="*/ 0 h 12"/>
                  <a:gd name="T8" fmla="*/ 0 w 34"/>
                  <a:gd name="T9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12">
                    <a:moveTo>
                      <a:pt x="0" y="6"/>
                    </a:moveTo>
                    <a:lnTo>
                      <a:pt x="34" y="12"/>
                    </a:lnTo>
                    <a:lnTo>
                      <a:pt x="34" y="7"/>
                    </a:lnTo>
                    <a:lnTo>
                      <a:pt x="34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41" name="Freeform 1191"/>
              <p:cNvSpPr>
                <a:spLocks/>
              </p:cNvSpPr>
              <p:nvPr/>
            </p:nvSpPr>
            <p:spPr bwMode="auto">
              <a:xfrm>
                <a:off x="4277" y="3639"/>
                <a:ext cx="0" cy="3"/>
              </a:xfrm>
              <a:custGeom>
                <a:avLst/>
                <a:gdLst>
                  <a:gd name="T0" fmla="*/ 12 h 12"/>
                  <a:gd name="T1" fmla="*/ 7 h 12"/>
                  <a:gd name="T2" fmla="*/ 0 h 1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2">
                    <a:moveTo>
                      <a:pt x="0" y="12"/>
                    </a:moveTo>
                    <a:lnTo>
                      <a:pt x="0" y="7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42" name="Line 1192"/>
              <p:cNvSpPr>
                <a:spLocks noChangeShapeType="1"/>
              </p:cNvSpPr>
              <p:nvPr/>
            </p:nvSpPr>
            <p:spPr bwMode="auto">
              <a:xfrm>
                <a:off x="3369" y="3959"/>
                <a:ext cx="2698" cy="0"/>
              </a:xfrm>
              <a:prstGeom prst="line">
                <a:avLst/>
              </a:prstGeom>
              <a:noFill/>
              <a:ln w="0">
                <a:solidFill>
                  <a:srgbClr val="3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43" name="Freeform 1193"/>
              <p:cNvSpPr>
                <a:spLocks/>
              </p:cNvSpPr>
              <p:nvPr/>
            </p:nvSpPr>
            <p:spPr bwMode="auto">
              <a:xfrm>
                <a:off x="3447" y="4824"/>
                <a:ext cx="67" cy="89"/>
              </a:xfrm>
              <a:custGeom>
                <a:avLst/>
                <a:gdLst>
                  <a:gd name="T0" fmla="*/ 252 w 265"/>
                  <a:gd name="T1" fmla="*/ 0 h 354"/>
                  <a:gd name="T2" fmla="*/ 181 w 265"/>
                  <a:gd name="T3" fmla="*/ 10 h 354"/>
                  <a:gd name="T4" fmla="*/ 217 w 265"/>
                  <a:gd name="T5" fmla="*/ 27 h 354"/>
                  <a:gd name="T6" fmla="*/ 222 w 265"/>
                  <a:gd name="T7" fmla="*/ 67 h 354"/>
                  <a:gd name="T8" fmla="*/ 206 w 265"/>
                  <a:gd name="T9" fmla="*/ 98 h 354"/>
                  <a:gd name="T10" fmla="*/ 6 w 265"/>
                  <a:gd name="T11" fmla="*/ 323 h 354"/>
                  <a:gd name="T12" fmla="*/ 0 w 265"/>
                  <a:gd name="T13" fmla="*/ 334 h 354"/>
                  <a:gd name="T14" fmla="*/ 14 w 265"/>
                  <a:gd name="T15" fmla="*/ 354 h 354"/>
                  <a:gd name="T16" fmla="*/ 166 w 265"/>
                  <a:gd name="T17" fmla="*/ 354 h 354"/>
                  <a:gd name="T18" fmla="*/ 190 w 265"/>
                  <a:gd name="T19" fmla="*/ 334 h 354"/>
                  <a:gd name="T20" fmla="*/ 176 w 265"/>
                  <a:gd name="T21" fmla="*/ 315 h 354"/>
                  <a:gd name="T22" fmla="*/ 58 w 265"/>
                  <a:gd name="T23" fmla="*/ 315 h 354"/>
                  <a:gd name="T24" fmla="*/ 229 w 265"/>
                  <a:gd name="T25" fmla="*/ 123 h 354"/>
                  <a:gd name="T26" fmla="*/ 234 w 265"/>
                  <a:gd name="T27" fmla="*/ 116 h 354"/>
                  <a:gd name="T28" fmla="*/ 261 w 265"/>
                  <a:gd name="T29" fmla="*/ 67 h 354"/>
                  <a:gd name="T30" fmla="*/ 265 w 265"/>
                  <a:gd name="T31" fmla="*/ 44 h 354"/>
                  <a:gd name="T32" fmla="*/ 252 w 265"/>
                  <a:gd name="T33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5" h="354">
                    <a:moveTo>
                      <a:pt x="252" y="0"/>
                    </a:moveTo>
                    <a:lnTo>
                      <a:pt x="181" y="10"/>
                    </a:lnTo>
                    <a:lnTo>
                      <a:pt x="217" y="27"/>
                    </a:lnTo>
                    <a:lnTo>
                      <a:pt x="222" y="67"/>
                    </a:lnTo>
                    <a:lnTo>
                      <a:pt x="206" y="98"/>
                    </a:lnTo>
                    <a:lnTo>
                      <a:pt x="6" y="323"/>
                    </a:lnTo>
                    <a:lnTo>
                      <a:pt x="0" y="334"/>
                    </a:lnTo>
                    <a:lnTo>
                      <a:pt x="14" y="354"/>
                    </a:lnTo>
                    <a:lnTo>
                      <a:pt x="166" y="354"/>
                    </a:lnTo>
                    <a:lnTo>
                      <a:pt x="190" y="334"/>
                    </a:lnTo>
                    <a:lnTo>
                      <a:pt x="176" y="315"/>
                    </a:lnTo>
                    <a:lnTo>
                      <a:pt x="58" y="315"/>
                    </a:lnTo>
                    <a:lnTo>
                      <a:pt x="229" y="123"/>
                    </a:lnTo>
                    <a:lnTo>
                      <a:pt x="234" y="116"/>
                    </a:lnTo>
                    <a:lnTo>
                      <a:pt x="261" y="67"/>
                    </a:lnTo>
                    <a:lnTo>
                      <a:pt x="265" y="44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FF00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44" name="Freeform 1194"/>
              <p:cNvSpPr>
                <a:spLocks/>
              </p:cNvSpPr>
              <p:nvPr/>
            </p:nvSpPr>
            <p:spPr bwMode="auto">
              <a:xfrm>
                <a:off x="3466" y="4817"/>
                <a:ext cx="45" cy="24"/>
              </a:xfrm>
              <a:custGeom>
                <a:avLst/>
                <a:gdLst>
                  <a:gd name="T0" fmla="*/ 116 w 176"/>
                  <a:gd name="T1" fmla="*/ 0 h 95"/>
                  <a:gd name="T2" fmla="*/ 94 w 176"/>
                  <a:gd name="T3" fmla="*/ 2 h 95"/>
                  <a:gd name="T4" fmla="*/ 49 w 176"/>
                  <a:gd name="T5" fmla="*/ 24 h 95"/>
                  <a:gd name="T6" fmla="*/ 3 w 176"/>
                  <a:gd name="T7" fmla="*/ 68 h 95"/>
                  <a:gd name="T8" fmla="*/ 0 w 176"/>
                  <a:gd name="T9" fmla="*/ 76 h 95"/>
                  <a:gd name="T10" fmla="*/ 14 w 176"/>
                  <a:gd name="T11" fmla="*/ 95 h 95"/>
                  <a:gd name="T12" fmla="*/ 33 w 176"/>
                  <a:gd name="T13" fmla="*/ 86 h 95"/>
                  <a:gd name="T14" fmla="*/ 61 w 176"/>
                  <a:gd name="T15" fmla="*/ 56 h 95"/>
                  <a:gd name="T16" fmla="*/ 105 w 176"/>
                  <a:gd name="T17" fmla="*/ 38 h 95"/>
                  <a:gd name="T18" fmla="*/ 176 w 176"/>
                  <a:gd name="T19" fmla="*/ 28 h 95"/>
                  <a:gd name="T20" fmla="*/ 161 w 176"/>
                  <a:gd name="T21" fmla="*/ 13 h 95"/>
                  <a:gd name="T22" fmla="*/ 116 w 176"/>
                  <a:gd name="T2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6" h="95">
                    <a:moveTo>
                      <a:pt x="116" y="0"/>
                    </a:moveTo>
                    <a:lnTo>
                      <a:pt x="94" y="2"/>
                    </a:lnTo>
                    <a:lnTo>
                      <a:pt x="49" y="24"/>
                    </a:lnTo>
                    <a:lnTo>
                      <a:pt x="3" y="68"/>
                    </a:lnTo>
                    <a:lnTo>
                      <a:pt x="0" y="76"/>
                    </a:lnTo>
                    <a:lnTo>
                      <a:pt x="14" y="95"/>
                    </a:lnTo>
                    <a:lnTo>
                      <a:pt x="33" y="86"/>
                    </a:lnTo>
                    <a:lnTo>
                      <a:pt x="61" y="56"/>
                    </a:lnTo>
                    <a:lnTo>
                      <a:pt x="105" y="38"/>
                    </a:lnTo>
                    <a:lnTo>
                      <a:pt x="176" y="28"/>
                    </a:lnTo>
                    <a:lnTo>
                      <a:pt x="161" y="13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F00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45" name="Line 1195"/>
              <p:cNvSpPr>
                <a:spLocks noChangeShapeType="1"/>
              </p:cNvSpPr>
              <p:nvPr/>
            </p:nvSpPr>
            <p:spPr bwMode="auto">
              <a:xfrm>
                <a:off x="3069" y="4482"/>
                <a:ext cx="3523" cy="0"/>
              </a:xfrm>
              <a:prstGeom prst="line">
                <a:avLst/>
              </a:prstGeom>
              <a:noFill/>
              <a:ln w="0">
                <a:solidFill>
                  <a:srgbClr val="FF007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46" name="Freeform 1196"/>
              <p:cNvSpPr>
                <a:spLocks/>
              </p:cNvSpPr>
              <p:nvPr/>
            </p:nvSpPr>
            <p:spPr bwMode="auto">
              <a:xfrm>
                <a:off x="3234" y="4376"/>
                <a:ext cx="16" cy="12"/>
              </a:xfrm>
              <a:custGeom>
                <a:avLst/>
                <a:gdLst>
                  <a:gd name="T0" fmla="*/ 34 w 62"/>
                  <a:gd name="T1" fmla="*/ 18 h 52"/>
                  <a:gd name="T2" fmla="*/ 62 w 62"/>
                  <a:gd name="T3" fmla="*/ 36 h 52"/>
                  <a:gd name="T4" fmla="*/ 55 w 62"/>
                  <a:gd name="T5" fmla="*/ 44 h 52"/>
                  <a:gd name="T6" fmla="*/ 46 w 62"/>
                  <a:gd name="T7" fmla="*/ 50 h 52"/>
                  <a:gd name="T8" fmla="*/ 36 w 62"/>
                  <a:gd name="T9" fmla="*/ 52 h 52"/>
                  <a:gd name="T10" fmla="*/ 26 w 62"/>
                  <a:gd name="T11" fmla="*/ 52 h 52"/>
                  <a:gd name="T12" fmla="*/ 15 w 62"/>
                  <a:gd name="T13" fmla="*/ 46 h 52"/>
                  <a:gd name="T14" fmla="*/ 8 w 62"/>
                  <a:gd name="T15" fmla="*/ 40 h 52"/>
                  <a:gd name="T16" fmla="*/ 1 w 62"/>
                  <a:gd name="T17" fmla="*/ 31 h 52"/>
                  <a:gd name="T18" fmla="*/ 0 w 62"/>
                  <a:gd name="T19" fmla="*/ 21 h 52"/>
                  <a:gd name="T20" fmla="*/ 0 w 62"/>
                  <a:gd name="T21" fmla="*/ 10 h 52"/>
                  <a:gd name="T22" fmla="*/ 5 w 62"/>
                  <a:gd name="T23" fmla="*/ 0 h 52"/>
                  <a:gd name="T24" fmla="*/ 34 w 62"/>
                  <a:gd name="T25" fmla="*/ 1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52">
                    <a:moveTo>
                      <a:pt x="34" y="18"/>
                    </a:moveTo>
                    <a:lnTo>
                      <a:pt x="62" y="36"/>
                    </a:lnTo>
                    <a:lnTo>
                      <a:pt x="55" y="44"/>
                    </a:lnTo>
                    <a:lnTo>
                      <a:pt x="46" y="50"/>
                    </a:lnTo>
                    <a:lnTo>
                      <a:pt x="36" y="52"/>
                    </a:lnTo>
                    <a:lnTo>
                      <a:pt x="26" y="52"/>
                    </a:lnTo>
                    <a:lnTo>
                      <a:pt x="15" y="46"/>
                    </a:lnTo>
                    <a:lnTo>
                      <a:pt x="8" y="40"/>
                    </a:lnTo>
                    <a:lnTo>
                      <a:pt x="1" y="31"/>
                    </a:lnTo>
                    <a:lnTo>
                      <a:pt x="0" y="21"/>
                    </a:lnTo>
                    <a:lnTo>
                      <a:pt x="0" y="10"/>
                    </a:lnTo>
                    <a:lnTo>
                      <a:pt x="5" y="0"/>
                    </a:lnTo>
                    <a:lnTo>
                      <a:pt x="34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47" name="Freeform 1197"/>
              <p:cNvSpPr>
                <a:spLocks/>
              </p:cNvSpPr>
              <p:nvPr/>
            </p:nvSpPr>
            <p:spPr bwMode="auto">
              <a:xfrm>
                <a:off x="3234" y="4376"/>
                <a:ext cx="16" cy="12"/>
              </a:xfrm>
              <a:custGeom>
                <a:avLst/>
                <a:gdLst>
                  <a:gd name="T0" fmla="*/ 62 w 62"/>
                  <a:gd name="T1" fmla="*/ 36 h 52"/>
                  <a:gd name="T2" fmla="*/ 55 w 62"/>
                  <a:gd name="T3" fmla="*/ 44 h 52"/>
                  <a:gd name="T4" fmla="*/ 46 w 62"/>
                  <a:gd name="T5" fmla="*/ 50 h 52"/>
                  <a:gd name="T6" fmla="*/ 36 w 62"/>
                  <a:gd name="T7" fmla="*/ 52 h 52"/>
                  <a:gd name="T8" fmla="*/ 26 w 62"/>
                  <a:gd name="T9" fmla="*/ 52 h 52"/>
                  <a:gd name="T10" fmla="*/ 15 w 62"/>
                  <a:gd name="T11" fmla="*/ 46 h 52"/>
                  <a:gd name="T12" fmla="*/ 8 w 62"/>
                  <a:gd name="T13" fmla="*/ 40 h 52"/>
                  <a:gd name="T14" fmla="*/ 1 w 62"/>
                  <a:gd name="T15" fmla="*/ 31 h 52"/>
                  <a:gd name="T16" fmla="*/ 0 w 62"/>
                  <a:gd name="T17" fmla="*/ 21 h 52"/>
                  <a:gd name="T18" fmla="*/ 0 w 62"/>
                  <a:gd name="T19" fmla="*/ 10 h 52"/>
                  <a:gd name="T20" fmla="*/ 5 w 62"/>
                  <a:gd name="T21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52">
                    <a:moveTo>
                      <a:pt x="62" y="36"/>
                    </a:moveTo>
                    <a:lnTo>
                      <a:pt x="55" y="44"/>
                    </a:lnTo>
                    <a:lnTo>
                      <a:pt x="46" y="50"/>
                    </a:lnTo>
                    <a:lnTo>
                      <a:pt x="36" y="52"/>
                    </a:lnTo>
                    <a:lnTo>
                      <a:pt x="26" y="52"/>
                    </a:lnTo>
                    <a:lnTo>
                      <a:pt x="15" y="46"/>
                    </a:lnTo>
                    <a:lnTo>
                      <a:pt x="8" y="40"/>
                    </a:lnTo>
                    <a:lnTo>
                      <a:pt x="1" y="31"/>
                    </a:lnTo>
                    <a:lnTo>
                      <a:pt x="0" y="21"/>
                    </a:lnTo>
                    <a:lnTo>
                      <a:pt x="0" y="1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48" name="Freeform 1198"/>
              <p:cNvSpPr>
                <a:spLocks/>
              </p:cNvSpPr>
              <p:nvPr/>
            </p:nvSpPr>
            <p:spPr bwMode="auto">
              <a:xfrm>
                <a:off x="3236" y="3982"/>
                <a:ext cx="261" cy="403"/>
              </a:xfrm>
              <a:custGeom>
                <a:avLst/>
                <a:gdLst>
                  <a:gd name="T0" fmla="*/ 0 w 1046"/>
                  <a:gd name="T1" fmla="*/ 1575 h 1611"/>
                  <a:gd name="T2" fmla="*/ 29 w 1046"/>
                  <a:gd name="T3" fmla="*/ 1593 h 1611"/>
                  <a:gd name="T4" fmla="*/ 57 w 1046"/>
                  <a:gd name="T5" fmla="*/ 1611 h 1611"/>
                  <a:gd name="T6" fmla="*/ 1046 w 1046"/>
                  <a:gd name="T7" fmla="*/ 36 h 1611"/>
                  <a:gd name="T8" fmla="*/ 1018 w 1046"/>
                  <a:gd name="T9" fmla="*/ 18 h 1611"/>
                  <a:gd name="T10" fmla="*/ 989 w 1046"/>
                  <a:gd name="T11" fmla="*/ 0 h 1611"/>
                  <a:gd name="T12" fmla="*/ 0 w 1046"/>
                  <a:gd name="T13" fmla="*/ 1575 h 1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6" h="1611">
                    <a:moveTo>
                      <a:pt x="0" y="1575"/>
                    </a:moveTo>
                    <a:lnTo>
                      <a:pt x="29" y="1593"/>
                    </a:lnTo>
                    <a:lnTo>
                      <a:pt x="57" y="1611"/>
                    </a:lnTo>
                    <a:lnTo>
                      <a:pt x="1046" y="36"/>
                    </a:lnTo>
                    <a:lnTo>
                      <a:pt x="1018" y="18"/>
                    </a:lnTo>
                    <a:lnTo>
                      <a:pt x="989" y="0"/>
                    </a:lnTo>
                    <a:lnTo>
                      <a:pt x="0" y="157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49" name="Freeform 1199"/>
              <p:cNvSpPr>
                <a:spLocks/>
              </p:cNvSpPr>
              <p:nvPr/>
            </p:nvSpPr>
            <p:spPr bwMode="auto">
              <a:xfrm>
                <a:off x="3236" y="3982"/>
                <a:ext cx="261" cy="403"/>
              </a:xfrm>
              <a:custGeom>
                <a:avLst/>
                <a:gdLst>
                  <a:gd name="T0" fmla="*/ 0 w 1046"/>
                  <a:gd name="T1" fmla="*/ 1575 h 1611"/>
                  <a:gd name="T2" fmla="*/ 29 w 1046"/>
                  <a:gd name="T3" fmla="*/ 1593 h 1611"/>
                  <a:gd name="T4" fmla="*/ 57 w 1046"/>
                  <a:gd name="T5" fmla="*/ 1611 h 1611"/>
                  <a:gd name="T6" fmla="*/ 1046 w 1046"/>
                  <a:gd name="T7" fmla="*/ 36 h 1611"/>
                  <a:gd name="T8" fmla="*/ 1018 w 1046"/>
                  <a:gd name="T9" fmla="*/ 18 h 1611"/>
                  <a:gd name="T10" fmla="*/ 989 w 1046"/>
                  <a:gd name="T11" fmla="*/ 0 h 1611"/>
                  <a:gd name="T12" fmla="*/ 0 w 1046"/>
                  <a:gd name="T13" fmla="*/ 1575 h 1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6" h="1611">
                    <a:moveTo>
                      <a:pt x="0" y="1575"/>
                    </a:moveTo>
                    <a:lnTo>
                      <a:pt x="29" y="1593"/>
                    </a:lnTo>
                    <a:lnTo>
                      <a:pt x="57" y="1611"/>
                    </a:lnTo>
                    <a:lnTo>
                      <a:pt x="1046" y="36"/>
                    </a:lnTo>
                    <a:lnTo>
                      <a:pt x="1018" y="18"/>
                    </a:lnTo>
                    <a:lnTo>
                      <a:pt x="989" y="0"/>
                    </a:lnTo>
                    <a:lnTo>
                      <a:pt x="0" y="1575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50" name="Freeform 1200"/>
              <p:cNvSpPr>
                <a:spLocks/>
              </p:cNvSpPr>
              <p:nvPr/>
            </p:nvSpPr>
            <p:spPr bwMode="auto">
              <a:xfrm>
                <a:off x="3483" y="3978"/>
                <a:ext cx="15" cy="13"/>
              </a:xfrm>
              <a:custGeom>
                <a:avLst/>
                <a:gdLst>
                  <a:gd name="T0" fmla="*/ 29 w 62"/>
                  <a:gd name="T1" fmla="*/ 34 h 52"/>
                  <a:gd name="T2" fmla="*/ 0 w 62"/>
                  <a:gd name="T3" fmla="*/ 16 h 52"/>
                  <a:gd name="T4" fmla="*/ 7 w 62"/>
                  <a:gd name="T5" fmla="*/ 8 h 52"/>
                  <a:gd name="T6" fmla="*/ 16 w 62"/>
                  <a:gd name="T7" fmla="*/ 2 h 52"/>
                  <a:gd name="T8" fmla="*/ 26 w 62"/>
                  <a:gd name="T9" fmla="*/ 0 h 52"/>
                  <a:gd name="T10" fmla="*/ 36 w 62"/>
                  <a:gd name="T11" fmla="*/ 0 h 52"/>
                  <a:gd name="T12" fmla="*/ 47 w 62"/>
                  <a:gd name="T13" fmla="*/ 5 h 52"/>
                  <a:gd name="T14" fmla="*/ 54 w 62"/>
                  <a:gd name="T15" fmla="*/ 12 h 52"/>
                  <a:gd name="T16" fmla="*/ 61 w 62"/>
                  <a:gd name="T17" fmla="*/ 21 h 52"/>
                  <a:gd name="T18" fmla="*/ 62 w 62"/>
                  <a:gd name="T19" fmla="*/ 31 h 52"/>
                  <a:gd name="T20" fmla="*/ 62 w 62"/>
                  <a:gd name="T21" fmla="*/ 42 h 52"/>
                  <a:gd name="T22" fmla="*/ 57 w 62"/>
                  <a:gd name="T23" fmla="*/ 52 h 52"/>
                  <a:gd name="T24" fmla="*/ 29 w 62"/>
                  <a:gd name="T25" fmla="*/ 3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52">
                    <a:moveTo>
                      <a:pt x="29" y="34"/>
                    </a:moveTo>
                    <a:lnTo>
                      <a:pt x="0" y="16"/>
                    </a:lnTo>
                    <a:lnTo>
                      <a:pt x="7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36" y="0"/>
                    </a:lnTo>
                    <a:lnTo>
                      <a:pt x="47" y="5"/>
                    </a:lnTo>
                    <a:lnTo>
                      <a:pt x="54" y="12"/>
                    </a:lnTo>
                    <a:lnTo>
                      <a:pt x="61" y="21"/>
                    </a:lnTo>
                    <a:lnTo>
                      <a:pt x="62" y="31"/>
                    </a:lnTo>
                    <a:lnTo>
                      <a:pt x="62" y="42"/>
                    </a:lnTo>
                    <a:lnTo>
                      <a:pt x="57" y="52"/>
                    </a:lnTo>
                    <a:lnTo>
                      <a:pt x="29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51" name="Freeform 1201"/>
              <p:cNvSpPr>
                <a:spLocks/>
              </p:cNvSpPr>
              <p:nvPr/>
            </p:nvSpPr>
            <p:spPr bwMode="auto">
              <a:xfrm>
                <a:off x="3483" y="3978"/>
                <a:ext cx="15" cy="13"/>
              </a:xfrm>
              <a:custGeom>
                <a:avLst/>
                <a:gdLst>
                  <a:gd name="T0" fmla="*/ 0 w 62"/>
                  <a:gd name="T1" fmla="*/ 16 h 52"/>
                  <a:gd name="T2" fmla="*/ 7 w 62"/>
                  <a:gd name="T3" fmla="*/ 8 h 52"/>
                  <a:gd name="T4" fmla="*/ 16 w 62"/>
                  <a:gd name="T5" fmla="*/ 2 h 52"/>
                  <a:gd name="T6" fmla="*/ 26 w 62"/>
                  <a:gd name="T7" fmla="*/ 0 h 52"/>
                  <a:gd name="T8" fmla="*/ 36 w 62"/>
                  <a:gd name="T9" fmla="*/ 0 h 52"/>
                  <a:gd name="T10" fmla="*/ 47 w 62"/>
                  <a:gd name="T11" fmla="*/ 5 h 52"/>
                  <a:gd name="T12" fmla="*/ 54 w 62"/>
                  <a:gd name="T13" fmla="*/ 12 h 52"/>
                  <a:gd name="T14" fmla="*/ 61 w 62"/>
                  <a:gd name="T15" fmla="*/ 21 h 52"/>
                  <a:gd name="T16" fmla="*/ 62 w 62"/>
                  <a:gd name="T17" fmla="*/ 31 h 52"/>
                  <a:gd name="T18" fmla="*/ 62 w 62"/>
                  <a:gd name="T19" fmla="*/ 42 h 52"/>
                  <a:gd name="T20" fmla="*/ 57 w 62"/>
                  <a:gd name="T2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52">
                    <a:moveTo>
                      <a:pt x="0" y="16"/>
                    </a:moveTo>
                    <a:lnTo>
                      <a:pt x="7" y="8"/>
                    </a:lnTo>
                    <a:lnTo>
                      <a:pt x="16" y="2"/>
                    </a:lnTo>
                    <a:lnTo>
                      <a:pt x="26" y="0"/>
                    </a:lnTo>
                    <a:lnTo>
                      <a:pt x="36" y="0"/>
                    </a:lnTo>
                    <a:lnTo>
                      <a:pt x="47" y="5"/>
                    </a:lnTo>
                    <a:lnTo>
                      <a:pt x="54" y="12"/>
                    </a:lnTo>
                    <a:lnTo>
                      <a:pt x="61" y="21"/>
                    </a:lnTo>
                    <a:lnTo>
                      <a:pt x="62" y="31"/>
                    </a:lnTo>
                    <a:lnTo>
                      <a:pt x="62" y="42"/>
                    </a:lnTo>
                    <a:lnTo>
                      <a:pt x="57" y="5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52" name="Freeform 1202"/>
              <p:cNvSpPr>
                <a:spLocks/>
              </p:cNvSpPr>
              <p:nvPr/>
            </p:nvSpPr>
            <p:spPr bwMode="auto">
              <a:xfrm>
                <a:off x="3483" y="4774"/>
                <a:ext cx="15" cy="12"/>
              </a:xfrm>
              <a:custGeom>
                <a:avLst/>
                <a:gdLst>
                  <a:gd name="T0" fmla="*/ 29 w 62"/>
                  <a:gd name="T1" fmla="*/ 18 h 52"/>
                  <a:gd name="T2" fmla="*/ 57 w 62"/>
                  <a:gd name="T3" fmla="*/ 0 h 52"/>
                  <a:gd name="T4" fmla="*/ 62 w 62"/>
                  <a:gd name="T5" fmla="*/ 10 h 52"/>
                  <a:gd name="T6" fmla="*/ 62 w 62"/>
                  <a:gd name="T7" fmla="*/ 21 h 52"/>
                  <a:gd name="T8" fmla="*/ 61 w 62"/>
                  <a:gd name="T9" fmla="*/ 31 h 52"/>
                  <a:gd name="T10" fmla="*/ 54 w 62"/>
                  <a:gd name="T11" fmla="*/ 40 h 52"/>
                  <a:gd name="T12" fmla="*/ 47 w 62"/>
                  <a:gd name="T13" fmla="*/ 47 h 52"/>
                  <a:gd name="T14" fmla="*/ 36 w 62"/>
                  <a:gd name="T15" fmla="*/ 52 h 52"/>
                  <a:gd name="T16" fmla="*/ 26 w 62"/>
                  <a:gd name="T17" fmla="*/ 52 h 52"/>
                  <a:gd name="T18" fmla="*/ 16 w 62"/>
                  <a:gd name="T19" fmla="*/ 50 h 52"/>
                  <a:gd name="T20" fmla="*/ 7 w 62"/>
                  <a:gd name="T21" fmla="*/ 44 h 52"/>
                  <a:gd name="T22" fmla="*/ 0 w 62"/>
                  <a:gd name="T23" fmla="*/ 36 h 52"/>
                  <a:gd name="T24" fmla="*/ 29 w 62"/>
                  <a:gd name="T25" fmla="*/ 1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52">
                    <a:moveTo>
                      <a:pt x="29" y="18"/>
                    </a:moveTo>
                    <a:lnTo>
                      <a:pt x="57" y="0"/>
                    </a:lnTo>
                    <a:lnTo>
                      <a:pt x="62" y="10"/>
                    </a:lnTo>
                    <a:lnTo>
                      <a:pt x="62" y="21"/>
                    </a:lnTo>
                    <a:lnTo>
                      <a:pt x="61" y="31"/>
                    </a:lnTo>
                    <a:lnTo>
                      <a:pt x="54" y="40"/>
                    </a:lnTo>
                    <a:lnTo>
                      <a:pt x="47" y="47"/>
                    </a:lnTo>
                    <a:lnTo>
                      <a:pt x="36" y="52"/>
                    </a:lnTo>
                    <a:lnTo>
                      <a:pt x="26" y="52"/>
                    </a:lnTo>
                    <a:lnTo>
                      <a:pt x="16" y="50"/>
                    </a:lnTo>
                    <a:lnTo>
                      <a:pt x="7" y="44"/>
                    </a:lnTo>
                    <a:lnTo>
                      <a:pt x="0" y="36"/>
                    </a:lnTo>
                    <a:lnTo>
                      <a:pt x="29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53" name="Freeform 1203"/>
              <p:cNvSpPr>
                <a:spLocks/>
              </p:cNvSpPr>
              <p:nvPr/>
            </p:nvSpPr>
            <p:spPr bwMode="auto">
              <a:xfrm>
                <a:off x="3483" y="4774"/>
                <a:ext cx="15" cy="12"/>
              </a:xfrm>
              <a:custGeom>
                <a:avLst/>
                <a:gdLst>
                  <a:gd name="T0" fmla="*/ 57 w 62"/>
                  <a:gd name="T1" fmla="*/ 0 h 52"/>
                  <a:gd name="T2" fmla="*/ 62 w 62"/>
                  <a:gd name="T3" fmla="*/ 10 h 52"/>
                  <a:gd name="T4" fmla="*/ 62 w 62"/>
                  <a:gd name="T5" fmla="*/ 21 h 52"/>
                  <a:gd name="T6" fmla="*/ 61 w 62"/>
                  <a:gd name="T7" fmla="*/ 31 h 52"/>
                  <a:gd name="T8" fmla="*/ 54 w 62"/>
                  <a:gd name="T9" fmla="*/ 40 h 52"/>
                  <a:gd name="T10" fmla="*/ 47 w 62"/>
                  <a:gd name="T11" fmla="*/ 47 h 52"/>
                  <a:gd name="T12" fmla="*/ 36 w 62"/>
                  <a:gd name="T13" fmla="*/ 52 h 52"/>
                  <a:gd name="T14" fmla="*/ 26 w 62"/>
                  <a:gd name="T15" fmla="*/ 52 h 52"/>
                  <a:gd name="T16" fmla="*/ 16 w 62"/>
                  <a:gd name="T17" fmla="*/ 50 h 52"/>
                  <a:gd name="T18" fmla="*/ 7 w 62"/>
                  <a:gd name="T19" fmla="*/ 44 h 52"/>
                  <a:gd name="T20" fmla="*/ 0 w 62"/>
                  <a:gd name="T21" fmla="*/ 3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52">
                    <a:moveTo>
                      <a:pt x="57" y="0"/>
                    </a:moveTo>
                    <a:lnTo>
                      <a:pt x="62" y="10"/>
                    </a:lnTo>
                    <a:lnTo>
                      <a:pt x="62" y="21"/>
                    </a:lnTo>
                    <a:lnTo>
                      <a:pt x="61" y="31"/>
                    </a:lnTo>
                    <a:lnTo>
                      <a:pt x="54" y="40"/>
                    </a:lnTo>
                    <a:lnTo>
                      <a:pt x="47" y="47"/>
                    </a:lnTo>
                    <a:lnTo>
                      <a:pt x="36" y="52"/>
                    </a:lnTo>
                    <a:lnTo>
                      <a:pt x="26" y="52"/>
                    </a:lnTo>
                    <a:lnTo>
                      <a:pt x="16" y="50"/>
                    </a:lnTo>
                    <a:lnTo>
                      <a:pt x="7" y="44"/>
                    </a:lnTo>
                    <a:lnTo>
                      <a:pt x="0" y="3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54" name="Freeform 1204"/>
              <p:cNvSpPr>
                <a:spLocks/>
              </p:cNvSpPr>
              <p:nvPr/>
            </p:nvSpPr>
            <p:spPr bwMode="auto">
              <a:xfrm>
                <a:off x="3236" y="4376"/>
                <a:ext cx="261" cy="407"/>
              </a:xfrm>
              <a:custGeom>
                <a:avLst/>
                <a:gdLst>
                  <a:gd name="T0" fmla="*/ 989 w 1046"/>
                  <a:gd name="T1" fmla="*/ 1628 h 1628"/>
                  <a:gd name="T2" fmla="*/ 1018 w 1046"/>
                  <a:gd name="T3" fmla="*/ 1610 h 1628"/>
                  <a:gd name="T4" fmla="*/ 1046 w 1046"/>
                  <a:gd name="T5" fmla="*/ 1592 h 1628"/>
                  <a:gd name="T6" fmla="*/ 57 w 1046"/>
                  <a:gd name="T7" fmla="*/ 0 h 1628"/>
                  <a:gd name="T8" fmla="*/ 29 w 1046"/>
                  <a:gd name="T9" fmla="*/ 18 h 1628"/>
                  <a:gd name="T10" fmla="*/ 0 w 1046"/>
                  <a:gd name="T11" fmla="*/ 36 h 1628"/>
                  <a:gd name="T12" fmla="*/ 989 w 1046"/>
                  <a:gd name="T13" fmla="*/ 1628 h 1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6" h="1628">
                    <a:moveTo>
                      <a:pt x="989" y="1628"/>
                    </a:moveTo>
                    <a:lnTo>
                      <a:pt x="1018" y="1610"/>
                    </a:lnTo>
                    <a:lnTo>
                      <a:pt x="1046" y="1592"/>
                    </a:lnTo>
                    <a:lnTo>
                      <a:pt x="57" y="0"/>
                    </a:lnTo>
                    <a:lnTo>
                      <a:pt x="29" y="18"/>
                    </a:lnTo>
                    <a:lnTo>
                      <a:pt x="0" y="36"/>
                    </a:lnTo>
                    <a:lnTo>
                      <a:pt x="989" y="16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55" name="Freeform 1205"/>
              <p:cNvSpPr>
                <a:spLocks/>
              </p:cNvSpPr>
              <p:nvPr/>
            </p:nvSpPr>
            <p:spPr bwMode="auto">
              <a:xfrm>
                <a:off x="3236" y="4376"/>
                <a:ext cx="261" cy="407"/>
              </a:xfrm>
              <a:custGeom>
                <a:avLst/>
                <a:gdLst>
                  <a:gd name="T0" fmla="*/ 989 w 1046"/>
                  <a:gd name="T1" fmla="*/ 1628 h 1628"/>
                  <a:gd name="T2" fmla="*/ 1018 w 1046"/>
                  <a:gd name="T3" fmla="*/ 1610 h 1628"/>
                  <a:gd name="T4" fmla="*/ 1046 w 1046"/>
                  <a:gd name="T5" fmla="*/ 1592 h 1628"/>
                  <a:gd name="T6" fmla="*/ 57 w 1046"/>
                  <a:gd name="T7" fmla="*/ 0 h 1628"/>
                  <a:gd name="T8" fmla="*/ 29 w 1046"/>
                  <a:gd name="T9" fmla="*/ 18 h 1628"/>
                  <a:gd name="T10" fmla="*/ 0 w 1046"/>
                  <a:gd name="T11" fmla="*/ 36 h 1628"/>
                  <a:gd name="T12" fmla="*/ 989 w 1046"/>
                  <a:gd name="T13" fmla="*/ 1628 h 16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6" h="1628">
                    <a:moveTo>
                      <a:pt x="989" y="1628"/>
                    </a:moveTo>
                    <a:lnTo>
                      <a:pt x="1018" y="1610"/>
                    </a:lnTo>
                    <a:lnTo>
                      <a:pt x="1046" y="1592"/>
                    </a:lnTo>
                    <a:lnTo>
                      <a:pt x="57" y="0"/>
                    </a:lnTo>
                    <a:lnTo>
                      <a:pt x="29" y="18"/>
                    </a:lnTo>
                    <a:lnTo>
                      <a:pt x="0" y="36"/>
                    </a:lnTo>
                    <a:lnTo>
                      <a:pt x="989" y="1628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56" name="Freeform 1206"/>
              <p:cNvSpPr>
                <a:spLocks/>
              </p:cNvSpPr>
              <p:nvPr/>
            </p:nvSpPr>
            <p:spPr bwMode="auto">
              <a:xfrm>
                <a:off x="3234" y="4372"/>
                <a:ext cx="16" cy="13"/>
              </a:xfrm>
              <a:custGeom>
                <a:avLst/>
                <a:gdLst>
                  <a:gd name="T0" fmla="*/ 34 w 62"/>
                  <a:gd name="T1" fmla="*/ 33 h 51"/>
                  <a:gd name="T2" fmla="*/ 5 w 62"/>
                  <a:gd name="T3" fmla="*/ 51 h 51"/>
                  <a:gd name="T4" fmla="*/ 0 w 62"/>
                  <a:gd name="T5" fmla="*/ 41 h 51"/>
                  <a:gd name="T6" fmla="*/ 0 w 62"/>
                  <a:gd name="T7" fmla="*/ 31 h 51"/>
                  <a:gd name="T8" fmla="*/ 1 w 62"/>
                  <a:gd name="T9" fmla="*/ 20 h 51"/>
                  <a:gd name="T10" fmla="*/ 8 w 62"/>
                  <a:gd name="T11" fmla="*/ 11 h 51"/>
                  <a:gd name="T12" fmla="*/ 15 w 62"/>
                  <a:gd name="T13" fmla="*/ 5 h 51"/>
                  <a:gd name="T14" fmla="*/ 26 w 62"/>
                  <a:gd name="T15" fmla="*/ 0 h 51"/>
                  <a:gd name="T16" fmla="*/ 36 w 62"/>
                  <a:gd name="T17" fmla="*/ 0 h 51"/>
                  <a:gd name="T18" fmla="*/ 46 w 62"/>
                  <a:gd name="T19" fmla="*/ 1 h 51"/>
                  <a:gd name="T20" fmla="*/ 55 w 62"/>
                  <a:gd name="T21" fmla="*/ 7 h 51"/>
                  <a:gd name="T22" fmla="*/ 62 w 62"/>
                  <a:gd name="T23" fmla="*/ 15 h 51"/>
                  <a:gd name="T24" fmla="*/ 34 w 62"/>
                  <a:gd name="T25" fmla="*/ 33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51">
                    <a:moveTo>
                      <a:pt x="34" y="33"/>
                    </a:moveTo>
                    <a:lnTo>
                      <a:pt x="5" y="51"/>
                    </a:lnTo>
                    <a:lnTo>
                      <a:pt x="0" y="41"/>
                    </a:lnTo>
                    <a:lnTo>
                      <a:pt x="0" y="31"/>
                    </a:lnTo>
                    <a:lnTo>
                      <a:pt x="1" y="20"/>
                    </a:lnTo>
                    <a:lnTo>
                      <a:pt x="8" y="11"/>
                    </a:lnTo>
                    <a:lnTo>
                      <a:pt x="15" y="5"/>
                    </a:lnTo>
                    <a:lnTo>
                      <a:pt x="26" y="0"/>
                    </a:lnTo>
                    <a:lnTo>
                      <a:pt x="36" y="0"/>
                    </a:lnTo>
                    <a:lnTo>
                      <a:pt x="46" y="1"/>
                    </a:lnTo>
                    <a:lnTo>
                      <a:pt x="55" y="7"/>
                    </a:lnTo>
                    <a:lnTo>
                      <a:pt x="62" y="15"/>
                    </a:lnTo>
                    <a:lnTo>
                      <a:pt x="34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57" name="Freeform 1207"/>
              <p:cNvSpPr>
                <a:spLocks/>
              </p:cNvSpPr>
              <p:nvPr/>
            </p:nvSpPr>
            <p:spPr bwMode="auto">
              <a:xfrm>
                <a:off x="3234" y="4372"/>
                <a:ext cx="16" cy="13"/>
              </a:xfrm>
              <a:custGeom>
                <a:avLst/>
                <a:gdLst>
                  <a:gd name="T0" fmla="*/ 5 w 62"/>
                  <a:gd name="T1" fmla="*/ 51 h 51"/>
                  <a:gd name="T2" fmla="*/ 0 w 62"/>
                  <a:gd name="T3" fmla="*/ 41 h 51"/>
                  <a:gd name="T4" fmla="*/ 0 w 62"/>
                  <a:gd name="T5" fmla="*/ 31 h 51"/>
                  <a:gd name="T6" fmla="*/ 1 w 62"/>
                  <a:gd name="T7" fmla="*/ 20 h 51"/>
                  <a:gd name="T8" fmla="*/ 8 w 62"/>
                  <a:gd name="T9" fmla="*/ 11 h 51"/>
                  <a:gd name="T10" fmla="*/ 15 w 62"/>
                  <a:gd name="T11" fmla="*/ 5 h 51"/>
                  <a:gd name="T12" fmla="*/ 26 w 62"/>
                  <a:gd name="T13" fmla="*/ 0 h 51"/>
                  <a:gd name="T14" fmla="*/ 36 w 62"/>
                  <a:gd name="T15" fmla="*/ 0 h 51"/>
                  <a:gd name="T16" fmla="*/ 46 w 62"/>
                  <a:gd name="T17" fmla="*/ 1 h 51"/>
                  <a:gd name="T18" fmla="*/ 55 w 62"/>
                  <a:gd name="T19" fmla="*/ 7 h 51"/>
                  <a:gd name="T20" fmla="*/ 62 w 62"/>
                  <a:gd name="T21" fmla="*/ 15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2" h="51">
                    <a:moveTo>
                      <a:pt x="5" y="51"/>
                    </a:moveTo>
                    <a:lnTo>
                      <a:pt x="0" y="41"/>
                    </a:lnTo>
                    <a:lnTo>
                      <a:pt x="0" y="31"/>
                    </a:lnTo>
                    <a:lnTo>
                      <a:pt x="1" y="20"/>
                    </a:lnTo>
                    <a:lnTo>
                      <a:pt x="8" y="11"/>
                    </a:lnTo>
                    <a:lnTo>
                      <a:pt x="15" y="5"/>
                    </a:lnTo>
                    <a:lnTo>
                      <a:pt x="26" y="0"/>
                    </a:lnTo>
                    <a:lnTo>
                      <a:pt x="36" y="0"/>
                    </a:lnTo>
                    <a:lnTo>
                      <a:pt x="46" y="1"/>
                    </a:lnTo>
                    <a:lnTo>
                      <a:pt x="55" y="7"/>
                    </a:lnTo>
                    <a:lnTo>
                      <a:pt x="62" y="1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58" name="Freeform 1208"/>
              <p:cNvSpPr>
                <a:spLocks/>
              </p:cNvSpPr>
              <p:nvPr/>
            </p:nvSpPr>
            <p:spPr bwMode="auto">
              <a:xfrm>
                <a:off x="2798" y="3982"/>
                <a:ext cx="243" cy="404"/>
              </a:xfrm>
              <a:custGeom>
                <a:avLst/>
                <a:gdLst>
                  <a:gd name="T0" fmla="*/ 972 w 972"/>
                  <a:gd name="T1" fmla="*/ 34 h 1618"/>
                  <a:gd name="T2" fmla="*/ 943 w 972"/>
                  <a:gd name="T3" fmla="*/ 17 h 1618"/>
                  <a:gd name="T4" fmla="*/ 913 w 972"/>
                  <a:gd name="T5" fmla="*/ 0 h 1618"/>
                  <a:gd name="T6" fmla="*/ 0 w 972"/>
                  <a:gd name="T7" fmla="*/ 1584 h 1618"/>
                  <a:gd name="T8" fmla="*/ 30 w 972"/>
                  <a:gd name="T9" fmla="*/ 1601 h 1618"/>
                  <a:gd name="T10" fmla="*/ 59 w 972"/>
                  <a:gd name="T11" fmla="*/ 1618 h 1618"/>
                  <a:gd name="T12" fmla="*/ 972 w 972"/>
                  <a:gd name="T13" fmla="*/ 34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2" h="1618">
                    <a:moveTo>
                      <a:pt x="972" y="34"/>
                    </a:moveTo>
                    <a:lnTo>
                      <a:pt x="943" y="17"/>
                    </a:lnTo>
                    <a:lnTo>
                      <a:pt x="913" y="0"/>
                    </a:lnTo>
                    <a:lnTo>
                      <a:pt x="0" y="1584"/>
                    </a:lnTo>
                    <a:lnTo>
                      <a:pt x="30" y="1601"/>
                    </a:lnTo>
                    <a:lnTo>
                      <a:pt x="59" y="1618"/>
                    </a:lnTo>
                    <a:lnTo>
                      <a:pt x="972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359" name="Freeform 1209"/>
              <p:cNvSpPr>
                <a:spLocks/>
              </p:cNvSpPr>
              <p:nvPr/>
            </p:nvSpPr>
            <p:spPr bwMode="auto">
              <a:xfrm>
                <a:off x="2798" y="3982"/>
                <a:ext cx="243" cy="404"/>
              </a:xfrm>
              <a:custGeom>
                <a:avLst/>
                <a:gdLst>
                  <a:gd name="T0" fmla="*/ 972 w 972"/>
                  <a:gd name="T1" fmla="*/ 34 h 1618"/>
                  <a:gd name="T2" fmla="*/ 943 w 972"/>
                  <a:gd name="T3" fmla="*/ 17 h 1618"/>
                  <a:gd name="T4" fmla="*/ 913 w 972"/>
                  <a:gd name="T5" fmla="*/ 0 h 1618"/>
                  <a:gd name="T6" fmla="*/ 0 w 972"/>
                  <a:gd name="T7" fmla="*/ 1584 h 1618"/>
                  <a:gd name="T8" fmla="*/ 30 w 972"/>
                  <a:gd name="T9" fmla="*/ 1601 h 1618"/>
                  <a:gd name="T10" fmla="*/ 59 w 972"/>
                  <a:gd name="T11" fmla="*/ 1618 h 1618"/>
                  <a:gd name="T12" fmla="*/ 972 w 972"/>
                  <a:gd name="T13" fmla="*/ 34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2" h="1618">
                    <a:moveTo>
                      <a:pt x="972" y="34"/>
                    </a:moveTo>
                    <a:lnTo>
                      <a:pt x="943" y="17"/>
                    </a:lnTo>
                    <a:lnTo>
                      <a:pt x="913" y="0"/>
                    </a:lnTo>
                    <a:lnTo>
                      <a:pt x="0" y="1584"/>
                    </a:lnTo>
                    <a:lnTo>
                      <a:pt x="30" y="1601"/>
                    </a:lnTo>
                    <a:lnTo>
                      <a:pt x="59" y="1618"/>
                    </a:lnTo>
                    <a:lnTo>
                      <a:pt x="972" y="3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3" name="Group 1210"/>
            <p:cNvGrpSpPr>
              <a:grpSpLocks/>
            </p:cNvGrpSpPr>
            <p:nvPr/>
          </p:nvGrpSpPr>
          <p:grpSpPr bwMode="auto">
            <a:xfrm>
              <a:off x="2655" y="1499"/>
              <a:ext cx="4234" cy="3627"/>
              <a:chOff x="2655" y="1499"/>
              <a:chExt cx="4234" cy="3627"/>
            </a:xfrm>
          </p:grpSpPr>
          <p:sp>
            <p:nvSpPr>
              <p:cNvPr id="960" name="Freeform 1211"/>
              <p:cNvSpPr>
                <a:spLocks/>
              </p:cNvSpPr>
              <p:nvPr/>
            </p:nvSpPr>
            <p:spPr bwMode="auto">
              <a:xfrm>
                <a:off x="2797" y="4378"/>
                <a:ext cx="8" cy="8"/>
              </a:xfrm>
              <a:custGeom>
                <a:avLst/>
                <a:gdLst>
                  <a:gd name="T0" fmla="*/ 34 w 34"/>
                  <a:gd name="T1" fmla="*/ 17 h 34"/>
                  <a:gd name="T2" fmla="*/ 4 w 34"/>
                  <a:gd name="T3" fmla="*/ 0 h 34"/>
                  <a:gd name="T4" fmla="*/ 1 w 34"/>
                  <a:gd name="T5" fmla="*/ 6 h 34"/>
                  <a:gd name="T6" fmla="*/ 0 w 34"/>
                  <a:gd name="T7" fmla="*/ 9 h 34"/>
                  <a:gd name="T8" fmla="*/ 0 w 34"/>
                  <a:gd name="T9" fmla="*/ 16 h 34"/>
                  <a:gd name="T10" fmla="*/ 0 w 34"/>
                  <a:gd name="T11" fmla="*/ 21 h 34"/>
                  <a:gd name="T12" fmla="*/ 0 w 34"/>
                  <a:gd name="T13" fmla="*/ 26 h 34"/>
                  <a:gd name="T14" fmla="*/ 4 w 34"/>
                  <a:gd name="T15" fmla="*/ 34 h 34"/>
                  <a:gd name="T16" fmla="*/ 34 w 34"/>
                  <a:gd name="T17" fmla="*/ 1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4" y="0"/>
                    </a:lnTo>
                    <a:lnTo>
                      <a:pt x="1" y="6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4" y="34"/>
                    </a:lnTo>
                    <a:lnTo>
                      <a:pt x="34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1" name="Freeform 1212"/>
              <p:cNvSpPr>
                <a:spLocks/>
              </p:cNvSpPr>
              <p:nvPr/>
            </p:nvSpPr>
            <p:spPr bwMode="auto">
              <a:xfrm>
                <a:off x="2797" y="4378"/>
                <a:ext cx="1" cy="8"/>
              </a:xfrm>
              <a:custGeom>
                <a:avLst/>
                <a:gdLst>
                  <a:gd name="T0" fmla="*/ 4 w 4"/>
                  <a:gd name="T1" fmla="*/ 0 h 34"/>
                  <a:gd name="T2" fmla="*/ 1 w 4"/>
                  <a:gd name="T3" fmla="*/ 6 h 34"/>
                  <a:gd name="T4" fmla="*/ 0 w 4"/>
                  <a:gd name="T5" fmla="*/ 9 h 34"/>
                  <a:gd name="T6" fmla="*/ 0 w 4"/>
                  <a:gd name="T7" fmla="*/ 16 h 34"/>
                  <a:gd name="T8" fmla="*/ 0 w 4"/>
                  <a:gd name="T9" fmla="*/ 21 h 34"/>
                  <a:gd name="T10" fmla="*/ 0 w 4"/>
                  <a:gd name="T11" fmla="*/ 26 h 34"/>
                  <a:gd name="T12" fmla="*/ 4 w 4"/>
                  <a:gd name="T13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4">
                    <a:moveTo>
                      <a:pt x="4" y="0"/>
                    </a:moveTo>
                    <a:lnTo>
                      <a:pt x="1" y="6"/>
                    </a:lnTo>
                    <a:lnTo>
                      <a:pt x="0" y="9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6"/>
                    </a:lnTo>
                    <a:lnTo>
                      <a:pt x="4" y="3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2" name="Freeform 1213"/>
              <p:cNvSpPr>
                <a:spLocks/>
              </p:cNvSpPr>
              <p:nvPr/>
            </p:nvSpPr>
            <p:spPr bwMode="auto">
              <a:xfrm>
                <a:off x="2798" y="4378"/>
                <a:ext cx="243" cy="404"/>
              </a:xfrm>
              <a:custGeom>
                <a:avLst/>
                <a:gdLst>
                  <a:gd name="T0" fmla="*/ 59 w 972"/>
                  <a:gd name="T1" fmla="*/ 0 h 1617"/>
                  <a:gd name="T2" fmla="*/ 30 w 972"/>
                  <a:gd name="T3" fmla="*/ 17 h 1617"/>
                  <a:gd name="T4" fmla="*/ 0 w 972"/>
                  <a:gd name="T5" fmla="*/ 34 h 1617"/>
                  <a:gd name="T6" fmla="*/ 913 w 972"/>
                  <a:gd name="T7" fmla="*/ 1617 h 1617"/>
                  <a:gd name="T8" fmla="*/ 943 w 972"/>
                  <a:gd name="T9" fmla="*/ 1600 h 1617"/>
                  <a:gd name="T10" fmla="*/ 972 w 972"/>
                  <a:gd name="T11" fmla="*/ 1583 h 1617"/>
                  <a:gd name="T12" fmla="*/ 59 w 972"/>
                  <a:gd name="T13" fmla="*/ 0 h 1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2" h="1617">
                    <a:moveTo>
                      <a:pt x="59" y="0"/>
                    </a:moveTo>
                    <a:lnTo>
                      <a:pt x="30" y="17"/>
                    </a:lnTo>
                    <a:lnTo>
                      <a:pt x="0" y="34"/>
                    </a:lnTo>
                    <a:lnTo>
                      <a:pt x="913" y="1617"/>
                    </a:lnTo>
                    <a:lnTo>
                      <a:pt x="943" y="1600"/>
                    </a:lnTo>
                    <a:lnTo>
                      <a:pt x="972" y="1583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3" name="Freeform 1214"/>
              <p:cNvSpPr>
                <a:spLocks/>
              </p:cNvSpPr>
              <p:nvPr/>
            </p:nvSpPr>
            <p:spPr bwMode="auto">
              <a:xfrm>
                <a:off x="2798" y="4378"/>
                <a:ext cx="243" cy="404"/>
              </a:xfrm>
              <a:custGeom>
                <a:avLst/>
                <a:gdLst>
                  <a:gd name="T0" fmla="*/ 59 w 972"/>
                  <a:gd name="T1" fmla="*/ 0 h 1617"/>
                  <a:gd name="T2" fmla="*/ 30 w 972"/>
                  <a:gd name="T3" fmla="*/ 17 h 1617"/>
                  <a:gd name="T4" fmla="*/ 0 w 972"/>
                  <a:gd name="T5" fmla="*/ 34 h 1617"/>
                  <a:gd name="T6" fmla="*/ 913 w 972"/>
                  <a:gd name="T7" fmla="*/ 1617 h 1617"/>
                  <a:gd name="T8" fmla="*/ 943 w 972"/>
                  <a:gd name="T9" fmla="*/ 1600 h 1617"/>
                  <a:gd name="T10" fmla="*/ 972 w 972"/>
                  <a:gd name="T11" fmla="*/ 1583 h 1617"/>
                  <a:gd name="T12" fmla="*/ 59 w 972"/>
                  <a:gd name="T13" fmla="*/ 0 h 1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2" h="1617">
                    <a:moveTo>
                      <a:pt x="59" y="0"/>
                    </a:moveTo>
                    <a:lnTo>
                      <a:pt x="30" y="17"/>
                    </a:lnTo>
                    <a:lnTo>
                      <a:pt x="0" y="34"/>
                    </a:lnTo>
                    <a:lnTo>
                      <a:pt x="913" y="1617"/>
                    </a:lnTo>
                    <a:lnTo>
                      <a:pt x="943" y="1600"/>
                    </a:lnTo>
                    <a:lnTo>
                      <a:pt x="972" y="1583"/>
                    </a:lnTo>
                    <a:lnTo>
                      <a:pt x="59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4" name="Freeform 1215"/>
              <p:cNvSpPr>
                <a:spLocks/>
              </p:cNvSpPr>
              <p:nvPr/>
            </p:nvSpPr>
            <p:spPr bwMode="auto">
              <a:xfrm>
                <a:off x="3026" y="4778"/>
                <a:ext cx="8" cy="8"/>
              </a:xfrm>
              <a:custGeom>
                <a:avLst/>
                <a:gdLst>
                  <a:gd name="T0" fmla="*/ 30 w 30"/>
                  <a:gd name="T1" fmla="*/ 0 h 34"/>
                  <a:gd name="T2" fmla="*/ 0 w 30"/>
                  <a:gd name="T3" fmla="*/ 17 h 34"/>
                  <a:gd name="T4" fmla="*/ 3 w 30"/>
                  <a:gd name="T5" fmla="*/ 22 h 34"/>
                  <a:gd name="T6" fmla="*/ 6 w 30"/>
                  <a:gd name="T7" fmla="*/ 26 h 34"/>
                  <a:gd name="T8" fmla="*/ 12 w 30"/>
                  <a:gd name="T9" fmla="*/ 29 h 34"/>
                  <a:gd name="T10" fmla="*/ 15 w 30"/>
                  <a:gd name="T11" fmla="*/ 31 h 34"/>
                  <a:gd name="T12" fmla="*/ 21 w 30"/>
                  <a:gd name="T13" fmla="*/ 34 h 34"/>
                  <a:gd name="T14" fmla="*/ 30 w 30"/>
                  <a:gd name="T15" fmla="*/ 34 h 34"/>
                  <a:gd name="T16" fmla="*/ 30 w 30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4">
                    <a:moveTo>
                      <a:pt x="30" y="0"/>
                    </a:moveTo>
                    <a:lnTo>
                      <a:pt x="0" y="17"/>
                    </a:lnTo>
                    <a:lnTo>
                      <a:pt x="3" y="22"/>
                    </a:lnTo>
                    <a:lnTo>
                      <a:pt x="6" y="26"/>
                    </a:lnTo>
                    <a:lnTo>
                      <a:pt x="12" y="29"/>
                    </a:lnTo>
                    <a:lnTo>
                      <a:pt x="15" y="31"/>
                    </a:lnTo>
                    <a:lnTo>
                      <a:pt x="21" y="34"/>
                    </a:lnTo>
                    <a:lnTo>
                      <a:pt x="30" y="3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5" name="Freeform 1216"/>
              <p:cNvSpPr>
                <a:spLocks/>
              </p:cNvSpPr>
              <p:nvPr/>
            </p:nvSpPr>
            <p:spPr bwMode="auto">
              <a:xfrm>
                <a:off x="3026" y="4782"/>
                <a:ext cx="8" cy="4"/>
              </a:xfrm>
              <a:custGeom>
                <a:avLst/>
                <a:gdLst>
                  <a:gd name="T0" fmla="*/ 0 w 30"/>
                  <a:gd name="T1" fmla="*/ 0 h 17"/>
                  <a:gd name="T2" fmla="*/ 3 w 30"/>
                  <a:gd name="T3" fmla="*/ 5 h 17"/>
                  <a:gd name="T4" fmla="*/ 6 w 30"/>
                  <a:gd name="T5" fmla="*/ 9 h 17"/>
                  <a:gd name="T6" fmla="*/ 12 w 30"/>
                  <a:gd name="T7" fmla="*/ 12 h 17"/>
                  <a:gd name="T8" fmla="*/ 15 w 30"/>
                  <a:gd name="T9" fmla="*/ 14 h 17"/>
                  <a:gd name="T10" fmla="*/ 21 w 30"/>
                  <a:gd name="T11" fmla="*/ 17 h 17"/>
                  <a:gd name="T12" fmla="*/ 30 w 30"/>
                  <a:gd name="T13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7">
                    <a:moveTo>
                      <a:pt x="0" y="0"/>
                    </a:moveTo>
                    <a:lnTo>
                      <a:pt x="3" y="5"/>
                    </a:lnTo>
                    <a:lnTo>
                      <a:pt x="6" y="9"/>
                    </a:lnTo>
                    <a:lnTo>
                      <a:pt x="12" y="12"/>
                    </a:lnTo>
                    <a:lnTo>
                      <a:pt x="15" y="14"/>
                    </a:lnTo>
                    <a:lnTo>
                      <a:pt x="21" y="17"/>
                    </a:lnTo>
                    <a:lnTo>
                      <a:pt x="30" y="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6" name="Freeform 1217"/>
              <p:cNvSpPr>
                <a:spLocks/>
              </p:cNvSpPr>
              <p:nvPr/>
            </p:nvSpPr>
            <p:spPr bwMode="auto">
              <a:xfrm>
                <a:off x="3034" y="4769"/>
                <a:ext cx="456" cy="17"/>
              </a:xfrm>
              <a:custGeom>
                <a:avLst/>
                <a:gdLst>
                  <a:gd name="T0" fmla="*/ 0 w 1825"/>
                  <a:gd name="T1" fmla="*/ 0 h 69"/>
                  <a:gd name="T2" fmla="*/ 0 w 1825"/>
                  <a:gd name="T3" fmla="*/ 35 h 69"/>
                  <a:gd name="T4" fmla="*/ 0 w 1825"/>
                  <a:gd name="T5" fmla="*/ 69 h 69"/>
                  <a:gd name="T6" fmla="*/ 1825 w 1825"/>
                  <a:gd name="T7" fmla="*/ 69 h 69"/>
                  <a:gd name="T8" fmla="*/ 1825 w 1825"/>
                  <a:gd name="T9" fmla="*/ 35 h 69"/>
                  <a:gd name="T10" fmla="*/ 1825 w 1825"/>
                  <a:gd name="T11" fmla="*/ 0 h 69"/>
                  <a:gd name="T12" fmla="*/ 0 w 1825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25" h="69">
                    <a:moveTo>
                      <a:pt x="0" y="0"/>
                    </a:moveTo>
                    <a:lnTo>
                      <a:pt x="0" y="35"/>
                    </a:lnTo>
                    <a:lnTo>
                      <a:pt x="0" y="69"/>
                    </a:lnTo>
                    <a:lnTo>
                      <a:pt x="1825" y="69"/>
                    </a:lnTo>
                    <a:lnTo>
                      <a:pt x="1825" y="35"/>
                    </a:lnTo>
                    <a:lnTo>
                      <a:pt x="18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7" name="Freeform 1218"/>
              <p:cNvSpPr>
                <a:spLocks/>
              </p:cNvSpPr>
              <p:nvPr/>
            </p:nvSpPr>
            <p:spPr bwMode="auto">
              <a:xfrm>
                <a:off x="3034" y="4769"/>
                <a:ext cx="456" cy="17"/>
              </a:xfrm>
              <a:custGeom>
                <a:avLst/>
                <a:gdLst>
                  <a:gd name="T0" fmla="*/ 0 w 1825"/>
                  <a:gd name="T1" fmla="*/ 0 h 69"/>
                  <a:gd name="T2" fmla="*/ 0 w 1825"/>
                  <a:gd name="T3" fmla="*/ 35 h 69"/>
                  <a:gd name="T4" fmla="*/ 0 w 1825"/>
                  <a:gd name="T5" fmla="*/ 69 h 69"/>
                  <a:gd name="T6" fmla="*/ 1825 w 1825"/>
                  <a:gd name="T7" fmla="*/ 69 h 69"/>
                  <a:gd name="T8" fmla="*/ 1825 w 1825"/>
                  <a:gd name="T9" fmla="*/ 35 h 69"/>
                  <a:gd name="T10" fmla="*/ 1825 w 1825"/>
                  <a:gd name="T11" fmla="*/ 0 h 69"/>
                  <a:gd name="T12" fmla="*/ 0 w 1825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25" h="69">
                    <a:moveTo>
                      <a:pt x="0" y="0"/>
                    </a:moveTo>
                    <a:lnTo>
                      <a:pt x="0" y="35"/>
                    </a:lnTo>
                    <a:lnTo>
                      <a:pt x="0" y="69"/>
                    </a:lnTo>
                    <a:lnTo>
                      <a:pt x="1825" y="69"/>
                    </a:lnTo>
                    <a:lnTo>
                      <a:pt x="1825" y="35"/>
                    </a:lnTo>
                    <a:lnTo>
                      <a:pt x="1825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8" name="Freeform 1219"/>
              <p:cNvSpPr>
                <a:spLocks/>
              </p:cNvSpPr>
              <p:nvPr/>
            </p:nvSpPr>
            <p:spPr bwMode="auto">
              <a:xfrm>
                <a:off x="3490" y="4778"/>
                <a:ext cx="7" cy="8"/>
              </a:xfrm>
              <a:custGeom>
                <a:avLst/>
                <a:gdLst>
                  <a:gd name="T0" fmla="*/ 0 w 29"/>
                  <a:gd name="T1" fmla="*/ 0 h 34"/>
                  <a:gd name="T2" fmla="*/ 0 w 29"/>
                  <a:gd name="T3" fmla="*/ 34 h 34"/>
                  <a:gd name="T4" fmla="*/ 5 w 29"/>
                  <a:gd name="T5" fmla="*/ 34 h 34"/>
                  <a:gd name="T6" fmla="*/ 10 w 29"/>
                  <a:gd name="T7" fmla="*/ 32 h 34"/>
                  <a:gd name="T8" fmla="*/ 15 w 29"/>
                  <a:gd name="T9" fmla="*/ 31 h 34"/>
                  <a:gd name="T10" fmla="*/ 20 w 29"/>
                  <a:gd name="T11" fmla="*/ 27 h 34"/>
                  <a:gd name="T12" fmla="*/ 24 w 29"/>
                  <a:gd name="T13" fmla="*/ 25 h 34"/>
                  <a:gd name="T14" fmla="*/ 29 w 29"/>
                  <a:gd name="T15" fmla="*/ 17 h 34"/>
                  <a:gd name="T16" fmla="*/ 0 w 29"/>
                  <a:gd name="T17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4">
                    <a:moveTo>
                      <a:pt x="0" y="0"/>
                    </a:moveTo>
                    <a:lnTo>
                      <a:pt x="0" y="34"/>
                    </a:lnTo>
                    <a:lnTo>
                      <a:pt x="5" y="34"/>
                    </a:lnTo>
                    <a:lnTo>
                      <a:pt x="10" y="32"/>
                    </a:lnTo>
                    <a:lnTo>
                      <a:pt x="15" y="31"/>
                    </a:lnTo>
                    <a:lnTo>
                      <a:pt x="20" y="27"/>
                    </a:lnTo>
                    <a:lnTo>
                      <a:pt x="24" y="25"/>
                    </a:lnTo>
                    <a:lnTo>
                      <a:pt x="29" y="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69" name="Freeform 1220"/>
              <p:cNvSpPr>
                <a:spLocks/>
              </p:cNvSpPr>
              <p:nvPr/>
            </p:nvSpPr>
            <p:spPr bwMode="auto">
              <a:xfrm>
                <a:off x="3490" y="4782"/>
                <a:ext cx="7" cy="4"/>
              </a:xfrm>
              <a:custGeom>
                <a:avLst/>
                <a:gdLst>
                  <a:gd name="T0" fmla="*/ 0 w 29"/>
                  <a:gd name="T1" fmla="*/ 17 h 17"/>
                  <a:gd name="T2" fmla="*/ 5 w 29"/>
                  <a:gd name="T3" fmla="*/ 17 h 17"/>
                  <a:gd name="T4" fmla="*/ 10 w 29"/>
                  <a:gd name="T5" fmla="*/ 15 h 17"/>
                  <a:gd name="T6" fmla="*/ 15 w 29"/>
                  <a:gd name="T7" fmla="*/ 14 h 17"/>
                  <a:gd name="T8" fmla="*/ 20 w 29"/>
                  <a:gd name="T9" fmla="*/ 10 h 17"/>
                  <a:gd name="T10" fmla="*/ 24 w 29"/>
                  <a:gd name="T11" fmla="*/ 8 h 17"/>
                  <a:gd name="T12" fmla="*/ 29 w 29"/>
                  <a:gd name="T13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17">
                    <a:moveTo>
                      <a:pt x="0" y="17"/>
                    </a:moveTo>
                    <a:lnTo>
                      <a:pt x="5" y="17"/>
                    </a:lnTo>
                    <a:lnTo>
                      <a:pt x="10" y="15"/>
                    </a:lnTo>
                    <a:lnTo>
                      <a:pt x="15" y="14"/>
                    </a:lnTo>
                    <a:lnTo>
                      <a:pt x="20" y="10"/>
                    </a:lnTo>
                    <a:lnTo>
                      <a:pt x="24" y="8"/>
                    </a:lnTo>
                    <a:lnTo>
                      <a:pt x="29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70" name="Freeform 1221"/>
              <p:cNvSpPr>
                <a:spLocks/>
              </p:cNvSpPr>
              <p:nvPr/>
            </p:nvSpPr>
            <p:spPr bwMode="auto">
              <a:xfrm>
                <a:off x="3483" y="4378"/>
                <a:ext cx="242" cy="404"/>
              </a:xfrm>
              <a:custGeom>
                <a:avLst/>
                <a:gdLst>
                  <a:gd name="T0" fmla="*/ 0 w 971"/>
                  <a:gd name="T1" fmla="*/ 1583 h 1617"/>
                  <a:gd name="T2" fmla="*/ 30 w 971"/>
                  <a:gd name="T3" fmla="*/ 1600 h 1617"/>
                  <a:gd name="T4" fmla="*/ 59 w 971"/>
                  <a:gd name="T5" fmla="*/ 1617 h 1617"/>
                  <a:gd name="T6" fmla="*/ 971 w 971"/>
                  <a:gd name="T7" fmla="*/ 34 h 1617"/>
                  <a:gd name="T8" fmla="*/ 941 w 971"/>
                  <a:gd name="T9" fmla="*/ 17 h 1617"/>
                  <a:gd name="T10" fmla="*/ 912 w 971"/>
                  <a:gd name="T11" fmla="*/ 0 h 1617"/>
                  <a:gd name="T12" fmla="*/ 0 w 971"/>
                  <a:gd name="T13" fmla="*/ 1583 h 1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1" h="1617">
                    <a:moveTo>
                      <a:pt x="0" y="1583"/>
                    </a:moveTo>
                    <a:lnTo>
                      <a:pt x="30" y="1600"/>
                    </a:lnTo>
                    <a:lnTo>
                      <a:pt x="59" y="1617"/>
                    </a:lnTo>
                    <a:lnTo>
                      <a:pt x="971" y="34"/>
                    </a:lnTo>
                    <a:lnTo>
                      <a:pt x="941" y="17"/>
                    </a:lnTo>
                    <a:lnTo>
                      <a:pt x="912" y="0"/>
                    </a:lnTo>
                    <a:lnTo>
                      <a:pt x="0" y="15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71" name="Freeform 1222"/>
              <p:cNvSpPr>
                <a:spLocks/>
              </p:cNvSpPr>
              <p:nvPr/>
            </p:nvSpPr>
            <p:spPr bwMode="auto">
              <a:xfrm>
                <a:off x="3483" y="4378"/>
                <a:ext cx="242" cy="404"/>
              </a:xfrm>
              <a:custGeom>
                <a:avLst/>
                <a:gdLst>
                  <a:gd name="T0" fmla="*/ 0 w 971"/>
                  <a:gd name="T1" fmla="*/ 1583 h 1617"/>
                  <a:gd name="T2" fmla="*/ 30 w 971"/>
                  <a:gd name="T3" fmla="*/ 1600 h 1617"/>
                  <a:gd name="T4" fmla="*/ 59 w 971"/>
                  <a:gd name="T5" fmla="*/ 1617 h 1617"/>
                  <a:gd name="T6" fmla="*/ 971 w 971"/>
                  <a:gd name="T7" fmla="*/ 34 h 1617"/>
                  <a:gd name="T8" fmla="*/ 941 w 971"/>
                  <a:gd name="T9" fmla="*/ 17 h 1617"/>
                  <a:gd name="T10" fmla="*/ 912 w 971"/>
                  <a:gd name="T11" fmla="*/ 0 h 1617"/>
                  <a:gd name="T12" fmla="*/ 0 w 971"/>
                  <a:gd name="T13" fmla="*/ 1583 h 1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1" h="1617">
                    <a:moveTo>
                      <a:pt x="0" y="1583"/>
                    </a:moveTo>
                    <a:lnTo>
                      <a:pt x="30" y="1600"/>
                    </a:lnTo>
                    <a:lnTo>
                      <a:pt x="59" y="1617"/>
                    </a:lnTo>
                    <a:lnTo>
                      <a:pt x="971" y="34"/>
                    </a:lnTo>
                    <a:lnTo>
                      <a:pt x="941" y="17"/>
                    </a:lnTo>
                    <a:lnTo>
                      <a:pt x="912" y="0"/>
                    </a:lnTo>
                    <a:lnTo>
                      <a:pt x="0" y="1583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72" name="Freeform 1223"/>
              <p:cNvSpPr>
                <a:spLocks/>
              </p:cNvSpPr>
              <p:nvPr/>
            </p:nvSpPr>
            <p:spPr bwMode="auto">
              <a:xfrm>
                <a:off x="3718" y="4378"/>
                <a:ext cx="8" cy="8"/>
              </a:xfrm>
              <a:custGeom>
                <a:avLst/>
                <a:gdLst>
                  <a:gd name="T0" fmla="*/ 0 w 34"/>
                  <a:gd name="T1" fmla="*/ 17 h 34"/>
                  <a:gd name="T2" fmla="*/ 30 w 34"/>
                  <a:gd name="T3" fmla="*/ 34 h 34"/>
                  <a:gd name="T4" fmla="*/ 33 w 34"/>
                  <a:gd name="T5" fmla="*/ 29 h 34"/>
                  <a:gd name="T6" fmla="*/ 34 w 34"/>
                  <a:gd name="T7" fmla="*/ 25 h 34"/>
                  <a:gd name="T8" fmla="*/ 34 w 34"/>
                  <a:gd name="T9" fmla="*/ 18 h 34"/>
                  <a:gd name="T10" fmla="*/ 34 w 34"/>
                  <a:gd name="T11" fmla="*/ 13 h 34"/>
                  <a:gd name="T12" fmla="*/ 34 w 34"/>
                  <a:gd name="T13" fmla="*/ 8 h 34"/>
                  <a:gd name="T14" fmla="*/ 30 w 34"/>
                  <a:gd name="T15" fmla="*/ 0 h 34"/>
                  <a:gd name="T16" fmla="*/ 0 w 34"/>
                  <a:gd name="T17" fmla="*/ 17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" h="34">
                    <a:moveTo>
                      <a:pt x="0" y="17"/>
                    </a:moveTo>
                    <a:lnTo>
                      <a:pt x="30" y="34"/>
                    </a:lnTo>
                    <a:lnTo>
                      <a:pt x="33" y="29"/>
                    </a:lnTo>
                    <a:lnTo>
                      <a:pt x="34" y="25"/>
                    </a:lnTo>
                    <a:lnTo>
                      <a:pt x="34" y="18"/>
                    </a:lnTo>
                    <a:lnTo>
                      <a:pt x="34" y="13"/>
                    </a:lnTo>
                    <a:lnTo>
                      <a:pt x="34" y="8"/>
                    </a:lnTo>
                    <a:lnTo>
                      <a:pt x="30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73" name="Freeform 1224"/>
              <p:cNvSpPr>
                <a:spLocks/>
              </p:cNvSpPr>
              <p:nvPr/>
            </p:nvSpPr>
            <p:spPr bwMode="auto">
              <a:xfrm>
                <a:off x="3725" y="4378"/>
                <a:ext cx="1" cy="8"/>
              </a:xfrm>
              <a:custGeom>
                <a:avLst/>
                <a:gdLst>
                  <a:gd name="T0" fmla="*/ 0 w 4"/>
                  <a:gd name="T1" fmla="*/ 34 h 34"/>
                  <a:gd name="T2" fmla="*/ 3 w 4"/>
                  <a:gd name="T3" fmla="*/ 29 h 34"/>
                  <a:gd name="T4" fmla="*/ 4 w 4"/>
                  <a:gd name="T5" fmla="*/ 25 h 34"/>
                  <a:gd name="T6" fmla="*/ 4 w 4"/>
                  <a:gd name="T7" fmla="*/ 18 h 34"/>
                  <a:gd name="T8" fmla="*/ 4 w 4"/>
                  <a:gd name="T9" fmla="*/ 13 h 34"/>
                  <a:gd name="T10" fmla="*/ 4 w 4"/>
                  <a:gd name="T11" fmla="*/ 8 h 34"/>
                  <a:gd name="T12" fmla="*/ 0 w 4"/>
                  <a:gd name="T13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34">
                    <a:moveTo>
                      <a:pt x="0" y="34"/>
                    </a:moveTo>
                    <a:lnTo>
                      <a:pt x="3" y="29"/>
                    </a:lnTo>
                    <a:lnTo>
                      <a:pt x="4" y="25"/>
                    </a:lnTo>
                    <a:lnTo>
                      <a:pt x="4" y="18"/>
                    </a:lnTo>
                    <a:lnTo>
                      <a:pt x="4" y="13"/>
                    </a:lnTo>
                    <a:lnTo>
                      <a:pt x="4" y="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74" name="Freeform 1225"/>
              <p:cNvSpPr>
                <a:spLocks/>
              </p:cNvSpPr>
              <p:nvPr/>
            </p:nvSpPr>
            <p:spPr bwMode="auto">
              <a:xfrm>
                <a:off x="3483" y="3982"/>
                <a:ext cx="242" cy="404"/>
              </a:xfrm>
              <a:custGeom>
                <a:avLst/>
                <a:gdLst>
                  <a:gd name="T0" fmla="*/ 912 w 971"/>
                  <a:gd name="T1" fmla="*/ 1618 h 1618"/>
                  <a:gd name="T2" fmla="*/ 941 w 971"/>
                  <a:gd name="T3" fmla="*/ 1601 h 1618"/>
                  <a:gd name="T4" fmla="*/ 971 w 971"/>
                  <a:gd name="T5" fmla="*/ 1584 h 1618"/>
                  <a:gd name="T6" fmla="*/ 59 w 971"/>
                  <a:gd name="T7" fmla="*/ 0 h 1618"/>
                  <a:gd name="T8" fmla="*/ 30 w 971"/>
                  <a:gd name="T9" fmla="*/ 17 h 1618"/>
                  <a:gd name="T10" fmla="*/ 0 w 971"/>
                  <a:gd name="T11" fmla="*/ 34 h 1618"/>
                  <a:gd name="T12" fmla="*/ 912 w 971"/>
                  <a:gd name="T13" fmla="*/ 1618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1" h="1618">
                    <a:moveTo>
                      <a:pt x="912" y="1618"/>
                    </a:moveTo>
                    <a:lnTo>
                      <a:pt x="941" y="1601"/>
                    </a:lnTo>
                    <a:lnTo>
                      <a:pt x="971" y="1584"/>
                    </a:lnTo>
                    <a:lnTo>
                      <a:pt x="59" y="0"/>
                    </a:lnTo>
                    <a:lnTo>
                      <a:pt x="30" y="17"/>
                    </a:lnTo>
                    <a:lnTo>
                      <a:pt x="0" y="34"/>
                    </a:lnTo>
                    <a:lnTo>
                      <a:pt x="912" y="16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75" name="Freeform 1226"/>
              <p:cNvSpPr>
                <a:spLocks/>
              </p:cNvSpPr>
              <p:nvPr/>
            </p:nvSpPr>
            <p:spPr bwMode="auto">
              <a:xfrm>
                <a:off x="3483" y="3982"/>
                <a:ext cx="242" cy="404"/>
              </a:xfrm>
              <a:custGeom>
                <a:avLst/>
                <a:gdLst>
                  <a:gd name="T0" fmla="*/ 912 w 971"/>
                  <a:gd name="T1" fmla="*/ 1618 h 1618"/>
                  <a:gd name="T2" fmla="*/ 941 w 971"/>
                  <a:gd name="T3" fmla="*/ 1601 h 1618"/>
                  <a:gd name="T4" fmla="*/ 971 w 971"/>
                  <a:gd name="T5" fmla="*/ 1584 h 1618"/>
                  <a:gd name="T6" fmla="*/ 59 w 971"/>
                  <a:gd name="T7" fmla="*/ 0 h 1618"/>
                  <a:gd name="T8" fmla="*/ 30 w 971"/>
                  <a:gd name="T9" fmla="*/ 17 h 1618"/>
                  <a:gd name="T10" fmla="*/ 0 w 971"/>
                  <a:gd name="T11" fmla="*/ 34 h 1618"/>
                  <a:gd name="T12" fmla="*/ 912 w 971"/>
                  <a:gd name="T13" fmla="*/ 1618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1" h="1618">
                    <a:moveTo>
                      <a:pt x="912" y="1618"/>
                    </a:moveTo>
                    <a:lnTo>
                      <a:pt x="941" y="1601"/>
                    </a:lnTo>
                    <a:lnTo>
                      <a:pt x="971" y="1584"/>
                    </a:lnTo>
                    <a:lnTo>
                      <a:pt x="59" y="0"/>
                    </a:lnTo>
                    <a:lnTo>
                      <a:pt x="30" y="17"/>
                    </a:lnTo>
                    <a:lnTo>
                      <a:pt x="0" y="34"/>
                    </a:lnTo>
                    <a:lnTo>
                      <a:pt x="912" y="1618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76" name="Freeform 1227"/>
              <p:cNvSpPr>
                <a:spLocks/>
              </p:cNvSpPr>
              <p:nvPr/>
            </p:nvSpPr>
            <p:spPr bwMode="auto">
              <a:xfrm>
                <a:off x="3490" y="3977"/>
                <a:ext cx="7" cy="9"/>
              </a:xfrm>
              <a:custGeom>
                <a:avLst/>
                <a:gdLst>
                  <a:gd name="T0" fmla="*/ 0 w 29"/>
                  <a:gd name="T1" fmla="*/ 35 h 35"/>
                  <a:gd name="T2" fmla="*/ 29 w 29"/>
                  <a:gd name="T3" fmla="*/ 18 h 35"/>
                  <a:gd name="T4" fmla="*/ 27 w 29"/>
                  <a:gd name="T5" fmla="*/ 13 h 35"/>
                  <a:gd name="T6" fmla="*/ 23 w 29"/>
                  <a:gd name="T7" fmla="*/ 9 h 35"/>
                  <a:gd name="T8" fmla="*/ 18 w 29"/>
                  <a:gd name="T9" fmla="*/ 6 h 35"/>
                  <a:gd name="T10" fmla="*/ 14 w 29"/>
                  <a:gd name="T11" fmla="*/ 4 h 35"/>
                  <a:gd name="T12" fmla="*/ 9 w 29"/>
                  <a:gd name="T13" fmla="*/ 1 h 35"/>
                  <a:gd name="T14" fmla="*/ 0 w 29"/>
                  <a:gd name="T15" fmla="*/ 0 h 35"/>
                  <a:gd name="T16" fmla="*/ 0 w 29"/>
                  <a:gd name="T1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5">
                    <a:moveTo>
                      <a:pt x="0" y="35"/>
                    </a:moveTo>
                    <a:lnTo>
                      <a:pt x="29" y="18"/>
                    </a:lnTo>
                    <a:lnTo>
                      <a:pt x="27" y="13"/>
                    </a:lnTo>
                    <a:lnTo>
                      <a:pt x="23" y="9"/>
                    </a:lnTo>
                    <a:lnTo>
                      <a:pt x="18" y="6"/>
                    </a:lnTo>
                    <a:lnTo>
                      <a:pt x="14" y="4"/>
                    </a:lnTo>
                    <a:lnTo>
                      <a:pt x="9" y="1"/>
                    </a:lnTo>
                    <a:lnTo>
                      <a:pt x="0" y="0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77" name="Freeform 1228"/>
              <p:cNvSpPr>
                <a:spLocks/>
              </p:cNvSpPr>
              <p:nvPr/>
            </p:nvSpPr>
            <p:spPr bwMode="auto">
              <a:xfrm>
                <a:off x="3490" y="3977"/>
                <a:ext cx="7" cy="5"/>
              </a:xfrm>
              <a:custGeom>
                <a:avLst/>
                <a:gdLst>
                  <a:gd name="T0" fmla="*/ 29 w 29"/>
                  <a:gd name="T1" fmla="*/ 18 h 18"/>
                  <a:gd name="T2" fmla="*/ 27 w 29"/>
                  <a:gd name="T3" fmla="*/ 13 h 18"/>
                  <a:gd name="T4" fmla="*/ 23 w 29"/>
                  <a:gd name="T5" fmla="*/ 9 h 18"/>
                  <a:gd name="T6" fmla="*/ 18 w 29"/>
                  <a:gd name="T7" fmla="*/ 6 h 18"/>
                  <a:gd name="T8" fmla="*/ 14 w 29"/>
                  <a:gd name="T9" fmla="*/ 4 h 18"/>
                  <a:gd name="T10" fmla="*/ 9 w 29"/>
                  <a:gd name="T11" fmla="*/ 1 h 18"/>
                  <a:gd name="T12" fmla="*/ 0 w 29"/>
                  <a:gd name="T13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" h="18">
                    <a:moveTo>
                      <a:pt x="29" y="18"/>
                    </a:moveTo>
                    <a:lnTo>
                      <a:pt x="27" y="13"/>
                    </a:lnTo>
                    <a:lnTo>
                      <a:pt x="23" y="9"/>
                    </a:lnTo>
                    <a:lnTo>
                      <a:pt x="18" y="6"/>
                    </a:lnTo>
                    <a:lnTo>
                      <a:pt x="14" y="4"/>
                    </a:lnTo>
                    <a:lnTo>
                      <a:pt x="9" y="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78" name="Freeform 1229"/>
              <p:cNvSpPr>
                <a:spLocks/>
              </p:cNvSpPr>
              <p:nvPr/>
            </p:nvSpPr>
            <p:spPr bwMode="auto">
              <a:xfrm>
                <a:off x="3034" y="3977"/>
                <a:ext cx="456" cy="18"/>
              </a:xfrm>
              <a:custGeom>
                <a:avLst/>
                <a:gdLst>
                  <a:gd name="T0" fmla="*/ 1825 w 1825"/>
                  <a:gd name="T1" fmla="*/ 68 h 68"/>
                  <a:gd name="T2" fmla="*/ 1825 w 1825"/>
                  <a:gd name="T3" fmla="*/ 35 h 68"/>
                  <a:gd name="T4" fmla="*/ 1825 w 1825"/>
                  <a:gd name="T5" fmla="*/ 0 h 68"/>
                  <a:gd name="T6" fmla="*/ 0 w 1825"/>
                  <a:gd name="T7" fmla="*/ 0 h 68"/>
                  <a:gd name="T8" fmla="*/ 0 w 1825"/>
                  <a:gd name="T9" fmla="*/ 35 h 68"/>
                  <a:gd name="T10" fmla="*/ 0 w 1825"/>
                  <a:gd name="T11" fmla="*/ 68 h 68"/>
                  <a:gd name="T12" fmla="*/ 1825 w 1825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25" h="68">
                    <a:moveTo>
                      <a:pt x="1825" y="68"/>
                    </a:moveTo>
                    <a:lnTo>
                      <a:pt x="1825" y="35"/>
                    </a:lnTo>
                    <a:lnTo>
                      <a:pt x="1825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0" y="68"/>
                    </a:lnTo>
                    <a:lnTo>
                      <a:pt x="1825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79" name="Freeform 1230"/>
              <p:cNvSpPr>
                <a:spLocks/>
              </p:cNvSpPr>
              <p:nvPr/>
            </p:nvSpPr>
            <p:spPr bwMode="auto">
              <a:xfrm>
                <a:off x="3034" y="3977"/>
                <a:ext cx="456" cy="18"/>
              </a:xfrm>
              <a:custGeom>
                <a:avLst/>
                <a:gdLst>
                  <a:gd name="T0" fmla="*/ 1825 w 1825"/>
                  <a:gd name="T1" fmla="*/ 68 h 68"/>
                  <a:gd name="T2" fmla="*/ 1825 w 1825"/>
                  <a:gd name="T3" fmla="*/ 35 h 68"/>
                  <a:gd name="T4" fmla="*/ 1825 w 1825"/>
                  <a:gd name="T5" fmla="*/ 0 h 68"/>
                  <a:gd name="T6" fmla="*/ 0 w 1825"/>
                  <a:gd name="T7" fmla="*/ 0 h 68"/>
                  <a:gd name="T8" fmla="*/ 0 w 1825"/>
                  <a:gd name="T9" fmla="*/ 35 h 68"/>
                  <a:gd name="T10" fmla="*/ 0 w 1825"/>
                  <a:gd name="T11" fmla="*/ 68 h 68"/>
                  <a:gd name="T12" fmla="*/ 1825 w 1825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25" h="68">
                    <a:moveTo>
                      <a:pt x="1825" y="68"/>
                    </a:moveTo>
                    <a:lnTo>
                      <a:pt x="1825" y="35"/>
                    </a:lnTo>
                    <a:lnTo>
                      <a:pt x="1825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0" y="68"/>
                    </a:lnTo>
                    <a:lnTo>
                      <a:pt x="1825" y="68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80" name="Freeform 1231"/>
              <p:cNvSpPr>
                <a:spLocks/>
              </p:cNvSpPr>
              <p:nvPr/>
            </p:nvSpPr>
            <p:spPr bwMode="auto">
              <a:xfrm>
                <a:off x="3026" y="3977"/>
                <a:ext cx="8" cy="9"/>
              </a:xfrm>
              <a:custGeom>
                <a:avLst/>
                <a:gdLst>
                  <a:gd name="T0" fmla="*/ 30 w 30"/>
                  <a:gd name="T1" fmla="*/ 35 h 35"/>
                  <a:gd name="T2" fmla="*/ 30 w 30"/>
                  <a:gd name="T3" fmla="*/ 0 h 35"/>
                  <a:gd name="T4" fmla="*/ 25 w 30"/>
                  <a:gd name="T5" fmla="*/ 1 h 35"/>
                  <a:gd name="T6" fmla="*/ 19 w 30"/>
                  <a:gd name="T7" fmla="*/ 3 h 35"/>
                  <a:gd name="T8" fmla="*/ 14 w 30"/>
                  <a:gd name="T9" fmla="*/ 4 h 35"/>
                  <a:gd name="T10" fmla="*/ 9 w 30"/>
                  <a:gd name="T11" fmla="*/ 8 h 35"/>
                  <a:gd name="T12" fmla="*/ 5 w 30"/>
                  <a:gd name="T13" fmla="*/ 10 h 35"/>
                  <a:gd name="T14" fmla="*/ 0 w 30"/>
                  <a:gd name="T15" fmla="*/ 18 h 35"/>
                  <a:gd name="T16" fmla="*/ 30 w 30"/>
                  <a:gd name="T17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35">
                    <a:moveTo>
                      <a:pt x="30" y="35"/>
                    </a:moveTo>
                    <a:lnTo>
                      <a:pt x="30" y="0"/>
                    </a:lnTo>
                    <a:lnTo>
                      <a:pt x="25" y="1"/>
                    </a:lnTo>
                    <a:lnTo>
                      <a:pt x="19" y="3"/>
                    </a:lnTo>
                    <a:lnTo>
                      <a:pt x="14" y="4"/>
                    </a:lnTo>
                    <a:lnTo>
                      <a:pt x="9" y="8"/>
                    </a:lnTo>
                    <a:lnTo>
                      <a:pt x="5" y="10"/>
                    </a:lnTo>
                    <a:lnTo>
                      <a:pt x="0" y="18"/>
                    </a:lnTo>
                    <a:lnTo>
                      <a:pt x="3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81" name="Freeform 1232"/>
              <p:cNvSpPr>
                <a:spLocks/>
              </p:cNvSpPr>
              <p:nvPr/>
            </p:nvSpPr>
            <p:spPr bwMode="auto">
              <a:xfrm>
                <a:off x="3026" y="3977"/>
                <a:ext cx="8" cy="5"/>
              </a:xfrm>
              <a:custGeom>
                <a:avLst/>
                <a:gdLst>
                  <a:gd name="T0" fmla="*/ 30 w 30"/>
                  <a:gd name="T1" fmla="*/ 0 h 18"/>
                  <a:gd name="T2" fmla="*/ 25 w 30"/>
                  <a:gd name="T3" fmla="*/ 1 h 18"/>
                  <a:gd name="T4" fmla="*/ 19 w 30"/>
                  <a:gd name="T5" fmla="*/ 3 h 18"/>
                  <a:gd name="T6" fmla="*/ 14 w 30"/>
                  <a:gd name="T7" fmla="*/ 4 h 18"/>
                  <a:gd name="T8" fmla="*/ 9 w 30"/>
                  <a:gd name="T9" fmla="*/ 8 h 18"/>
                  <a:gd name="T10" fmla="*/ 5 w 30"/>
                  <a:gd name="T11" fmla="*/ 10 h 18"/>
                  <a:gd name="T12" fmla="*/ 0 w 30"/>
                  <a:gd name="T1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18">
                    <a:moveTo>
                      <a:pt x="30" y="0"/>
                    </a:moveTo>
                    <a:lnTo>
                      <a:pt x="25" y="1"/>
                    </a:lnTo>
                    <a:lnTo>
                      <a:pt x="19" y="3"/>
                    </a:lnTo>
                    <a:lnTo>
                      <a:pt x="14" y="4"/>
                    </a:lnTo>
                    <a:lnTo>
                      <a:pt x="9" y="8"/>
                    </a:lnTo>
                    <a:lnTo>
                      <a:pt x="5" y="10"/>
                    </a:lnTo>
                    <a:lnTo>
                      <a:pt x="0" y="1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82" name="Freeform 1233"/>
              <p:cNvSpPr>
                <a:spLocks/>
              </p:cNvSpPr>
              <p:nvPr/>
            </p:nvSpPr>
            <p:spPr bwMode="auto">
              <a:xfrm>
                <a:off x="3025" y="4769"/>
                <a:ext cx="9" cy="17"/>
              </a:xfrm>
              <a:custGeom>
                <a:avLst/>
                <a:gdLst>
                  <a:gd name="T0" fmla="*/ 34 w 34"/>
                  <a:gd name="T1" fmla="*/ 35 h 69"/>
                  <a:gd name="T2" fmla="*/ 34 w 34"/>
                  <a:gd name="T3" fmla="*/ 69 h 69"/>
                  <a:gd name="T4" fmla="*/ 23 w 34"/>
                  <a:gd name="T5" fmla="*/ 67 h 69"/>
                  <a:gd name="T6" fmla="*/ 13 w 34"/>
                  <a:gd name="T7" fmla="*/ 62 h 69"/>
                  <a:gd name="T8" fmla="*/ 7 w 34"/>
                  <a:gd name="T9" fmla="*/ 56 h 69"/>
                  <a:gd name="T10" fmla="*/ 1 w 34"/>
                  <a:gd name="T11" fmla="*/ 46 h 69"/>
                  <a:gd name="T12" fmla="*/ 0 w 34"/>
                  <a:gd name="T13" fmla="*/ 35 h 69"/>
                  <a:gd name="T14" fmla="*/ 1 w 34"/>
                  <a:gd name="T15" fmla="*/ 25 h 69"/>
                  <a:gd name="T16" fmla="*/ 7 w 34"/>
                  <a:gd name="T17" fmla="*/ 15 h 69"/>
                  <a:gd name="T18" fmla="*/ 13 w 34"/>
                  <a:gd name="T19" fmla="*/ 8 h 69"/>
                  <a:gd name="T20" fmla="*/ 23 w 34"/>
                  <a:gd name="T21" fmla="*/ 3 h 69"/>
                  <a:gd name="T22" fmla="*/ 34 w 34"/>
                  <a:gd name="T23" fmla="*/ 0 h 69"/>
                  <a:gd name="T24" fmla="*/ 34 w 34"/>
                  <a:gd name="T25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69">
                    <a:moveTo>
                      <a:pt x="34" y="35"/>
                    </a:moveTo>
                    <a:lnTo>
                      <a:pt x="34" y="69"/>
                    </a:lnTo>
                    <a:lnTo>
                      <a:pt x="23" y="67"/>
                    </a:lnTo>
                    <a:lnTo>
                      <a:pt x="13" y="62"/>
                    </a:lnTo>
                    <a:lnTo>
                      <a:pt x="7" y="56"/>
                    </a:lnTo>
                    <a:lnTo>
                      <a:pt x="1" y="46"/>
                    </a:lnTo>
                    <a:lnTo>
                      <a:pt x="0" y="35"/>
                    </a:lnTo>
                    <a:lnTo>
                      <a:pt x="1" y="25"/>
                    </a:lnTo>
                    <a:lnTo>
                      <a:pt x="7" y="15"/>
                    </a:lnTo>
                    <a:lnTo>
                      <a:pt x="13" y="8"/>
                    </a:lnTo>
                    <a:lnTo>
                      <a:pt x="23" y="3"/>
                    </a:lnTo>
                    <a:lnTo>
                      <a:pt x="34" y="0"/>
                    </a:lnTo>
                    <a:lnTo>
                      <a:pt x="34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83" name="Freeform 1234"/>
              <p:cNvSpPr>
                <a:spLocks/>
              </p:cNvSpPr>
              <p:nvPr/>
            </p:nvSpPr>
            <p:spPr bwMode="auto">
              <a:xfrm>
                <a:off x="3025" y="4769"/>
                <a:ext cx="9" cy="17"/>
              </a:xfrm>
              <a:custGeom>
                <a:avLst/>
                <a:gdLst>
                  <a:gd name="T0" fmla="*/ 34 w 34"/>
                  <a:gd name="T1" fmla="*/ 69 h 69"/>
                  <a:gd name="T2" fmla="*/ 23 w 34"/>
                  <a:gd name="T3" fmla="*/ 67 h 69"/>
                  <a:gd name="T4" fmla="*/ 13 w 34"/>
                  <a:gd name="T5" fmla="*/ 62 h 69"/>
                  <a:gd name="T6" fmla="*/ 7 w 34"/>
                  <a:gd name="T7" fmla="*/ 56 h 69"/>
                  <a:gd name="T8" fmla="*/ 1 w 34"/>
                  <a:gd name="T9" fmla="*/ 46 h 69"/>
                  <a:gd name="T10" fmla="*/ 0 w 34"/>
                  <a:gd name="T11" fmla="*/ 35 h 69"/>
                  <a:gd name="T12" fmla="*/ 1 w 34"/>
                  <a:gd name="T13" fmla="*/ 25 h 69"/>
                  <a:gd name="T14" fmla="*/ 7 w 34"/>
                  <a:gd name="T15" fmla="*/ 15 h 69"/>
                  <a:gd name="T16" fmla="*/ 13 w 34"/>
                  <a:gd name="T17" fmla="*/ 8 h 69"/>
                  <a:gd name="T18" fmla="*/ 23 w 34"/>
                  <a:gd name="T19" fmla="*/ 3 h 69"/>
                  <a:gd name="T20" fmla="*/ 34 w 34"/>
                  <a:gd name="T21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69">
                    <a:moveTo>
                      <a:pt x="34" y="69"/>
                    </a:moveTo>
                    <a:lnTo>
                      <a:pt x="23" y="67"/>
                    </a:lnTo>
                    <a:lnTo>
                      <a:pt x="13" y="62"/>
                    </a:lnTo>
                    <a:lnTo>
                      <a:pt x="7" y="56"/>
                    </a:lnTo>
                    <a:lnTo>
                      <a:pt x="1" y="46"/>
                    </a:lnTo>
                    <a:lnTo>
                      <a:pt x="0" y="35"/>
                    </a:lnTo>
                    <a:lnTo>
                      <a:pt x="1" y="25"/>
                    </a:lnTo>
                    <a:lnTo>
                      <a:pt x="7" y="15"/>
                    </a:lnTo>
                    <a:lnTo>
                      <a:pt x="13" y="8"/>
                    </a:lnTo>
                    <a:lnTo>
                      <a:pt x="23" y="3"/>
                    </a:lnTo>
                    <a:lnTo>
                      <a:pt x="3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84" name="Freeform 1235"/>
              <p:cNvSpPr>
                <a:spLocks/>
              </p:cNvSpPr>
              <p:nvPr/>
            </p:nvSpPr>
            <p:spPr bwMode="auto">
              <a:xfrm>
                <a:off x="3034" y="4769"/>
                <a:ext cx="456" cy="17"/>
              </a:xfrm>
              <a:custGeom>
                <a:avLst/>
                <a:gdLst>
                  <a:gd name="T0" fmla="*/ 0 w 1825"/>
                  <a:gd name="T1" fmla="*/ 0 h 69"/>
                  <a:gd name="T2" fmla="*/ 0 w 1825"/>
                  <a:gd name="T3" fmla="*/ 35 h 69"/>
                  <a:gd name="T4" fmla="*/ 0 w 1825"/>
                  <a:gd name="T5" fmla="*/ 69 h 69"/>
                  <a:gd name="T6" fmla="*/ 1825 w 1825"/>
                  <a:gd name="T7" fmla="*/ 69 h 69"/>
                  <a:gd name="T8" fmla="*/ 1825 w 1825"/>
                  <a:gd name="T9" fmla="*/ 35 h 69"/>
                  <a:gd name="T10" fmla="*/ 1825 w 1825"/>
                  <a:gd name="T11" fmla="*/ 0 h 69"/>
                  <a:gd name="T12" fmla="*/ 0 w 1825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25" h="69">
                    <a:moveTo>
                      <a:pt x="0" y="0"/>
                    </a:moveTo>
                    <a:lnTo>
                      <a:pt x="0" y="35"/>
                    </a:lnTo>
                    <a:lnTo>
                      <a:pt x="0" y="69"/>
                    </a:lnTo>
                    <a:lnTo>
                      <a:pt x="1825" y="69"/>
                    </a:lnTo>
                    <a:lnTo>
                      <a:pt x="1825" y="35"/>
                    </a:lnTo>
                    <a:lnTo>
                      <a:pt x="18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85" name="Freeform 1236"/>
              <p:cNvSpPr>
                <a:spLocks/>
              </p:cNvSpPr>
              <p:nvPr/>
            </p:nvSpPr>
            <p:spPr bwMode="auto">
              <a:xfrm>
                <a:off x="3034" y="4769"/>
                <a:ext cx="456" cy="17"/>
              </a:xfrm>
              <a:custGeom>
                <a:avLst/>
                <a:gdLst>
                  <a:gd name="T0" fmla="*/ 0 w 1825"/>
                  <a:gd name="T1" fmla="*/ 0 h 69"/>
                  <a:gd name="T2" fmla="*/ 0 w 1825"/>
                  <a:gd name="T3" fmla="*/ 35 h 69"/>
                  <a:gd name="T4" fmla="*/ 0 w 1825"/>
                  <a:gd name="T5" fmla="*/ 69 h 69"/>
                  <a:gd name="T6" fmla="*/ 1825 w 1825"/>
                  <a:gd name="T7" fmla="*/ 69 h 69"/>
                  <a:gd name="T8" fmla="*/ 1825 w 1825"/>
                  <a:gd name="T9" fmla="*/ 35 h 69"/>
                  <a:gd name="T10" fmla="*/ 1825 w 1825"/>
                  <a:gd name="T11" fmla="*/ 0 h 69"/>
                  <a:gd name="T12" fmla="*/ 0 w 1825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25" h="69">
                    <a:moveTo>
                      <a:pt x="0" y="0"/>
                    </a:moveTo>
                    <a:lnTo>
                      <a:pt x="0" y="35"/>
                    </a:lnTo>
                    <a:lnTo>
                      <a:pt x="0" y="69"/>
                    </a:lnTo>
                    <a:lnTo>
                      <a:pt x="1825" y="69"/>
                    </a:lnTo>
                    <a:lnTo>
                      <a:pt x="1825" y="35"/>
                    </a:lnTo>
                    <a:lnTo>
                      <a:pt x="1825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86" name="Freeform 1237"/>
              <p:cNvSpPr>
                <a:spLocks/>
              </p:cNvSpPr>
              <p:nvPr/>
            </p:nvSpPr>
            <p:spPr bwMode="auto">
              <a:xfrm>
                <a:off x="3490" y="4769"/>
                <a:ext cx="9" cy="17"/>
              </a:xfrm>
              <a:custGeom>
                <a:avLst/>
                <a:gdLst>
                  <a:gd name="T0" fmla="*/ 0 w 34"/>
                  <a:gd name="T1" fmla="*/ 35 h 69"/>
                  <a:gd name="T2" fmla="*/ 0 w 34"/>
                  <a:gd name="T3" fmla="*/ 0 h 69"/>
                  <a:gd name="T4" fmla="*/ 10 w 34"/>
                  <a:gd name="T5" fmla="*/ 3 h 69"/>
                  <a:gd name="T6" fmla="*/ 20 w 34"/>
                  <a:gd name="T7" fmla="*/ 8 h 69"/>
                  <a:gd name="T8" fmla="*/ 27 w 34"/>
                  <a:gd name="T9" fmla="*/ 15 h 69"/>
                  <a:gd name="T10" fmla="*/ 32 w 34"/>
                  <a:gd name="T11" fmla="*/ 25 h 69"/>
                  <a:gd name="T12" fmla="*/ 34 w 34"/>
                  <a:gd name="T13" fmla="*/ 35 h 69"/>
                  <a:gd name="T14" fmla="*/ 32 w 34"/>
                  <a:gd name="T15" fmla="*/ 46 h 69"/>
                  <a:gd name="T16" fmla="*/ 27 w 34"/>
                  <a:gd name="T17" fmla="*/ 56 h 69"/>
                  <a:gd name="T18" fmla="*/ 20 w 34"/>
                  <a:gd name="T19" fmla="*/ 62 h 69"/>
                  <a:gd name="T20" fmla="*/ 10 w 34"/>
                  <a:gd name="T21" fmla="*/ 67 h 69"/>
                  <a:gd name="T22" fmla="*/ 0 w 34"/>
                  <a:gd name="T23" fmla="*/ 69 h 69"/>
                  <a:gd name="T24" fmla="*/ 0 w 34"/>
                  <a:gd name="T25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69">
                    <a:moveTo>
                      <a:pt x="0" y="35"/>
                    </a:moveTo>
                    <a:lnTo>
                      <a:pt x="0" y="0"/>
                    </a:lnTo>
                    <a:lnTo>
                      <a:pt x="10" y="3"/>
                    </a:lnTo>
                    <a:lnTo>
                      <a:pt x="20" y="8"/>
                    </a:lnTo>
                    <a:lnTo>
                      <a:pt x="27" y="15"/>
                    </a:lnTo>
                    <a:lnTo>
                      <a:pt x="32" y="25"/>
                    </a:lnTo>
                    <a:lnTo>
                      <a:pt x="34" y="35"/>
                    </a:lnTo>
                    <a:lnTo>
                      <a:pt x="32" y="46"/>
                    </a:lnTo>
                    <a:lnTo>
                      <a:pt x="27" y="56"/>
                    </a:lnTo>
                    <a:lnTo>
                      <a:pt x="20" y="62"/>
                    </a:lnTo>
                    <a:lnTo>
                      <a:pt x="10" y="67"/>
                    </a:lnTo>
                    <a:lnTo>
                      <a:pt x="0" y="6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87" name="Freeform 1238"/>
              <p:cNvSpPr>
                <a:spLocks/>
              </p:cNvSpPr>
              <p:nvPr/>
            </p:nvSpPr>
            <p:spPr bwMode="auto">
              <a:xfrm>
                <a:off x="3490" y="4769"/>
                <a:ext cx="9" cy="17"/>
              </a:xfrm>
              <a:custGeom>
                <a:avLst/>
                <a:gdLst>
                  <a:gd name="T0" fmla="*/ 0 w 34"/>
                  <a:gd name="T1" fmla="*/ 0 h 69"/>
                  <a:gd name="T2" fmla="*/ 10 w 34"/>
                  <a:gd name="T3" fmla="*/ 3 h 69"/>
                  <a:gd name="T4" fmla="*/ 20 w 34"/>
                  <a:gd name="T5" fmla="*/ 8 h 69"/>
                  <a:gd name="T6" fmla="*/ 27 w 34"/>
                  <a:gd name="T7" fmla="*/ 15 h 69"/>
                  <a:gd name="T8" fmla="*/ 32 w 34"/>
                  <a:gd name="T9" fmla="*/ 25 h 69"/>
                  <a:gd name="T10" fmla="*/ 34 w 34"/>
                  <a:gd name="T11" fmla="*/ 35 h 69"/>
                  <a:gd name="T12" fmla="*/ 32 w 34"/>
                  <a:gd name="T13" fmla="*/ 46 h 69"/>
                  <a:gd name="T14" fmla="*/ 27 w 34"/>
                  <a:gd name="T15" fmla="*/ 56 h 69"/>
                  <a:gd name="T16" fmla="*/ 20 w 34"/>
                  <a:gd name="T17" fmla="*/ 62 h 69"/>
                  <a:gd name="T18" fmla="*/ 10 w 34"/>
                  <a:gd name="T19" fmla="*/ 67 h 69"/>
                  <a:gd name="T20" fmla="*/ 0 w 34"/>
                  <a:gd name="T21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69">
                    <a:moveTo>
                      <a:pt x="0" y="0"/>
                    </a:moveTo>
                    <a:lnTo>
                      <a:pt x="10" y="3"/>
                    </a:lnTo>
                    <a:lnTo>
                      <a:pt x="20" y="8"/>
                    </a:lnTo>
                    <a:lnTo>
                      <a:pt x="27" y="15"/>
                    </a:lnTo>
                    <a:lnTo>
                      <a:pt x="32" y="25"/>
                    </a:lnTo>
                    <a:lnTo>
                      <a:pt x="34" y="35"/>
                    </a:lnTo>
                    <a:lnTo>
                      <a:pt x="32" y="46"/>
                    </a:lnTo>
                    <a:lnTo>
                      <a:pt x="27" y="56"/>
                    </a:lnTo>
                    <a:lnTo>
                      <a:pt x="20" y="62"/>
                    </a:lnTo>
                    <a:lnTo>
                      <a:pt x="10" y="67"/>
                    </a:lnTo>
                    <a:lnTo>
                      <a:pt x="0" y="6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88" name="Line 1239"/>
              <p:cNvSpPr>
                <a:spLocks noChangeShapeType="1"/>
              </p:cNvSpPr>
              <p:nvPr/>
            </p:nvSpPr>
            <p:spPr bwMode="auto">
              <a:xfrm>
                <a:off x="3243" y="4165"/>
                <a:ext cx="0" cy="2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89" name="Line 1240"/>
              <p:cNvSpPr>
                <a:spLocks noChangeShapeType="1"/>
              </p:cNvSpPr>
              <p:nvPr/>
            </p:nvSpPr>
            <p:spPr bwMode="auto">
              <a:xfrm>
                <a:off x="3243" y="4574"/>
                <a:ext cx="0" cy="2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90" name="Line 1241"/>
              <p:cNvSpPr>
                <a:spLocks noChangeShapeType="1"/>
              </p:cNvSpPr>
              <p:nvPr/>
            </p:nvSpPr>
            <p:spPr bwMode="auto">
              <a:xfrm>
                <a:off x="3243" y="4517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91" name="Freeform 1242"/>
              <p:cNvSpPr>
                <a:spLocks/>
              </p:cNvSpPr>
              <p:nvPr/>
            </p:nvSpPr>
            <p:spPr bwMode="auto">
              <a:xfrm>
                <a:off x="3025" y="3978"/>
                <a:ext cx="16" cy="12"/>
              </a:xfrm>
              <a:custGeom>
                <a:avLst/>
                <a:gdLst>
                  <a:gd name="T0" fmla="*/ 34 w 63"/>
                  <a:gd name="T1" fmla="*/ 34 h 49"/>
                  <a:gd name="T2" fmla="*/ 4 w 63"/>
                  <a:gd name="T3" fmla="*/ 49 h 49"/>
                  <a:gd name="T4" fmla="*/ 0 w 63"/>
                  <a:gd name="T5" fmla="*/ 40 h 49"/>
                  <a:gd name="T6" fmla="*/ 0 w 63"/>
                  <a:gd name="T7" fmla="*/ 29 h 49"/>
                  <a:gd name="T8" fmla="*/ 3 w 63"/>
                  <a:gd name="T9" fmla="*/ 18 h 49"/>
                  <a:gd name="T10" fmla="*/ 9 w 63"/>
                  <a:gd name="T11" fmla="*/ 11 h 49"/>
                  <a:gd name="T12" fmla="*/ 18 w 63"/>
                  <a:gd name="T13" fmla="*/ 4 h 49"/>
                  <a:gd name="T14" fmla="*/ 27 w 63"/>
                  <a:gd name="T15" fmla="*/ 0 h 49"/>
                  <a:gd name="T16" fmla="*/ 39 w 63"/>
                  <a:gd name="T17" fmla="*/ 0 h 49"/>
                  <a:gd name="T18" fmla="*/ 49 w 63"/>
                  <a:gd name="T19" fmla="*/ 3 h 49"/>
                  <a:gd name="T20" fmla="*/ 57 w 63"/>
                  <a:gd name="T21" fmla="*/ 9 h 49"/>
                  <a:gd name="T22" fmla="*/ 63 w 63"/>
                  <a:gd name="T23" fmla="*/ 18 h 49"/>
                  <a:gd name="T24" fmla="*/ 34 w 63"/>
                  <a:gd name="T25" fmla="*/ 3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" h="49">
                    <a:moveTo>
                      <a:pt x="34" y="34"/>
                    </a:moveTo>
                    <a:lnTo>
                      <a:pt x="4" y="49"/>
                    </a:lnTo>
                    <a:lnTo>
                      <a:pt x="0" y="40"/>
                    </a:lnTo>
                    <a:lnTo>
                      <a:pt x="0" y="29"/>
                    </a:lnTo>
                    <a:lnTo>
                      <a:pt x="3" y="18"/>
                    </a:lnTo>
                    <a:lnTo>
                      <a:pt x="9" y="11"/>
                    </a:lnTo>
                    <a:lnTo>
                      <a:pt x="18" y="4"/>
                    </a:lnTo>
                    <a:lnTo>
                      <a:pt x="27" y="0"/>
                    </a:lnTo>
                    <a:lnTo>
                      <a:pt x="39" y="0"/>
                    </a:lnTo>
                    <a:lnTo>
                      <a:pt x="49" y="3"/>
                    </a:lnTo>
                    <a:lnTo>
                      <a:pt x="57" y="9"/>
                    </a:lnTo>
                    <a:lnTo>
                      <a:pt x="63" y="18"/>
                    </a:lnTo>
                    <a:lnTo>
                      <a:pt x="34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92" name="Freeform 1243"/>
              <p:cNvSpPr>
                <a:spLocks/>
              </p:cNvSpPr>
              <p:nvPr/>
            </p:nvSpPr>
            <p:spPr bwMode="auto">
              <a:xfrm>
                <a:off x="3025" y="3978"/>
                <a:ext cx="16" cy="12"/>
              </a:xfrm>
              <a:custGeom>
                <a:avLst/>
                <a:gdLst>
                  <a:gd name="T0" fmla="*/ 4 w 63"/>
                  <a:gd name="T1" fmla="*/ 49 h 49"/>
                  <a:gd name="T2" fmla="*/ 0 w 63"/>
                  <a:gd name="T3" fmla="*/ 40 h 49"/>
                  <a:gd name="T4" fmla="*/ 0 w 63"/>
                  <a:gd name="T5" fmla="*/ 29 h 49"/>
                  <a:gd name="T6" fmla="*/ 3 w 63"/>
                  <a:gd name="T7" fmla="*/ 18 h 49"/>
                  <a:gd name="T8" fmla="*/ 9 w 63"/>
                  <a:gd name="T9" fmla="*/ 11 h 49"/>
                  <a:gd name="T10" fmla="*/ 18 w 63"/>
                  <a:gd name="T11" fmla="*/ 4 h 49"/>
                  <a:gd name="T12" fmla="*/ 27 w 63"/>
                  <a:gd name="T13" fmla="*/ 0 h 49"/>
                  <a:gd name="T14" fmla="*/ 39 w 63"/>
                  <a:gd name="T15" fmla="*/ 0 h 49"/>
                  <a:gd name="T16" fmla="*/ 49 w 63"/>
                  <a:gd name="T17" fmla="*/ 3 h 49"/>
                  <a:gd name="T18" fmla="*/ 57 w 63"/>
                  <a:gd name="T19" fmla="*/ 9 h 49"/>
                  <a:gd name="T20" fmla="*/ 63 w 63"/>
                  <a:gd name="T21" fmla="*/ 1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49">
                    <a:moveTo>
                      <a:pt x="4" y="49"/>
                    </a:moveTo>
                    <a:lnTo>
                      <a:pt x="0" y="40"/>
                    </a:lnTo>
                    <a:lnTo>
                      <a:pt x="0" y="29"/>
                    </a:lnTo>
                    <a:lnTo>
                      <a:pt x="3" y="18"/>
                    </a:lnTo>
                    <a:lnTo>
                      <a:pt x="9" y="11"/>
                    </a:lnTo>
                    <a:lnTo>
                      <a:pt x="18" y="4"/>
                    </a:lnTo>
                    <a:lnTo>
                      <a:pt x="27" y="0"/>
                    </a:lnTo>
                    <a:lnTo>
                      <a:pt x="39" y="0"/>
                    </a:lnTo>
                    <a:lnTo>
                      <a:pt x="49" y="3"/>
                    </a:lnTo>
                    <a:lnTo>
                      <a:pt x="57" y="9"/>
                    </a:lnTo>
                    <a:lnTo>
                      <a:pt x="63" y="1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93" name="Freeform 1244"/>
              <p:cNvSpPr>
                <a:spLocks/>
              </p:cNvSpPr>
              <p:nvPr/>
            </p:nvSpPr>
            <p:spPr bwMode="auto">
              <a:xfrm>
                <a:off x="3026" y="3982"/>
                <a:ext cx="224" cy="402"/>
              </a:xfrm>
              <a:custGeom>
                <a:avLst/>
                <a:gdLst>
                  <a:gd name="T0" fmla="*/ 59 w 895"/>
                  <a:gd name="T1" fmla="*/ 0 h 1607"/>
                  <a:gd name="T2" fmla="*/ 30 w 895"/>
                  <a:gd name="T3" fmla="*/ 16 h 1607"/>
                  <a:gd name="T4" fmla="*/ 0 w 895"/>
                  <a:gd name="T5" fmla="*/ 31 h 1607"/>
                  <a:gd name="T6" fmla="*/ 836 w 895"/>
                  <a:gd name="T7" fmla="*/ 1607 h 1607"/>
                  <a:gd name="T8" fmla="*/ 866 w 895"/>
                  <a:gd name="T9" fmla="*/ 1591 h 1607"/>
                  <a:gd name="T10" fmla="*/ 895 w 895"/>
                  <a:gd name="T11" fmla="*/ 1576 h 1607"/>
                  <a:gd name="T12" fmla="*/ 59 w 895"/>
                  <a:gd name="T13" fmla="*/ 0 h 1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5" h="1607">
                    <a:moveTo>
                      <a:pt x="59" y="0"/>
                    </a:moveTo>
                    <a:lnTo>
                      <a:pt x="30" y="16"/>
                    </a:lnTo>
                    <a:lnTo>
                      <a:pt x="0" y="31"/>
                    </a:lnTo>
                    <a:lnTo>
                      <a:pt x="836" y="1607"/>
                    </a:lnTo>
                    <a:lnTo>
                      <a:pt x="866" y="1591"/>
                    </a:lnTo>
                    <a:lnTo>
                      <a:pt x="895" y="1576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94" name="Freeform 1245"/>
              <p:cNvSpPr>
                <a:spLocks/>
              </p:cNvSpPr>
              <p:nvPr/>
            </p:nvSpPr>
            <p:spPr bwMode="auto">
              <a:xfrm>
                <a:off x="3026" y="3982"/>
                <a:ext cx="224" cy="402"/>
              </a:xfrm>
              <a:custGeom>
                <a:avLst/>
                <a:gdLst>
                  <a:gd name="T0" fmla="*/ 59 w 895"/>
                  <a:gd name="T1" fmla="*/ 0 h 1607"/>
                  <a:gd name="T2" fmla="*/ 30 w 895"/>
                  <a:gd name="T3" fmla="*/ 16 h 1607"/>
                  <a:gd name="T4" fmla="*/ 0 w 895"/>
                  <a:gd name="T5" fmla="*/ 31 h 1607"/>
                  <a:gd name="T6" fmla="*/ 836 w 895"/>
                  <a:gd name="T7" fmla="*/ 1607 h 1607"/>
                  <a:gd name="T8" fmla="*/ 866 w 895"/>
                  <a:gd name="T9" fmla="*/ 1591 h 1607"/>
                  <a:gd name="T10" fmla="*/ 895 w 895"/>
                  <a:gd name="T11" fmla="*/ 1576 h 1607"/>
                  <a:gd name="T12" fmla="*/ 59 w 895"/>
                  <a:gd name="T13" fmla="*/ 0 h 1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5" h="1607">
                    <a:moveTo>
                      <a:pt x="59" y="0"/>
                    </a:moveTo>
                    <a:lnTo>
                      <a:pt x="30" y="16"/>
                    </a:lnTo>
                    <a:lnTo>
                      <a:pt x="0" y="31"/>
                    </a:lnTo>
                    <a:lnTo>
                      <a:pt x="836" y="1607"/>
                    </a:lnTo>
                    <a:lnTo>
                      <a:pt x="866" y="1591"/>
                    </a:lnTo>
                    <a:lnTo>
                      <a:pt x="895" y="1576"/>
                    </a:lnTo>
                    <a:lnTo>
                      <a:pt x="59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95" name="Freeform 1246"/>
              <p:cNvSpPr>
                <a:spLocks/>
              </p:cNvSpPr>
              <p:nvPr/>
            </p:nvSpPr>
            <p:spPr bwMode="auto">
              <a:xfrm>
                <a:off x="3235" y="4376"/>
                <a:ext cx="16" cy="12"/>
              </a:xfrm>
              <a:custGeom>
                <a:avLst/>
                <a:gdLst>
                  <a:gd name="T0" fmla="*/ 30 w 63"/>
                  <a:gd name="T1" fmla="*/ 15 h 49"/>
                  <a:gd name="T2" fmla="*/ 59 w 63"/>
                  <a:gd name="T3" fmla="*/ 0 h 49"/>
                  <a:gd name="T4" fmla="*/ 63 w 63"/>
                  <a:gd name="T5" fmla="*/ 9 h 49"/>
                  <a:gd name="T6" fmla="*/ 63 w 63"/>
                  <a:gd name="T7" fmla="*/ 20 h 49"/>
                  <a:gd name="T8" fmla="*/ 60 w 63"/>
                  <a:gd name="T9" fmla="*/ 31 h 49"/>
                  <a:gd name="T10" fmla="*/ 54 w 63"/>
                  <a:gd name="T11" fmla="*/ 38 h 49"/>
                  <a:gd name="T12" fmla="*/ 45 w 63"/>
                  <a:gd name="T13" fmla="*/ 45 h 49"/>
                  <a:gd name="T14" fmla="*/ 36 w 63"/>
                  <a:gd name="T15" fmla="*/ 49 h 49"/>
                  <a:gd name="T16" fmla="*/ 24 w 63"/>
                  <a:gd name="T17" fmla="*/ 49 h 49"/>
                  <a:gd name="T18" fmla="*/ 14 w 63"/>
                  <a:gd name="T19" fmla="*/ 46 h 49"/>
                  <a:gd name="T20" fmla="*/ 6 w 63"/>
                  <a:gd name="T21" fmla="*/ 40 h 49"/>
                  <a:gd name="T22" fmla="*/ 0 w 63"/>
                  <a:gd name="T23" fmla="*/ 31 h 49"/>
                  <a:gd name="T24" fmla="*/ 30 w 63"/>
                  <a:gd name="T25" fmla="*/ 1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" h="49">
                    <a:moveTo>
                      <a:pt x="30" y="15"/>
                    </a:moveTo>
                    <a:lnTo>
                      <a:pt x="59" y="0"/>
                    </a:lnTo>
                    <a:lnTo>
                      <a:pt x="63" y="9"/>
                    </a:lnTo>
                    <a:lnTo>
                      <a:pt x="63" y="20"/>
                    </a:lnTo>
                    <a:lnTo>
                      <a:pt x="60" y="31"/>
                    </a:lnTo>
                    <a:lnTo>
                      <a:pt x="54" y="38"/>
                    </a:lnTo>
                    <a:lnTo>
                      <a:pt x="45" y="45"/>
                    </a:lnTo>
                    <a:lnTo>
                      <a:pt x="36" y="49"/>
                    </a:lnTo>
                    <a:lnTo>
                      <a:pt x="24" y="49"/>
                    </a:lnTo>
                    <a:lnTo>
                      <a:pt x="14" y="46"/>
                    </a:lnTo>
                    <a:lnTo>
                      <a:pt x="6" y="40"/>
                    </a:lnTo>
                    <a:lnTo>
                      <a:pt x="0" y="31"/>
                    </a:lnTo>
                    <a:lnTo>
                      <a:pt x="3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96" name="Freeform 1247"/>
              <p:cNvSpPr>
                <a:spLocks/>
              </p:cNvSpPr>
              <p:nvPr/>
            </p:nvSpPr>
            <p:spPr bwMode="auto">
              <a:xfrm>
                <a:off x="3235" y="4376"/>
                <a:ext cx="16" cy="12"/>
              </a:xfrm>
              <a:custGeom>
                <a:avLst/>
                <a:gdLst>
                  <a:gd name="T0" fmla="*/ 59 w 63"/>
                  <a:gd name="T1" fmla="*/ 0 h 49"/>
                  <a:gd name="T2" fmla="*/ 63 w 63"/>
                  <a:gd name="T3" fmla="*/ 9 h 49"/>
                  <a:gd name="T4" fmla="*/ 63 w 63"/>
                  <a:gd name="T5" fmla="*/ 20 h 49"/>
                  <a:gd name="T6" fmla="*/ 60 w 63"/>
                  <a:gd name="T7" fmla="*/ 31 h 49"/>
                  <a:gd name="T8" fmla="*/ 54 w 63"/>
                  <a:gd name="T9" fmla="*/ 38 h 49"/>
                  <a:gd name="T10" fmla="*/ 45 w 63"/>
                  <a:gd name="T11" fmla="*/ 45 h 49"/>
                  <a:gd name="T12" fmla="*/ 36 w 63"/>
                  <a:gd name="T13" fmla="*/ 49 h 49"/>
                  <a:gd name="T14" fmla="*/ 24 w 63"/>
                  <a:gd name="T15" fmla="*/ 49 h 49"/>
                  <a:gd name="T16" fmla="*/ 14 w 63"/>
                  <a:gd name="T17" fmla="*/ 46 h 49"/>
                  <a:gd name="T18" fmla="*/ 6 w 63"/>
                  <a:gd name="T19" fmla="*/ 40 h 49"/>
                  <a:gd name="T20" fmla="*/ 0 w 63"/>
                  <a:gd name="T21" fmla="*/ 3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49">
                    <a:moveTo>
                      <a:pt x="59" y="0"/>
                    </a:moveTo>
                    <a:lnTo>
                      <a:pt x="63" y="9"/>
                    </a:lnTo>
                    <a:lnTo>
                      <a:pt x="63" y="20"/>
                    </a:lnTo>
                    <a:lnTo>
                      <a:pt x="60" y="31"/>
                    </a:lnTo>
                    <a:lnTo>
                      <a:pt x="54" y="38"/>
                    </a:lnTo>
                    <a:lnTo>
                      <a:pt x="45" y="45"/>
                    </a:lnTo>
                    <a:lnTo>
                      <a:pt x="36" y="49"/>
                    </a:lnTo>
                    <a:lnTo>
                      <a:pt x="24" y="49"/>
                    </a:lnTo>
                    <a:lnTo>
                      <a:pt x="14" y="46"/>
                    </a:lnTo>
                    <a:lnTo>
                      <a:pt x="6" y="40"/>
                    </a:lnTo>
                    <a:lnTo>
                      <a:pt x="0" y="3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97" name="Freeform 1248"/>
              <p:cNvSpPr>
                <a:spLocks/>
              </p:cNvSpPr>
              <p:nvPr/>
            </p:nvSpPr>
            <p:spPr bwMode="auto">
              <a:xfrm>
                <a:off x="3017" y="4524"/>
                <a:ext cx="32" cy="90"/>
              </a:xfrm>
              <a:custGeom>
                <a:avLst/>
                <a:gdLst>
                  <a:gd name="T0" fmla="*/ 130 w 130"/>
                  <a:gd name="T1" fmla="*/ 0 h 361"/>
                  <a:gd name="T2" fmla="*/ 80 w 130"/>
                  <a:gd name="T3" fmla="*/ 45 h 361"/>
                  <a:gd name="T4" fmla="*/ 0 w 130"/>
                  <a:gd name="T5" fmla="*/ 343 h 361"/>
                  <a:gd name="T6" fmla="*/ 14 w 130"/>
                  <a:gd name="T7" fmla="*/ 361 h 361"/>
                  <a:gd name="T8" fmla="*/ 37 w 130"/>
                  <a:gd name="T9" fmla="*/ 343 h 361"/>
                  <a:gd name="T10" fmla="*/ 130 w 130"/>
                  <a:gd name="T11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361">
                    <a:moveTo>
                      <a:pt x="130" y="0"/>
                    </a:moveTo>
                    <a:lnTo>
                      <a:pt x="80" y="45"/>
                    </a:lnTo>
                    <a:lnTo>
                      <a:pt x="0" y="343"/>
                    </a:lnTo>
                    <a:lnTo>
                      <a:pt x="14" y="361"/>
                    </a:lnTo>
                    <a:lnTo>
                      <a:pt x="37" y="343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FF00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98" name="Freeform 1249"/>
              <p:cNvSpPr>
                <a:spLocks/>
              </p:cNvSpPr>
              <p:nvPr/>
            </p:nvSpPr>
            <p:spPr bwMode="auto">
              <a:xfrm>
                <a:off x="3016" y="4519"/>
                <a:ext cx="33" cy="29"/>
              </a:xfrm>
              <a:custGeom>
                <a:avLst/>
                <a:gdLst>
                  <a:gd name="T0" fmla="*/ 121 w 135"/>
                  <a:gd name="T1" fmla="*/ 0 h 115"/>
                  <a:gd name="T2" fmla="*/ 103 w 135"/>
                  <a:gd name="T3" fmla="*/ 8 h 115"/>
                  <a:gd name="T4" fmla="*/ 9 w 135"/>
                  <a:gd name="T5" fmla="*/ 83 h 115"/>
                  <a:gd name="T6" fmla="*/ 0 w 135"/>
                  <a:gd name="T7" fmla="*/ 96 h 115"/>
                  <a:gd name="T8" fmla="*/ 14 w 135"/>
                  <a:gd name="T9" fmla="*/ 115 h 115"/>
                  <a:gd name="T10" fmla="*/ 29 w 135"/>
                  <a:gd name="T11" fmla="*/ 109 h 115"/>
                  <a:gd name="T12" fmla="*/ 85 w 135"/>
                  <a:gd name="T13" fmla="*/ 65 h 115"/>
                  <a:gd name="T14" fmla="*/ 135 w 135"/>
                  <a:gd name="T15" fmla="*/ 20 h 115"/>
                  <a:gd name="T16" fmla="*/ 121 w 135"/>
                  <a:gd name="T1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5" h="115">
                    <a:moveTo>
                      <a:pt x="121" y="0"/>
                    </a:moveTo>
                    <a:lnTo>
                      <a:pt x="103" y="8"/>
                    </a:lnTo>
                    <a:lnTo>
                      <a:pt x="9" y="83"/>
                    </a:lnTo>
                    <a:lnTo>
                      <a:pt x="0" y="96"/>
                    </a:lnTo>
                    <a:lnTo>
                      <a:pt x="14" y="115"/>
                    </a:lnTo>
                    <a:lnTo>
                      <a:pt x="29" y="109"/>
                    </a:lnTo>
                    <a:lnTo>
                      <a:pt x="85" y="65"/>
                    </a:lnTo>
                    <a:lnTo>
                      <a:pt x="135" y="20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FF00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99" name="Line 1250"/>
              <p:cNvSpPr>
                <a:spLocks noChangeShapeType="1"/>
              </p:cNvSpPr>
              <p:nvPr/>
            </p:nvSpPr>
            <p:spPr bwMode="auto">
              <a:xfrm flipV="1">
                <a:off x="2915" y="4380"/>
                <a:ext cx="328" cy="193"/>
              </a:xfrm>
              <a:prstGeom prst="line">
                <a:avLst/>
              </a:prstGeom>
              <a:noFill/>
              <a:ln w="0">
                <a:solidFill>
                  <a:srgbClr val="FF007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00" name="Freeform 1251"/>
              <p:cNvSpPr>
                <a:spLocks/>
              </p:cNvSpPr>
              <p:nvPr/>
            </p:nvSpPr>
            <p:spPr bwMode="auto">
              <a:xfrm>
                <a:off x="2798" y="4371"/>
                <a:ext cx="9" cy="17"/>
              </a:xfrm>
              <a:custGeom>
                <a:avLst/>
                <a:gdLst>
                  <a:gd name="T0" fmla="*/ 34 w 34"/>
                  <a:gd name="T1" fmla="*/ 35 h 69"/>
                  <a:gd name="T2" fmla="*/ 34 w 34"/>
                  <a:gd name="T3" fmla="*/ 69 h 69"/>
                  <a:gd name="T4" fmla="*/ 23 w 34"/>
                  <a:gd name="T5" fmla="*/ 67 h 69"/>
                  <a:gd name="T6" fmla="*/ 13 w 34"/>
                  <a:gd name="T7" fmla="*/ 62 h 69"/>
                  <a:gd name="T8" fmla="*/ 7 w 34"/>
                  <a:gd name="T9" fmla="*/ 56 h 69"/>
                  <a:gd name="T10" fmla="*/ 1 w 34"/>
                  <a:gd name="T11" fmla="*/ 45 h 69"/>
                  <a:gd name="T12" fmla="*/ 0 w 34"/>
                  <a:gd name="T13" fmla="*/ 35 h 69"/>
                  <a:gd name="T14" fmla="*/ 1 w 34"/>
                  <a:gd name="T15" fmla="*/ 25 h 69"/>
                  <a:gd name="T16" fmla="*/ 7 w 34"/>
                  <a:gd name="T17" fmla="*/ 14 h 69"/>
                  <a:gd name="T18" fmla="*/ 13 w 34"/>
                  <a:gd name="T19" fmla="*/ 8 h 69"/>
                  <a:gd name="T20" fmla="*/ 23 w 34"/>
                  <a:gd name="T21" fmla="*/ 3 h 69"/>
                  <a:gd name="T22" fmla="*/ 34 w 34"/>
                  <a:gd name="T23" fmla="*/ 0 h 69"/>
                  <a:gd name="T24" fmla="*/ 34 w 34"/>
                  <a:gd name="T25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69">
                    <a:moveTo>
                      <a:pt x="34" y="35"/>
                    </a:moveTo>
                    <a:lnTo>
                      <a:pt x="34" y="69"/>
                    </a:lnTo>
                    <a:lnTo>
                      <a:pt x="23" y="67"/>
                    </a:lnTo>
                    <a:lnTo>
                      <a:pt x="13" y="62"/>
                    </a:lnTo>
                    <a:lnTo>
                      <a:pt x="7" y="56"/>
                    </a:lnTo>
                    <a:lnTo>
                      <a:pt x="1" y="45"/>
                    </a:lnTo>
                    <a:lnTo>
                      <a:pt x="0" y="35"/>
                    </a:lnTo>
                    <a:lnTo>
                      <a:pt x="1" y="25"/>
                    </a:lnTo>
                    <a:lnTo>
                      <a:pt x="7" y="14"/>
                    </a:lnTo>
                    <a:lnTo>
                      <a:pt x="13" y="8"/>
                    </a:lnTo>
                    <a:lnTo>
                      <a:pt x="23" y="3"/>
                    </a:lnTo>
                    <a:lnTo>
                      <a:pt x="34" y="0"/>
                    </a:lnTo>
                    <a:lnTo>
                      <a:pt x="34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01" name="Freeform 1252"/>
              <p:cNvSpPr>
                <a:spLocks/>
              </p:cNvSpPr>
              <p:nvPr/>
            </p:nvSpPr>
            <p:spPr bwMode="auto">
              <a:xfrm>
                <a:off x="2798" y="4371"/>
                <a:ext cx="9" cy="17"/>
              </a:xfrm>
              <a:custGeom>
                <a:avLst/>
                <a:gdLst>
                  <a:gd name="T0" fmla="*/ 34 w 34"/>
                  <a:gd name="T1" fmla="*/ 69 h 69"/>
                  <a:gd name="T2" fmla="*/ 23 w 34"/>
                  <a:gd name="T3" fmla="*/ 67 h 69"/>
                  <a:gd name="T4" fmla="*/ 13 w 34"/>
                  <a:gd name="T5" fmla="*/ 62 h 69"/>
                  <a:gd name="T6" fmla="*/ 7 w 34"/>
                  <a:gd name="T7" fmla="*/ 56 h 69"/>
                  <a:gd name="T8" fmla="*/ 1 w 34"/>
                  <a:gd name="T9" fmla="*/ 45 h 69"/>
                  <a:gd name="T10" fmla="*/ 0 w 34"/>
                  <a:gd name="T11" fmla="*/ 35 h 69"/>
                  <a:gd name="T12" fmla="*/ 1 w 34"/>
                  <a:gd name="T13" fmla="*/ 25 h 69"/>
                  <a:gd name="T14" fmla="*/ 7 w 34"/>
                  <a:gd name="T15" fmla="*/ 14 h 69"/>
                  <a:gd name="T16" fmla="*/ 13 w 34"/>
                  <a:gd name="T17" fmla="*/ 8 h 69"/>
                  <a:gd name="T18" fmla="*/ 23 w 34"/>
                  <a:gd name="T19" fmla="*/ 3 h 69"/>
                  <a:gd name="T20" fmla="*/ 34 w 34"/>
                  <a:gd name="T21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69">
                    <a:moveTo>
                      <a:pt x="34" y="69"/>
                    </a:moveTo>
                    <a:lnTo>
                      <a:pt x="23" y="67"/>
                    </a:lnTo>
                    <a:lnTo>
                      <a:pt x="13" y="62"/>
                    </a:lnTo>
                    <a:lnTo>
                      <a:pt x="7" y="56"/>
                    </a:lnTo>
                    <a:lnTo>
                      <a:pt x="1" y="45"/>
                    </a:lnTo>
                    <a:lnTo>
                      <a:pt x="0" y="35"/>
                    </a:lnTo>
                    <a:lnTo>
                      <a:pt x="1" y="25"/>
                    </a:lnTo>
                    <a:lnTo>
                      <a:pt x="7" y="14"/>
                    </a:lnTo>
                    <a:lnTo>
                      <a:pt x="13" y="8"/>
                    </a:lnTo>
                    <a:lnTo>
                      <a:pt x="23" y="3"/>
                    </a:lnTo>
                    <a:lnTo>
                      <a:pt x="3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02" name="Freeform 1253"/>
              <p:cNvSpPr>
                <a:spLocks/>
              </p:cNvSpPr>
              <p:nvPr/>
            </p:nvSpPr>
            <p:spPr bwMode="auto">
              <a:xfrm>
                <a:off x="2807" y="4371"/>
                <a:ext cx="436" cy="17"/>
              </a:xfrm>
              <a:custGeom>
                <a:avLst/>
                <a:gdLst>
                  <a:gd name="T0" fmla="*/ 0 w 1744"/>
                  <a:gd name="T1" fmla="*/ 0 h 69"/>
                  <a:gd name="T2" fmla="*/ 0 w 1744"/>
                  <a:gd name="T3" fmla="*/ 35 h 69"/>
                  <a:gd name="T4" fmla="*/ 0 w 1744"/>
                  <a:gd name="T5" fmla="*/ 69 h 69"/>
                  <a:gd name="T6" fmla="*/ 1744 w 1744"/>
                  <a:gd name="T7" fmla="*/ 69 h 69"/>
                  <a:gd name="T8" fmla="*/ 1744 w 1744"/>
                  <a:gd name="T9" fmla="*/ 35 h 69"/>
                  <a:gd name="T10" fmla="*/ 1744 w 1744"/>
                  <a:gd name="T11" fmla="*/ 0 h 69"/>
                  <a:gd name="T12" fmla="*/ 0 w 1744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44" h="69">
                    <a:moveTo>
                      <a:pt x="0" y="0"/>
                    </a:moveTo>
                    <a:lnTo>
                      <a:pt x="0" y="35"/>
                    </a:lnTo>
                    <a:lnTo>
                      <a:pt x="0" y="69"/>
                    </a:lnTo>
                    <a:lnTo>
                      <a:pt x="1744" y="69"/>
                    </a:lnTo>
                    <a:lnTo>
                      <a:pt x="1744" y="35"/>
                    </a:lnTo>
                    <a:lnTo>
                      <a:pt x="174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03" name="Freeform 1254"/>
              <p:cNvSpPr>
                <a:spLocks/>
              </p:cNvSpPr>
              <p:nvPr/>
            </p:nvSpPr>
            <p:spPr bwMode="auto">
              <a:xfrm>
                <a:off x="2807" y="4371"/>
                <a:ext cx="436" cy="17"/>
              </a:xfrm>
              <a:custGeom>
                <a:avLst/>
                <a:gdLst>
                  <a:gd name="T0" fmla="*/ 0 w 1744"/>
                  <a:gd name="T1" fmla="*/ 0 h 69"/>
                  <a:gd name="T2" fmla="*/ 0 w 1744"/>
                  <a:gd name="T3" fmla="*/ 35 h 69"/>
                  <a:gd name="T4" fmla="*/ 0 w 1744"/>
                  <a:gd name="T5" fmla="*/ 69 h 69"/>
                  <a:gd name="T6" fmla="*/ 1744 w 1744"/>
                  <a:gd name="T7" fmla="*/ 69 h 69"/>
                  <a:gd name="T8" fmla="*/ 1744 w 1744"/>
                  <a:gd name="T9" fmla="*/ 35 h 69"/>
                  <a:gd name="T10" fmla="*/ 1744 w 1744"/>
                  <a:gd name="T11" fmla="*/ 0 h 69"/>
                  <a:gd name="T12" fmla="*/ 0 w 1744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44" h="69">
                    <a:moveTo>
                      <a:pt x="0" y="0"/>
                    </a:moveTo>
                    <a:lnTo>
                      <a:pt x="0" y="35"/>
                    </a:lnTo>
                    <a:lnTo>
                      <a:pt x="0" y="69"/>
                    </a:lnTo>
                    <a:lnTo>
                      <a:pt x="1744" y="69"/>
                    </a:lnTo>
                    <a:lnTo>
                      <a:pt x="1744" y="35"/>
                    </a:lnTo>
                    <a:lnTo>
                      <a:pt x="174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04" name="Freeform 1255"/>
              <p:cNvSpPr>
                <a:spLocks/>
              </p:cNvSpPr>
              <p:nvPr/>
            </p:nvSpPr>
            <p:spPr bwMode="auto">
              <a:xfrm>
                <a:off x="3243" y="4371"/>
                <a:ext cx="8" cy="17"/>
              </a:xfrm>
              <a:custGeom>
                <a:avLst/>
                <a:gdLst>
                  <a:gd name="T0" fmla="*/ 0 w 34"/>
                  <a:gd name="T1" fmla="*/ 35 h 69"/>
                  <a:gd name="T2" fmla="*/ 0 w 34"/>
                  <a:gd name="T3" fmla="*/ 0 h 69"/>
                  <a:gd name="T4" fmla="*/ 10 w 34"/>
                  <a:gd name="T5" fmla="*/ 3 h 69"/>
                  <a:gd name="T6" fmla="*/ 20 w 34"/>
                  <a:gd name="T7" fmla="*/ 8 h 69"/>
                  <a:gd name="T8" fmla="*/ 27 w 34"/>
                  <a:gd name="T9" fmla="*/ 14 h 69"/>
                  <a:gd name="T10" fmla="*/ 32 w 34"/>
                  <a:gd name="T11" fmla="*/ 25 h 69"/>
                  <a:gd name="T12" fmla="*/ 34 w 34"/>
                  <a:gd name="T13" fmla="*/ 35 h 69"/>
                  <a:gd name="T14" fmla="*/ 32 w 34"/>
                  <a:gd name="T15" fmla="*/ 45 h 69"/>
                  <a:gd name="T16" fmla="*/ 27 w 34"/>
                  <a:gd name="T17" fmla="*/ 56 h 69"/>
                  <a:gd name="T18" fmla="*/ 20 w 34"/>
                  <a:gd name="T19" fmla="*/ 62 h 69"/>
                  <a:gd name="T20" fmla="*/ 10 w 34"/>
                  <a:gd name="T21" fmla="*/ 67 h 69"/>
                  <a:gd name="T22" fmla="*/ 0 w 34"/>
                  <a:gd name="T23" fmla="*/ 69 h 69"/>
                  <a:gd name="T24" fmla="*/ 0 w 34"/>
                  <a:gd name="T25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69">
                    <a:moveTo>
                      <a:pt x="0" y="35"/>
                    </a:moveTo>
                    <a:lnTo>
                      <a:pt x="0" y="0"/>
                    </a:lnTo>
                    <a:lnTo>
                      <a:pt x="10" y="3"/>
                    </a:lnTo>
                    <a:lnTo>
                      <a:pt x="20" y="8"/>
                    </a:lnTo>
                    <a:lnTo>
                      <a:pt x="27" y="14"/>
                    </a:lnTo>
                    <a:lnTo>
                      <a:pt x="32" y="25"/>
                    </a:lnTo>
                    <a:lnTo>
                      <a:pt x="34" y="35"/>
                    </a:lnTo>
                    <a:lnTo>
                      <a:pt x="32" y="45"/>
                    </a:lnTo>
                    <a:lnTo>
                      <a:pt x="27" y="56"/>
                    </a:lnTo>
                    <a:lnTo>
                      <a:pt x="20" y="62"/>
                    </a:lnTo>
                    <a:lnTo>
                      <a:pt x="10" y="67"/>
                    </a:lnTo>
                    <a:lnTo>
                      <a:pt x="0" y="6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05" name="Freeform 1256"/>
              <p:cNvSpPr>
                <a:spLocks/>
              </p:cNvSpPr>
              <p:nvPr/>
            </p:nvSpPr>
            <p:spPr bwMode="auto">
              <a:xfrm>
                <a:off x="3243" y="4371"/>
                <a:ext cx="8" cy="17"/>
              </a:xfrm>
              <a:custGeom>
                <a:avLst/>
                <a:gdLst>
                  <a:gd name="T0" fmla="*/ 0 w 34"/>
                  <a:gd name="T1" fmla="*/ 0 h 69"/>
                  <a:gd name="T2" fmla="*/ 10 w 34"/>
                  <a:gd name="T3" fmla="*/ 3 h 69"/>
                  <a:gd name="T4" fmla="*/ 20 w 34"/>
                  <a:gd name="T5" fmla="*/ 8 h 69"/>
                  <a:gd name="T6" fmla="*/ 27 w 34"/>
                  <a:gd name="T7" fmla="*/ 14 h 69"/>
                  <a:gd name="T8" fmla="*/ 32 w 34"/>
                  <a:gd name="T9" fmla="*/ 25 h 69"/>
                  <a:gd name="T10" fmla="*/ 34 w 34"/>
                  <a:gd name="T11" fmla="*/ 35 h 69"/>
                  <a:gd name="T12" fmla="*/ 32 w 34"/>
                  <a:gd name="T13" fmla="*/ 45 h 69"/>
                  <a:gd name="T14" fmla="*/ 27 w 34"/>
                  <a:gd name="T15" fmla="*/ 56 h 69"/>
                  <a:gd name="T16" fmla="*/ 20 w 34"/>
                  <a:gd name="T17" fmla="*/ 62 h 69"/>
                  <a:gd name="T18" fmla="*/ 10 w 34"/>
                  <a:gd name="T19" fmla="*/ 67 h 69"/>
                  <a:gd name="T20" fmla="*/ 0 w 34"/>
                  <a:gd name="T21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69">
                    <a:moveTo>
                      <a:pt x="0" y="0"/>
                    </a:moveTo>
                    <a:lnTo>
                      <a:pt x="10" y="3"/>
                    </a:lnTo>
                    <a:lnTo>
                      <a:pt x="20" y="8"/>
                    </a:lnTo>
                    <a:lnTo>
                      <a:pt x="27" y="14"/>
                    </a:lnTo>
                    <a:lnTo>
                      <a:pt x="32" y="25"/>
                    </a:lnTo>
                    <a:lnTo>
                      <a:pt x="34" y="35"/>
                    </a:lnTo>
                    <a:lnTo>
                      <a:pt x="32" y="45"/>
                    </a:lnTo>
                    <a:lnTo>
                      <a:pt x="27" y="56"/>
                    </a:lnTo>
                    <a:lnTo>
                      <a:pt x="20" y="62"/>
                    </a:lnTo>
                    <a:lnTo>
                      <a:pt x="10" y="67"/>
                    </a:lnTo>
                    <a:lnTo>
                      <a:pt x="0" y="6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06" name="Freeform 1257"/>
              <p:cNvSpPr>
                <a:spLocks/>
              </p:cNvSpPr>
              <p:nvPr/>
            </p:nvSpPr>
            <p:spPr bwMode="auto">
              <a:xfrm>
                <a:off x="3055" y="4582"/>
                <a:ext cx="13" cy="36"/>
              </a:xfrm>
              <a:custGeom>
                <a:avLst/>
                <a:gdLst>
                  <a:gd name="T0" fmla="*/ 53 w 53"/>
                  <a:gd name="T1" fmla="*/ 0 h 144"/>
                  <a:gd name="T2" fmla="*/ 32 w 53"/>
                  <a:gd name="T3" fmla="*/ 18 h 144"/>
                  <a:gd name="T4" fmla="*/ 0 w 53"/>
                  <a:gd name="T5" fmla="*/ 138 h 144"/>
                  <a:gd name="T6" fmla="*/ 6 w 53"/>
                  <a:gd name="T7" fmla="*/ 144 h 144"/>
                  <a:gd name="T8" fmla="*/ 15 w 53"/>
                  <a:gd name="T9" fmla="*/ 138 h 144"/>
                  <a:gd name="T10" fmla="*/ 53 w 53"/>
                  <a:gd name="T1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144">
                    <a:moveTo>
                      <a:pt x="53" y="0"/>
                    </a:moveTo>
                    <a:lnTo>
                      <a:pt x="32" y="18"/>
                    </a:lnTo>
                    <a:lnTo>
                      <a:pt x="0" y="138"/>
                    </a:lnTo>
                    <a:lnTo>
                      <a:pt x="6" y="144"/>
                    </a:lnTo>
                    <a:lnTo>
                      <a:pt x="15" y="138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F00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07" name="Freeform 1258"/>
              <p:cNvSpPr>
                <a:spLocks/>
              </p:cNvSpPr>
              <p:nvPr/>
            </p:nvSpPr>
            <p:spPr bwMode="auto">
              <a:xfrm>
                <a:off x="3055" y="4580"/>
                <a:ext cx="13" cy="12"/>
              </a:xfrm>
              <a:custGeom>
                <a:avLst/>
                <a:gdLst>
                  <a:gd name="T0" fmla="*/ 47 w 54"/>
                  <a:gd name="T1" fmla="*/ 0 h 46"/>
                  <a:gd name="T2" fmla="*/ 41 w 54"/>
                  <a:gd name="T3" fmla="*/ 4 h 46"/>
                  <a:gd name="T4" fmla="*/ 4 w 54"/>
                  <a:gd name="T5" fmla="*/ 34 h 46"/>
                  <a:gd name="T6" fmla="*/ 0 w 54"/>
                  <a:gd name="T7" fmla="*/ 39 h 46"/>
                  <a:gd name="T8" fmla="*/ 5 w 54"/>
                  <a:gd name="T9" fmla="*/ 46 h 46"/>
                  <a:gd name="T10" fmla="*/ 11 w 54"/>
                  <a:gd name="T11" fmla="*/ 44 h 46"/>
                  <a:gd name="T12" fmla="*/ 33 w 54"/>
                  <a:gd name="T13" fmla="*/ 26 h 46"/>
                  <a:gd name="T14" fmla="*/ 54 w 54"/>
                  <a:gd name="T15" fmla="*/ 8 h 46"/>
                  <a:gd name="T16" fmla="*/ 47 w 54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46">
                    <a:moveTo>
                      <a:pt x="47" y="0"/>
                    </a:moveTo>
                    <a:lnTo>
                      <a:pt x="41" y="4"/>
                    </a:lnTo>
                    <a:lnTo>
                      <a:pt x="4" y="34"/>
                    </a:lnTo>
                    <a:lnTo>
                      <a:pt x="0" y="39"/>
                    </a:lnTo>
                    <a:lnTo>
                      <a:pt x="5" y="46"/>
                    </a:lnTo>
                    <a:lnTo>
                      <a:pt x="11" y="44"/>
                    </a:lnTo>
                    <a:lnTo>
                      <a:pt x="33" y="26"/>
                    </a:lnTo>
                    <a:lnTo>
                      <a:pt x="54" y="8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00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08" name="Freeform 1259"/>
              <p:cNvSpPr>
                <a:spLocks/>
              </p:cNvSpPr>
              <p:nvPr/>
            </p:nvSpPr>
            <p:spPr bwMode="auto">
              <a:xfrm>
                <a:off x="3235" y="4372"/>
                <a:ext cx="16" cy="12"/>
              </a:xfrm>
              <a:custGeom>
                <a:avLst/>
                <a:gdLst>
                  <a:gd name="T0" fmla="*/ 30 w 63"/>
                  <a:gd name="T1" fmla="*/ 33 h 49"/>
                  <a:gd name="T2" fmla="*/ 0 w 63"/>
                  <a:gd name="T3" fmla="*/ 18 h 49"/>
                  <a:gd name="T4" fmla="*/ 6 w 63"/>
                  <a:gd name="T5" fmla="*/ 9 h 49"/>
                  <a:gd name="T6" fmla="*/ 14 w 63"/>
                  <a:gd name="T7" fmla="*/ 2 h 49"/>
                  <a:gd name="T8" fmla="*/ 24 w 63"/>
                  <a:gd name="T9" fmla="*/ 0 h 49"/>
                  <a:gd name="T10" fmla="*/ 35 w 63"/>
                  <a:gd name="T11" fmla="*/ 0 h 49"/>
                  <a:gd name="T12" fmla="*/ 45 w 63"/>
                  <a:gd name="T13" fmla="*/ 3 h 49"/>
                  <a:gd name="T14" fmla="*/ 54 w 63"/>
                  <a:gd name="T15" fmla="*/ 10 h 49"/>
                  <a:gd name="T16" fmla="*/ 60 w 63"/>
                  <a:gd name="T17" fmla="*/ 18 h 49"/>
                  <a:gd name="T18" fmla="*/ 63 w 63"/>
                  <a:gd name="T19" fmla="*/ 28 h 49"/>
                  <a:gd name="T20" fmla="*/ 63 w 63"/>
                  <a:gd name="T21" fmla="*/ 38 h 49"/>
                  <a:gd name="T22" fmla="*/ 59 w 63"/>
                  <a:gd name="T23" fmla="*/ 49 h 49"/>
                  <a:gd name="T24" fmla="*/ 30 w 63"/>
                  <a:gd name="T25" fmla="*/ 3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" h="49">
                    <a:moveTo>
                      <a:pt x="30" y="33"/>
                    </a:moveTo>
                    <a:lnTo>
                      <a:pt x="0" y="18"/>
                    </a:lnTo>
                    <a:lnTo>
                      <a:pt x="6" y="9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35" y="0"/>
                    </a:lnTo>
                    <a:lnTo>
                      <a:pt x="45" y="3"/>
                    </a:lnTo>
                    <a:lnTo>
                      <a:pt x="54" y="10"/>
                    </a:lnTo>
                    <a:lnTo>
                      <a:pt x="60" y="18"/>
                    </a:lnTo>
                    <a:lnTo>
                      <a:pt x="63" y="28"/>
                    </a:lnTo>
                    <a:lnTo>
                      <a:pt x="63" y="38"/>
                    </a:lnTo>
                    <a:lnTo>
                      <a:pt x="59" y="49"/>
                    </a:lnTo>
                    <a:lnTo>
                      <a:pt x="30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09" name="Freeform 1260"/>
              <p:cNvSpPr>
                <a:spLocks/>
              </p:cNvSpPr>
              <p:nvPr/>
            </p:nvSpPr>
            <p:spPr bwMode="auto">
              <a:xfrm>
                <a:off x="3235" y="4372"/>
                <a:ext cx="16" cy="12"/>
              </a:xfrm>
              <a:custGeom>
                <a:avLst/>
                <a:gdLst>
                  <a:gd name="T0" fmla="*/ 0 w 63"/>
                  <a:gd name="T1" fmla="*/ 18 h 49"/>
                  <a:gd name="T2" fmla="*/ 6 w 63"/>
                  <a:gd name="T3" fmla="*/ 9 h 49"/>
                  <a:gd name="T4" fmla="*/ 14 w 63"/>
                  <a:gd name="T5" fmla="*/ 2 h 49"/>
                  <a:gd name="T6" fmla="*/ 24 w 63"/>
                  <a:gd name="T7" fmla="*/ 0 h 49"/>
                  <a:gd name="T8" fmla="*/ 35 w 63"/>
                  <a:gd name="T9" fmla="*/ 0 h 49"/>
                  <a:gd name="T10" fmla="*/ 45 w 63"/>
                  <a:gd name="T11" fmla="*/ 3 h 49"/>
                  <a:gd name="T12" fmla="*/ 54 w 63"/>
                  <a:gd name="T13" fmla="*/ 10 h 49"/>
                  <a:gd name="T14" fmla="*/ 60 w 63"/>
                  <a:gd name="T15" fmla="*/ 18 h 49"/>
                  <a:gd name="T16" fmla="*/ 63 w 63"/>
                  <a:gd name="T17" fmla="*/ 28 h 49"/>
                  <a:gd name="T18" fmla="*/ 63 w 63"/>
                  <a:gd name="T19" fmla="*/ 38 h 49"/>
                  <a:gd name="T20" fmla="*/ 59 w 63"/>
                  <a:gd name="T21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49">
                    <a:moveTo>
                      <a:pt x="0" y="18"/>
                    </a:moveTo>
                    <a:lnTo>
                      <a:pt x="6" y="9"/>
                    </a:lnTo>
                    <a:lnTo>
                      <a:pt x="14" y="2"/>
                    </a:lnTo>
                    <a:lnTo>
                      <a:pt x="24" y="0"/>
                    </a:lnTo>
                    <a:lnTo>
                      <a:pt x="35" y="0"/>
                    </a:lnTo>
                    <a:lnTo>
                      <a:pt x="45" y="3"/>
                    </a:lnTo>
                    <a:lnTo>
                      <a:pt x="54" y="10"/>
                    </a:lnTo>
                    <a:lnTo>
                      <a:pt x="60" y="18"/>
                    </a:lnTo>
                    <a:lnTo>
                      <a:pt x="63" y="28"/>
                    </a:lnTo>
                    <a:lnTo>
                      <a:pt x="63" y="38"/>
                    </a:lnTo>
                    <a:lnTo>
                      <a:pt x="59" y="4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10" name="Freeform 1261"/>
              <p:cNvSpPr>
                <a:spLocks/>
              </p:cNvSpPr>
              <p:nvPr/>
            </p:nvSpPr>
            <p:spPr bwMode="auto">
              <a:xfrm>
                <a:off x="3026" y="4376"/>
                <a:ext cx="224" cy="406"/>
              </a:xfrm>
              <a:custGeom>
                <a:avLst/>
                <a:gdLst>
                  <a:gd name="T0" fmla="*/ 895 w 895"/>
                  <a:gd name="T1" fmla="*/ 31 h 1623"/>
                  <a:gd name="T2" fmla="*/ 866 w 895"/>
                  <a:gd name="T3" fmla="*/ 15 h 1623"/>
                  <a:gd name="T4" fmla="*/ 836 w 895"/>
                  <a:gd name="T5" fmla="*/ 0 h 1623"/>
                  <a:gd name="T6" fmla="*/ 0 w 895"/>
                  <a:gd name="T7" fmla="*/ 1592 h 1623"/>
                  <a:gd name="T8" fmla="*/ 30 w 895"/>
                  <a:gd name="T9" fmla="*/ 1607 h 1623"/>
                  <a:gd name="T10" fmla="*/ 59 w 895"/>
                  <a:gd name="T11" fmla="*/ 1623 h 1623"/>
                  <a:gd name="T12" fmla="*/ 895 w 895"/>
                  <a:gd name="T13" fmla="*/ 31 h 1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5" h="1623">
                    <a:moveTo>
                      <a:pt x="895" y="31"/>
                    </a:moveTo>
                    <a:lnTo>
                      <a:pt x="866" y="15"/>
                    </a:lnTo>
                    <a:lnTo>
                      <a:pt x="836" y="0"/>
                    </a:lnTo>
                    <a:lnTo>
                      <a:pt x="0" y="1592"/>
                    </a:lnTo>
                    <a:lnTo>
                      <a:pt x="30" y="1607"/>
                    </a:lnTo>
                    <a:lnTo>
                      <a:pt x="59" y="1623"/>
                    </a:lnTo>
                    <a:lnTo>
                      <a:pt x="895" y="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11" name="Freeform 1262"/>
              <p:cNvSpPr>
                <a:spLocks/>
              </p:cNvSpPr>
              <p:nvPr/>
            </p:nvSpPr>
            <p:spPr bwMode="auto">
              <a:xfrm>
                <a:off x="3026" y="4376"/>
                <a:ext cx="224" cy="406"/>
              </a:xfrm>
              <a:custGeom>
                <a:avLst/>
                <a:gdLst>
                  <a:gd name="T0" fmla="*/ 895 w 895"/>
                  <a:gd name="T1" fmla="*/ 31 h 1623"/>
                  <a:gd name="T2" fmla="*/ 866 w 895"/>
                  <a:gd name="T3" fmla="*/ 15 h 1623"/>
                  <a:gd name="T4" fmla="*/ 836 w 895"/>
                  <a:gd name="T5" fmla="*/ 0 h 1623"/>
                  <a:gd name="T6" fmla="*/ 0 w 895"/>
                  <a:gd name="T7" fmla="*/ 1592 h 1623"/>
                  <a:gd name="T8" fmla="*/ 30 w 895"/>
                  <a:gd name="T9" fmla="*/ 1607 h 1623"/>
                  <a:gd name="T10" fmla="*/ 59 w 895"/>
                  <a:gd name="T11" fmla="*/ 1623 h 1623"/>
                  <a:gd name="T12" fmla="*/ 895 w 895"/>
                  <a:gd name="T13" fmla="*/ 31 h 1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95" h="1623">
                    <a:moveTo>
                      <a:pt x="895" y="31"/>
                    </a:moveTo>
                    <a:lnTo>
                      <a:pt x="866" y="15"/>
                    </a:lnTo>
                    <a:lnTo>
                      <a:pt x="836" y="0"/>
                    </a:lnTo>
                    <a:lnTo>
                      <a:pt x="0" y="1592"/>
                    </a:lnTo>
                    <a:lnTo>
                      <a:pt x="30" y="1607"/>
                    </a:lnTo>
                    <a:lnTo>
                      <a:pt x="59" y="1623"/>
                    </a:lnTo>
                    <a:lnTo>
                      <a:pt x="895" y="31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12" name="Freeform 1263"/>
              <p:cNvSpPr>
                <a:spLocks/>
              </p:cNvSpPr>
              <p:nvPr/>
            </p:nvSpPr>
            <p:spPr bwMode="auto">
              <a:xfrm>
                <a:off x="3025" y="4774"/>
                <a:ext cx="16" cy="12"/>
              </a:xfrm>
              <a:custGeom>
                <a:avLst/>
                <a:gdLst>
                  <a:gd name="T0" fmla="*/ 34 w 63"/>
                  <a:gd name="T1" fmla="*/ 15 h 49"/>
                  <a:gd name="T2" fmla="*/ 63 w 63"/>
                  <a:gd name="T3" fmla="*/ 31 h 49"/>
                  <a:gd name="T4" fmla="*/ 57 w 63"/>
                  <a:gd name="T5" fmla="*/ 40 h 49"/>
                  <a:gd name="T6" fmla="*/ 49 w 63"/>
                  <a:gd name="T7" fmla="*/ 46 h 49"/>
                  <a:gd name="T8" fmla="*/ 39 w 63"/>
                  <a:gd name="T9" fmla="*/ 49 h 49"/>
                  <a:gd name="T10" fmla="*/ 29 w 63"/>
                  <a:gd name="T11" fmla="*/ 49 h 49"/>
                  <a:gd name="T12" fmla="*/ 18 w 63"/>
                  <a:gd name="T13" fmla="*/ 45 h 49"/>
                  <a:gd name="T14" fmla="*/ 9 w 63"/>
                  <a:gd name="T15" fmla="*/ 38 h 49"/>
                  <a:gd name="T16" fmla="*/ 3 w 63"/>
                  <a:gd name="T17" fmla="*/ 31 h 49"/>
                  <a:gd name="T18" fmla="*/ 0 w 63"/>
                  <a:gd name="T19" fmla="*/ 20 h 49"/>
                  <a:gd name="T20" fmla="*/ 0 w 63"/>
                  <a:gd name="T21" fmla="*/ 10 h 49"/>
                  <a:gd name="T22" fmla="*/ 4 w 63"/>
                  <a:gd name="T23" fmla="*/ 0 h 49"/>
                  <a:gd name="T24" fmla="*/ 34 w 63"/>
                  <a:gd name="T25" fmla="*/ 1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" h="49">
                    <a:moveTo>
                      <a:pt x="34" y="15"/>
                    </a:moveTo>
                    <a:lnTo>
                      <a:pt x="63" y="31"/>
                    </a:lnTo>
                    <a:lnTo>
                      <a:pt x="57" y="40"/>
                    </a:lnTo>
                    <a:lnTo>
                      <a:pt x="49" y="46"/>
                    </a:lnTo>
                    <a:lnTo>
                      <a:pt x="39" y="49"/>
                    </a:lnTo>
                    <a:lnTo>
                      <a:pt x="29" y="49"/>
                    </a:lnTo>
                    <a:lnTo>
                      <a:pt x="18" y="45"/>
                    </a:lnTo>
                    <a:lnTo>
                      <a:pt x="9" y="38"/>
                    </a:lnTo>
                    <a:lnTo>
                      <a:pt x="3" y="31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34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13" name="Freeform 1264"/>
              <p:cNvSpPr>
                <a:spLocks/>
              </p:cNvSpPr>
              <p:nvPr/>
            </p:nvSpPr>
            <p:spPr bwMode="auto">
              <a:xfrm>
                <a:off x="3025" y="4774"/>
                <a:ext cx="16" cy="12"/>
              </a:xfrm>
              <a:custGeom>
                <a:avLst/>
                <a:gdLst>
                  <a:gd name="T0" fmla="*/ 63 w 63"/>
                  <a:gd name="T1" fmla="*/ 31 h 49"/>
                  <a:gd name="T2" fmla="*/ 57 w 63"/>
                  <a:gd name="T3" fmla="*/ 40 h 49"/>
                  <a:gd name="T4" fmla="*/ 49 w 63"/>
                  <a:gd name="T5" fmla="*/ 46 h 49"/>
                  <a:gd name="T6" fmla="*/ 39 w 63"/>
                  <a:gd name="T7" fmla="*/ 49 h 49"/>
                  <a:gd name="T8" fmla="*/ 29 w 63"/>
                  <a:gd name="T9" fmla="*/ 49 h 49"/>
                  <a:gd name="T10" fmla="*/ 18 w 63"/>
                  <a:gd name="T11" fmla="*/ 45 h 49"/>
                  <a:gd name="T12" fmla="*/ 9 w 63"/>
                  <a:gd name="T13" fmla="*/ 38 h 49"/>
                  <a:gd name="T14" fmla="*/ 3 w 63"/>
                  <a:gd name="T15" fmla="*/ 31 h 49"/>
                  <a:gd name="T16" fmla="*/ 0 w 63"/>
                  <a:gd name="T17" fmla="*/ 20 h 49"/>
                  <a:gd name="T18" fmla="*/ 0 w 63"/>
                  <a:gd name="T19" fmla="*/ 10 h 49"/>
                  <a:gd name="T20" fmla="*/ 4 w 63"/>
                  <a:gd name="T21" fmla="*/ 0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49">
                    <a:moveTo>
                      <a:pt x="63" y="31"/>
                    </a:moveTo>
                    <a:lnTo>
                      <a:pt x="57" y="40"/>
                    </a:lnTo>
                    <a:lnTo>
                      <a:pt x="49" y="46"/>
                    </a:lnTo>
                    <a:lnTo>
                      <a:pt x="39" y="49"/>
                    </a:lnTo>
                    <a:lnTo>
                      <a:pt x="29" y="49"/>
                    </a:lnTo>
                    <a:lnTo>
                      <a:pt x="18" y="45"/>
                    </a:lnTo>
                    <a:lnTo>
                      <a:pt x="9" y="38"/>
                    </a:lnTo>
                    <a:lnTo>
                      <a:pt x="3" y="31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14" name="Freeform 1265"/>
              <p:cNvSpPr>
                <a:spLocks/>
              </p:cNvSpPr>
              <p:nvPr/>
            </p:nvSpPr>
            <p:spPr bwMode="auto">
              <a:xfrm>
                <a:off x="3341" y="3878"/>
                <a:ext cx="13" cy="36"/>
              </a:xfrm>
              <a:custGeom>
                <a:avLst/>
                <a:gdLst>
                  <a:gd name="T0" fmla="*/ 51 w 51"/>
                  <a:gd name="T1" fmla="*/ 0 h 145"/>
                  <a:gd name="T2" fmla="*/ 32 w 51"/>
                  <a:gd name="T3" fmla="*/ 18 h 145"/>
                  <a:gd name="T4" fmla="*/ 0 w 51"/>
                  <a:gd name="T5" fmla="*/ 138 h 145"/>
                  <a:gd name="T6" fmla="*/ 5 w 51"/>
                  <a:gd name="T7" fmla="*/ 145 h 145"/>
                  <a:gd name="T8" fmla="*/ 15 w 51"/>
                  <a:gd name="T9" fmla="*/ 138 h 145"/>
                  <a:gd name="T10" fmla="*/ 51 w 51"/>
                  <a:gd name="T11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145">
                    <a:moveTo>
                      <a:pt x="51" y="0"/>
                    </a:moveTo>
                    <a:lnTo>
                      <a:pt x="32" y="18"/>
                    </a:lnTo>
                    <a:lnTo>
                      <a:pt x="0" y="138"/>
                    </a:lnTo>
                    <a:lnTo>
                      <a:pt x="5" y="145"/>
                    </a:lnTo>
                    <a:lnTo>
                      <a:pt x="15" y="13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3F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15" name="Freeform 1266"/>
              <p:cNvSpPr>
                <a:spLocks/>
              </p:cNvSpPr>
              <p:nvPr/>
            </p:nvSpPr>
            <p:spPr bwMode="auto">
              <a:xfrm>
                <a:off x="3341" y="3876"/>
                <a:ext cx="13" cy="11"/>
              </a:xfrm>
              <a:custGeom>
                <a:avLst/>
                <a:gdLst>
                  <a:gd name="T0" fmla="*/ 48 w 53"/>
                  <a:gd name="T1" fmla="*/ 0 h 46"/>
                  <a:gd name="T2" fmla="*/ 42 w 53"/>
                  <a:gd name="T3" fmla="*/ 3 h 46"/>
                  <a:gd name="T4" fmla="*/ 3 w 53"/>
                  <a:gd name="T5" fmla="*/ 33 h 46"/>
                  <a:gd name="T6" fmla="*/ 0 w 53"/>
                  <a:gd name="T7" fmla="*/ 38 h 46"/>
                  <a:gd name="T8" fmla="*/ 5 w 53"/>
                  <a:gd name="T9" fmla="*/ 46 h 46"/>
                  <a:gd name="T10" fmla="*/ 12 w 53"/>
                  <a:gd name="T11" fmla="*/ 43 h 46"/>
                  <a:gd name="T12" fmla="*/ 34 w 53"/>
                  <a:gd name="T13" fmla="*/ 25 h 46"/>
                  <a:gd name="T14" fmla="*/ 53 w 53"/>
                  <a:gd name="T15" fmla="*/ 7 h 46"/>
                  <a:gd name="T16" fmla="*/ 48 w 53"/>
                  <a:gd name="T17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46">
                    <a:moveTo>
                      <a:pt x="48" y="0"/>
                    </a:moveTo>
                    <a:lnTo>
                      <a:pt x="42" y="3"/>
                    </a:lnTo>
                    <a:lnTo>
                      <a:pt x="3" y="33"/>
                    </a:lnTo>
                    <a:lnTo>
                      <a:pt x="0" y="38"/>
                    </a:lnTo>
                    <a:lnTo>
                      <a:pt x="5" y="46"/>
                    </a:lnTo>
                    <a:lnTo>
                      <a:pt x="12" y="43"/>
                    </a:lnTo>
                    <a:lnTo>
                      <a:pt x="34" y="25"/>
                    </a:lnTo>
                    <a:lnTo>
                      <a:pt x="53" y="7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3F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16" name="Freeform 1267"/>
              <p:cNvSpPr>
                <a:spLocks/>
              </p:cNvSpPr>
              <p:nvPr/>
            </p:nvSpPr>
            <p:spPr bwMode="auto">
              <a:xfrm>
                <a:off x="3279" y="3815"/>
                <a:ext cx="66" cy="95"/>
              </a:xfrm>
              <a:custGeom>
                <a:avLst/>
                <a:gdLst>
                  <a:gd name="T0" fmla="*/ 192 w 265"/>
                  <a:gd name="T1" fmla="*/ 0 h 382"/>
                  <a:gd name="T2" fmla="*/ 116 w 265"/>
                  <a:gd name="T3" fmla="*/ 0 h 382"/>
                  <a:gd name="T4" fmla="*/ 91 w 265"/>
                  <a:gd name="T5" fmla="*/ 19 h 382"/>
                  <a:gd name="T6" fmla="*/ 105 w 265"/>
                  <a:gd name="T7" fmla="*/ 38 h 382"/>
                  <a:gd name="T8" fmla="*/ 181 w 265"/>
                  <a:gd name="T9" fmla="*/ 38 h 382"/>
                  <a:gd name="T10" fmla="*/ 217 w 265"/>
                  <a:gd name="T11" fmla="*/ 55 h 382"/>
                  <a:gd name="T12" fmla="*/ 223 w 265"/>
                  <a:gd name="T13" fmla="*/ 95 h 382"/>
                  <a:gd name="T14" fmla="*/ 196 w 265"/>
                  <a:gd name="T15" fmla="*/ 135 h 382"/>
                  <a:gd name="T16" fmla="*/ 150 w 265"/>
                  <a:gd name="T17" fmla="*/ 152 h 382"/>
                  <a:gd name="T18" fmla="*/ 113 w 265"/>
                  <a:gd name="T19" fmla="*/ 152 h 382"/>
                  <a:gd name="T20" fmla="*/ 89 w 265"/>
                  <a:gd name="T21" fmla="*/ 171 h 382"/>
                  <a:gd name="T22" fmla="*/ 103 w 265"/>
                  <a:gd name="T23" fmla="*/ 191 h 382"/>
                  <a:gd name="T24" fmla="*/ 140 w 265"/>
                  <a:gd name="T25" fmla="*/ 191 h 382"/>
                  <a:gd name="T26" fmla="*/ 176 w 265"/>
                  <a:gd name="T27" fmla="*/ 207 h 382"/>
                  <a:gd name="T28" fmla="*/ 183 w 265"/>
                  <a:gd name="T29" fmla="*/ 247 h 382"/>
                  <a:gd name="T30" fmla="*/ 172 w 265"/>
                  <a:gd name="T31" fmla="*/ 286 h 382"/>
                  <a:gd name="T32" fmla="*/ 145 w 265"/>
                  <a:gd name="T33" fmla="*/ 326 h 382"/>
                  <a:gd name="T34" fmla="*/ 100 w 265"/>
                  <a:gd name="T35" fmla="*/ 343 h 382"/>
                  <a:gd name="T36" fmla="*/ 24 w 265"/>
                  <a:gd name="T37" fmla="*/ 343 h 382"/>
                  <a:gd name="T38" fmla="*/ 0 w 265"/>
                  <a:gd name="T39" fmla="*/ 362 h 382"/>
                  <a:gd name="T40" fmla="*/ 14 w 265"/>
                  <a:gd name="T41" fmla="*/ 382 h 382"/>
                  <a:gd name="T42" fmla="*/ 90 w 265"/>
                  <a:gd name="T43" fmla="*/ 382 h 382"/>
                  <a:gd name="T44" fmla="*/ 114 w 265"/>
                  <a:gd name="T45" fmla="*/ 378 h 382"/>
                  <a:gd name="T46" fmla="*/ 165 w 265"/>
                  <a:gd name="T47" fmla="*/ 353 h 382"/>
                  <a:gd name="T48" fmla="*/ 184 w 265"/>
                  <a:gd name="T49" fmla="*/ 334 h 382"/>
                  <a:gd name="T50" fmla="*/ 210 w 265"/>
                  <a:gd name="T51" fmla="*/ 286 h 382"/>
                  <a:gd name="T52" fmla="*/ 220 w 265"/>
                  <a:gd name="T53" fmla="*/ 247 h 382"/>
                  <a:gd name="T54" fmla="*/ 224 w 265"/>
                  <a:gd name="T55" fmla="*/ 210 h 382"/>
                  <a:gd name="T56" fmla="*/ 203 w 265"/>
                  <a:gd name="T57" fmla="*/ 171 h 382"/>
                  <a:gd name="T58" fmla="*/ 235 w 265"/>
                  <a:gd name="T59" fmla="*/ 143 h 382"/>
                  <a:gd name="T60" fmla="*/ 261 w 265"/>
                  <a:gd name="T61" fmla="*/ 95 h 382"/>
                  <a:gd name="T62" fmla="*/ 265 w 265"/>
                  <a:gd name="T63" fmla="*/ 72 h 382"/>
                  <a:gd name="T64" fmla="*/ 251 w 265"/>
                  <a:gd name="T65" fmla="*/ 28 h 382"/>
                  <a:gd name="T66" fmla="*/ 237 w 265"/>
                  <a:gd name="T67" fmla="*/ 13 h 382"/>
                  <a:gd name="T68" fmla="*/ 192 w 265"/>
                  <a:gd name="T69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5" h="382">
                    <a:moveTo>
                      <a:pt x="192" y="0"/>
                    </a:moveTo>
                    <a:lnTo>
                      <a:pt x="116" y="0"/>
                    </a:lnTo>
                    <a:lnTo>
                      <a:pt x="91" y="19"/>
                    </a:lnTo>
                    <a:lnTo>
                      <a:pt x="105" y="38"/>
                    </a:lnTo>
                    <a:lnTo>
                      <a:pt x="181" y="38"/>
                    </a:lnTo>
                    <a:lnTo>
                      <a:pt x="217" y="55"/>
                    </a:lnTo>
                    <a:lnTo>
                      <a:pt x="223" y="95"/>
                    </a:lnTo>
                    <a:lnTo>
                      <a:pt x="196" y="135"/>
                    </a:lnTo>
                    <a:lnTo>
                      <a:pt x="150" y="152"/>
                    </a:lnTo>
                    <a:lnTo>
                      <a:pt x="113" y="152"/>
                    </a:lnTo>
                    <a:lnTo>
                      <a:pt x="89" y="171"/>
                    </a:lnTo>
                    <a:lnTo>
                      <a:pt x="103" y="191"/>
                    </a:lnTo>
                    <a:lnTo>
                      <a:pt x="140" y="191"/>
                    </a:lnTo>
                    <a:lnTo>
                      <a:pt x="176" y="207"/>
                    </a:lnTo>
                    <a:lnTo>
                      <a:pt x="183" y="247"/>
                    </a:lnTo>
                    <a:lnTo>
                      <a:pt x="172" y="286"/>
                    </a:lnTo>
                    <a:lnTo>
                      <a:pt x="145" y="326"/>
                    </a:lnTo>
                    <a:lnTo>
                      <a:pt x="100" y="343"/>
                    </a:lnTo>
                    <a:lnTo>
                      <a:pt x="24" y="343"/>
                    </a:lnTo>
                    <a:lnTo>
                      <a:pt x="0" y="362"/>
                    </a:lnTo>
                    <a:lnTo>
                      <a:pt x="14" y="382"/>
                    </a:lnTo>
                    <a:lnTo>
                      <a:pt x="90" y="382"/>
                    </a:lnTo>
                    <a:lnTo>
                      <a:pt x="114" y="378"/>
                    </a:lnTo>
                    <a:lnTo>
                      <a:pt x="165" y="353"/>
                    </a:lnTo>
                    <a:lnTo>
                      <a:pt x="184" y="334"/>
                    </a:lnTo>
                    <a:lnTo>
                      <a:pt x="210" y="286"/>
                    </a:lnTo>
                    <a:lnTo>
                      <a:pt x="220" y="247"/>
                    </a:lnTo>
                    <a:lnTo>
                      <a:pt x="224" y="210"/>
                    </a:lnTo>
                    <a:lnTo>
                      <a:pt x="203" y="171"/>
                    </a:lnTo>
                    <a:lnTo>
                      <a:pt x="235" y="143"/>
                    </a:lnTo>
                    <a:lnTo>
                      <a:pt x="261" y="95"/>
                    </a:lnTo>
                    <a:lnTo>
                      <a:pt x="265" y="72"/>
                    </a:lnTo>
                    <a:lnTo>
                      <a:pt x="251" y="28"/>
                    </a:lnTo>
                    <a:lnTo>
                      <a:pt x="237" y="13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3F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17" name="Line 1268"/>
              <p:cNvSpPr>
                <a:spLocks noChangeShapeType="1"/>
              </p:cNvSpPr>
              <p:nvPr/>
            </p:nvSpPr>
            <p:spPr bwMode="auto">
              <a:xfrm>
                <a:off x="3490" y="4778"/>
                <a:ext cx="3399" cy="0"/>
              </a:xfrm>
              <a:prstGeom prst="line">
                <a:avLst/>
              </a:prstGeom>
              <a:noFill/>
              <a:ln w="0">
                <a:solidFill>
                  <a:srgbClr val="FF007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18" name="Freeform 1269"/>
              <p:cNvSpPr>
                <a:spLocks/>
              </p:cNvSpPr>
              <p:nvPr/>
            </p:nvSpPr>
            <p:spPr bwMode="auto">
              <a:xfrm>
                <a:off x="4164" y="5118"/>
                <a:ext cx="18" cy="8"/>
              </a:xfrm>
              <a:custGeom>
                <a:avLst/>
                <a:gdLst>
                  <a:gd name="T0" fmla="*/ 33 w 68"/>
                  <a:gd name="T1" fmla="*/ 0 h 34"/>
                  <a:gd name="T2" fmla="*/ 68 w 68"/>
                  <a:gd name="T3" fmla="*/ 0 h 34"/>
                  <a:gd name="T4" fmla="*/ 65 w 68"/>
                  <a:gd name="T5" fmla="*/ 10 h 34"/>
                  <a:gd name="T6" fmla="*/ 60 w 68"/>
                  <a:gd name="T7" fmla="*/ 21 h 34"/>
                  <a:gd name="T8" fmla="*/ 54 w 68"/>
                  <a:gd name="T9" fmla="*/ 27 h 34"/>
                  <a:gd name="T10" fmla="*/ 44 w 68"/>
                  <a:gd name="T11" fmla="*/ 32 h 34"/>
                  <a:gd name="T12" fmla="*/ 33 w 68"/>
                  <a:gd name="T13" fmla="*/ 34 h 34"/>
                  <a:gd name="T14" fmla="*/ 23 w 68"/>
                  <a:gd name="T15" fmla="*/ 32 h 34"/>
                  <a:gd name="T16" fmla="*/ 13 w 68"/>
                  <a:gd name="T17" fmla="*/ 27 h 34"/>
                  <a:gd name="T18" fmla="*/ 6 w 68"/>
                  <a:gd name="T19" fmla="*/ 21 h 34"/>
                  <a:gd name="T20" fmla="*/ 1 w 68"/>
                  <a:gd name="T21" fmla="*/ 10 h 34"/>
                  <a:gd name="T22" fmla="*/ 0 w 68"/>
                  <a:gd name="T23" fmla="*/ 0 h 34"/>
                  <a:gd name="T24" fmla="*/ 33 w 68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4">
                    <a:moveTo>
                      <a:pt x="33" y="0"/>
                    </a:moveTo>
                    <a:lnTo>
                      <a:pt x="68" y="0"/>
                    </a:lnTo>
                    <a:lnTo>
                      <a:pt x="65" y="10"/>
                    </a:lnTo>
                    <a:lnTo>
                      <a:pt x="60" y="21"/>
                    </a:lnTo>
                    <a:lnTo>
                      <a:pt x="54" y="27"/>
                    </a:lnTo>
                    <a:lnTo>
                      <a:pt x="44" y="32"/>
                    </a:lnTo>
                    <a:lnTo>
                      <a:pt x="33" y="34"/>
                    </a:lnTo>
                    <a:lnTo>
                      <a:pt x="23" y="32"/>
                    </a:lnTo>
                    <a:lnTo>
                      <a:pt x="13" y="27"/>
                    </a:lnTo>
                    <a:lnTo>
                      <a:pt x="6" y="21"/>
                    </a:lnTo>
                    <a:lnTo>
                      <a:pt x="1" y="10"/>
                    </a:lnTo>
                    <a:lnTo>
                      <a:pt x="0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19" name="Freeform 1270"/>
              <p:cNvSpPr>
                <a:spLocks/>
              </p:cNvSpPr>
              <p:nvPr/>
            </p:nvSpPr>
            <p:spPr bwMode="auto">
              <a:xfrm>
                <a:off x="4164" y="5118"/>
                <a:ext cx="18" cy="8"/>
              </a:xfrm>
              <a:custGeom>
                <a:avLst/>
                <a:gdLst>
                  <a:gd name="T0" fmla="*/ 68 w 68"/>
                  <a:gd name="T1" fmla="*/ 0 h 34"/>
                  <a:gd name="T2" fmla="*/ 65 w 68"/>
                  <a:gd name="T3" fmla="*/ 10 h 34"/>
                  <a:gd name="T4" fmla="*/ 60 w 68"/>
                  <a:gd name="T5" fmla="*/ 21 h 34"/>
                  <a:gd name="T6" fmla="*/ 54 w 68"/>
                  <a:gd name="T7" fmla="*/ 27 h 34"/>
                  <a:gd name="T8" fmla="*/ 44 w 68"/>
                  <a:gd name="T9" fmla="*/ 32 h 34"/>
                  <a:gd name="T10" fmla="*/ 33 w 68"/>
                  <a:gd name="T11" fmla="*/ 34 h 34"/>
                  <a:gd name="T12" fmla="*/ 23 w 68"/>
                  <a:gd name="T13" fmla="*/ 32 h 34"/>
                  <a:gd name="T14" fmla="*/ 13 w 68"/>
                  <a:gd name="T15" fmla="*/ 27 h 34"/>
                  <a:gd name="T16" fmla="*/ 6 w 68"/>
                  <a:gd name="T17" fmla="*/ 21 h 34"/>
                  <a:gd name="T18" fmla="*/ 1 w 68"/>
                  <a:gd name="T19" fmla="*/ 10 h 34"/>
                  <a:gd name="T20" fmla="*/ 0 w 68"/>
                  <a:gd name="T2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4">
                    <a:moveTo>
                      <a:pt x="68" y="0"/>
                    </a:moveTo>
                    <a:lnTo>
                      <a:pt x="65" y="10"/>
                    </a:lnTo>
                    <a:lnTo>
                      <a:pt x="60" y="21"/>
                    </a:lnTo>
                    <a:lnTo>
                      <a:pt x="54" y="27"/>
                    </a:lnTo>
                    <a:lnTo>
                      <a:pt x="44" y="32"/>
                    </a:lnTo>
                    <a:lnTo>
                      <a:pt x="33" y="34"/>
                    </a:lnTo>
                    <a:lnTo>
                      <a:pt x="23" y="32"/>
                    </a:lnTo>
                    <a:lnTo>
                      <a:pt x="13" y="27"/>
                    </a:lnTo>
                    <a:lnTo>
                      <a:pt x="6" y="21"/>
                    </a:lnTo>
                    <a:lnTo>
                      <a:pt x="1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0" name="Freeform 1271"/>
              <p:cNvSpPr>
                <a:spLocks/>
              </p:cNvSpPr>
              <p:nvPr/>
            </p:nvSpPr>
            <p:spPr bwMode="auto">
              <a:xfrm>
                <a:off x="4164" y="4775"/>
                <a:ext cx="18" cy="343"/>
              </a:xfrm>
              <a:custGeom>
                <a:avLst/>
                <a:gdLst>
                  <a:gd name="T0" fmla="*/ 0 w 68"/>
                  <a:gd name="T1" fmla="*/ 1371 h 1371"/>
                  <a:gd name="T2" fmla="*/ 33 w 68"/>
                  <a:gd name="T3" fmla="*/ 1371 h 1371"/>
                  <a:gd name="T4" fmla="*/ 68 w 68"/>
                  <a:gd name="T5" fmla="*/ 1371 h 1371"/>
                  <a:gd name="T6" fmla="*/ 68 w 68"/>
                  <a:gd name="T7" fmla="*/ 0 h 1371"/>
                  <a:gd name="T8" fmla="*/ 33 w 68"/>
                  <a:gd name="T9" fmla="*/ 0 h 1371"/>
                  <a:gd name="T10" fmla="*/ 0 w 68"/>
                  <a:gd name="T11" fmla="*/ 0 h 1371"/>
                  <a:gd name="T12" fmla="*/ 0 w 68"/>
                  <a:gd name="T13" fmla="*/ 1371 h 1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371">
                    <a:moveTo>
                      <a:pt x="0" y="1371"/>
                    </a:moveTo>
                    <a:lnTo>
                      <a:pt x="33" y="1371"/>
                    </a:lnTo>
                    <a:lnTo>
                      <a:pt x="68" y="1371"/>
                    </a:lnTo>
                    <a:lnTo>
                      <a:pt x="68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137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1" name="Freeform 1272"/>
              <p:cNvSpPr>
                <a:spLocks/>
              </p:cNvSpPr>
              <p:nvPr/>
            </p:nvSpPr>
            <p:spPr bwMode="auto">
              <a:xfrm>
                <a:off x="4164" y="4775"/>
                <a:ext cx="18" cy="343"/>
              </a:xfrm>
              <a:custGeom>
                <a:avLst/>
                <a:gdLst>
                  <a:gd name="T0" fmla="*/ 0 w 68"/>
                  <a:gd name="T1" fmla="*/ 1371 h 1371"/>
                  <a:gd name="T2" fmla="*/ 33 w 68"/>
                  <a:gd name="T3" fmla="*/ 1371 h 1371"/>
                  <a:gd name="T4" fmla="*/ 68 w 68"/>
                  <a:gd name="T5" fmla="*/ 1371 h 1371"/>
                  <a:gd name="T6" fmla="*/ 68 w 68"/>
                  <a:gd name="T7" fmla="*/ 0 h 1371"/>
                  <a:gd name="T8" fmla="*/ 33 w 68"/>
                  <a:gd name="T9" fmla="*/ 0 h 1371"/>
                  <a:gd name="T10" fmla="*/ 0 w 68"/>
                  <a:gd name="T11" fmla="*/ 0 h 1371"/>
                  <a:gd name="T12" fmla="*/ 0 w 68"/>
                  <a:gd name="T13" fmla="*/ 1371 h 1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371">
                    <a:moveTo>
                      <a:pt x="0" y="1371"/>
                    </a:moveTo>
                    <a:lnTo>
                      <a:pt x="33" y="1371"/>
                    </a:lnTo>
                    <a:lnTo>
                      <a:pt x="68" y="1371"/>
                    </a:lnTo>
                    <a:lnTo>
                      <a:pt x="68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1371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2" name="Freeform 1273"/>
              <p:cNvSpPr>
                <a:spLocks/>
              </p:cNvSpPr>
              <p:nvPr/>
            </p:nvSpPr>
            <p:spPr bwMode="auto">
              <a:xfrm>
                <a:off x="4164" y="4766"/>
                <a:ext cx="18" cy="9"/>
              </a:xfrm>
              <a:custGeom>
                <a:avLst/>
                <a:gdLst>
                  <a:gd name="T0" fmla="*/ 33 w 68"/>
                  <a:gd name="T1" fmla="*/ 35 h 35"/>
                  <a:gd name="T2" fmla="*/ 0 w 68"/>
                  <a:gd name="T3" fmla="*/ 35 h 35"/>
                  <a:gd name="T4" fmla="*/ 1 w 68"/>
                  <a:gd name="T5" fmla="*/ 24 h 35"/>
                  <a:gd name="T6" fmla="*/ 6 w 68"/>
                  <a:gd name="T7" fmla="*/ 14 h 35"/>
                  <a:gd name="T8" fmla="*/ 13 w 68"/>
                  <a:gd name="T9" fmla="*/ 7 h 35"/>
                  <a:gd name="T10" fmla="*/ 23 w 68"/>
                  <a:gd name="T11" fmla="*/ 2 h 35"/>
                  <a:gd name="T12" fmla="*/ 33 w 68"/>
                  <a:gd name="T13" fmla="*/ 0 h 35"/>
                  <a:gd name="T14" fmla="*/ 44 w 68"/>
                  <a:gd name="T15" fmla="*/ 2 h 35"/>
                  <a:gd name="T16" fmla="*/ 54 w 68"/>
                  <a:gd name="T17" fmla="*/ 7 h 35"/>
                  <a:gd name="T18" fmla="*/ 60 w 68"/>
                  <a:gd name="T19" fmla="*/ 14 h 35"/>
                  <a:gd name="T20" fmla="*/ 65 w 68"/>
                  <a:gd name="T21" fmla="*/ 24 h 35"/>
                  <a:gd name="T22" fmla="*/ 68 w 68"/>
                  <a:gd name="T23" fmla="*/ 35 h 35"/>
                  <a:gd name="T24" fmla="*/ 33 w 68"/>
                  <a:gd name="T2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5">
                    <a:moveTo>
                      <a:pt x="33" y="35"/>
                    </a:moveTo>
                    <a:lnTo>
                      <a:pt x="0" y="35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4" y="2"/>
                    </a:lnTo>
                    <a:lnTo>
                      <a:pt x="54" y="7"/>
                    </a:lnTo>
                    <a:lnTo>
                      <a:pt x="60" y="14"/>
                    </a:lnTo>
                    <a:lnTo>
                      <a:pt x="65" y="24"/>
                    </a:lnTo>
                    <a:lnTo>
                      <a:pt x="68" y="35"/>
                    </a:lnTo>
                    <a:lnTo>
                      <a:pt x="33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3" name="Freeform 1274"/>
              <p:cNvSpPr>
                <a:spLocks/>
              </p:cNvSpPr>
              <p:nvPr/>
            </p:nvSpPr>
            <p:spPr bwMode="auto">
              <a:xfrm>
                <a:off x="4164" y="4766"/>
                <a:ext cx="18" cy="9"/>
              </a:xfrm>
              <a:custGeom>
                <a:avLst/>
                <a:gdLst>
                  <a:gd name="T0" fmla="*/ 0 w 68"/>
                  <a:gd name="T1" fmla="*/ 35 h 35"/>
                  <a:gd name="T2" fmla="*/ 1 w 68"/>
                  <a:gd name="T3" fmla="*/ 24 h 35"/>
                  <a:gd name="T4" fmla="*/ 6 w 68"/>
                  <a:gd name="T5" fmla="*/ 14 h 35"/>
                  <a:gd name="T6" fmla="*/ 13 w 68"/>
                  <a:gd name="T7" fmla="*/ 7 h 35"/>
                  <a:gd name="T8" fmla="*/ 23 w 68"/>
                  <a:gd name="T9" fmla="*/ 2 h 35"/>
                  <a:gd name="T10" fmla="*/ 33 w 68"/>
                  <a:gd name="T11" fmla="*/ 0 h 35"/>
                  <a:gd name="T12" fmla="*/ 44 w 68"/>
                  <a:gd name="T13" fmla="*/ 2 h 35"/>
                  <a:gd name="T14" fmla="*/ 54 w 68"/>
                  <a:gd name="T15" fmla="*/ 7 h 35"/>
                  <a:gd name="T16" fmla="*/ 60 w 68"/>
                  <a:gd name="T17" fmla="*/ 14 h 35"/>
                  <a:gd name="T18" fmla="*/ 65 w 68"/>
                  <a:gd name="T19" fmla="*/ 24 h 35"/>
                  <a:gd name="T20" fmla="*/ 68 w 68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4" y="2"/>
                    </a:lnTo>
                    <a:lnTo>
                      <a:pt x="54" y="7"/>
                    </a:lnTo>
                    <a:lnTo>
                      <a:pt x="60" y="14"/>
                    </a:lnTo>
                    <a:lnTo>
                      <a:pt x="65" y="24"/>
                    </a:lnTo>
                    <a:lnTo>
                      <a:pt x="68" y="3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4" name="Freeform 1275"/>
              <p:cNvSpPr>
                <a:spLocks/>
              </p:cNvSpPr>
              <p:nvPr/>
            </p:nvSpPr>
            <p:spPr bwMode="auto">
              <a:xfrm>
                <a:off x="3708" y="4766"/>
                <a:ext cx="17" cy="9"/>
              </a:xfrm>
              <a:custGeom>
                <a:avLst/>
                <a:gdLst>
                  <a:gd name="T0" fmla="*/ 33 w 68"/>
                  <a:gd name="T1" fmla="*/ 35 h 35"/>
                  <a:gd name="T2" fmla="*/ 0 w 68"/>
                  <a:gd name="T3" fmla="*/ 35 h 35"/>
                  <a:gd name="T4" fmla="*/ 1 w 68"/>
                  <a:gd name="T5" fmla="*/ 24 h 35"/>
                  <a:gd name="T6" fmla="*/ 6 w 68"/>
                  <a:gd name="T7" fmla="*/ 14 h 35"/>
                  <a:gd name="T8" fmla="*/ 13 w 68"/>
                  <a:gd name="T9" fmla="*/ 7 h 35"/>
                  <a:gd name="T10" fmla="*/ 23 w 68"/>
                  <a:gd name="T11" fmla="*/ 2 h 35"/>
                  <a:gd name="T12" fmla="*/ 33 w 68"/>
                  <a:gd name="T13" fmla="*/ 0 h 35"/>
                  <a:gd name="T14" fmla="*/ 44 w 68"/>
                  <a:gd name="T15" fmla="*/ 2 h 35"/>
                  <a:gd name="T16" fmla="*/ 54 w 68"/>
                  <a:gd name="T17" fmla="*/ 7 h 35"/>
                  <a:gd name="T18" fmla="*/ 60 w 68"/>
                  <a:gd name="T19" fmla="*/ 14 h 35"/>
                  <a:gd name="T20" fmla="*/ 66 w 68"/>
                  <a:gd name="T21" fmla="*/ 24 h 35"/>
                  <a:gd name="T22" fmla="*/ 68 w 68"/>
                  <a:gd name="T23" fmla="*/ 35 h 35"/>
                  <a:gd name="T24" fmla="*/ 33 w 68"/>
                  <a:gd name="T2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5">
                    <a:moveTo>
                      <a:pt x="33" y="35"/>
                    </a:moveTo>
                    <a:lnTo>
                      <a:pt x="0" y="35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4" y="2"/>
                    </a:lnTo>
                    <a:lnTo>
                      <a:pt x="54" y="7"/>
                    </a:lnTo>
                    <a:lnTo>
                      <a:pt x="60" y="14"/>
                    </a:lnTo>
                    <a:lnTo>
                      <a:pt x="66" y="24"/>
                    </a:lnTo>
                    <a:lnTo>
                      <a:pt x="68" y="35"/>
                    </a:lnTo>
                    <a:lnTo>
                      <a:pt x="33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5" name="Freeform 1276"/>
              <p:cNvSpPr>
                <a:spLocks/>
              </p:cNvSpPr>
              <p:nvPr/>
            </p:nvSpPr>
            <p:spPr bwMode="auto">
              <a:xfrm>
                <a:off x="3708" y="4766"/>
                <a:ext cx="17" cy="9"/>
              </a:xfrm>
              <a:custGeom>
                <a:avLst/>
                <a:gdLst>
                  <a:gd name="T0" fmla="*/ 0 w 68"/>
                  <a:gd name="T1" fmla="*/ 35 h 35"/>
                  <a:gd name="T2" fmla="*/ 1 w 68"/>
                  <a:gd name="T3" fmla="*/ 24 h 35"/>
                  <a:gd name="T4" fmla="*/ 6 w 68"/>
                  <a:gd name="T5" fmla="*/ 14 h 35"/>
                  <a:gd name="T6" fmla="*/ 13 w 68"/>
                  <a:gd name="T7" fmla="*/ 7 h 35"/>
                  <a:gd name="T8" fmla="*/ 23 w 68"/>
                  <a:gd name="T9" fmla="*/ 2 h 35"/>
                  <a:gd name="T10" fmla="*/ 33 w 68"/>
                  <a:gd name="T11" fmla="*/ 0 h 35"/>
                  <a:gd name="T12" fmla="*/ 44 w 68"/>
                  <a:gd name="T13" fmla="*/ 2 h 35"/>
                  <a:gd name="T14" fmla="*/ 54 w 68"/>
                  <a:gd name="T15" fmla="*/ 7 h 35"/>
                  <a:gd name="T16" fmla="*/ 60 w 68"/>
                  <a:gd name="T17" fmla="*/ 14 h 35"/>
                  <a:gd name="T18" fmla="*/ 66 w 68"/>
                  <a:gd name="T19" fmla="*/ 24 h 35"/>
                  <a:gd name="T20" fmla="*/ 68 w 68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4" y="2"/>
                    </a:lnTo>
                    <a:lnTo>
                      <a:pt x="54" y="7"/>
                    </a:lnTo>
                    <a:lnTo>
                      <a:pt x="60" y="14"/>
                    </a:lnTo>
                    <a:lnTo>
                      <a:pt x="66" y="24"/>
                    </a:lnTo>
                    <a:lnTo>
                      <a:pt x="68" y="3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6" name="Freeform 1277"/>
              <p:cNvSpPr>
                <a:spLocks/>
              </p:cNvSpPr>
              <p:nvPr/>
            </p:nvSpPr>
            <p:spPr bwMode="auto">
              <a:xfrm>
                <a:off x="3708" y="4775"/>
                <a:ext cx="17" cy="343"/>
              </a:xfrm>
              <a:custGeom>
                <a:avLst/>
                <a:gdLst>
                  <a:gd name="T0" fmla="*/ 68 w 68"/>
                  <a:gd name="T1" fmla="*/ 0 h 1371"/>
                  <a:gd name="T2" fmla="*/ 33 w 68"/>
                  <a:gd name="T3" fmla="*/ 0 h 1371"/>
                  <a:gd name="T4" fmla="*/ 0 w 68"/>
                  <a:gd name="T5" fmla="*/ 0 h 1371"/>
                  <a:gd name="T6" fmla="*/ 0 w 68"/>
                  <a:gd name="T7" fmla="*/ 1371 h 1371"/>
                  <a:gd name="T8" fmla="*/ 33 w 68"/>
                  <a:gd name="T9" fmla="*/ 1371 h 1371"/>
                  <a:gd name="T10" fmla="*/ 68 w 68"/>
                  <a:gd name="T11" fmla="*/ 1371 h 1371"/>
                  <a:gd name="T12" fmla="*/ 68 w 68"/>
                  <a:gd name="T13" fmla="*/ 0 h 1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371">
                    <a:moveTo>
                      <a:pt x="68" y="0"/>
                    </a:moveTo>
                    <a:lnTo>
                      <a:pt x="33" y="0"/>
                    </a:lnTo>
                    <a:lnTo>
                      <a:pt x="0" y="0"/>
                    </a:lnTo>
                    <a:lnTo>
                      <a:pt x="0" y="1371"/>
                    </a:lnTo>
                    <a:lnTo>
                      <a:pt x="33" y="1371"/>
                    </a:lnTo>
                    <a:lnTo>
                      <a:pt x="68" y="1371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7" name="Freeform 1278"/>
              <p:cNvSpPr>
                <a:spLocks/>
              </p:cNvSpPr>
              <p:nvPr/>
            </p:nvSpPr>
            <p:spPr bwMode="auto">
              <a:xfrm>
                <a:off x="3708" y="4775"/>
                <a:ext cx="17" cy="343"/>
              </a:xfrm>
              <a:custGeom>
                <a:avLst/>
                <a:gdLst>
                  <a:gd name="T0" fmla="*/ 68 w 68"/>
                  <a:gd name="T1" fmla="*/ 0 h 1371"/>
                  <a:gd name="T2" fmla="*/ 33 w 68"/>
                  <a:gd name="T3" fmla="*/ 0 h 1371"/>
                  <a:gd name="T4" fmla="*/ 0 w 68"/>
                  <a:gd name="T5" fmla="*/ 0 h 1371"/>
                  <a:gd name="T6" fmla="*/ 0 w 68"/>
                  <a:gd name="T7" fmla="*/ 1371 h 1371"/>
                  <a:gd name="T8" fmla="*/ 33 w 68"/>
                  <a:gd name="T9" fmla="*/ 1371 h 1371"/>
                  <a:gd name="T10" fmla="*/ 68 w 68"/>
                  <a:gd name="T11" fmla="*/ 1371 h 1371"/>
                  <a:gd name="T12" fmla="*/ 68 w 68"/>
                  <a:gd name="T13" fmla="*/ 0 h 1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371">
                    <a:moveTo>
                      <a:pt x="68" y="0"/>
                    </a:moveTo>
                    <a:lnTo>
                      <a:pt x="33" y="0"/>
                    </a:lnTo>
                    <a:lnTo>
                      <a:pt x="0" y="0"/>
                    </a:lnTo>
                    <a:lnTo>
                      <a:pt x="0" y="1371"/>
                    </a:lnTo>
                    <a:lnTo>
                      <a:pt x="33" y="1371"/>
                    </a:lnTo>
                    <a:lnTo>
                      <a:pt x="68" y="1371"/>
                    </a:lnTo>
                    <a:lnTo>
                      <a:pt x="68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8" name="Freeform 1279"/>
              <p:cNvSpPr>
                <a:spLocks/>
              </p:cNvSpPr>
              <p:nvPr/>
            </p:nvSpPr>
            <p:spPr bwMode="auto">
              <a:xfrm>
                <a:off x="3708" y="5118"/>
                <a:ext cx="17" cy="8"/>
              </a:xfrm>
              <a:custGeom>
                <a:avLst/>
                <a:gdLst>
                  <a:gd name="T0" fmla="*/ 33 w 68"/>
                  <a:gd name="T1" fmla="*/ 0 h 34"/>
                  <a:gd name="T2" fmla="*/ 68 w 68"/>
                  <a:gd name="T3" fmla="*/ 0 h 34"/>
                  <a:gd name="T4" fmla="*/ 66 w 68"/>
                  <a:gd name="T5" fmla="*/ 10 h 34"/>
                  <a:gd name="T6" fmla="*/ 60 w 68"/>
                  <a:gd name="T7" fmla="*/ 21 h 34"/>
                  <a:gd name="T8" fmla="*/ 54 w 68"/>
                  <a:gd name="T9" fmla="*/ 27 h 34"/>
                  <a:gd name="T10" fmla="*/ 44 w 68"/>
                  <a:gd name="T11" fmla="*/ 32 h 34"/>
                  <a:gd name="T12" fmla="*/ 33 w 68"/>
                  <a:gd name="T13" fmla="*/ 34 h 34"/>
                  <a:gd name="T14" fmla="*/ 23 w 68"/>
                  <a:gd name="T15" fmla="*/ 32 h 34"/>
                  <a:gd name="T16" fmla="*/ 13 w 68"/>
                  <a:gd name="T17" fmla="*/ 27 h 34"/>
                  <a:gd name="T18" fmla="*/ 6 w 68"/>
                  <a:gd name="T19" fmla="*/ 21 h 34"/>
                  <a:gd name="T20" fmla="*/ 1 w 68"/>
                  <a:gd name="T21" fmla="*/ 10 h 34"/>
                  <a:gd name="T22" fmla="*/ 0 w 68"/>
                  <a:gd name="T23" fmla="*/ 0 h 34"/>
                  <a:gd name="T24" fmla="*/ 33 w 68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4">
                    <a:moveTo>
                      <a:pt x="33" y="0"/>
                    </a:moveTo>
                    <a:lnTo>
                      <a:pt x="68" y="0"/>
                    </a:lnTo>
                    <a:lnTo>
                      <a:pt x="66" y="10"/>
                    </a:lnTo>
                    <a:lnTo>
                      <a:pt x="60" y="21"/>
                    </a:lnTo>
                    <a:lnTo>
                      <a:pt x="54" y="27"/>
                    </a:lnTo>
                    <a:lnTo>
                      <a:pt x="44" y="32"/>
                    </a:lnTo>
                    <a:lnTo>
                      <a:pt x="33" y="34"/>
                    </a:lnTo>
                    <a:lnTo>
                      <a:pt x="23" y="32"/>
                    </a:lnTo>
                    <a:lnTo>
                      <a:pt x="13" y="27"/>
                    </a:lnTo>
                    <a:lnTo>
                      <a:pt x="6" y="21"/>
                    </a:lnTo>
                    <a:lnTo>
                      <a:pt x="1" y="10"/>
                    </a:lnTo>
                    <a:lnTo>
                      <a:pt x="0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29" name="Freeform 1280"/>
              <p:cNvSpPr>
                <a:spLocks/>
              </p:cNvSpPr>
              <p:nvPr/>
            </p:nvSpPr>
            <p:spPr bwMode="auto">
              <a:xfrm>
                <a:off x="3708" y="5118"/>
                <a:ext cx="17" cy="8"/>
              </a:xfrm>
              <a:custGeom>
                <a:avLst/>
                <a:gdLst>
                  <a:gd name="T0" fmla="*/ 68 w 68"/>
                  <a:gd name="T1" fmla="*/ 0 h 34"/>
                  <a:gd name="T2" fmla="*/ 66 w 68"/>
                  <a:gd name="T3" fmla="*/ 10 h 34"/>
                  <a:gd name="T4" fmla="*/ 60 w 68"/>
                  <a:gd name="T5" fmla="*/ 21 h 34"/>
                  <a:gd name="T6" fmla="*/ 54 w 68"/>
                  <a:gd name="T7" fmla="*/ 27 h 34"/>
                  <a:gd name="T8" fmla="*/ 44 w 68"/>
                  <a:gd name="T9" fmla="*/ 32 h 34"/>
                  <a:gd name="T10" fmla="*/ 33 w 68"/>
                  <a:gd name="T11" fmla="*/ 34 h 34"/>
                  <a:gd name="T12" fmla="*/ 23 w 68"/>
                  <a:gd name="T13" fmla="*/ 32 h 34"/>
                  <a:gd name="T14" fmla="*/ 13 w 68"/>
                  <a:gd name="T15" fmla="*/ 27 h 34"/>
                  <a:gd name="T16" fmla="*/ 6 w 68"/>
                  <a:gd name="T17" fmla="*/ 21 h 34"/>
                  <a:gd name="T18" fmla="*/ 1 w 68"/>
                  <a:gd name="T19" fmla="*/ 10 h 34"/>
                  <a:gd name="T20" fmla="*/ 0 w 68"/>
                  <a:gd name="T2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4">
                    <a:moveTo>
                      <a:pt x="68" y="0"/>
                    </a:moveTo>
                    <a:lnTo>
                      <a:pt x="66" y="10"/>
                    </a:lnTo>
                    <a:lnTo>
                      <a:pt x="60" y="21"/>
                    </a:lnTo>
                    <a:lnTo>
                      <a:pt x="54" y="27"/>
                    </a:lnTo>
                    <a:lnTo>
                      <a:pt x="44" y="32"/>
                    </a:lnTo>
                    <a:lnTo>
                      <a:pt x="33" y="34"/>
                    </a:lnTo>
                    <a:lnTo>
                      <a:pt x="23" y="32"/>
                    </a:lnTo>
                    <a:lnTo>
                      <a:pt x="13" y="27"/>
                    </a:lnTo>
                    <a:lnTo>
                      <a:pt x="6" y="21"/>
                    </a:lnTo>
                    <a:lnTo>
                      <a:pt x="1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30" name="Freeform 1281"/>
              <p:cNvSpPr>
                <a:spLocks/>
              </p:cNvSpPr>
              <p:nvPr/>
            </p:nvSpPr>
            <p:spPr bwMode="auto">
              <a:xfrm>
                <a:off x="3708" y="5109"/>
                <a:ext cx="9" cy="17"/>
              </a:xfrm>
              <a:custGeom>
                <a:avLst/>
                <a:gdLst>
                  <a:gd name="T0" fmla="*/ 33 w 33"/>
                  <a:gd name="T1" fmla="*/ 35 h 69"/>
                  <a:gd name="T2" fmla="*/ 33 w 33"/>
                  <a:gd name="T3" fmla="*/ 69 h 69"/>
                  <a:gd name="T4" fmla="*/ 23 w 33"/>
                  <a:gd name="T5" fmla="*/ 67 h 69"/>
                  <a:gd name="T6" fmla="*/ 13 w 33"/>
                  <a:gd name="T7" fmla="*/ 62 h 69"/>
                  <a:gd name="T8" fmla="*/ 6 w 33"/>
                  <a:gd name="T9" fmla="*/ 56 h 69"/>
                  <a:gd name="T10" fmla="*/ 1 w 33"/>
                  <a:gd name="T11" fmla="*/ 45 h 69"/>
                  <a:gd name="T12" fmla="*/ 0 w 33"/>
                  <a:gd name="T13" fmla="*/ 35 h 69"/>
                  <a:gd name="T14" fmla="*/ 1 w 33"/>
                  <a:gd name="T15" fmla="*/ 25 h 69"/>
                  <a:gd name="T16" fmla="*/ 6 w 33"/>
                  <a:gd name="T17" fmla="*/ 14 h 69"/>
                  <a:gd name="T18" fmla="*/ 13 w 33"/>
                  <a:gd name="T19" fmla="*/ 8 h 69"/>
                  <a:gd name="T20" fmla="*/ 23 w 33"/>
                  <a:gd name="T21" fmla="*/ 3 h 69"/>
                  <a:gd name="T22" fmla="*/ 33 w 33"/>
                  <a:gd name="T23" fmla="*/ 0 h 69"/>
                  <a:gd name="T24" fmla="*/ 33 w 33"/>
                  <a:gd name="T25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69">
                    <a:moveTo>
                      <a:pt x="33" y="35"/>
                    </a:moveTo>
                    <a:lnTo>
                      <a:pt x="33" y="69"/>
                    </a:lnTo>
                    <a:lnTo>
                      <a:pt x="23" y="67"/>
                    </a:lnTo>
                    <a:lnTo>
                      <a:pt x="13" y="62"/>
                    </a:lnTo>
                    <a:lnTo>
                      <a:pt x="6" y="56"/>
                    </a:lnTo>
                    <a:lnTo>
                      <a:pt x="1" y="45"/>
                    </a:lnTo>
                    <a:lnTo>
                      <a:pt x="0" y="35"/>
                    </a:lnTo>
                    <a:lnTo>
                      <a:pt x="1" y="25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3"/>
                    </a:lnTo>
                    <a:lnTo>
                      <a:pt x="33" y="0"/>
                    </a:lnTo>
                    <a:lnTo>
                      <a:pt x="33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31" name="Freeform 1282"/>
              <p:cNvSpPr>
                <a:spLocks/>
              </p:cNvSpPr>
              <p:nvPr/>
            </p:nvSpPr>
            <p:spPr bwMode="auto">
              <a:xfrm>
                <a:off x="3708" y="5109"/>
                <a:ext cx="9" cy="17"/>
              </a:xfrm>
              <a:custGeom>
                <a:avLst/>
                <a:gdLst>
                  <a:gd name="T0" fmla="*/ 33 w 33"/>
                  <a:gd name="T1" fmla="*/ 69 h 69"/>
                  <a:gd name="T2" fmla="*/ 23 w 33"/>
                  <a:gd name="T3" fmla="*/ 67 h 69"/>
                  <a:gd name="T4" fmla="*/ 13 w 33"/>
                  <a:gd name="T5" fmla="*/ 62 h 69"/>
                  <a:gd name="T6" fmla="*/ 6 w 33"/>
                  <a:gd name="T7" fmla="*/ 56 h 69"/>
                  <a:gd name="T8" fmla="*/ 1 w 33"/>
                  <a:gd name="T9" fmla="*/ 45 h 69"/>
                  <a:gd name="T10" fmla="*/ 0 w 33"/>
                  <a:gd name="T11" fmla="*/ 35 h 69"/>
                  <a:gd name="T12" fmla="*/ 1 w 33"/>
                  <a:gd name="T13" fmla="*/ 25 h 69"/>
                  <a:gd name="T14" fmla="*/ 6 w 33"/>
                  <a:gd name="T15" fmla="*/ 14 h 69"/>
                  <a:gd name="T16" fmla="*/ 13 w 33"/>
                  <a:gd name="T17" fmla="*/ 8 h 69"/>
                  <a:gd name="T18" fmla="*/ 23 w 33"/>
                  <a:gd name="T19" fmla="*/ 3 h 69"/>
                  <a:gd name="T20" fmla="*/ 33 w 33"/>
                  <a:gd name="T21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69">
                    <a:moveTo>
                      <a:pt x="33" y="69"/>
                    </a:moveTo>
                    <a:lnTo>
                      <a:pt x="23" y="67"/>
                    </a:lnTo>
                    <a:lnTo>
                      <a:pt x="13" y="62"/>
                    </a:lnTo>
                    <a:lnTo>
                      <a:pt x="6" y="56"/>
                    </a:lnTo>
                    <a:lnTo>
                      <a:pt x="1" y="45"/>
                    </a:lnTo>
                    <a:lnTo>
                      <a:pt x="0" y="35"/>
                    </a:lnTo>
                    <a:lnTo>
                      <a:pt x="1" y="25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3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32" name="Freeform 1283"/>
              <p:cNvSpPr>
                <a:spLocks/>
              </p:cNvSpPr>
              <p:nvPr/>
            </p:nvSpPr>
            <p:spPr bwMode="auto">
              <a:xfrm>
                <a:off x="3717" y="5109"/>
                <a:ext cx="456" cy="17"/>
              </a:xfrm>
              <a:custGeom>
                <a:avLst/>
                <a:gdLst>
                  <a:gd name="T0" fmla="*/ 0 w 1825"/>
                  <a:gd name="T1" fmla="*/ 0 h 69"/>
                  <a:gd name="T2" fmla="*/ 0 w 1825"/>
                  <a:gd name="T3" fmla="*/ 35 h 69"/>
                  <a:gd name="T4" fmla="*/ 0 w 1825"/>
                  <a:gd name="T5" fmla="*/ 69 h 69"/>
                  <a:gd name="T6" fmla="*/ 1825 w 1825"/>
                  <a:gd name="T7" fmla="*/ 69 h 69"/>
                  <a:gd name="T8" fmla="*/ 1825 w 1825"/>
                  <a:gd name="T9" fmla="*/ 35 h 69"/>
                  <a:gd name="T10" fmla="*/ 1825 w 1825"/>
                  <a:gd name="T11" fmla="*/ 0 h 69"/>
                  <a:gd name="T12" fmla="*/ 0 w 1825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25" h="69">
                    <a:moveTo>
                      <a:pt x="0" y="0"/>
                    </a:moveTo>
                    <a:lnTo>
                      <a:pt x="0" y="35"/>
                    </a:lnTo>
                    <a:lnTo>
                      <a:pt x="0" y="69"/>
                    </a:lnTo>
                    <a:lnTo>
                      <a:pt x="1825" y="69"/>
                    </a:lnTo>
                    <a:lnTo>
                      <a:pt x="1825" y="35"/>
                    </a:lnTo>
                    <a:lnTo>
                      <a:pt x="182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33" name="Freeform 1284"/>
              <p:cNvSpPr>
                <a:spLocks/>
              </p:cNvSpPr>
              <p:nvPr/>
            </p:nvSpPr>
            <p:spPr bwMode="auto">
              <a:xfrm>
                <a:off x="3717" y="5109"/>
                <a:ext cx="456" cy="17"/>
              </a:xfrm>
              <a:custGeom>
                <a:avLst/>
                <a:gdLst>
                  <a:gd name="T0" fmla="*/ 0 w 1825"/>
                  <a:gd name="T1" fmla="*/ 0 h 69"/>
                  <a:gd name="T2" fmla="*/ 0 w 1825"/>
                  <a:gd name="T3" fmla="*/ 35 h 69"/>
                  <a:gd name="T4" fmla="*/ 0 w 1825"/>
                  <a:gd name="T5" fmla="*/ 69 h 69"/>
                  <a:gd name="T6" fmla="*/ 1825 w 1825"/>
                  <a:gd name="T7" fmla="*/ 69 h 69"/>
                  <a:gd name="T8" fmla="*/ 1825 w 1825"/>
                  <a:gd name="T9" fmla="*/ 35 h 69"/>
                  <a:gd name="T10" fmla="*/ 1825 w 1825"/>
                  <a:gd name="T11" fmla="*/ 0 h 69"/>
                  <a:gd name="T12" fmla="*/ 0 w 1825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25" h="69">
                    <a:moveTo>
                      <a:pt x="0" y="0"/>
                    </a:moveTo>
                    <a:lnTo>
                      <a:pt x="0" y="35"/>
                    </a:lnTo>
                    <a:lnTo>
                      <a:pt x="0" y="69"/>
                    </a:lnTo>
                    <a:lnTo>
                      <a:pt x="1825" y="69"/>
                    </a:lnTo>
                    <a:lnTo>
                      <a:pt x="1825" y="35"/>
                    </a:lnTo>
                    <a:lnTo>
                      <a:pt x="1825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34" name="Freeform 1285"/>
              <p:cNvSpPr>
                <a:spLocks/>
              </p:cNvSpPr>
              <p:nvPr/>
            </p:nvSpPr>
            <p:spPr bwMode="auto">
              <a:xfrm>
                <a:off x="4173" y="5109"/>
                <a:ext cx="9" cy="17"/>
              </a:xfrm>
              <a:custGeom>
                <a:avLst/>
                <a:gdLst>
                  <a:gd name="T0" fmla="*/ 0 w 35"/>
                  <a:gd name="T1" fmla="*/ 35 h 69"/>
                  <a:gd name="T2" fmla="*/ 0 w 35"/>
                  <a:gd name="T3" fmla="*/ 0 h 69"/>
                  <a:gd name="T4" fmla="*/ 11 w 35"/>
                  <a:gd name="T5" fmla="*/ 3 h 69"/>
                  <a:gd name="T6" fmla="*/ 21 w 35"/>
                  <a:gd name="T7" fmla="*/ 8 h 69"/>
                  <a:gd name="T8" fmla="*/ 27 w 35"/>
                  <a:gd name="T9" fmla="*/ 14 h 69"/>
                  <a:gd name="T10" fmla="*/ 32 w 35"/>
                  <a:gd name="T11" fmla="*/ 25 h 69"/>
                  <a:gd name="T12" fmla="*/ 35 w 35"/>
                  <a:gd name="T13" fmla="*/ 35 h 69"/>
                  <a:gd name="T14" fmla="*/ 32 w 35"/>
                  <a:gd name="T15" fmla="*/ 45 h 69"/>
                  <a:gd name="T16" fmla="*/ 27 w 35"/>
                  <a:gd name="T17" fmla="*/ 56 h 69"/>
                  <a:gd name="T18" fmla="*/ 21 w 35"/>
                  <a:gd name="T19" fmla="*/ 62 h 69"/>
                  <a:gd name="T20" fmla="*/ 11 w 35"/>
                  <a:gd name="T21" fmla="*/ 67 h 69"/>
                  <a:gd name="T22" fmla="*/ 0 w 35"/>
                  <a:gd name="T23" fmla="*/ 69 h 69"/>
                  <a:gd name="T24" fmla="*/ 0 w 35"/>
                  <a:gd name="T25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69">
                    <a:moveTo>
                      <a:pt x="0" y="35"/>
                    </a:moveTo>
                    <a:lnTo>
                      <a:pt x="0" y="0"/>
                    </a:lnTo>
                    <a:lnTo>
                      <a:pt x="11" y="3"/>
                    </a:lnTo>
                    <a:lnTo>
                      <a:pt x="21" y="8"/>
                    </a:lnTo>
                    <a:lnTo>
                      <a:pt x="27" y="14"/>
                    </a:lnTo>
                    <a:lnTo>
                      <a:pt x="32" y="25"/>
                    </a:lnTo>
                    <a:lnTo>
                      <a:pt x="35" y="35"/>
                    </a:lnTo>
                    <a:lnTo>
                      <a:pt x="32" y="45"/>
                    </a:lnTo>
                    <a:lnTo>
                      <a:pt x="27" y="56"/>
                    </a:lnTo>
                    <a:lnTo>
                      <a:pt x="21" y="62"/>
                    </a:lnTo>
                    <a:lnTo>
                      <a:pt x="11" y="67"/>
                    </a:lnTo>
                    <a:lnTo>
                      <a:pt x="0" y="6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35" name="Freeform 1286"/>
              <p:cNvSpPr>
                <a:spLocks/>
              </p:cNvSpPr>
              <p:nvPr/>
            </p:nvSpPr>
            <p:spPr bwMode="auto">
              <a:xfrm>
                <a:off x="4173" y="5109"/>
                <a:ext cx="9" cy="17"/>
              </a:xfrm>
              <a:custGeom>
                <a:avLst/>
                <a:gdLst>
                  <a:gd name="T0" fmla="*/ 0 w 35"/>
                  <a:gd name="T1" fmla="*/ 0 h 69"/>
                  <a:gd name="T2" fmla="*/ 11 w 35"/>
                  <a:gd name="T3" fmla="*/ 3 h 69"/>
                  <a:gd name="T4" fmla="*/ 21 w 35"/>
                  <a:gd name="T5" fmla="*/ 8 h 69"/>
                  <a:gd name="T6" fmla="*/ 27 w 35"/>
                  <a:gd name="T7" fmla="*/ 14 h 69"/>
                  <a:gd name="T8" fmla="*/ 32 w 35"/>
                  <a:gd name="T9" fmla="*/ 25 h 69"/>
                  <a:gd name="T10" fmla="*/ 35 w 35"/>
                  <a:gd name="T11" fmla="*/ 35 h 69"/>
                  <a:gd name="T12" fmla="*/ 32 w 35"/>
                  <a:gd name="T13" fmla="*/ 45 h 69"/>
                  <a:gd name="T14" fmla="*/ 27 w 35"/>
                  <a:gd name="T15" fmla="*/ 56 h 69"/>
                  <a:gd name="T16" fmla="*/ 21 w 35"/>
                  <a:gd name="T17" fmla="*/ 62 h 69"/>
                  <a:gd name="T18" fmla="*/ 11 w 35"/>
                  <a:gd name="T19" fmla="*/ 67 h 69"/>
                  <a:gd name="T20" fmla="*/ 0 w 35"/>
                  <a:gd name="T21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69">
                    <a:moveTo>
                      <a:pt x="0" y="0"/>
                    </a:moveTo>
                    <a:lnTo>
                      <a:pt x="11" y="3"/>
                    </a:lnTo>
                    <a:lnTo>
                      <a:pt x="21" y="8"/>
                    </a:lnTo>
                    <a:lnTo>
                      <a:pt x="27" y="14"/>
                    </a:lnTo>
                    <a:lnTo>
                      <a:pt x="32" y="25"/>
                    </a:lnTo>
                    <a:lnTo>
                      <a:pt x="35" y="35"/>
                    </a:lnTo>
                    <a:lnTo>
                      <a:pt x="32" y="45"/>
                    </a:lnTo>
                    <a:lnTo>
                      <a:pt x="27" y="56"/>
                    </a:lnTo>
                    <a:lnTo>
                      <a:pt x="21" y="62"/>
                    </a:lnTo>
                    <a:lnTo>
                      <a:pt x="11" y="67"/>
                    </a:lnTo>
                    <a:lnTo>
                      <a:pt x="0" y="6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36" name="Freeform 1287"/>
              <p:cNvSpPr>
                <a:spLocks/>
              </p:cNvSpPr>
              <p:nvPr/>
            </p:nvSpPr>
            <p:spPr bwMode="auto">
              <a:xfrm>
                <a:off x="3505" y="4880"/>
                <a:ext cx="13" cy="37"/>
              </a:xfrm>
              <a:custGeom>
                <a:avLst/>
                <a:gdLst>
                  <a:gd name="T0" fmla="*/ 53 w 53"/>
                  <a:gd name="T1" fmla="*/ 0 h 146"/>
                  <a:gd name="T2" fmla="*/ 32 w 53"/>
                  <a:gd name="T3" fmla="*/ 20 h 146"/>
                  <a:gd name="T4" fmla="*/ 0 w 53"/>
                  <a:gd name="T5" fmla="*/ 138 h 146"/>
                  <a:gd name="T6" fmla="*/ 6 w 53"/>
                  <a:gd name="T7" fmla="*/ 146 h 146"/>
                  <a:gd name="T8" fmla="*/ 15 w 53"/>
                  <a:gd name="T9" fmla="*/ 138 h 146"/>
                  <a:gd name="T10" fmla="*/ 53 w 53"/>
                  <a:gd name="T1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146">
                    <a:moveTo>
                      <a:pt x="53" y="0"/>
                    </a:moveTo>
                    <a:lnTo>
                      <a:pt x="32" y="20"/>
                    </a:lnTo>
                    <a:lnTo>
                      <a:pt x="0" y="138"/>
                    </a:lnTo>
                    <a:lnTo>
                      <a:pt x="6" y="146"/>
                    </a:lnTo>
                    <a:lnTo>
                      <a:pt x="15" y="138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FF00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37" name="Freeform 1288"/>
              <p:cNvSpPr>
                <a:spLocks/>
              </p:cNvSpPr>
              <p:nvPr/>
            </p:nvSpPr>
            <p:spPr bwMode="auto">
              <a:xfrm>
                <a:off x="3504" y="4879"/>
                <a:ext cx="14" cy="11"/>
              </a:xfrm>
              <a:custGeom>
                <a:avLst/>
                <a:gdLst>
                  <a:gd name="T0" fmla="*/ 47 w 54"/>
                  <a:gd name="T1" fmla="*/ 0 h 45"/>
                  <a:gd name="T2" fmla="*/ 41 w 54"/>
                  <a:gd name="T3" fmla="*/ 2 h 45"/>
                  <a:gd name="T4" fmla="*/ 3 w 54"/>
                  <a:gd name="T5" fmla="*/ 32 h 45"/>
                  <a:gd name="T6" fmla="*/ 0 w 54"/>
                  <a:gd name="T7" fmla="*/ 37 h 45"/>
                  <a:gd name="T8" fmla="*/ 5 w 54"/>
                  <a:gd name="T9" fmla="*/ 45 h 45"/>
                  <a:gd name="T10" fmla="*/ 11 w 54"/>
                  <a:gd name="T11" fmla="*/ 42 h 45"/>
                  <a:gd name="T12" fmla="*/ 33 w 54"/>
                  <a:gd name="T13" fmla="*/ 26 h 45"/>
                  <a:gd name="T14" fmla="*/ 54 w 54"/>
                  <a:gd name="T15" fmla="*/ 6 h 45"/>
                  <a:gd name="T16" fmla="*/ 47 w 54"/>
                  <a:gd name="T1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45">
                    <a:moveTo>
                      <a:pt x="47" y="0"/>
                    </a:moveTo>
                    <a:lnTo>
                      <a:pt x="41" y="2"/>
                    </a:lnTo>
                    <a:lnTo>
                      <a:pt x="3" y="32"/>
                    </a:lnTo>
                    <a:lnTo>
                      <a:pt x="0" y="37"/>
                    </a:lnTo>
                    <a:lnTo>
                      <a:pt x="5" y="45"/>
                    </a:lnTo>
                    <a:lnTo>
                      <a:pt x="11" y="42"/>
                    </a:lnTo>
                    <a:lnTo>
                      <a:pt x="33" y="26"/>
                    </a:lnTo>
                    <a:lnTo>
                      <a:pt x="54" y="6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F00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38" name="Line 1289"/>
              <p:cNvSpPr>
                <a:spLocks noChangeShapeType="1"/>
              </p:cNvSpPr>
              <p:nvPr/>
            </p:nvSpPr>
            <p:spPr bwMode="auto">
              <a:xfrm>
                <a:off x="3490" y="3986"/>
                <a:ext cx="0" cy="792"/>
              </a:xfrm>
              <a:prstGeom prst="line">
                <a:avLst/>
              </a:prstGeom>
              <a:noFill/>
              <a:ln w="0">
                <a:solidFill>
                  <a:srgbClr val="FF007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39" name="Freeform 1290"/>
              <p:cNvSpPr>
                <a:spLocks/>
              </p:cNvSpPr>
              <p:nvPr/>
            </p:nvSpPr>
            <p:spPr bwMode="auto">
              <a:xfrm>
                <a:off x="3708" y="4775"/>
                <a:ext cx="17" cy="9"/>
              </a:xfrm>
              <a:custGeom>
                <a:avLst/>
                <a:gdLst>
                  <a:gd name="T0" fmla="*/ 33 w 68"/>
                  <a:gd name="T1" fmla="*/ 0 h 33"/>
                  <a:gd name="T2" fmla="*/ 68 w 68"/>
                  <a:gd name="T3" fmla="*/ 0 h 33"/>
                  <a:gd name="T4" fmla="*/ 66 w 68"/>
                  <a:gd name="T5" fmla="*/ 10 h 33"/>
                  <a:gd name="T6" fmla="*/ 60 w 68"/>
                  <a:gd name="T7" fmla="*/ 20 h 33"/>
                  <a:gd name="T8" fmla="*/ 54 w 68"/>
                  <a:gd name="T9" fmla="*/ 27 h 33"/>
                  <a:gd name="T10" fmla="*/ 44 w 68"/>
                  <a:gd name="T11" fmla="*/ 32 h 33"/>
                  <a:gd name="T12" fmla="*/ 33 w 68"/>
                  <a:gd name="T13" fmla="*/ 33 h 33"/>
                  <a:gd name="T14" fmla="*/ 23 w 68"/>
                  <a:gd name="T15" fmla="*/ 32 h 33"/>
                  <a:gd name="T16" fmla="*/ 13 w 68"/>
                  <a:gd name="T17" fmla="*/ 27 h 33"/>
                  <a:gd name="T18" fmla="*/ 6 w 68"/>
                  <a:gd name="T19" fmla="*/ 20 h 33"/>
                  <a:gd name="T20" fmla="*/ 1 w 68"/>
                  <a:gd name="T21" fmla="*/ 10 h 33"/>
                  <a:gd name="T22" fmla="*/ 0 w 68"/>
                  <a:gd name="T23" fmla="*/ 0 h 33"/>
                  <a:gd name="T24" fmla="*/ 33 w 68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3">
                    <a:moveTo>
                      <a:pt x="33" y="0"/>
                    </a:moveTo>
                    <a:lnTo>
                      <a:pt x="68" y="0"/>
                    </a:lnTo>
                    <a:lnTo>
                      <a:pt x="66" y="10"/>
                    </a:lnTo>
                    <a:lnTo>
                      <a:pt x="60" y="20"/>
                    </a:lnTo>
                    <a:lnTo>
                      <a:pt x="54" y="27"/>
                    </a:lnTo>
                    <a:lnTo>
                      <a:pt x="44" y="32"/>
                    </a:lnTo>
                    <a:lnTo>
                      <a:pt x="33" y="33"/>
                    </a:lnTo>
                    <a:lnTo>
                      <a:pt x="23" y="32"/>
                    </a:lnTo>
                    <a:lnTo>
                      <a:pt x="13" y="27"/>
                    </a:lnTo>
                    <a:lnTo>
                      <a:pt x="6" y="20"/>
                    </a:lnTo>
                    <a:lnTo>
                      <a:pt x="1" y="10"/>
                    </a:lnTo>
                    <a:lnTo>
                      <a:pt x="0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0" name="Freeform 1291"/>
              <p:cNvSpPr>
                <a:spLocks/>
              </p:cNvSpPr>
              <p:nvPr/>
            </p:nvSpPr>
            <p:spPr bwMode="auto">
              <a:xfrm>
                <a:off x="3708" y="4775"/>
                <a:ext cx="17" cy="9"/>
              </a:xfrm>
              <a:custGeom>
                <a:avLst/>
                <a:gdLst>
                  <a:gd name="T0" fmla="*/ 68 w 68"/>
                  <a:gd name="T1" fmla="*/ 0 h 33"/>
                  <a:gd name="T2" fmla="*/ 66 w 68"/>
                  <a:gd name="T3" fmla="*/ 10 h 33"/>
                  <a:gd name="T4" fmla="*/ 60 w 68"/>
                  <a:gd name="T5" fmla="*/ 20 h 33"/>
                  <a:gd name="T6" fmla="*/ 54 w 68"/>
                  <a:gd name="T7" fmla="*/ 27 h 33"/>
                  <a:gd name="T8" fmla="*/ 44 w 68"/>
                  <a:gd name="T9" fmla="*/ 32 h 33"/>
                  <a:gd name="T10" fmla="*/ 33 w 68"/>
                  <a:gd name="T11" fmla="*/ 33 h 33"/>
                  <a:gd name="T12" fmla="*/ 23 w 68"/>
                  <a:gd name="T13" fmla="*/ 32 h 33"/>
                  <a:gd name="T14" fmla="*/ 13 w 68"/>
                  <a:gd name="T15" fmla="*/ 27 h 33"/>
                  <a:gd name="T16" fmla="*/ 6 w 68"/>
                  <a:gd name="T17" fmla="*/ 20 h 33"/>
                  <a:gd name="T18" fmla="*/ 1 w 68"/>
                  <a:gd name="T19" fmla="*/ 10 h 33"/>
                  <a:gd name="T20" fmla="*/ 0 w 68"/>
                  <a:gd name="T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3">
                    <a:moveTo>
                      <a:pt x="68" y="0"/>
                    </a:moveTo>
                    <a:lnTo>
                      <a:pt x="66" y="10"/>
                    </a:lnTo>
                    <a:lnTo>
                      <a:pt x="60" y="20"/>
                    </a:lnTo>
                    <a:lnTo>
                      <a:pt x="54" y="27"/>
                    </a:lnTo>
                    <a:lnTo>
                      <a:pt x="44" y="32"/>
                    </a:lnTo>
                    <a:lnTo>
                      <a:pt x="33" y="33"/>
                    </a:lnTo>
                    <a:lnTo>
                      <a:pt x="23" y="32"/>
                    </a:lnTo>
                    <a:lnTo>
                      <a:pt x="13" y="27"/>
                    </a:lnTo>
                    <a:lnTo>
                      <a:pt x="6" y="20"/>
                    </a:lnTo>
                    <a:lnTo>
                      <a:pt x="1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1" name="Freeform 1292"/>
              <p:cNvSpPr>
                <a:spLocks/>
              </p:cNvSpPr>
              <p:nvPr/>
            </p:nvSpPr>
            <p:spPr bwMode="auto">
              <a:xfrm>
                <a:off x="3708" y="4380"/>
                <a:ext cx="17" cy="395"/>
              </a:xfrm>
              <a:custGeom>
                <a:avLst/>
                <a:gdLst>
                  <a:gd name="T0" fmla="*/ 0 w 68"/>
                  <a:gd name="T1" fmla="*/ 1581 h 1581"/>
                  <a:gd name="T2" fmla="*/ 33 w 68"/>
                  <a:gd name="T3" fmla="*/ 1581 h 1581"/>
                  <a:gd name="T4" fmla="*/ 68 w 68"/>
                  <a:gd name="T5" fmla="*/ 1581 h 1581"/>
                  <a:gd name="T6" fmla="*/ 68 w 68"/>
                  <a:gd name="T7" fmla="*/ 0 h 1581"/>
                  <a:gd name="T8" fmla="*/ 33 w 68"/>
                  <a:gd name="T9" fmla="*/ 0 h 1581"/>
                  <a:gd name="T10" fmla="*/ 0 w 68"/>
                  <a:gd name="T11" fmla="*/ 0 h 1581"/>
                  <a:gd name="T12" fmla="*/ 0 w 68"/>
                  <a:gd name="T13" fmla="*/ 1581 h 1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581">
                    <a:moveTo>
                      <a:pt x="0" y="1581"/>
                    </a:moveTo>
                    <a:lnTo>
                      <a:pt x="33" y="1581"/>
                    </a:lnTo>
                    <a:lnTo>
                      <a:pt x="68" y="1581"/>
                    </a:lnTo>
                    <a:lnTo>
                      <a:pt x="68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15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2" name="Freeform 1293"/>
              <p:cNvSpPr>
                <a:spLocks/>
              </p:cNvSpPr>
              <p:nvPr/>
            </p:nvSpPr>
            <p:spPr bwMode="auto">
              <a:xfrm>
                <a:off x="3708" y="4380"/>
                <a:ext cx="17" cy="395"/>
              </a:xfrm>
              <a:custGeom>
                <a:avLst/>
                <a:gdLst>
                  <a:gd name="T0" fmla="*/ 0 w 68"/>
                  <a:gd name="T1" fmla="*/ 1581 h 1581"/>
                  <a:gd name="T2" fmla="*/ 33 w 68"/>
                  <a:gd name="T3" fmla="*/ 1581 h 1581"/>
                  <a:gd name="T4" fmla="*/ 68 w 68"/>
                  <a:gd name="T5" fmla="*/ 1581 h 1581"/>
                  <a:gd name="T6" fmla="*/ 68 w 68"/>
                  <a:gd name="T7" fmla="*/ 0 h 1581"/>
                  <a:gd name="T8" fmla="*/ 33 w 68"/>
                  <a:gd name="T9" fmla="*/ 0 h 1581"/>
                  <a:gd name="T10" fmla="*/ 0 w 68"/>
                  <a:gd name="T11" fmla="*/ 0 h 1581"/>
                  <a:gd name="T12" fmla="*/ 0 w 68"/>
                  <a:gd name="T13" fmla="*/ 1581 h 1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581">
                    <a:moveTo>
                      <a:pt x="0" y="1581"/>
                    </a:moveTo>
                    <a:lnTo>
                      <a:pt x="33" y="1581"/>
                    </a:lnTo>
                    <a:lnTo>
                      <a:pt x="68" y="1581"/>
                    </a:lnTo>
                    <a:lnTo>
                      <a:pt x="68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1581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3" name="Freeform 1294"/>
              <p:cNvSpPr>
                <a:spLocks/>
              </p:cNvSpPr>
              <p:nvPr/>
            </p:nvSpPr>
            <p:spPr bwMode="auto">
              <a:xfrm>
                <a:off x="3708" y="4371"/>
                <a:ext cx="17" cy="9"/>
              </a:xfrm>
              <a:custGeom>
                <a:avLst/>
                <a:gdLst>
                  <a:gd name="T0" fmla="*/ 33 w 68"/>
                  <a:gd name="T1" fmla="*/ 35 h 35"/>
                  <a:gd name="T2" fmla="*/ 0 w 68"/>
                  <a:gd name="T3" fmla="*/ 35 h 35"/>
                  <a:gd name="T4" fmla="*/ 1 w 68"/>
                  <a:gd name="T5" fmla="*/ 25 h 35"/>
                  <a:gd name="T6" fmla="*/ 6 w 68"/>
                  <a:gd name="T7" fmla="*/ 14 h 35"/>
                  <a:gd name="T8" fmla="*/ 13 w 68"/>
                  <a:gd name="T9" fmla="*/ 8 h 35"/>
                  <a:gd name="T10" fmla="*/ 23 w 68"/>
                  <a:gd name="T11" fmla="*/ 3 h 35"/>
                  <a:gd name="T12" fmla="*/ 33 w 68"/>
                  <a:gd name="T13" fmla="*/ 0 h 35"/>
                  <a:gd name="T14" fmla="*/ 44 w 68"/>
                  <a:gd name="T15" fmla="*/ 3 h 35"/>
                  <a:gd name="T16" fmla="*/ 54 w 68"/>
                  <a:gd name="T17" fmla="*/ 8 h 35"/>
                  <a:gd name="T18" fmla="*/ 60 w 68"/>
                  <a:gd name="T19" fmla="*/ 14 h 35"/>
                  <a:gd name="T20" fmla="*/ 66 w 68"/>
                  <a:gd name="T21" fmla="*/ 25 h 35"/>
                  <a:gd name="T22" fmla="*/ 68 w 68"/>
                  <a:gd name="T23" fmla="*/ 35 h 35"/>
                  <a:gd name="T24" fmla="*/ 33 w 68"/>
                  <a:gd name="T2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5">
                    <a:moveTo>
                      <a:pt x="33" y="35"/>
                    </a:moveTo>
                    <a:lnTo>
                      <a:pt x="0" y="35"/>
                    </a:lnTo>
                    <a:lnTo>
                      <a:pt x="1" y="25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3"/>
                    </a:lnTo>
                    <a:lnTo>
                      <a:pt x="33" y="0"/>
                    </a:lnTo>
                    <a:lnTo>
                      <a:pt x="44" y="3"/>
                    </a:lnTo>
                    <a:lnTo>
                      <a:pt x="54" y="8"/>
                    </a:lnTo>
                    <a:lnTo>
                      <a:pt x="60" y="14"/>
                    </a:lnTo>
                    <a:lnTo>
                      <a:pt x="66" y="25"/>
                    </a:lnTo>
                    <a:lnTo>
                      <a:pt x="68" y="35"/>
                    </a:lnTo>
                    <a:lnTo>
                      <a:pt x="33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4" name="Freeform 1295"/>
              <p:cNvSpPr>
                <a:spLocks/>
              </p:cNvSpPr>
              <p:nvPr/>
            </p:nvSpPr>
            <p:spPr bwMode="auto">
              <a:xfrm>
                <a:off x="3708" y="4371"/>
                <a:ext cx="17" cy="9"/>
              </a:xfrm>
              <a:custGeom>
                <a:avLst/>
                <a:gdLst>
                  <a:gd name="T0" fmla="*/ 0 w 68"/>
                  <a:gd name="T1" fmla="*/ 35 h 35"/>
                  <a:gd name="T2" fmla="*/ 1 w 68"/>
                  <a:gd name="T3" fmla="*/ 25 h 35"/>
                  <a:gd name="T4" fmla="*/ 6 w 68"/>
                  <a:gd name="T5" fmla="*/ 14 h 35"/>
                  <a:gd name="T6" fmla="*/ 13 w 68"/>
                  <a:gd name="T7" fmla="*/ 8 h 35"/>
                  <a:gd name="T8" fmla="*/ 23 w 68"/>
                  <a:gd name="T9" fmla="*/ 3 h 35"/>
                  <a:gd name="T10" fmla="*/ 33 w 68"/>
                  <a:gd name="T11" fmla="*/ 0 h 35"/>
                  <a:gd name="T12" fmla="*/ 44 w 68"/>
                  <a:gd name="T13" fmla="*/ 3 h 35"/>
                  <a:gd name="T14" fmla="*/ 54 w 68"/>
                  <a:gd name="T15" fmla="*/ 8 h 35"/>
                  <a:gd name="T16" fmla="*/ 60 w 68"/>
                  <a:gd name="T17" fmla="*/ 14 h 35"/>
                  <a:gd name="T18" fmla="*/ 66 w 68"/>
                  <a:gd name="T19" fmla="*/ 25 h 35"/>
                  <a:gd name="T20" fmla="*/ 68 w 68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lnTo>
                      <a:pt x="1" y="25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3"/>
                    </a:lnTo>
                    <a:lnTo>
                      <a:pt x="33" y="0"/>
                    </a:lnTo>
                    <a:lnTo>
                      <a:pt x="44" y="3"/>
                    </a:lnTo>
                    <a:lnTo>
                      <a:pt x="54" y="8"/>
                    </a:lnTo>
                    <a:lnTo>
                      <a:pt x="60" y="14"/>
                    </a:lnTo>
                    <a:lnTo>
                      <a:pt x="66" y="25"/>
                    </a:lnTo>
                    <a:lnTo>
                      <a:pt x="68" y="3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5" name="Freeform 1296"/>
              <p:cNvSpPr>
                <a:spLocks/>
              </p:cNvSpPr>
              <p:nvPr/>
            </p:nvSpPr>
            <p:spPr bwMode="auto">
              <a:xfrm>
                <a:off x="4164" y="4371"/>
                <a:ext cx="18" cy="9"/>
              </a:xfrm>
              <a:custGeom>
                <a:avLst/>
                <a:gdLst>
                  <a:gd name="T0" fmla="*/ 33 w 68"/>
                  <a:gd name="T1" fmla="*/ 35 h 35"/>
                  <a:gd name="T2" fmla="*/ 0 w 68"/>
                  <a:gd name="T3" fmla="*/ 35 h 35"/>
                  <a:gd name="T4" fmla="*/ 1 w 68"/>
                  <a:gd name="T5" fmla="*/ 25 h 35"/>
                  <a:gd name="T6" fmla="*/ 6 w 68"/>
                  <a:gd name="T7" fmla="*/ 14 h 35"/>
                  <a:gd name="T8" fmla="*/ 13 w 68"/>
                  <a:gd name="T9" fmla="*/ 8 h 35"/>
                  <a:gd name="T10" fmla="*/ 23 w 68"/>
                  <a:gd name="T11" fmla="*/ 3 h 35"/>
                  <a:gd name="T12" fmla="*/ 33 w 68"/>
                  <a:gd name="T13" fmla="*/ 0 h 35"/>
                  <a:gd name="T14" fmla="*/ 44 w 68"/>
                  <a:gd name="T15" fmla="*/ 3 h 35"/>
                  <a:gd name="T16" fmla="*/ 54 w 68"/>
                  <a:gd name="T17" fmla="*/ 8 h 35"/>
                  <a:gd name="T18" fmla="*/ 60 w 68"/>
                  <a:gd name="T19" fmla="*/ 14 h 35"/>
                  <a:gd name="T20" fmla="*/ 65 w 68"/>
                  <a:gd name="T21" fmla="*/ 25 h 35"/>
                  <a:gd name="T22" fmla="*/ 68 w 68"/>
                  <a:gd name="T23" fmla="*/ 35 h 35"/>
                  <a:gd name="T24" fmla="*/ 33 w 68"/>
                  <a:gd name="T2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5">
                    <a:moveTo>
                      <a:pt x="33" y="35"/>
                    </a:moveTo>
                    <a:lnTo>
                      <a:pt x="0" y="35"/>
                    </a:lnTo>
                    <a:lnTo>
                      <a:pt x="1" y="25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3"/>
                    </a:lnTo>
                    <a:lnTo>
                      <a:pt x="33" y="0"/>
                    </a:lnTo>
                    <a:lnTo>
                      <a:pt x="44" y="3"/>
                    </a:lnTo>
                    <a:lnTo>
                      <a:pt x="54" y="8"/>
                    </a:lnTo>
                    <a:lnTo>
                      <a:pt x="60" y="14"/>
                    </a:lnTo>
                    <a:lnTo>
                      <a:pt x="65" y="25"/>
                    </a:lnTo>
                    <a:lnTo>
                      <a:pt x="68" y="35"/>
                    </a:lnTo>
                    <a:lnTo>
                      <a:pt x="33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6" name="Freeform 1297"/>
              <p:cNvSpPr>
                <a:spLocks/>
              </p:cNvSpPr>
              <p:nvPr/>
            </p:nvSpPr>
            <p:spPr bwMode="auto">
              <a:xfrm>
                <a:off x="4164" y="4371"/>
                <a:ext cx="18" cy="9"/>
              </a:xfrm>
              <a:custGeom>
                <a:avLst/>
                <a:gdLst>
                  <a:gd name="T0" fmla="*/ 0 w 68"/>
                  <a:gd name="T1" fmla="*/ 35 h 35"/>
                  <a:gd name="T2" fmla="*/ 1 w 68"/>
                  <a:gd name="T3" fmla="*/ 25 h 35"/>
                  <a:gd name="T4" fmla="*/ 6 w 68"/>
                  <a:gd name="T5" fmla="*/ 14 h 35"/>
                  <a:gd name="T6" fmla="*/ 13 w 68"/>
                  <a:gd name="T7" fmla="*/ 8 h 35"/>
                  <a:gd name="T8" fmla="*/ 23 w 68"/>
                  <a:gd name="T9" fmla="*/ 3 h 35"/>
                  <a:gd name="T10" fmla="*/ 33 w 68"/>
                  <a:gd name="T11" fmla="*/ 0 h 35"/>
                  <a:gd name="T12" fmla="*/ 44 w 68"/>
                  <a:gd name="T13" fmla="*/ 3 h 35"/>
                  <a:gd name="T14" fmla="*/ 54 w 68"/>
                  <a:gd name="T15" fmla="*/ 8 h 35"/>
                  <a:gd name="T16" fmla="*/ 60 w 68"/>
                  <a:gd name="T17" fmla="*/ 14 h 35"/>
                  <a:gd name="T18" fmla="*/ 65 w 68"/>
                  <a:gd name="T19" fmla="*/ 25 h 35"/>
                  <a:gd name="T20" fmla="*/ 68 w 68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lnTo>
                      <a:pt x="1" y="25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3"/>
                    </a:lnTo>
                    <a:lnTo>
                      <a:pt x="33" y="0"/>
                    </a:lnTo>
                    <a:lnTo>
                      <a:pt x="44" y="3"/>
                    </a:lnTo>
                    <a:lnTo>
                      <a:pt x="54" y="8"/>
                    </a:lnTo>
                    <a:lnTo>
                      <a:pt x="60" y="14"/>
                    </a:lnTo>
                    <a:lnTo>
                      <a:pt x="65" y="25"/>
                    </a:lnTo>
                    <a:lnTo>
                      <a:pt x="68" y="3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7" name="Freeform 1298"/>
              <p:cNvSpPr>
                <a:spLocks/>
              </p:cNvSpPr>
              <p:nvPr/>
            </p:nvSpPr>
            <p:spPr bwMode="auto">
              <a:xfrm>
                <a:off x="4164" y="4380"/>
                <a:ext cx="18" cy="395"/>
              </a:xfrm>
              <a:custGeom>
                <a:avLst/>
                <a:gdLst>
                  <a:gd name="T0" fmla="*/ 68 w 68"/>
                  <a:gd name="T1" fmla="*/ 0 h 1581"/>
                  <a:gd name="T2" fmla="*/ 33 w 68"/>
                  <a:gd name="T3" fmla="*/ 0 h 1581"/>
                  <a:gd name="T4" fmla="*/ 0 w 68"/>
                  <a:gd name="T5" fmla="*/ 0 h 1581"/>
                  <a:gd name="T6" fmla="*/ 0 w 68"/>
                  <a:gd name="T7" fmla="*/ 1581 h 1581"/>
                  <a:gd name="T8" fmla="*/ 33 w 68"/>
                  <a:gd name="T9" fmla="*/ 1581 h 1581"/>
                  <a:gd name="T10" fmla="*/ 68 w 68"/>
                  <a:gd name="T11" fmla="*/ 1581 h 1581"/>
                  <a:gd name="T12" fmla="*/ 68 w 68"/>
                  <a:gd name="T13" fmla="*/ 0 h 1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581">
                    <a:moveTo>
                      <a:pt x="68" y="0"/>
                    </a:moveTo>
                    <a:lnTo>
                      <a:pt x="33" y="0"/>
                    </a:lnTo>
                    <a:lnTo>
                      <a:pt x="0" y="0"/>
                    </a:lnTo>
                    <a:lnTo>
                      <a:pt x="0" y="1581"/>
                    </a:lnTo>
                    <a:lnTo>
                      <a:pt x="33" y="1581"/>
                    </a:lnTo>
                    <a:lnTo>
                      <a:pt x="68" y="1581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8" name="Freeform 1299"/>
              <p:cNvSpPr>
                <a:spLocks/>
              </p:cNvSpPr>
              <p:nvPr/>
            </p:nvSpPr>
            <p:spPr bwMode="auto">
              <a:xfrm>
                <a:off x="4164" y="4380"/>
                <a:ext cx="18" cy="395"/>
              </a:xfrm>
              <a:custGeom>
                <a:avLst/>
                <a:gdLst>
                  <a:gd name="T0" fmla="*/ 68 w 68"/>
                  <a:gd name="T1" fmla="*/ 0 h 1581"/>
                  <a:gd name="T2" fmla="*/ 33 w 68"/>
                  <a:gd name="T3" fmla="*/ 0 h 1581"/>
                  <a:gd name="T4" fmla="*/ 0 w 68"/>
                  <a:gd name="T5" fmla="*/ 0 h 1581"/>
                  <a:gd name="T6" fmla="*/ 0 w 68"/>
                  <a:gd name="T7" fmla="*/ 1581 h 1581"/>
                  <a:gd name="T8" fmla="*/ 33 w 68"/>
                  <a:gd name="T9" fmla="*/ 1581 h 1581"/>
                  <a:gd name="T10" fmla="*/ 68 w 68"/>
                  <a:gd name="T11" fmla="*/ 1581 h 1581"/>
                  <a:gd name="T12" fmla="*/ 68 w 68"/>
                  <a:gd name="T13" fmla="*/ 0 h 1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581">
                    <a:moveTo>
                      <a:pt x="68" y="0"/>
                    </a:moveTo>
                    <a:lnTo>
                      <a:pt x="33" y="0"/>
                    </a:lnTo>
                    <a:lnTo>
                      <a:pt x="0" y="0"/>
                    </a:lnTo>
                    <a:lnTo>
                      <a:pt x="0" y="1581"/>
                    </a:lnTo>
                    <a:lnTo>
                      <a:pt x="33" y="1581"/>
                    </a:lnTo>
                    <a:lnTo>
                      <a:pt x="68" y="1581"/>
                    </a:lnTo>
                    <a:lnTo>
                      <a:pt x="68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49" name="Freeform 1300"/>
              <p:cNvSpPr>
                <a:spLocks/>
              </p:cNvSpPr>
              <p:nvPr/>
            </p:nvSpPr>
            <p:spPr bwMode="auto">
              <a:xfrm>
                <a:off x="4164" y="4775"/>
                <a:ext cx="18" cy="9"/>
              </a:xfrm>
              <a:custGeom>
                <a:avLst/>
                <a:gdLst>
                  <a:gd name="T0" fmla="*/ 33 w 68"/>
                  <a:gd name="T1" fmla="*/ 0 h 33"/>
                  <a:gd name="T2" fmla="*/ 68 w 68"/>
                  <a:gd name="T3" fmla="*/ 0 h 33"/>
                  <a:gd name="T4" fmla="*/ 65 w 68"/>
                  <a:gd name="T5" fmla="*/ 10 h 33"/>
                  <a:gd name="T6" fmla="*/ 60 w 68"/>
                  <a:gd name="T7" fmla="*/ 20 h 33"/>
                  <a:gd name="T8" fmla="*/ 54 w 68"/>
                  <a:gd name="T9" fmla="*/ 27 h 33"/>
                  <a:gd name="T10" fmla="*/ 44 w 68"/>
                  <a:gd name="T11" fmla="*/ 32 h 33"/>
                  <a:gd name="T12" fmla="*/ 33 w 68"/>
                  <a:gd name="T13" fmla="*/ 33 h 33"/>
                  <a:gd name="T14" fmla="*/ 23 w 68"/>
                  <a:gd name="T15" fmla="*/ 32 h 33"/>
                  <a:gd name="T16" fmla="*/ 13 w 68"/>
                  <a:gd name="T17" fmla="*/ 27 h 33"/>
                  <a:gd name="T18" fmla="*/ 6 w 68"/>
                  <a:gd name="T19" fmla="*/ 20 h 33"/>
                  <a:gd name="T20" fmla="*/ 1 w 68"/>
                  <a:gd name="T21" fmla="*/ 10 h 33"/>
                  <a:gd name="T22" fmla="*/ 0 w 68"/>
                  <a:gd name="T23" fmla="*/ 0 h 33"/>
                  <a:gd name="T24" fmla="*/ 33 w 68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3">
                    <a:moveTo>
                      <a:pt x="33" y="0"/>
                    </a:moveTo>
                    <a:lnTo>
                      <a:pt x="68" y="0"/>
                    </a:lnTo>
                    <a:lnTo>
                      <a:pt x="65" y="10"/>
                    </a:lnTo>
                    <a:lnTo>
                      <a:pt x="60" y="20"/>
                    </a:lnTo>
                    <a:lnTo>
                      <a:pt x="54" y="27"/>
                    </a:lnTo>
                    <a:lnTo>
                      <a:pt x="44" y="32"/>
                    </a:lnTo>
                    <a:lnTo>
                      <a:pt x="33" y="33"/>
                    </a:lnTo>
                    <a:lnTo>
                      <a:pt x="23" y="32"/>
                    </a:lnTo>
                    <a:lnTo>
                      <a:pt x="13" y="27"/>
                    </a:lnTo>
                    <a:lnTo>
                      <a:pt x="6" y="20"/>
                    </a:lnTo>
                    <a:lnTo>
                      <a:pt x="1" y="10"/>
                    </a:lnTo>
                    <a:lnTo>
                      <a:pt x="0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50" name="Freeform 1301"/>
              <p:cNvSpPr>
                <a:spLocks/>
              </p:cNvSpPr>
              <p:nvPr/>
            </p:nvSpPr>
            <p:spPr bwMode="auto">
              <a:xfrm>
                <a:off x="4164" y="4775"/>
                <a:ext cx="18" cy="9"/>
              </a:xfrm>
              <a:custGeom>
                <a:avLst/>
                <a:gdLst>
                  <a:gd name="T0" fmla="*/ 68 w 68"/>
                  <a:gd name="T1" fmla="*/ 0 h 33"/>
                  <a:gd name="T2" fmla="*/ 65 w 68"/>
                  <a:gd name="T3" fmla="*/ 10 h 33"/>
                  <a:gd name="T4" fmla="*/ 60 w 68"/>
                  <a:gd name="T5" fmla="*/ 20 h 33"/>
                  <a:gd name="T6" fmla="*/ 54 w 68"/>
                  <a:gd name="T7" fmla="*/ 27 h 33"/>
                  <a:gd name="T8" fmla="*/ 44 w 68"/>
                  <a:gd name="T9" fmla="*/ 32 h 33"/>
                  <a:gd name="T10" fmla="*/ 33 w 68"/>
                  <a:gd name="T11" fmla="*/ 33 h 33"/>
                  <a:gd name="T12" fmla="*/ 23 w 68"/>
                  <a:gd name="T13" fmla="*/ 32 h 33"/>
                  <a:gd name="T14" fmla="*/ 13 w 68"/>
                  <a:gd name="T15" fmla="*/ 27 h 33"/>
                  <a:gd name="T16" fmla="*/ 6 w 68"/>
                  <a:gd name="T17" fmla="*/ 20 h 33"/>
                  <a:gd name="T18" fmla="*/ 1 w 68"/>
                  <a:gd name="T19" fmla="*/ 10 h 33"/>
                  <a:gd name="T20" fmla="*/ 0 w 68"/>
                  <a:gd name="T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3">
                    <a:moveTo>
                      <a:pt x="68" y="0"/>
                    </a:moveTo>
                    <a:lnTo>
                      <a:pt x="65" y="10"/>
                    </a:lnTo>
                    <a:lnTo>
                      <a:pt x="60" y="20"/>
                    </a:lnTo>
                    <a:lnTo>
                      <a:pt x="54" y="27"/>
                    </a:lnTo>
                    <a:lnTo>
                      <a:pt x="44" y="32"/>
                    </a:lnTo>
                    <a:lnTo>
                      <a:pt x="33" y="33"/>
                    </a:lnTo>
                    <a:lnTo>
                      <a:pt x="23" y="32"/>
                    </a:lnTo>
                    <a:lnTo>
                      <a:pt x="13" y="27"/>
                    </a:lnTo>
                    <a:lnTo>
                      <a:pt x="6" y="20"/>
                    </a:lnTo>
                    <a:lnTo>
                      <a:pt x="1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51" name="Freeform 1302"/>
              <p:cNvSpPr>
                <a:spLocks/>
              </p:cNvSpPr>
              <p:nvPr/>
            </p:nvSpPr>
            <p:spPr bwMode="auto">
              <a:xfrm>
                <a:off x="3406" y="1573"/>
                <a:ext cx="27" cy="35"/>
              </a:xfrm>
              <a:custGeom>
                <a:avLst/>
                <a:gdLst>
                  <a:gd name="T0" fmla="*/ 100 w 105"/>
                  <a:gd name="T1" fmla="*/ 0 h 142"/>
                  <a:gd name="T2" fmla="*/ 72 w 105"/>
                  <a:gd name="T3" fmla="*/ 6 h 142"/>
                  <a:gd name="T4" fmla="*/ 86 w 105"/>
                  <a:gd name="T5" fmla="*/ 12 h 142"/>
                  <a:gd name="T6" fmla="*/ 89 w 105"/>
                  <a:gd name="T7" fmla="*/ 28 h 142"/>
                  <a:gd name="T8" fmla="*/ 82 w 105"/>
                  <a:gd name="T9" fmla="*/ 40 h 142"/>
                  <a:gd name="T10" fmla="*/ 2 w 105"/>
                  <a:gd name="T11" fmla="*/ 131 h 142"/>
                  <a:gd name="T12" fmla="*/ 0 w 105"/>
                  <a:gd name="T13" fmla="*/ 135 h 142"/>
                  <a:gd name="T14" fmla="*/ 5 w 105"/>
                  <a:gd name="T15" fmla="*/ 142 h 142"/>
                  <a:gd name="T16" fmla="*/ 65 w 105"/>
                  <a:gd name="T17" fmla="*/ 142 h 142"/>
                  <a:gd name="T18" fmla="*/ 76 w 105"/>
                  <a:gd name="T19" fmla="*/ 135 h 142"/>
                  <a:gd name="T20" fmla="*/ 71 w 105"/>
                  <a:gd name="T21" fmla="*/ 127 h 142"/>
                  <a:gd name="T22" fmla="*/ 23 w 105"/>
                  <a:gd name="T23" fmla="*/ 127 h 142"/>
                  <a:gd name="T24" fmla="*/ 91 w 105"/>
                  <a:gd name="T25" fmla="*/ 49 h 142"/>
                  <a:gd name="T26" fmla="*/ 94 w 105"/>
                  <a:gd name="T27" fmla="*/ 47 h 142"/>
                  <a:gd name="T28" fmla="*/ 104 w 105"/>
                  <a:gd name="T29" fmla="*/ 28 h 142"/>
                  <a:gd name="T30" fmla="*/ 105 w 105"/>
                  <a:gd name="T31" fmla="*/ 19 h 142"/>
                  <a:gd name="T32" fmla="*/ 100 w 105"/>
                  <a:gd name="T33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5" h="142">
                    <a:moveTo>
                      <a:pt x="100" y="0"/>
                    </a:moveTo>
                    <a:lnTo>
                      <a:pt x="72" y="6"/>
                    </a:lnTo>
                    <a:lnTo>
                      <a:pt x="86" y="12"/>
                    </a:lnTo>
                    <a:lnTo>
                      <a:pt x="89" y="28"/>
                    </a:lnTo>
                    <a:lnTo>
                      <a:pt x="82" y="40"/>
                    </a:lnTo>
                    <a:lnTo>
                      <a:pt x="2" y="131"/>
                    </a:lnTo>
                    <a:lnTo>
                      <a:pt x="0" y="135"/>
                    </a:lnTo>
                    <a:lnTo>
                      <a:pt x="5" y="142"/>
                    </a:lnTo>
                    <a:lnTo>
                      <a:pt x="65" y="142"/>
                    </a:lnTo>
                    <a:lnTo>
                      <a:pt x="76" y="135"/>
                    </a:lnTo>
                    <a:lnTo>
                      <a:pt x="71" y="127"/>
                    </a:lnTo>
                    <a:lnTo>
                      <a:pt x="23" y="127"/>
                    </a:lnTo>
                    <a:lnTo>
                      <a:pt x="91" y="49"/>
                    </a:lnTo>
                    <a:lnTo>
                      <a:pt x="94" y="47"/>
                    </a:lnTo>
                    <a:lnTo>
                      <a:pt x="104" y="28"/>
                    </a:lnTo>
                    <a:lnTo>
                      <a:pt x="105" y="19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3F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52" name="Freeform 1303"/>
              <p:cNvSpPr>
                <a:spLocks/>
              </p:cNvSpPr>
              <p:nvPr/>
            </p:nvSpPr>
            <p:spPr bwMode="auto">
              <a:xfrm>
                <a:off x="3414" y="1570"/>
                <a:ext cx="17" cy="10"/>
              </a:xfrm>
              <a:custGeom>
                <a:avLst/>
                <a:gdLst>
                  <a:gd name="T0" fmla="*/ 45 w 69"/>
                  <a:gd name="T1" fmla="*/ 0 h 38"/>
                  <a:gd name="T2" fmla="*/ 37 w 69"/>
                  <a:gd name="T3" fmla="*/ 1 h 38"/>
                  <a:gd name="T4" fmla="*/ 19 w 69"/>
                  <a:gd name="T5" fmla="*/ 9 h 38"/>
                  <a:gd name="T6" fmla="*/ 1 w 69"/>
                  <a:gd name="T7" fmla="*/ 27 h 38"/>
                  <a:gd name="T8" fmla="*/ 0 w 69"/>
                  <a:gd name="T9" fmla="*/ 30 h 38"/>
                  <a:gd name="T10" fmla="*/ 5 w 69"/>
                  <a:gd name="T11" fmla="*/ 38 h 38"/>
                  <a:gd name="T12" fmla="*/ 13 w 69"/>
                  <a:gd name="T13" fmla="*/ 35 h 38"/>
                  <a:gd name="T14" fmla="*/ 24 w 69"/>
                  <a:gd name="T15" fmla="*/ 22 h 38"/>
                  <a:gd name="T16" fmla="*/ 41 w 69"/>
                  <a:gd name="T17" fmla="*/ 16 h 38"/>
                  <a:gd name="T18" fmla="*/ 69 w 69"/>
                  <a:gd name="T19" fmla="*/ 10 h 38"/>
                  <a:gd name="T20" fmla="*/ 63 w 69"/>
                  <a:gd name="T21" fmla="*/ 5 h 38"/>
                  <a:gd name="T22" fmla="*/ 45 w 69"/>
                  <a:gd name="T2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" h="38">
                    <a:moveTo>
                      <a:pt x="45" y="0"/>
                    </a:moveTo>
                    <a:lnTo>
                      <a:pt x="37" y="1"/>
                    </a:lnTo>
                    <a:lnTo>
                      <a:pt x="19" y="9"/>
                    </a:lnTo>
                    <a:lnTo>
                      <a:pt x="1" y="27"/>
                    </a:lnTo>
                    <a:lnTo>
                      <a:pt x="0" y="30"/>
                    </a:lnTo>
                    <a:lnTo>
                      <a:pt x="5" y="38"/>
                    </a:lnTo>
                    <a:lnTo>
                      <a:pt x="13" y="35"/>
                    </a:lnTo>
                    <a:lnTo>
                      <a:pt x="24" y="22"/>
                    </a:lnTo>
                    <a:lnTo>
                      <a:pt x="41" y="16"/>
                    </a:lnTo>
                    <a:lnTo>
                      <a:pt x="69" y="10"/>
                    </a:lnTo>
                    <a:lnTo>
                      <a:pt x="63" y="5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3F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53" name="Freeform 1304"/>
              <p:cNvSpPr>
                <a:spLocks/>
              </p:cNvSpPr>
              <p:nvPr/>
            </p:nvSpPr>
            <p:spPr bwMode="auto">
              <a:xfrm>
                <a:off x="3339" y="1509"/>
                <a:ext cx="66" cy="95"/>
              </a:xfrm>
              <a:custGeom>
                <a:avLst/>
                <a:gdLst>
                  <a:gd name="T0" fmla="*/ 192 w 264"/>
                  <a:gd name="T1" fmla="*/ 0 h 381"/>
                  <a:gd name="T2" fmla="*/ 116 w 264"/>
                  <a:gd name="T3" fmla="*/ 0 h 381"/>
                  <a:gd name="T4" fmla="*/ 91 w 264"/>
                  <a:gd name="T5" fmla="*/ 20 h 381"/>
                  <a:gd name="T6" fmla="*/ 105 w 264"/>
                  <a:gd name="T7" fmla="*/ 38 h 381"/>
                  <a:gd name="T8" fmla="*/ 181 w 264"/>
                  <a:gd name="T9" fmla="*/ 38 h 381"/>
                  <a:gd name="T10" fmla="*/ 216 w 264"/>
                  <a:gd name="T11" fmla="*/ 54 h 381"/>
                  <a:gd name="T12" fmla="*/ 223 w 264"/>
                  <a:gd name="T13" fmla="*/ 96 h 381"/>
                  <a:gd name="T14" fmla="*/ 196 w 264"/>
                  <a:gd name="T15" fmla="*/ 136 h 381"/>
                  <a:gd name="T16" fmla="*/ 151 w 264"/>
                  <a:gd name="T17" fmla="*/ 153 h 381"/>
                  <a:gd name="T18" fmla="*/ 112 w 264"/>
                  <a:gd name="T19" fmla="*/ 153 h 381"/>
                  <a:gd name="T20" fmla="*/ 89 w 264"/>
                  <a:gd name="T21" fmla="*/ 172 h 381"/>
                  <a:gd name="T22" fmla="*/ 102 w 264"/>
                  <a:gd name="T23" fmla="*/ 190 h 381"/>
                  <a:gd name="T24" fmla="*/ 140 w 264"/>
                  <a:gd name="T25" fmla="*/ 190 h 381"/>
                  <a:gd name="T26" fmla="*/ 176 w 264"/>
                  <a:gd name="T27" fmla="*/ 207 h 381"/>
                  <a:gd name="T28" fmla="*/ 181 w 264"/>
                  <a:gd name="T29" fmla="*/ 248 h 381"/>
                  <a:gd name="T30" fmla="*/ 172 w 264"/>
                  <a:gd name="T31" fmla="*/ 285 h 381"/>
                  <a:gd name="T32" fmla="*/ 144 w 264"/>
                  <a:gd name="T33" fmla="*/ 327 h 381"/>
                  <a:gd name="T34" fmla="*/ 99 w 264"/>
                  <a:gd name="T35" fmla="*/ 343 h 381"/>
                  <a:gd name="T36" fmla="*/ 23 w 264"/>
                  <a:gd name="T37" fmla="*/ 343 h 381"/>
                  <a:gd name="T38" fmla="*/ 0 w 264"/>
                  <a:gd name="T39" fmla="*/ 362 h 381"/>
                  <a:gd name="T40" fmla="*/ 13 w 264"/>
                  <a:gd name="T41" fmla="*/ 381 h 381"/>
                  <a:gd name="T42" fmla="*/ 89 w 264"/>
                  <a:gd name="T43" fmla="*/ 381 h 381"/>
                  <a:gd name="T44" fmla="*/ 113 w 264"/>
                  <a:gd name="T45" fmla="*/ 378 h 381"/>
                  <a:gd name="T46" fmla="*/ 163 w 264"/>
                  <a:gd name="T47" fmla="*/ 353 h 381"/>
                  <a:gd name="T48" fmla="*/ 184 w 264"/>
                  <a:gd name="T49" fmla="*/ 334 h 381"/>
                  <a:gd name="T50" fmla="*/ 210 w 264"/>
                  <a:gd name="T51" fmla="*/ 285 h 381"/>
                  <a:gd name="T52" fmla="*/ 220 w 264"/>
                  <a:gd name="T53" fmla="*/ 248 h 381"/>
                  <a:gd name="T54" fmla="*/ 223 w 264"/>
                  <a:gd name="T55" fmla="*/ 211 h 381"/>
                  <a:gd name="T56" fmla="*/ 202 w 264"/>
                  <a:gd name="T57" fmla="*/ 172 h 381"/>
                  <a:gd name="T58" fmla="*/ 236 w 264"/>
                  <a:gd name="T59" fmla="*/ 144 h 381"/>
                  <a:gd name="T60" fmla="*/ 261 w 264"/>
                  <a:gd name="T61" fmla="*/ 96 h 381"/>
                  <a:gd name="T62" fmla="*/ 264 w 264"/>
                  <a:gd name="T63" fmla="*/ 71 h 381"/>
                  <a:gd name="T64" fmla="*/ 251 w 264"/>
                  <a:gd name="T65" fmla="*/ 27 h 381"/>
                  <a:gd name="T66" fmla="*/ 236 w 264"/>
                  <a:gd name="T67" fmla="*/ 13 h 381"/>
                  <a:gd name="T68" fmla="*/ 192 w 264"/>
                  <a:gd name="T69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4" h="381">
                    <a:moveTo>
                      <a:pt x="192" y="0"/>
                    </a:moveTo>
                    <a:lnTo>
                      <a:pt x="116" y="0"/>
                    </a:lnTo>
                    <a:lnTo>
                      <a:pt x="91" y="20"/>
                    </a:lnTo>
                    <a:lnTo>
                      <a:pt x="105" y="38"/>
                    </a:lnTo>
                    <a:lnTo>
                      <a:pt x="181" y="38"/>
                    </a:lnTo>
                    <a:lnTo>
                      <a:pt x="216" y="54"/>
                    </a:lnTo>
                    <a:lnTo>
                      <a:pt x="223" y="96"/>
                    </a:lnTo>
                    <a:lnTo>
                      <a:pt x="196" y="136"/>
                    </a:lnTo>
                    <a:lnTo>
                      <a:pt x="151" y="153"/>
                    </a:lnTo>
                    <a:lnTo>
                      <a:pt x="112" y="153"/>
                    </a:lnTo>
                    <a:lnTo>
                      <a:pt x="89" y="172"/>
                    </a:lnTo>
                    <a:lnTo>
                      <a:pt x="102" y="190"/>
                    </a:lnTo>
                    <a:lnTo>
                      <a:pt x="140" y="190"/>
                    </a:lnTo>
                    <a:lnTo>
                      <a:pt x="176" y="207"/>
                    </a:lnTo>
                    <a:lnTo>
                      <a:pt x="181" y="248"/>
                    </a:lnTo>
                    <a:lnTo>
                      <a:pt x="172" y="285"/>
                    </a:lnTo>
                    <a:lnTo>
                      <a:pt x="144" y="327"/>
                    </a:lnTo>
                    <a:lnTo>
                      <a:pt x="99" y="343"/>
                    </a:lnTo>
                    <a:lnTo>
                      <a:pt x="23" y="343"/>
                    </a:lnTo>
                    <a:lnTo>
                      <a:pt x="0" y="362"/>
                    </a:lnTo>
                    <a:lnTo>
                      <a:pt x="13" y="381"/>
                    </a:lnTo>
                    <a:lnTo>
                      <a:pt x="89" y="381"/>
                    </a:lnTo>
                    <a:lnTo>
                      <a:pt x="113" y="378"/>
                    </a:lnTo>
                    <a:lnTo>
                      <a:pt x="163" y="353"/>
                    </a:lnTo>
                    <a:lnTo>
                      <a:pt x="184" y="334"/>
                    </a:lnTo>
                    <a:lnTo>
                      <a:pt x="210" y="285"/>
                    </a:lnTo>
                    <a:lnTo>
                      <a:pt x="220" y="248"/>
                    </a:lnTo>
                    <a:lnTo>
                      <a:pt x="223" y="211"/>
                    </a:lnTo>
                    <a:lnTo>
                      <a:pt x="202" y="172"/>
                    </a:lnTo>
                    <a:lnTo>
                      <a:pt x="236" y="144"/>
                    </a:lnTo>
                    <a:lnTo>
                      <a:pt x="261" y="96"/>
                    </a:lnTo>
                    <a:lnTo>
                      <a:pt x="264" y="71"/>
                    </a:lnTo>
                    <a:lnTo>
                      <a:pt x="251" y="27"/>
                    </a:lnTo>
                    <a:lnTo>
                      <a:pt x="236" y="13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3F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54" name="Line 1305"/>
              <p:cNvSpPr>
                <a:spLocks noChangeShapeType="1"/>
              </p:cNvSpPr>
              <p:nvPr/>
            </p:nvSpPr>
            <p:spPr bwMode="auto">
              <a:xfrm>
                <a:off x="2906" y="1882"/>
                <a:ext cx="2849" cy="0"/>
              </a:xfrm>
              <a:prstGeom prst="line">
                <a:avLst/>
              </a:prstGeom>
              <a:noFill/>
              <a:ln w="0">
                <a:solidFill>
                  <a:srgbClr val="3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55" name="Line 1306"/>
              <p:cNvSpPr>
                <a:spLocks noChangeShapeType="1"/>
              </p:cNvSpPr>
              <p:nvPr/>
            </p:nvSpPr>
            <p:spPr bwMode="auto">
              <a:xfrm>
                <a:off x="2900" y="3641"/>
                <a:ext cx="2847" cy="0"/>
              </a:xfrm>
              <a:prstGeom prst="line">
                <a:avLst/>
              </a:prstGeom>
              <a:noFill/>
              <a:ln w="0">
                <a:solidFill>
                  <a:srgbClr val="3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56" name="Line 1307"/>
              <p:cNvSpPr>
                <a:spLocks noChangeShapeType="1"/>
              </p:cNvSpPr>
              <p:nvPr/>
            </p:nvSpPr>
            <p:spPr bwMode="auto">
              <a:xfrm>
                <a:off x="3369" y="1729"/>
                <a:ext cx="2698" cy="0"/>
              </a:xfrm>
              <a:prstGeom prst="line">
                <a:avLst/>
              </a:prstGeom>
              <a:noFill/>
              <a:ln w="0">
                <a:solidFill>
                  <a:srgbClr val="3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57" name="Line 1308"/>
              <p:cNvSpPr>
                <a:spLocks noChangeShapeType="1"/>
              </p:cNvSpPr>
              <p:nvPr/>
            </p:nvSpPr>
            <p:spPr bwMode="auto">
              <a:xfrm>
                <a:off x="3069" y="2226"/>
                <a:ext cx="3523" cy="0"/>
              </a:xfrm>
              <a:prstGeom prst="line">
                <a:avLst/>
              </a:prstGeom>
              <a:noFill/>
              <a:ln w="0">
                <a:solidFill>
                  <a:srgbClr val="FF007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58" name="Freeform 1309"/>
              <p:cNvSpPr>
                <a:spLocks/>
              </p:cNvSpPr>
              <p:nvPr/>
            </p:nvSpPr>
            <p:spPr bwMode="auto">
              <a:xfrm>
                <a:off x="2892" y="1636"/>
                <a:ext cx="8" cy="17"/>
              </a:xfrm>
              <a:custGeom>
                <a:avLst/>
                <a:gdLst>
                  <a:gd name="T0" fmla="*/ 33 w 33"/>
                  <a:gd name="T1" fmla="*/ 35 h 68"/>
                  <a:gd name="T2" fmla="*/ 33 w 33"/>
                  <a:gd name="T3" fmla="*/ 68 h 68"/>
                  <a:gd name="T4" fmla="*/ 23 w 33"/>
                  <a:gd name="T5" fmla="*/ 67 h 68"/>
                  <a:gd name="T6" fmla="*/ 13 w 33"/>
                  <a:gd name="T7" fmla="*/ 62 h 68"/>
                  <a:gd name="T8" fmla="*/ 6 w 33"/>
                  <a:gd name="T9" fmla="*/ 56 h 68"/>
                  <a:gd name="T10" fmla="*/ 1 w 33"/>
                  <a:gd name="T11" fmla="*/ 45 h 68"/>
                  <a:gd name="T12" fmla="*/ 0 w 33"/>
                  <a:gd name="T13" fmla="*/ 35 h 68"/>
                  <a:gd name="T14" fmla="*/ 1 w 33"/>
                  <a:gd name="T15" fmla="*/ 25 h 68"/>
                  <a:gd name="T16" fmla="*/ 6 w 33"/>
                  <a:gd name="T17" fmla="*/ 14 h 68"/>
                  <a:gd name="T18" fmla="*/ 13 w 33"/>
                  <a:gd name="T19" fmla="*/ 8 h 68"/>
                  <a:gd name="T20" fmla="*/ 23 w 33"/>
                  <a:gd name="T21" fmla="*/ 3 h 68"/>
                  <a:gd name="T22" fmla="*/ 33 w 33"/>
                  <a:gd name="T23" fmla="*/ 0 h 68"/>
                  <a:gd name="T24" fmla="*/ 33 w 33"/>
                  <a:gd name="T25" fmla="*/ 3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68">
                    <a:moveTo>
                      <a:pt x="33" y="35"/>
                    </a:moveTo>
                    <a:lnTo>
                      <a:pt x="33" y="68"/>
                    </a:lnTo>
                    <a:lnTo>
                      <a:pt x="23" y="67"/>
                    </a:lnTo>
                    <a:lnTo>
                      <a:pt x="13" y="62"/>
                    </a:lnTo>
                    <a:lnTo>
                      <a:pt x="6" y="56"/>
                    </a:lnTo>
                    <a:lnTo>
                      <a:pt x="1" y="45"/>
                    </a:lnTo>
                    <a:lnTo>
                      <a:pt x="0" y="35"/>
                    </a:lnTo>
                    <a:lnTo>
                      <a:pt x="1" y="25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3"/>
                    </a:lnTo>
                    <a:lnTo>
                      <a:pt x="33" y="0"/>
                    </a:lnTo>
                    <a:lnTo>
                      <a:pt x="33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59" name="Freeform 1310"/>
              <p:cNvSpPr>
                <a:spLocks/>
              </p:cNvSpPr>
              <p:nvPr/>
            </p:nvSpPr>
            <p:spPr bwMode="auto">
              <a:xfrm>
                <a:off x="2892" y="1636"/>
                <a:ext cx="8" cy="17"/>
              </a:xfrm>
              <a:custGeom>
                <a:avLst/>
                <a:gdLst>
                  <a:gd name="T0" fmla="*/ 33 w 33"/>
                  <a:gd name="T1" fmla="*/ 68 h 68"/>
                  <a:gd name="T2" fmla="*/ 23 w 33"/>
                  <a:gd name="T3" fmla="*/ 67 h 68"/>
                  <a:gd name="T4" fmla="*/ 13 w 33"/>
                  <a:gd name="T5" fmla="*/ 62 h 68"/>
                  <a:gd name="T6" fmla="*/ 6 w 33"/>
                  <a:gd name="T7" fmla="*/ 56 h 68"/>
                  <a:gd name="T8" fmla="*/ 1 w 33"/>
                  <a:gd name="T9" fmla="*/ 45 h 68"/>
                  <a:gd name="T10" fmla="*/ 0 w 33"/>
                  <a:gd name="T11" fmla="*/ 35 h 68"/>
                  <a:gd name="T12" fmla="*/ 1 w 33"/>
                  <a:gd name="T13" fmla="*/ 25 h 68"/>
                  <a:gd name="T14" fmla="*/ 6 w 33"/>
                  <a:gd name="T15" fmla="*/ 14 h 68"/>
                  <a:gd name="T16" fmla="*/ 13 w 33"/>
                  <a:gd name="T17" fmla="*/ 8 h 68"/>
                  <a:gd name="T18" fmla="*/ 23 w 33"/>
                  <a:gd name="T19" fmla="*/ 3 h 68"/>
                  <a:gd name="T20" fmla="*/ 33 w 33"/>
                  <a:gd name="T2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68">
                    <a:moveTo>
                      <a:pt x="33" y="68"/>
                    </a:moveTo>
                    <a:lnTo>
                      <a:pt x="23" y="67"/>
                    </a:lnTo>
                    <a:lnTo>
                      <a:pt x="13" y="62"/>
                    </a:lnTo>
                    <a:lnTo>
                      <a:pt x="6" y="56"/>
                    </a:lnTo>
                    <a:lnTo>
                      <a:pt x="1" y="45"/>
                    </a:lnTo>
                    <a:lnTo>
                      <a:pt x="0" y="35"/>
                    </a:lnTo>
                    <a:lnTo>
                      <a:pt x="1" y="25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3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60" name="Freeform 1311"/>
              <p:cNvSpPr>
                <a:spLocks/>
              </p:cNvSpPr>
              <p:nvPr/>
            </p:nvSpPr>
            <p:spPr bwMode="auto">
              <a:xfrm>
                <a:off x="2900" y="1636"/>
                <a:ext cx="685" cy="17"/>
              </a:xfrm>
              <a:custGeom>
                <a:avLst/>
                <a:gdLst>
                  <a:gd name="T0" fmla="*/ 0 w 2737"/>
                  <a:gd name="T1" fmla="*/ 0 h 68"/>
                  <a:gd name="T2" fmla="*/ 0 w 2737"/>
                  <a:gd name="T3" fmla="*/ 35 h 68"/>
                  <a:gd name="T4" fmla="*/ 0 w 2737"/>
                  <a:gd name="T5" fmla="*/ 68 h 68"/>
                  <a:gd name="T6" fmla="*/ 2737 w 2737"/>
                  <a:gd name="T7" fmla="*/ 68 h 68"/>
                  <a:gd name="T8" fmla="*/ 2737 w 2737"/>
                  <a:gd name="T9" fmla="*/ 35 h 68"/>
                  <a:gd name="T10" fmla="*/ 2737 w 2737"/>
                  <a:gd name="T11" fmla="*/ 0 h 68"/>
                  <a:gd name="T12" fmla="*/ 0 w 2737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37" h="68">
                    <a:moveTo>
                      <a:pt x="0" y="0"/>
                    </a:moveTo>
                    <a:lnTo>
                      <a:pt x="0" y="35"/>
                    </a:lnTo>
                    <a:lnTo>
                      <a:pt x="0" y="68"/>
                    </a:lnTo>
                    <a:lnTo>
                      <a:pt x="2737" y="68"/>
                    </a:lnTo>
                    <a:lnTo>
                      <a:pt x="2737" y="35"/>
                    </a:lnTo>
                    <a:lnTo>
                      <a:pt x="273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61" name="Freeform 1312"/>
              <p:cNvSpPr>
                <a:spLocks/>
              </p:cNvSpPr>
              <p:nvPr/>
            </p:nvSpPr>
            <p:spPr bwMode="auto">
              <a:xfrm>
                <a:off x="2900" y="1636"/>
                <a:ext cx="685" cy="17"/>
              </a:xfrm>
              <a:custGeom>
                <a:avLst/>
                <a:gdLst>
                  <a:gd name="T0" fmla="*/ 0 w 2737"/>
                  <a:gd name="T1" fmla="*/ 0 h 68"/>
                  <a:gd name="T2" fmla="*/ 0 w 2737"/>
                  <a:gd name="T3" fmla="*/ 35 h 68"/>
                  <a:gd name="T4" fmla="*/ 0 w 2737"/>
                  <a:gd name="T5" fmla="*/ 68 h 68"/>
                  <a:gd name="T6" fmla="*/ 2737 w 2737"/>
                  <a:gd name="T7" fmla="*/ 68 h 68"/>
                  <a:gd name="T8" fmla="*/ 2737 w 2737"/>
                  <a:gd name="T9" fmla="*/ 35 h 68"/>
                  <a:gd name="T10" fmla="*/ 2737 w 2737"/>
                  <a:gd name="T11" fmla="*/ 0 h 68"/>
                  <a:gd name="T12" fmla="*/ 0 w 2737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37" h="68">
                    <a:moveTo>
                      <a:pt x="0" y="0"/>
                    </a:moveTo>
                    <a:lnTo>
                      <a:pt x="0" y="35"/>
                    </a:lnTo>
                    <a:lnTo>
                      <a:pt x="0" y="68"/>
                    </a:lnTo>
                    <a:lnTo>
                      <a:pt x="2737" y="68"/>
                    </a:lnTo>
                    <a:lnTo>
                      <a:pt x="2737" y="35"/>
                    </a:lnTo>
                    <a:lnTo>
                      <a:pt x="273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62" name="Freeform 1313"/>
              <p:cNvSpPr>
                <a:spLocks/>
              </p:cNvSpPr>
              <p:nvPr/>
            </p:nvSpPr>
            <p:spPr bwMode="auto">
              <a:xfrm>
                <a:off x="3585" y="1636"/>
                <a:ext cx="8" cy="17"/>
              </a:xfrm>
              <a:custGeom>
                <a:avLst/>
                <a:gdLst>
                  <a:gd name="T0" fmla="*/ 0 w 35"/>
                  <a:gd name="T1" fmla="*/ 35 h 68"/>
                  <a:gd name="T2" fmla="*/ 0 w 35"/>
                  <a:gd name="T3" fmla="*/ 0 h 68"/>
                  <a:gd name="T4" fmla="*/ 11 w 35"/>
                  <a:gd name="T5" fmla="*/ 3 h 68"/>
                  <a:gd name="T6" fmla="*/ 21 w 35"/>
                  <a:gd name="T7" fmla="*/ 8 h 68"/>
                  <a:gd name="T8" fmla="*/ 27 w 35"/>
                  <a:gd name="T9" fmla="*/ 14 h 68"/>
                  <a:gd name="T10" fmla="*/ 32 w 35"/>
                  <a:gd name="T11" fmla="*/ 25 h 68"/>
                  <a:gd name="T12" fmla="*/ 35 w 35"/>
                  <a:gd name="T13" fmla="*/ 35 h 68"/>
                  <a:gd name="T14" fmla="*/ 32 w 35"/>
                  <a:gd name="T15" fmla="*/ 45 h 68"/>
                  <a:gd name="T16" fmla="*/ 27 w 35"/>
                  <a:gd name="T17" fmla="*/ 56 h 68"/>
                  <a:gd name="T18" fmla="*/ 21 w 35"/>
                  <a:gd name="T19" fmla="*/ 62 h 68"/>
                  <a:gd name="T20" fmla="*/ 11 w 35"/>
                  <a:gd name="T21" fmla="*/ 67 h 68"/>
                  <a:gd name="T22" fmla="*/ 0 w 35"/>
                  <a:gd name="T23" fmla="*/ 68 h 68"/>
                  <a:gd name="T24" fmla="*/ 0 w 35"/>
                  <a:gd name="T25" fmla="*/ 3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68">
                    <a:moveTo>
                      <a:pt x="0" y="35"/>
                    </a:moveTo>
                    <a:lnTo>
                      <a:pt x="0" y="0"/>
                    </a:lnTo>
                    <a:lnTo>
                      <a:pt x="11" y="3"/>
                    </a:lnTo>
                    <a:lnTo>
                      <a:pt x="21" y="8"/>
                    </a:lnTo>
                    <a:lnTo>
                      <a:pt x="27" y="14"/>
                    </a:lnTo>
                    <a:lnTo>
                      <a:pt x="32" y="25"/>
                    </a:lnTo>
                    <a:lnTo>
                      <a:pt x="35" y="35"/>
                    </a:lnTo>
                    <a:lnTo>
                      <a:pt x="32" y="45"/>
                    </a:lnTo>
                    <a:lnTo>
                      <a:pt x="27" y="56"/>
                    </a:lnTo>
                    <a:lnTo>
                      <a:pt x="21" y="62"/>
                    </a:lnTo>
                    <a:lnTo>
                      <a:pt x="11" y="67"/>
                    </a:lnTo>
                    <a:lnTo>
                      <a:pt x="0" y="68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63" name="Freeform 1314"/>
              <p:cNvSpPr>
                <a:spLocks/>
              </p:cNvSpPr>
              <p:nvPr/>
            </p:nvSpPr>
            <p:spPr bwMode="auto">
              <a:xfrm>
                <a:off x="3585" y="1636"/>
                <a:ext cx="8" cy="17"/>
              </a:xfrm>
              <a:custGeom>
                <a:avLst/>
                <a:gdLst>
                  <a:gd name="T0" fmla="*/ 0 w 35"/>
                  <a:gd name="T1" fmla="*/ 0 h 68"/>
                  <a:gd name="T2" fmla="*/ 11 w 35"/>
                  <a:gd name="T3" fmla="*/ 3 h 68"/>
                  <a:gd name="T4" fmla="*/ 21 w 35"/>
                  <a:gd name="T5" fmla="*/ 8 h 68"/>
                  <a:gd name="T6" fmla="*/ 27 w 35"/>
                  <a:gd name="T7" fmla="*/ 14 h 68"/>
                  <a:gd name="T8" fmla="*/ 32 w 35"/>
                  <a:gd name="T9" fmla="*/ 25 h 68"/>
                  <a:gd name="T10" fmla="*/ 35 w 35"/>
                  <a:gd name="T11" fmla="*/ 35 h 68"/>
                  <a:gd name="T12" fmla="*/ 32 w 35"/>
                  <a:gd name="T13" fmla="*/ 45 h 68"/>
                  <a:gd name="T14" fmla="*/ 27 w 35"/>
                  <a:gd name="T15" fmla="*/ 56 h 68"/>
                  <a:gd name="T16" fmla="*/ 21 w 35"/>
                  <a:gd name="T17" fmla="*/ 62 h 68"/>
                  <a:gd name="T18" fmla="*/ 11 w 35"/>
                  <a:gd name="T19" fmla="*/ 67 h 68"/>
                  <a:gd name="T20" fmla="*/ 0 w 35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68">
                    <a:moveTo>
                      <a:pt x="0" y="0"/>
                    </a:moveTo>
                    <a:lnTo>
                      <a:pt x="11" y="3"/>
                    </a:lnTo>
                    <a:lnTo>
                      <a:pt x="21" y="8"/>
                    </a:lnTo>
                    <a:lnTo>
                      <a:pt x="27" y="14"/>
                    </a:lnTo>
                    <a:lnTo>
                      <a:pt x="32" y="25"/>
                    </a:lnTo>
                    <a:lnTo>
                      <a:pt x="35" y="35"/>
                    </a:lnTo>
                    <a:lnTo>
                      <a:pt x="32" y="45"/>
                    </a:lnTo>
                    <a:lnTo>
                      <a:pt x="27" y="56"/>
                    </a:lnTo>
                    <a:lnTo>
                      <a:pt x="21" y="62"/>
                    </a:lnTo>
                    <a:lnTo>
                      <a:pt x="11" y="67"/>
                    </a:lnTo>
                    <a:lnTo>
                      <a:pt x="0" y="6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64" name="Line 1315"/>
              <p:cNvSpPr>
                <a:spLocks noChangeShapeType="1"/>
              </p:cNvSpPr>
              <p:nvPr/>
            </p:nvSpPr>
            <p:spPr bwMode="auto">
              <a:xfrm>
                <a:off x="3243" y="3641"/>
                <a:ext cx="50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65" name="Line 1316"/>
              <p:cNvSpPr>
                <a:spLocks noChangeShapeType="1"/>
              </p:cNvSpPr>
              <p:nvPr/>
            </p:nvSpPr>
            <p:spPr bwMode="auto">
              <a:xfrm>
                <a:off x="3859" y="3641"/>
                <a:ext cx="50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66" name="Line 1317"/>
              <p:cNvSpPr>
                <a:spLocks noChangeShapeType="1"/>
              </p:cNvSpPr>
              <p:nvPr/>
            </p:nvSpPr>
            <p:spPr bwMode="auto">
              <a:xfrm>
                <a:off x="3802" y="3641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67" name="Freeform 1318"/>
              <p:cNvSpPr>
                <a:spLocks/>
              </p:cNvSpPr>
              <p:nvPr/>
            </p:nvSpPr>
            <p:spPr bwMode="auto">
              <a:xfrm>
                <a:off x="2778" y="2664"/>
                <a:ext cx="8" cy="17"/>
              </a:xfrm>
              <a:custGeom>
                <a:avLst/>
                <a:gdLst>
                  <a:gd name="T0" fmla="*/ 34 w 34"/>
                  <a:gd name="T1" fmla="*/ 34 h 68"/>
                  <a:gd name="T2" fmla="*/ 34 w 34"/>
                  <a:gd name="T3" fmla="*/ 68 h 68"/>
                  <a:gd name="T4" fmla="*/ 23 w 34"/>
                  <a:gd name="T5" fmla="*/ 67 h 68"/>
                  <a:gd name="T6" fmla="*/ 13 w 34"/>
                  <a:gd name="T7" fmla="*/ 61 h 68"/>
                  <a:gd name="T8" fmla="*/ 6 w 34"/>
                  <a:gd name="T9" fmla="*/ 55 h 68"/>
                  <a:gd name="T10" fmla="*/ 1 w 34"/>
                  <a:gd name="T11" fmla="*/ 45 h 68"/>
                  <a:gd name="T12" fmla="*/ 0 w 34"/>
                  <a:gd name="T13" fmla="*/ 34 h 68"/>
                  <a:gd name="T14" fmla="*/ 1 w 34"/>
                  <a:gd name="T15" fmla="*/ 24 h 68"/>
                  <a:gd name="T16" fmla="*/ 6 w 34"/>
                  <a:gd name="T17" fmla="*/ 14 h 68"/>
                  <a:gd name="T18" fmla="*/ 13 w 34"/>
                  <a:gd name="T19" fmla="*/ 7 h 68"/>
                  <a:gd name="T20" fmla="*/ 23 w 34"/>
                  <a:gd name="T21" fmla="*/ 2 h 68"/>
                  <a:gd name="T22" fmla="*/ 34 w 34"/>
                  <a:gd name="T23" fmla="*/ 0 h 68"/>
                  <a:gd name="T24" fmla="*/ 34 w 34"/>
                  <a:gd name="T25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68">
                    <a:moveTo>
                      <a:pt x="34" y="34"/>
                    </a:moveTo>
                    <a:lnTo>
                      <a:pt x="34" y="68"/>
                    </a:lnTo>
                    <a:lnTo>
                      <a:pt x="23" y="67"/>
                    </a:lnTo>
                    <a:lnTo>
                      <a:pt x="13" y="61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4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4" y="0"/>
                    </a:lnTo>
                    <a:lnTo>
                      <a:pt x="34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68" name="Freeform 1319"/>
              <p:cNvSpPr>
                <a:spLocks/>
              </p:cNvSpPr>
              <p:nvPr/>
            </p:nvSpPr>
            <p:spPr bwMode="auto">
              <a:xfrm>
                <a:off x="2778" y="2664"/>
                <a:ext cx="8" cy="17"/>
              </a:xfrm>
              <a:custGeom>
                <a:avLst/>
                <a:gdLst>
                  <a:gd name="T0" fmla="*/ 34 w 34"/>
                  <a:gd name="T1" fmla="*/ 68 h 68"/>
                  <a:gd name="T2" fmla="*/ 23 w 34"/>
                  <a:gd name="T3" fmla="*/ 67 h 68"/>
                  <a:gd name="T4" fmla="*/ 13 w 34"/>
                  <a:gd name="T5" fmla="*/ 61 h 68"/>
                  <a:gd name="T6" fmla="*/ 6 w 34"/>
                  <a:gd name="T7" fmla="*/ 55 h 68"/>
                  <a:gd name="T8" fmla="*/ 1 w 34"/>
                  <a:gd name="T9" fmla="*/ 45 h 68"/>
                  <a:gd name="T10" fmla="*/ 0 w 34"/>
                  <a:gd name="T11" fmla="*/ 34 h 68"/>
                  <a:gd name="T12" fmla="*/ 1 w 34"/>
                  <a:gd name="T13" fmla="*/ 24 h 68"/>
                  <a:gd name="T14" fmla="*/ 6 w 34"/>
                  <a:gd name="T15" fmla="*/ 14 h 68"/>
                  <a:gd name="T16" fmla="*/ 13 w 34"/>
                  <a:gd name="T17" fmla="*/ 7 h 68"/>
                  <a:gd name="T18" fmla="*/ 23 w 34"/>
                  <a:gd name="T19" fmla="*/ 2 h 68"/>
                  <a:gd name="T20" fmla="*/ 34 w 34"/>
                  <a:gd name="T2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68">
                    <a:moveTo>
                      <a:pt x="34" y="68"/>
                    </a:moveTo>
                    <a:lnTo>
                      <a:pt x="23" y="67"/>
                    </a:lnTo>
                    <a:lnTo>
                      <a:pt x="13" y="61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4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69" name="Freeform 1320"/>
              <p:cNvSpPr>
                <a:spLocks/>
              </p:cNvSpPr>
              <p:nvPr/>
            </p:nvSpPr>
            <p:spPr bwMode="auto">
              <a:xfrm>
                <a:off x="2786" y="2664"/>
                <a:ext cx="913" cy="17"/>
              </a:xfrm>
              <a:custGeom>
                <a:avLst/>
                <a:gdLst>
                  <a:gd name="T0" fmla="*/ 0 w 3649"/>
                  <a:gd name="T1" fmla="*/ 0 h 68"/>
                  <a:gd name="T2" fmla="*/ 0 w 3649"/>
                  <a:gd name="T3" fmla="*/ 34 h 68"/>
                  <a:gd name="T4" fmla="*/ 0 w 3649"/>
                  <a:gd name="T5" fmla="*/ 68 h 68"/>
                  <a:gd name="T6" fmla="*/ 3649 w 3649"/>
                  <a:gd name="T7" fmla="*/ 68 h 68"/>
                  <a:gd name="T8" fmla="*/ 3649 w 3649"/>
                  <a:gd name="T9" fmla="*/ 34 h 68"/>
                  <a:gd name="T10" fmla="*/ 3649 w 3649"/>
                  <a:gd name="T11" fmla="*/ 0 h 68"/>
                  <a:gd name="T12" fmla="*/ 0 w 3649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49" h="68">
                    <a:moveTo>
                      <a:pt x="0" y="0"/>
                    </a:moveTo>
                    <a:lnTo>
                      <a:pt x="0" y="34"/>
                    </a:lnTo>
                    <a:lnTo>
                      <a:pt x="0" y="68"/>
                    </a:lnTo>
                    <a:lnTo>
                      <a:pt x="3649" y="68"/>
                    </a:lnTo>
                    <a:lnTo>
                      <a:pt x="3649" y="34"/>
                    </a:lnTo>
                    <a:lnTo>
                      <a:pt x="36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70" name="Freeform 1321"/>
              <p:cNvSpPr>
                <a:spLocks/>
              </p:cNvSpPr>
              <p:nvPr/>
            </p:nvSpPr>
            <p:spPr bwMode="auto">
              <a:xfrm>
                <a:off x="2786" y="2664"/>
                <a:ext cx="913" cy="17"/>
              </a:xfrm>
              <a:custGeom>
                <a:avLst/>
                <a:gdLst>
                  <a:gd name="T0" fmla="*/ 0 w 3649"/>
                  <a:gd name="T1" fmla="*/ 0 h 68"/>
                  <a:gd name="T2" fmla="*/ 0 w 3649"/>
                  <a:gd name="T3" fmla="*/ 34 h 68"/>
                  <a:gd name="T4" fmla="*/ 0 w 3649"/>
                  <a:gd name="T5" fmla="*/ 68 h 68"/>
                  <a:gd name="T6" fmla="*/ 3649 w 3649"/>
                  <a:gd name="T7" fmla="*/ 68 h 68"/>
                  <a:gd name="T8" fmla="*/ 3649 w 3649"/>
                  <a:gd name="T9" fmla="*/ 34 h 68"/>
                  <a:gd name="T10" fmla="*/ 3649 w 3649"/>
                  <a:gd name="T11" fmla="*/ 0 h 68"/>
                  <a:gd name="T12" fmla="*/ 0 w 3649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49" h="68">
                    <a:moveTo>
                      <a:pt x="0" y="0"/>
                    </a:moveTo>
                    <a:lnTo>
                      <a:pt x="0" y="34"/>
                    </a:lnTo>
                    <a:lnTo>
                      <a:pt x="0" y="68"/>
                    </a:lnTo>
                    <a:lnTo>
                      <a:pt x="3649" y="68"/>
                    </a:lnTo>
                    <a:lnTo>
                      <a:pt x="3649" y="34"/>
                    </a:lnTo>
                    <a:lnTo>
                      <a:pt x="3649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71" name="Freeform 1322"/>
              <p:cNvSpPr>
                <a:spLocks/>
              </p:cNvSpPr>
              <p:nvPr/>
            </p:nvSpPr>
            <p:spPr bwMode="auto">
              <a:xfrm>
                <a:off x="3699" y="2664"/>
                <a:ext cx="9" cy="17"/>
              </a:xfrm>
              <a:custGeom>
                <a:avLst/>
                <a:gdLst>
                  <a:gd name="T0" fmla="*/ 0 w 35"/>
                  <a:gd name="T1" fmla="*/ 34 h 68"/>
                  <a:gd name="T2" fmla="*/ 0 w 35"/>
                  <a:gd name="T3" fmla="*/ 0 h 68"/>
                  <a:gd name="T4" fmla="*/ 11 w 35"/>
                  <a:gd name="T5" fmla="*/ 2 h 68"/>
                  <a:gd name="T6" fmla="*/ 21 w 35"/>
                  <a:gd name="T7" fmla="*/ 7 h 68"/>
                  <a:gd name="T8" fmla="*/ 28 w 35"/>
                  <a:gd name="T9" fmla="*/ 14 h 68"/>
                  <a:gd name="T10" fmla="*/ 33 w 35"/>
                  <a:gd name="T11" fmla="*/ 24 h 68"/>
                  <a:gd name="T12" fmla="*/ 35 w 35"/>
                  <a:gd name="T13" fmla="*/ 34 h 68"/>
                  <a:gd name="T14" fmla="*/ 33 w 35"/>
                  <a:gd name="T15" fmla="*/ 45 h 68"/>
                  <a:gd name="T16" fmla="*/ 28 w 35"/>
                  <a:gd name="T17" fmla="*/ 55 h 68"/>
                  <a:gd name="T18" fmla="*/ 21 w 35"/>
                  <a:gd name="T19" fmla="*/ 61 h 68"/>
                  <a:gd name="T20" fmla="*/ 11 w 35"/>
                  <a:gd name="T21" fmla="*/ 67 h 68"/>
                  <a:gd name="T22" fmla="*/ 0 w 35"/>
                  <a:gd name="T23" fmla="*/ 68 h 68"/>
                  <a:gd name="T24" fmla="*/ 0 w 35"/>
                  <a:gd name="T25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68">
                    <a:moveTo>
                      <a:pt x="0" y="34"/>
                    </a:moveTo>
                    <a:lnTo>
                      <a:pt x="0" y="0"/>
                    </a:lnTo>
                    <a:lnTo>
                      <a:pt x="11" y="2"/>
                    </a:lnTo>
                    <a:lnTo>
                      <a:pt x="21" y="7"/>
                    </a:lnTo>
                    <a:lnTo>
                      <a:pt x="28" y="14"/>
                    </a:lnTo>
                    <a:lnTo>
                      <a:pt x="33" y="24"/>
                    </a:lnTo>
                    <a:lnTo>
                      <a:pt x="35" y="34"/>
                    </a:lnTo>
                    <a:lnTo>
                      <a:pt x="33" y="45"/>
                    </a:lnTo>
                    <a:lnTo>
                      <a:pt x="28" y="55"/>
                    </a:lnTo>
                    <a:lnTo>
                      <a:pt x="21" y="61"/>
                    </a:lnTo>
                    <a:lnTo>
                      <a:pt x="11" y="67"/>
                    </a:lnTo>
                    <a:lnTo>
                      <a:pt x="0" y="6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72" name="Freeform 1323"/>
              <p:cNvSpPr>
                <a:spLocks/>
              </p:cNvSpPr>
              <p:nvPr/>
            </p:nvSpPr>
            <p:spPr bwMode="auto">
              <a:xfrm>
                <a:off x="3699" y="2664"/>
                <a:ext cx="9" cy="17"/>
              </a:xfrm>
              <a:custGeom>
                <a:avLst/>
                <a:gdLst>
                  <a:gd name="T0" fmla="*/ 0 w 35"/>
                  <a:gd name="T1" fmla="*/ 0 h 68"/>
                  <a:gd name="T2" fmla="*/ 11 w 35"/>
                  <a:gd name="T3" fmla="*/ 2 h 68"/>
                  <a:gd name="T4" fmla="*/ 21 w 35"/>
                  <a:gd name="T5" fmla="*/ 7 h 68"/>
                  <a:gd name="T6" fmla="*/ 28 w 35"/>
                  <a:gd name="T7" fmla="*/ 14 h 68"/>
                  <a:gd name="T8" fmla="*/ 33 w 35"/>
                  <a:gd name="T9" fmla="*/ 24 h 68"/>
                  <a:gd name="T10" fmla="*/ 35 w 35"/>
                  <a:gd name="T11" fmla="*/ 34 h 68"/>
                  <a:gd name="T12" fmla="*/ 33 w 35"/>
                  <a:gd name="T13" fmla="*/ 45 h 68"/>
                  <a:gd name="T14" fmla="*/ 28 w 35"/>
                  <a:gd name="T15" fmla="*/ 55 h 68"/>
                  <a:gd name="T16" fmla="*/ 21 w 35"/>
                  <a:gd name="T17" fmla="*/ 61 h 68"/>
                  <a:gd name="T18" fmla="*/ 11 w 35"/>
                  <a:gd name="T19" fmla="*/ 67 h 68"/>
                  <a:gd name="T20" fmla="*/ 0 w 35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68">
                    <a:moveTo>
                      <a:pt x="0" y="0"/>
                    </a:moveTo>
                    <a:lnTo>
                      <a:pt x="11" y="2"/>
                    </a:lnTo>
                    <a:lnTo>
                      <a:pt x="21" y="7"/>
                    </a:lnTo>
                    <a:lnTo>
                      <a:pt x="28" y="14"/>
                    </a:lnTo>
                    <a:lnTo>
                      <a:pt x="33" y="24"/>
                    </a:lnTo>
                    <a:lnTo>
                      <a:pt x="35" y="34"/>
                    </a:lnTo>
                    <a:lnTo>
                      <a:pt x="33" y="45"/>
                    </a:lnTo>
                    <a:lnTo>
                      <a:pt x="28" y="55"/>
                    </a:lnTo>
                    <a:lnTo>
                      <a:pt x="21" y="61"/>
                    </a:lnTo>
                    <a:lnTo>
                      <a:pt x="11" y="67"/>
                    </a:lnTo>
                    <a:lnTo>
                      <a:pt x="0" y="6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73" name="Line 1324"/>
              <p:cNvSpPr>
                <a:spLocks noChangeShapeType="1"/>
              </p:cNvSpPr>
              <p:nvPr/>
            </p:nvSpPr>
            <p:spPr bwMode="auto">
              <a:xfrm>
                <a:off x="2655" y="2673"/>
                <a:ext cx="24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74" name="Line 1325"/>
              <p:cNvSpPr>
                <a:spLocks noChangeShapeType="1"/>
              </p:cNvSpPr>
              <p:nvPr/>
            </p:nvSpPr>
            <p:spPr bwMode="auto">
              <a:xfrm>
                <a:off x="3010" y="2673"/>
                <a:ext cx="45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75" name="Line 1326"/>
              <p:cNvSpPr>
                <a:spLocks noChangeShapeType="1"/>
              </p:cNvSpPr>
              <p:nvPr/>
            </p:nvSpPr>
            <p:spPr bwMode="auto">
              <a:xfrm>
                <a:off x="3581" y="2673"/>
                <a:ext cx="45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76" name="Line 1327"/>
              <p:cNvSpPr>
                <a:spLocks noChangeShapeType="1"/>
              </p:cNvSpPr>
              <p:nvPr/>
            </p:nvSpPr>
            <p:spPr bwMode="auto">
              <a:xfrm>
                <a:off x="4151" y="2673"/>
                <a:ext cx="24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77" name="Line 1328"/>
              <p:cNvSpPr>
                <a:spLocks noChangeShapeType="1"/>
              </p:cNvSpPr>
              <p:nvPr/>
            </p:nvSpPr>
            <p:spPr bwMode="auto">
              <a:xfrm>
                <a:off x="2953" y="2673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78" name="Line 1329"/>
              <p:cNvSpPr>
                <a:spLocks noChangeShapeType="1"/>
              </p:cNvSpPr>
              <p:nvPr/>
            </p:nvSpPr>
            <p:spPr bwMode="auto">
              <a:xfrm>
                <a:off x="3524" y="267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79" name="Line 1330"/>
              <p:cNvSpPr>
                <a:spLocks noChangeShapeType="1"/>
              </p:cNvSpPr>
              <p:nvPr/>
            </p:nvSpPr>
            <p:spPr bwMode="auto">
              <a:xfrm>
                <a:off x="4094" y="2673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80" name="Freeform 1331"/>
              <p:cNvSpPr>
                <a:spLocks/>
              </p:cNvSpPr>
              <p:nvPr/>
            </p:nvSpPr>
            <p:spPr bwMode="auto">
              <a:xfrm>
                <a:off x="3691" y="2670"/>
                <a:ext cx="16" cy="11"/>
              </a:xfrm>
              <a:custGeom>
                <a:avLst/>
                <a:gdLst>
                  <a:gd name="T0" fmla="*/ 30 w 64"/>
                  <a:gd name="T1" fmla="*/ 14 h 48"/>
                  <a:gd name="T2" fmla="*/ 61 w 64"/>
                  <a:gd name="T3" fmla="*/ 0 h 48"/>
                  <a:gd name="T4" fmla="*/ 64 w 64"/>
                  <a:gd name="T5" fmla="*/ 10 h 48"/>
                  <a:gd name="T6" fmla="*/ 64 w 64"/>
                  <a:gd name="T7" fmla="*/ 21 h 48"/>
                  <a:gd name="T8" fmla="*/ 60 w 64"/>
                  <a:gd name="T9" fmla="*/ 31 h 48"/>
                  <a:gd name="T10" fmla="*/ 54 w 64"/>
                  <a:gd name="T11" fmla="*/ 39 h 48"/>
                  <a:gd name="T12" fmla="*/ 45 w 64"/>
                  <a:gd name="T13" fmla="*/ 45 h 48"/>
                  <a:gd name="T14" fmla="*/ 34 w 64"/>
                  <a:gd name="T15" fmla="*/ 48 h 48"/>
                  <a:gd name="T16" fmla="*/ 24 w 64"/>
                  <a:gd name="T17" fmla="*/ 48 h 48"/>
                  <a:gd name="T18" fmla="*/ 14 w 64"/>
                  <a:gd name="T19" fmla="*/ 44 h 48"/>
                  <a:gd name="T20" fmla="*/ 6 w 64"/>
                  <a:gd name="T21" fmla="*/ 38 h 48"/>
                  <a:gd name="T22" fmla="*/ 0 w 64"/>
                  <a:gd name="T23" fmla="*/ 29 h 48"/>
                  <a:gd name="T24" fmla="*/ 30 w 64"/>
                  <a:gd name="T25" fmla="*/ 1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48">
                    <a:moveTo>
                      <a:pt x="30" y="14"/>
                    </a:moveTo>
                    <a:lnTo>
                      <a:pt x="61" y="0"/>
                    </a:lnTo>
                    <a:lnTo>
                      <a:pt x="64" y="10"/>
                    </a:lnTo>
                    <a:lnTo>
                      <a:pt x="64" y="21"/>
                    </a:lnTo>
                    <a:lnTo>
                      <a:pt x="60" y="31"/>
                    </a:lnTo>
                    <a:lnTo>
                      <a:pt x="54" y="39"/>
                    </a:lnTo>
                    <a:lnTo>
                      <a:pt x="45" y="45"/>
                    </a:lnTo>
                    <a:lnTo>
                      <a:pt x="34" y="48"/>
                    </a:lnTo>
                    <a:lnTo>
                      <a:pt x="24" y="48"/>
                    </a:lnTo>
                    <a:lnTo>
                      <a:pt x="14" y="44"/>
                    </a:lnTo>
                    <a:lnTo>
                      <a:pt x="6" y="38"/>
                    </a:lnTo>
                    <a:lnTo>
                      <a:pt x="0" y="29"/>
                    </a:lnTo>
                    <a:lnTo>
                      <a:pt x="30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81" name="Freeform 1332"/>
              <p:cNvSpPr>
                <a:spLocks/>
              </p:cNvSpPr>
              <p:nvPr/>
            </p:nvSpPr>
            <p:spPr bwMode="auto">
              <a:xfrm>
                <a:off x="3691" y="2670"/>
                <a:ext cx="16" cy="11"/>
              </a:xfrm>
              <a:custGeom>
                <a:avLst/>
                <a:gdLst>
                  <a:gd name="T0" fmla="*/ 61 w 64"/>
                  <a:gd name="T1" fmla="*/ 0 h 48"/>
                  <a:gd name="T2" fmla="*/ 64 w 64"/>
                  <a:gd name="T3" fmla="*/ 10 h 48"/>
                  <a:gd name="T4" fmla="*/ 64 w 64"/>
                  <a:gd name="T5" fmla="*/ 21 h 48"/>
                  <a:gd name="T6" fmla="*/ 60 w 64"/>
                  <a:gd name="T7" fmla="*/ 31 h 48"/>
                  <a:gd name="T8" fmla="*/ 54 w 64"/>
                  <a:gd name="T9" fmla="*/ 39 h 48"/>
                  <a:gd name="T10" fmla="*/ 45 w 64"/>
                  <a:gd name="T11" fmla="*/ 45 h 48"/>
                  <a:gd name="T12" fmla="*/ 34 w 64"/>
                  <a:gd name="T13" fmla="*/ 48 h 48"/>
                  <a:gd name="T14" fmla="*/ 24 w 64"/>
                  <a:gd name="T15" fmla="*/ 48 h 48"/>
                  <a:gd name="T16" fmla="*/ 14 w 64"/>
                  <a:gd name="T17" fmla="*/ 44 h 48"/>
                  <a:gd name="T18" fmla="*/ 6 w 64"/>
                  <a:gd name="T19" fmla="*/ 38 h 48"/>
                  <a:gd name="T20" fmla="*/ 0 w 64"/>
                  <a:gd name="T21" fmla="*/ 2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48">
                    <a:moveTo>
                      <a:pt x="61" y="0"/>
                    </a:moveTo>
                    <a:lnTo>
                      <a:pt x="64" y="10"/>
                    </a:lnTo>
                    <a:lnTo>
                      <a:pt x="64" y="21"/>
                    </a:lnTo>
                    <a:lnTo>
                      <a:pt x="60" y="31"/>
                    </a:lnTo>
                    <a:lnTo>
                      <a:pt x="54" y="39"/>
                    </a:lnTo>
                    <a:lnTo>
                      <a:pt x="45" y="45"/>
                    </a:lnTo>
                    <a:lnTo>
                      <a:pt x="34" y="48"/>
                    </a:lnTo>
                    <a:lnTo>
                      <a:pt x="24" y="48"/>
                    </a:lnTo>
                    <a:lnTo>
                      <a:pt x="14" y="44"/>
                    </a:lnTo>
                    <a:lnTo>
                      <a:pt x="6" y="38"/>
                    </a:lnTo>
                    <a:lnTo>
                      <a:pt x="0" y="2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82" name="Freeform 1333"/>
              <p:cNvSpPr>
                <a:spLocks/>
              </p:cNvSpPr>
              <p:nvPr/>
            </p:nvSpPr>
            <p:spPr bwMode="auto">
              <a:xfrm>
                <a:off x="3235" y="1714"/>
                <a:ext cx="472" cy="963"/>
              </a:xfrm>
              <a:custGeom>
                <a:avLst/>
                <a:gdLst>
                  <a:gd name="T0" fmla="*/ 1825 w 1886"/>
                  <a:gd name="T1" fmla="*/ 3850 h 3850"/>
                  <a:gd name="T2" fmla="*/ 1855 w 1886"/>
                  <a:gd name="T3" fmla="*/ 3835 h 3850"/>
                  <a:gd name="T4" fmla="*/ 1886 w 1886"/>
                  <a:gd name="T5" fmla="*/ 3821 h 3850"/>
                  <a:gd name="T6" fmla="*/ 61 w 1886"/>
                  <a:gd name="T7" fmla="*/ 0 h 3850"/>
                  <a:gd name="T8" fmla="*/ 31 w 1886"/>
                  <a:gd name="T9" fmla="*/ 14 h 3850"/>
                  <a:gd name="T10" fmla="*/ 0 w 1886"/>
                  <a:gd name="T11" fmla="*/ 28 h 3850"/>
                  <a:gd name="T12" fmla="*/ 1825 w 1886"/>
                  <a:gd name="T13" fmla="*/ 3850 h 3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86" h="3850">
                    <a:moveTo>
                      <a:pt x="1825" y="3850"/>
                    </a:moveTo>
                    <a:lnTo>
                      <a:pt x="1855" y="3835"/>
                    </a:lnTo>
                    <a:lnTo>
                      <a:pt x="1886" y="3821"/>
                    </a:lnTo>
                    <a:lnTo>
                      <a:pt x="61" y="0"/>
                    </a:lnTo>
                    <a:lnTo>
                      <a:pt x="31" y="14"/>
                    </a:lnTo>
                    <a:lnTo>
                      <a:pt x="0" y="28"/>
                    </a:lnTo>
                    <a:lnTo>
                      <a:pt x="1825" y="385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83" name="Freeform 1334"/>
              <p:cNvSpPr>
                <a:spLocks/>
              </p:cNvSpPr>
              <p:nvPr/>
            </p:nvSpPr>
            <p:spPr bwMode="auto">
              <a:xfrm>
                <a:off x="3235" y="1714"/>
                <a:ext cx="472" cy="963"/>
              </a:xfrm>
              <a:custGeom>
                <a:avLst/>
                <a:gdLst>
                  <a:gd name="T0" fmla="*/ 1825 w 1886"/>
                  <a:gd name="T1" fmla="*/ 3850 h 3850"/>
                  <a:gd name="T2" fmla="*/ 1855 w 1886"/>
                  <a:gd name="T3" fmla="*/ 3835 h 3850"/>
                  <a:gd name="T4" fmla="*/ 1886 w 1886"/>
                  <a:gd name="T5" fmla="*/ 3821 h 3850"/>
                  <a:gd name="T6" fmla="*/ 61 w 1886"/>
                  <a:gd name="T7" fmla="*/ 0 h 3850"/>
                  <a:gd name="T8" fmla="*/ 31 w 1886"/>
                  <a:gd name="T9" fmla="*/ 14 h 3850"/>
                  <a:gd name="T10" fmla="*/ 0 w 1886"/>
                  <a:gd name="T11" fmla="*/ 28 h 3850"/>
                  <a:gd name="T12" fmla="*/ 1825 w 1886"/>
                  <a:gd name="T13" fmla="*/ 3850 h 3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86" h="3850">
                    <a:moveTo>
                      <a:pt x="1825" y="3850"/>
                    </a:moveTo>
                    <a:lnTo>
                      <a:pt x="1855" y="3835"/>
                    </a:lnTo>
                    <a:lnTo>
                      <a:pt x="1886" y="3821"/>
                    </a:lnTo>
                    <a:lnTo>
                      <a:pt x="61" y="0"/>
                    </a:lnTo>
                    <a:lnTo>
                      <a:pt x="31" y="14"/>
                    </a:lnTo>
                    <a:lnTo>
                      <a:pt x="0" y="28"/>
                    </a:lnTo>
                    <a:lnTo>
                      <a:pt x="1825" y="385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84" name="Freeform 1335"/>
              <p:cNvSpPr>
                <a:spLocks/>
              </p:cNvSpPr>
              <p:nvPr/>
            </p:nvSpPr>
            <p:spPr bwMode="auto">
              <a:xfrm>
                <a:off x="3234" y="1709"/>
                <a:ext cx="16" cy="12"/>
              </a:xfrm>
              <a:custGeom>
                <a:avLst/>
                <a:gdLst>
                  <a:gd name="T0" fmla="*/ 34 w 64"/>
                  <a:gd name="T1" fmla="*/ 34 h 48"/>
                  <a:gd name="T2" fmla="*/ 3 w 64"/>
                  <a:gd name="T3" fmla="*/ 48 h 48"/>
                  <a:gd name="T4" fmla="*/ 0 w 64"/>
                  <a:gd name="T5" fmla="*/ 38 h 48"/>
                  <a:gd name="T6" fmla="*/ 0 w 64"/>
                  <a:gd name="T7" fmla="*/ 27 h 48"/>
                  <a:gd name="T8" fmla="*/ 4 w 64"/>
                  <a:gd name="T9" fmla="*/ 17 h 48"/>
                  <a:gd name="T10" fmla="*/ 10 w 64"/>
                  <a:gd name="T11" fmla="*/ 9 h 48"/>
                  <a:gd name="T12" fmla="*/ 19 w 64"/>
                  <a:gd name="T13" fmla="*/ 3 h 48"/>
                  <a:gd name="T14" fmla="*/ 30 w 64"/>
                  <a:gd name="T15" fmla="*/ 0 h 48"/>
                  <a:gd name="T16" fmla="*/ 40 w 64"/>
                  <a:gd name="T17" fmla="*/ 0 h 48"/>
                  <a:gd name="T18" fmla="*/ 50 w 64"/>
                  <a:gd name="T19" fmla="*/ 4 h 48"/>
                  <a:gd name="T20" fmla="*/ 58 w 64"/>
                  <a:gd name="T21" fmla="*/ 11 h 48"/>
                  <a:gd name="T22" fmla="*/ 64 w 64"/>
                  <a:gd name="T23" fmla="*/ 20 h 48"/>
                  <a:gd name="T24" fmla="*/ 34 w 64"/>
                  <a:gd name="T25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48">
                    <a:moveTo>
                      <a:pt x="34" y="34"/>
                    </a:moveTo>
                    <a:lnTo>
                      <a:pt x="3" y="48"/>
                    </a:lnTo>
                    <a:lnTo>
                      <a:pt x="0" y="38"/>
                    </a:lnTo>
                    <a:lnTo>
                      <a:pt x="0" y="27"/>
                    </a:lnTo>
                    <a:lnTo>
                      <a:pt x="4" y="17"/>
                    </a:lnTo>
                    <a:lnTo>
                      <a:pt x="10" y="9"/>
                    </a:lnTo>
                    <a:lnTo>
                      <a:pt x="19" y="3"/>
                    </a:lnTo>
                    <a:lnTo>
                      <a:pt x="30" y="0"/>
                    </a:lnTo>
                    <a:lnTo>
                      <a:pt x="40" y="0"/>
                    </a:lnTo>
                    <a:lnTo>
                      <a:pt x="50" y="4"/>
                    </a:lnTo>
                    <a:lnTo>
                      <a:pt x="58" y="11"/>
                    </a:lnTo>
                    <a:lnTo>
                      <a:pt x="64" y="20"/>
                    </a:lnTo>
                    <a:lnTo>
                      <a:pt x="34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85" name="Freeform 1336"/>
              <p:cNvSpPr>
                <a:spLocks/>
              </p:cNvSpPr>
              <p:nvPr/>
            </p:nvSpPr>
            <p:spPr bwMode="auto">
              <a:xfrm>
                <a:off x="3234" y="1709"/>
                <a:ext cx="16" cy="12"/>
              </a:xfrm>
              <a:custGeom>
                <a:avLst/>
                <a:gdLst>
                  <a:gd name="T0" fmla="*/ 3 w 64"/>
                  <a:gd name="T1" fmla="*/ 48 h 48"/>
                  <a:gd name="T2" fmla="*/ 0 w 64"/>
                  <a:gd name="T3" fmla="*/ 38 h 48"/>
                  <a:gd name="T4" fmla="*/ 0 w 64"/>
                  <a:gd name="T5" fmla="*/ 27 h 48"/>
                  <a:gd name="T6" fmla="*/ 4 w 64"/>
                  <a:gd name="T7" fmla="*/ 17 h 48"/>
                  <a:gd name="T8" fmla="*/ 10 w 64"/>
                  <a:gd name="T9" fmla="*/ 9 h 48"/>
                  <a:gd name="T10" fmla="*/ 19 w 64"/>
                  <a:gd name="T11" fmla="*/ 3 h 48"/>
                  <a:gd name="T12" fmla="*/ 30 w 64"/>
                  <a:gd name="T13" fmla="*/ 0 h 48"/>
                  <a:gd name="T14" fmla="*/ 40 w 64"/>
                  <a:gd name="T15" fmla="*/ 0 h 48"/>
                  <a:gd name="T16" fmla="*/ 50 w 64"/>
                  <a:gd name="T17" fmla="*/ 4 h 48"/>
                  <a:gd name="T18" fmla="*/ 58 w 64"/>
                  <a:gd name="T19" fmla="*/ 11 h 48"/>
                  <a:gd name="T20" fmla="*/ 64 w 64"/>
                  <a:gd name="T21" fmla="*/ 2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48">
                    <a:moveTo>
                      <a:pt x="3" y="48"/>
                    </a:moveTo>
                    <a:lnTo>
                      <a:pt x="0" y="38"/>
                    </a:lnTo>
                    <a:lnTo>
                      <a:pt x="0" y="27"/>
                    </a:lnTo>
                    <a:lnTo>
                      <a:pt x="4" y="17"/>
                    </a:lnTo>
                    <a:lnTo>
                      <a:pt x="10" y="9"/>
                    </a:lnTo>
                    <a:lnTo>
                      <a:pt x="19" y="3"/>
                    </a:lnTo>
                    <a:lnTo>
                      <a:pt x="30" y="0"/>
                    </a:lnTo>
                    <a:lnTo>
                      <a:pt x="40" y="0"/>
                    </a:lnTo>
                    <a:lnTo>
                      <a:pt x="50" y="4"/>
                    </a:lnTo>
                    <a:lnTo>
                      <a:pt x="58" y="11"/>
                    </a:lnTo>
                    <a:lnTo>
                      <a:pt x="64" y="2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86" name="Freeform 1337"/>
              <p:cNvSpPr>
                <a:spLocks/>
              </p:cNvSpPr>
              <p:nvPr/>
            </p:nvSpPr>
            <p:spPr bwMode="auto">
              <a:xfrm>
                <a:off x="3234" y="1709"/>
                <a:ext cx="17" cy="11"/>
              </a:xfrm>
              <a:custGeom>
                <a:avLst/>
                <a:gdLst>
                  <a:gd name="T0" fmla="*/ 34 w 67"/>
                  <a:gd name="T1" fmla="*/ 34 h 43"/>
                  <a:gd name="T2" fmla="*/ 0 w 67"/>
                  <a:gd name="T3" fmla="*/ 43 h 43"/>
                  <a:gd name="T4" fmla="*/ 0 w 67"/>
                  <a:gd name="T5" fmla="*/ 31 h 43"/>
                  <a:gd name="T6" fmla="*/ 1 w 67"/>
                  <a:gd name="T7" fmla="*/ 21 h 43"/>
                  <a:gd name="T8" fmla="*/ 8 w 67"/>
                  <a:gd name="T9" fmla="*/ 12 h 43"/>
                  <a:gd name="T10" fmla="*/ 15 w 67"/>
                  <a:gd name="T11" fmla="*/ 5 h 43"/>
                  <a:gd name="T12" fmla="*/ 24 w 67"/>
                  <a:gd name="T13" fmla="*/ 0 h 43"/>
                  <a:gd name="T14" fmla="*/ 36 w 67"/>
                  <a:gd name="T15" fmla="*/ 0 h 43"/>
                  <a:gd name="T16" fmla="*/ 46 w 67"/>
                  <a:gd name="T17" fmla="*/ 2 h 43"/>
                  <a:gd name="T18" fmla="*/ 55 w 67"/>
                  <a:gd name="T19" fmla="*/ 8 h 43"/>
                  <a:gd name="T20" fmla="*/ 62 w 67"/>
                  <a:gd name="T21" fmla="*/ 16 h 43"/>
                  <a:gd name="T22" fmla="*/ 67 w 67"/>
                  <a:gd name="T23" fmla="*/ 25 h 43"/>
                  <a:gd name="T24" fmla="*/ 34 w 67"/>
                  <a:gd name="T25" fmla="*/ 3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43">
                    <a:moveTo>
                      <a:pt x="34" y="34"/>
                    </a:moveTo>
                    <a:lnTo>
                      <a:pt x="0" y="43"/>
                    </a:lnTo>
                    <a:lnTo>
                      <a:pt x="0" y="31"/>
                    </a:lnTo>
                    <a:lnTo>
                      <a:pt x="1" y="21"/>
                    </a:lnTo>
                    <a:lnTo>
                      <a:pt x="8" y="12"/>
                    </a:lnTo>
                    <a:lnTo>
                      <a:pt x="15" y="5"/>
                    </a:lnTo>
                    <a:lnTo>
                      <a:pt x="24" y="0"/>
                    </a:lnTo>
                    <a:lnTo>
                      <a:pt x="36" y="0"/>
                    </a:lnTo>
                    <a:lnTo>
                      <a:pt x="46" y="2"/>
                    </a:lnTo>
                    <a:lnTo>
                      <a:pt x="55" y="8"/>
                    </a:lnTo>
                    <a:lnTo>
                      <a:pt x="62" y="16"/>
                    </a:lnTo>
                    <a:lnTo>
                      <a:pt x="67" y="25"/>
                    </a:lnTo>
                    <a:lnTo>
                      <a:pt x="34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87" name="Freeform 1338"/>
              <p:cNvSpPr>
                <a:spLocks/>
              </p:cNvSpPr>
              <p:nvPr/>
            </p:nvSpPr>
            <p:spPr bwMode="auto">
              <a:xfrm>
                <a:off x="3234" y="1709"/>
                <a:ext cx="17" cy="11"/>
              </a:xfrm>
              <a:custGeom>
                <a:avLst/>
                <a:gdLst>
                  <a:gd name="T0" fmla="*/ 0 w 67"/>
                  <a:gd name="T1" fmla="*/ 43 h 43"/>
                  <a:gd name="T2" fmla="*/ 0 w 67"/>
                  <a:gd name="T3" fmla="*/ 31 h 43"/>
                  <a:gd name="T4" fmla="*/ 1 w 67"/>
                  <a:gd name="T5" fmla="*/ 21 h 43"/>
                  <a:gd name="T6" fmla="*/ 8 w 67"/>
                  <a:gd name="T7" fmla="*/ 12 h 43"/>
                  <a:gd name="T8" fmla="*/ 15 w 67"/>
                  <a:gd name="T9" fmla="*/ 5 h 43"/>
                  <a:gd name="T10" fmla="*/ 24 w 67"/>
                  <a:gd name="T11" fmla="*/ 0 h 43"/>
                  <a:gd name="T12" fmla="*/ 36 w 67"/>
                  <a:gd name="T13" fmla="*/ 0 h 43"/>
                  <a:gd name="T14" fmla="*/ 46 w 67"/>
                  <a:gd name="T15" fmla="*/ 2 h 43"/>
                  <a:gd name="T16" fmla="*/ 55 w 67"/>
                  <a:gd name="T17" fmla="*/ 8 h 43"/>
                  <a:gd name="T18" fmla="*/ 62 w 67"/>
                  <a:gd name="T19" fmla="*/ 16 h 43"/>
                  <a:gd name="T20" fmla="*/ 67 w 67"/>
                  <a:gd name="T21" fmla="*/ 2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43">
                    <a:moveTo>
                      <a:pt x="0" y="43"/>
                    </a:moveTo>
                    <a:lnTo>
                      <a:pt x="0" y="31"/>
                    </a:lnTo>
                    <a:lnTo>
                      <a:pt x="1" y="21"/>
                    </a:lnTo>
                    <a:lnTo>
                      <a:pt x="8" y="12"/>
                    </a:lnTo>
                    <a:lnTo>
                      <a:pt x="15" y="5"/>
                    </a:lnTo>
                    <a:lnTo>
                      <a:pt x="24" y="0"/>
                    </a:lnTo>
                    <a:lnTo>
                      <a:pt x="36" y="0"/>
                    </a:lnTo>
                    <a:lnTo>
                      <a:pt x="46" y="2"/>
                    </a:lnTo>
                    <a:lnTo>
                      <a:pt x="55" y="8"/>
                    </a:lnTo>
                    <a:lnTo>
                      <a:pt x="62" y="16"/>
                    </a:lnTo>
                    <a:lnTo>
                      <a:pt x="67" y="2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88" name="Freeform 1339"/>
              <p:cNvSpPr>
                <a:spLocks/>
              </p:cNvSpPr>
              <p:nvPr/>
            </p:nvSpPr>
            <p:spPr bwMode="auto">
              <a:xfrm>
                <a:off x="3234" y="1715"/>
                <a:ext cx="264" cy="960"/>
              </a:xfrm>
              <a:custGeom>
                <a:avLst/>
                <a:gdLst>
                  <a:gd name="T0" fmla="*/ 67 w 1056"/>
                  <a:gd name="T1" fmla="*/ 0 h 3839"/>
                  <a:gd name="T2" fmla="*/ 34 w 1056"/>
                  <a:gd name="T3" fmla="*/ 9 h 3839"/>
                  <a:gd name="T4" fmla="*/ 0 w 1056"/>
                  <a:gd name="T5" fmla="*/ 18 h 3839"/>
                  <a:gd name="T6" fmla="*/ 989 w 1056"/>
                  <a:gd name="T7" fmla="*/ 3839 h 3839"/>
                  <a:gd name="T8" fmla="*/ 1023 w 1056"/>
                  <a:gd name="T9" fmla="*/ 3830 h 3839"/>
                  <a:gd name="T10" fmla="*/ 1056 w 1056"/>
                  <a:gd name="T11" fmla="*/ 3821 h 3839"/>
                  <a:gd name="T12" fmla="*/ 67 w 1056"/>
                  <a:gd name="T13" fmla="*/ 0 h 3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6" h="3839">
                    <a:moveTo>
                      <a:pt x="67" y="0"/>
                    </a:moveTo>
                    <a:lnTo>
                      <a:pt x="34" y="9"/>
                    </a:lnTo>
                    <a:lnTo>
                      <a:pt x="0" y="18"/>
                    </a:lnTo>
                    <a:lnTo>
                      <a:pt x="989" y="3839"/>
                    </a:lnTo>
                    <a:lnTo>
                      <a:pt x="1023" y="3830"/>
                    </a:lnTo>
                    <a:lnTo>
                      <a:pt x="1056" y="3821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89" name="Freeform 1340"/>
              <p:cNvSpPr>
                <a:spLocks/>
              </p:cNvSpPr>
              <p:nvPr/>
            </p:nvSpPr>
            <p:spPr bwMode="auto">
              <a:xfrm>
                <a:off x="3234" y="1715"/>
                <a:ext cx="264" cy="960"/>
              </a:xfrm>
              <a:custGeom>
                <a:avLst/>
                <a:gdLst>
                  <a:gd name="T0" fmla="*/ 67 w 1056"/>
                  <a:gd name="T1" fmla="*/ 0 h 3839"/>
                  <a:gd name="T2" fmla="*/ 34 w 1056"/>
                  <a:gd name="T3" fmla="*/ 9 h 3839"/>
                  <a:gd name="T4" fmla="*/ 0 w 1056"/>
                  <a:gd name="T5" fmla="*/ 18 h 3839"/>
                  <a:gd name="T6" fmla="*/ 989 w 1056"/>
                  <a:gd name="T7" fmla="*/ 3839 h 3839"/>
                  <a:gd name="T8" fmla="*/ 1023 w 1056"/>
                  <a:gd name="T9" fmla="*/ 3830 h 3839"/>
                  <a:gd name="T10" fmla="*/ 1056 w 1056"/>
                  <a:gd name="T11" fmla="*/ 3821 h 3839"/>
                  <a:gd name="T12" fmla="*/ 67 w 1056"/>
                  <a:gd name="T13" fmla="*/ 0 h 3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56" h="3839">
                    <a:moveTo>
                      <a:pt x="67" y="0"/>
                    </a:moveTo>
                    <a:lnTo>
                      <a:pt x="34" y="9"/>
                    </a:lnTo>
                    <a:lnTo>
                      <a:pt x="0" y="18"/>
                    </a:lnTo>
                    <a:lnTo>
                      <a:pt x="989" y="3839"/>
                    </a:lnTo>
                    <a:lnTo>
                      <a:pt x="1023" y="3830"/>
                    </a:lnTo>
                    <a:lnTo>
                      <a:pt x="1056" y="3821"/>
                    </a:lnTo>
                    <a:lnTo>
                      <a:pt x="67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90" name="Freeform 1341"/>
              <p:cNvSpPr>
                <a:spLocks/>
              </p:cNvSpPr>
              <p:nvPr/>
            </p:nvSpPr>
            <p:spPr bwMode="auto">
              <a:xfrm>
                <a:off x="3482" y="2671"/>
                <a:ext cx="16" cy="10"/>
              </a:xfrm>
              <a:custGeom>
                <a:avLst/>
                <a:gdLst>
                  <a:gd name="T0" fmla="*/ 34 w 67"/>
                  <a:gd name="T1" fmla="*/ 9 h 43"/>
                  <a:gd name="T2" fmla="*/ 67 w 67"/>
                  <a:gd name="T3" fmla="*/ 0 h 43"/>
                  <a:gd name="T4" fmla="*/ 67 w 67"/>
                  <a:gd name="T5" fmla="*/ 12 h 43"/>
                  <a:gd name="T6" fmla="*/ 66 w 67"/>
                  <a:gd name="T7" fmla="*/ 22 h 43"/>
                  <a:gd name="T8" fmla="*/ 59 w 67"/>
                  <a:gd name="T9" fmla="*/ 31 h 43"/>
                  <a:gd name="T10" fmla="*/ 52 w 67"/>
                  <a:gd name="T11" fmla="*/ 38 h 43"/>
                  <a:gd name="T12" fmla="*/ 43 w 67"/>
                  <a:gd name="T13" fmla="*/ 43 h 43"/>
                  <a:gd name="T14" fmla="*/ 31 w 67"/>
                  <a:gd name="T15" fmla="*/ 43 h 43"/>
                  <a:gd name="T16" fmla="*/ 21 w 67"/>
                  <a:gd name="T17" fmla="*/ 42 h 43"/>
                  <a:gd name="T18" fmla="*/ 12 w 67"/>
                  <a:gd name="T19" fmla="*/ 35 h 43"/>
                  <a:gd name="T20" fmla="*/ 5 w 67"/>
                  <a:gd name="T21" fmla="*/ 27 h 43"/>
                  <a:gd name="T22" fmla="*/ 0 w 67"/>
                  <a:gd name="T23" fmla="*/ 18 h 43"/>
                  <a:gd name="T24" fmla="*/ 34 w 67"/>
                  <a:gd name="T25" fmla="*/ 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43">
                    <a:moveTo>
                      <a:pt x="34" y="9"/>
                    </a:moveTo>
                    <a:lnTo>
                      <a:pt x="67" y="0"/>
                    </a:lnTo>
                    <a:lnTo>
                      <a:pt x="67" y="12"/>
                    </a:lnTo>
                    <a:lnTo>
                      <a:pt x="66" y="22"/>
                    </a:lnTo>
                    <a:lnTo>
                      <a:pt x="59" y="31"/>
                    </a:lnTo>
                    <a:lnTo>
                      <a:pt x="52" y="38"/>
                    </a:lnTo>
                    <a:lnTo>
                      <a:pt x="43" y="43"/>
                    </a:lnTo>
                    <a:lnTo>
                      <a:pt x="31" y="43"/>
                    </a:lnTo>
                    <a:lnTo>
                      <a:pt x="21" y="42"/>
                    </a:lnTo>
                    <a:lnTo>
                      <a:pt x="12" y="35"/>
                    </a:lnTo>
                    <a:lnTo>
                      <a:pt x="5" y="27"/>
                    </a:lnTo>
                    <a:lnTo>
                      <a:pt x="0" y="18"/>
                    </a:lnTo>
                    <a:lnTo>
                      <a:pt x="3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91" name="Freeform 1342"/>
              <p:cNvSpPr>
                <a:spLocks/>
              </p:cNvSpPr>
              <p:nvPr/>
            </p:nvSpPr>
            <p:spPr bwMode="auto">
              <a:xfrm>
                <a:off x="3482" y="2671"/>
                <a:ext cx="16" cy="10"/>
              </a:xfrm>
              <a:custGeom>
                <a:avLst/>
                <a:gdLst>
                  <a:gd name="T0" fmla="*/ 67 w 67"/>
                  <a:gd name="T1" fmla="*/ 0 h 43"/>
                  <a:gd name="T2" fmla="*/ 67 w 67"/>
                  <a:gd name="T3" fmla="*/ 12 h 43"/>
                  <a:gd name="T4" fmla="*/ 66 w 67"/>
                  <a:gd name="T5" fmla="*/ 22 h 43"/>
                  <a:gd name="T6" fmla="*/ 59 w 67"/>
                  <a:gd name="T7" fmla="*/ 31 h 43"/>
                  <a:gd name="T8" fmla="*/ 52 w 67"/>
                  <a:gd name="T9" fmla="*/ 38 h 43"/>
                  <a:gd name="T10" fmla="*/ 43 w 67"/>
                  <a:gd name="T11" fmla="*/ 43 h 43"/>
                  <a:gd name="T12" fmla="*/ 31 w 67"/>
                  <a:gd name="T13" fmla="*/ 43 h 43"/>
                  <a:gd name="T14" fmla="*/ 21 w 67"/>
                  <a:gd name="T15" fmla="*/ 42 h 43"/>
                  <a:gd name="T16" fmla="*/ 12 w 67"/>
                  <a:gd name="T17" fmla="*/ 35 h 43"/>
                  <a:gd name="T18" fmla="*/ 5 w 67"/>
                  <a:gd name="T19" fmla="*/ 27 h 43"/>
                  <a:gd name="T20" fmla="*/ 0 w 67"/>
                  <a:gd name="T21" fmla="*/ 1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43">
                    <a:moveTo>
                      <a:pt x="67" y="0"/>
                    </a:moveTo>
                    <a:lnTo>
                      <a:pt x="67" y="12"/>
                    </a:lnTo>
                    <a:lnTo>
                      <a:pt x="66" y="22"/>
                    </a:lnTo>
                    <a:lnTo>
                      <a:pt x="59" y="31"/>
                    </a:lnTo>
                    <a:lnTo>
                      <a:pt x="52" y="38"/>
                    </a:lnTo>
                    <a:lnTo>
                      <a:pt x="43" y="43"/>
                    </a:lnTo>
                    <a:lnTo>
                      <a:pt x="31" y="43"/>
                    </a:lnTo>
                    <a:lnTo>
                      <a:pt x="21" y="42"/>
                    </a:lnTo>
                    <a:lnTo>
                      <a:pt x="12" y="35"/>
                    </a:lnTo>
                    <a:lnTo>
                      <a:pt x="5" y="27"/>
                    </a:lnTo>
                    <a:lnTo>
                      <a:pt x="0" y="1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92" name="Line 1343"/>
              <p:cNvSpPr>
                <a:spLocks noChangeShapeType="1"/>
              </p:cNvSpPr>
              <p:nvPr/>
            </p:nvSpPr>
            <p:spPr bwMode="auto">
              <a:xfrm flipH="1">
                <a:off x="2900" y="1882"/>
                <a:ext cx="6" cy="1759"/>
              </a:xfrm>
              <a:prstGeom prst="line">
                <a:avLst/>
              </a:prstGeom>
              <a:noFill/>
              <a:ln w="0">
                <a:solidFill>
                  <a:srgbClr val="3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93" name="Line 1344"/>
              <p:cNvSpPr>
                <a:spLocks noChangeShapeType="1"/>
              </p:cNvSpPr>
              <p:nvPr/>
            </p:nvSpPr>
            <p:spPr bwMode="auto">
              <a:xfrm flipH="1">
                <a:off x="3069" y="1718"/>
                <a:ext cx="174" cy="508"/>
              </a:xfrm>
              <a:prstGeom prst="line">
                <a:avLst/>
              </a:prstGeom>
              <a:noFill/>
              <a:ln w="0">
                <a:solidFill>
                  <a:srgbClr val="FF007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94" name="Line 1345"/>
              <p:cNvSpPr>
                <a:spLocks noChangeShapeType="1"/>
              </p:cNvSpPr>
              <p:nvPr/>
            </p:nvSpPr>
            <p:spPr bwMode="auto">
              <a:xfrm flipV="1">
                <a:off x="3069" y="1718"/>
                <a:ext cx="174" cy="508"/>
              </a:xfrm>
              <a:prstGeom prst="line">
                <a:avLst/>
              </a:prstGeom>
              <a:noFill/>
              <a:ln w="0">
                <a:solidFill>
                  <a:srgbClr val="FF007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95" name="Freeform 1346"/>
              <p:cNvSpPr>
                <a:spLocks/>
              </p:cNvSpPr>
              <p:nvPr/>
            </p:nvSpPr>
            <p:spPr bwMode="auto">
              <a:xfrm>
                <a:off x="3235" y="1709"/>
                <a:ext cx="16" cy="12"/>
              </a:xfrm>
              <a:custGeom>
                <a:avLst/>
                <a:gdLst>
                  <a:gd name="T0" fmla="*/ 31 w 64"/>
                  <a:gd name="T1" fmla="*/ 34 h 48"/>
                  <a:gd name="T2" fmla="*/ 0 w 64"/>
                  <a:gd name="T3" fmla="*/ 20 h 48"/>
                  <a:gd name="T4" fmla="*/ 6 w 64"/>
                  <a:gd name="T5" fmla="*/ 11 h 48"/>
                  <a:gd name="T6" fmla="*/ 14 w 64"/>
                  <a:gd name="T7" fmla="*/ 4 h 48"/>
                  <a:gd name="T8" fmla="*/ 24 w 64"/>
                  <a:gd name="T9" fmla="*/ 0 h 48"/>
                  <a:gd name="T10" fmla="*/ 34 w 64"/>
                  <a:gd name="T11" fmla="*/ 0 h 48"/>
                  <a:gd name="T12" fmla="*/ 45 w 64"/>
                  <a:gd name="T13" fmla="*/ 3 h 48"/>
                  <a:gd name="T14" fmla="*/ 54 w 64"/>
                  <a:gd name="T15" fmla="*/ 9 h 48"/>
                  <a:gd name="T16" fmla="*/ 60 w 64"/>
                  <a:gd name="T17" fmla="*/ 17 h 48"/>
                  <a:gd name="T18" fmla="*/ 64 w 64"/>
                  <a:gd name="T19" fmla="*/ 27 h 48"/>
                  <a:gd name="T20" fmla="*/ 64 w 64"/>
                  <a:gd name="T21" fmla="*/ 38 h 48"/>
                  <a:gd name="T22" fmla="*/ 61 w 64"/>
                  <a:gd name="T23" fmla="*/ 48 h 48"/>
                  <a:gd name="T24" fmla="*/ 31 w 64"/>
                  <a:gd name="T25" fmla="*/ 3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48">
                    <a:moveTo>
                      <a:pt x="31" y="34"/>
                    </a:moveTo>
                    <a:lnTo>
                      <a:pt x="0" y="20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24" y="0"/>
                    </a:lnTo>
                    <a:lnTo>
                      <a:pt x="34" y="0"/>
                    </a:lnTo>
                    <a:lnTo>
                      <a:pt x="45" y="3"/>
                    </a:lnTo>
                    <a:lnTo>
                      <a:pt x="54" y="9"/>
                    </a:lnTo>
                    <a:lnTo>
                      <a:pt x="60" y="17"/>
                    </a:lnTo>
                    <a:lnTo>
                      <a:pt x="64" y="27"/>
                    </a:lnTo>
                    <a:lnTo>
                      <a:pt x="64" y="38"/>
                    </a:lnTo>
                    <a:lnTo>
                      <a:pt x="61" y="48"/>
                    </a:lnTo>
                    <a:lnTo>
                      <a:pt x="31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96" name="Freeform 1347"/>
              <p:cNvSpPr>
                <a:spLocks/>
              </p:cNvSpPr>
              <p:nvPr/>
            </p:nvSpPr>
            <p:spPr bwMode="auto">
              <a:xfrm>
                <a:off x="3235" y="1709"/>
                <a:ext cx="16" cy="12"/>
              </a:xfrm>
              <a:custGeom>
                <a:avLst/>
                <a:gdLst>
                  <a:gd name="T0" fmla="*/ 0 w 64"/>
                  <a:gd name="T1" fmla="*/ 20 h 48"/>
                  <a:gd name="T2" fmla="*/ 6 w 64"/>
                  <a:gd name="T3" fmla="*/ 11 h 48"/>
                  <a:gd name="T4" fmla="*/ 14 w 64"/>
                  <a:gd name="T5" fmla="*/ 4 h 48"/>
                  <a:gd name="T6" fmla="*/ 24 w 64"/>
                  <a:gd name="T7" fmla="*/ 0 h 48"/>
                  <a:gd name="T8" fmla="*/ 34 w 64"/>
                  <a:gd name="T9" fmla="*/ 0 h 48"/>
                  <a:gd name="T10" fmla="*/ 45 w 64"/>
                  <a:gd name="T11" fmla="*/ 3 h 48"/>
                  <a:gd name="T12" fmla="*/ 54 w 64"/>
                  <a:gd name="T13" fmla="*/ 9 h 48"/>
                  <a:gd name="T14" fmla="*/ 60 w 64"/>
                  <a:gd name="T15" fmla="*/ 17 h 48"/>
                  <a:gd name="T16" fmla="*/ 64 w 64"/>
                  <a:gd name="T17" fmla="*/ 27 h 48"/>
                  <a:gd name="T18" fmla="*/ 64 w 64"/>
                  <a:gd name="T19" fmla="*/ 38 h 48"/>
                  <a:gd name="T20" fmla="*/ 61 w 64"/>
                  <a:gd name="T2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48">
                    <a:moveTo>
                      <a:pt x="0" y="20"/>
                    </a:moveTo>
                    <a:lnTo>
                      <a:pt x="6" y="11"/>
                    </a:lnTo>
                    <a:lnTo>
                      <a:pt x="14" y="4"/>
                    </a:lnTo>
                    <a:lnTo>
                      <a:pt x="24" y="0"/>
                    </a:lnTo>
                    <a:lnTo>
                      <a:pt x="34" y="0"/>
                    </a:lnTo>
                    <a:lnTo>
                      <a:pt x="45" y="3"/>
                    </a:lnTo>
                    <a:lnTo>
                      <a:pt x="54" y="9"/>
                    </a:lnTo>
                    <a:lnTo>
                      <a:pt x="60" y="17"/>
                    </a:lnTo>
                    <a:lnTo>
                      <a:pt x="64" y="27"/>
                    </a:lnTo>
                    <a:lnTo>
                      <a:pt x="64" y="38"/>
                    </a:lnTo>
                    <a:lnTo>
                      <a:pt x="61" y="4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97" name="Freeform 1348"/>
              <p:cNvSpPr>
                <a:spLocks/>
              </p:cNvSpPr>
              <p:nvPr/>
            </p:nvSpPr>
            <p:spPr bwMode="auto">
              <a:xfrm>
                <a:off x="2779" y="1714"/>
                <a:ext cx="471" cy="963"/>
              </a:xfrm>
              <a:custGeom>
                <a:avLst/>
                <a:gdLst>
                  <a:gd name="T0" fmla="*/ 1886 w 1886"/>
                  <a:gd name="T1" fmla="*/ 28 h 3850"/>
                  <a:gd name="T2" fmla="*/ 1856 w 1886"/>
                  <a:gd name="T3" fmla="*/ 14 h 3850"/>
                  <a:gd name="T4" fmla="*/ 1825 w 1886"/>
                  <a:gd name="T5" fmla="*/ 0 h 3850"/>
                  <a:gd name="T6" fmla="*/ 0 w 1886"/>
                  <a:gd name="T7" fmla="*/ 3821 h 3850"/>
                  <a:gd name="T8" fmla="*/ 31 w 1886"/>
                  <a:gd name="T9" fmla="*/ 3835 h 3850"/>
                  <a:gd name="T10" fmla="*/ 61 w 1886"/>
                  <a:gd name="T11" fmla="*/ 3850 h 3850"/>
                  <a:gd name="T12" fmla="*/ 1886 w 1886"/>
                  <a:gd name="T13" fmla="*/ 28 h 3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86" h="3850">
                    <a:moveTo>
                      <a:pt x="1886" y="28"/>
                    </a:moveTo>
                    <a:lnTo>
                      <a:pt x="1856" y="14"/>
                    </a:lnTo>
                    <a:lnTo>
                      <a:pt x="1825" y="0"/>
                    </a:lnTo>
                    <a:lnTo>
                      <a:pt x="0" y="3821"/>
                    </a:lnTo>
                    <a:lnTo>
                      <a:pt x="31" y="3835"/>
                    </a:lnTo>
                    <a:lnTo>
                      <a:pt x="61" y="3850"/>
                    </a:lnTo>
                    <a:lnTo>
                      <a:pt x="1886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98" name="Freeform 1349"/>
              <p:cNvSpPr>
                <a:spLocks/>
              </p:cNvSpPr>
              <p:nvPr/>
            </p:nvSpPr>
            <p:spPr bwMode="auto">
              <a:xfrm>
                <a:off x="2779" y="1714"/>
                <a:ext cx="471" cy="963"/>
              </a:xfrm>
              <a:custGeom>
                <a:avLst/>
                <a:gdLst>
                  <a:gd name="T0" fmla="*/ 1886 w 1886"/>
                  <a:gd name="T1" fmla="*/ 28 h 3850"/>
                  <a:gd name="T2" fmla="*/ 1856 w 1886"/>
                  <a:gd name="T3" fmla="*/ 14 h 3850"/>
                  <a:gd name="T4" fmla="*/ 1825 w 1886"/>
                  <a:gd name="T5" fmla="*/ 0 h 3850"/>
                  <a:gd name="T6" fmla="*/ 0 w 1886"/>
                  <a:gd name="T7" fmla="*/ 3821 h 3850"/>
                  <a:gd name="T8" fmla="*/ 31 w 1886"/>
                  <a:gd name="T9" fmla="*/ 3835 h 3850"/>
                  <a:gd name="T10" fmla="*/ 61 w 1886"/>
                  <a:gd name="T11" fmla="*/ 3850 h 3850"/>
                  <a:gd name="T12" fmla="*/ 1886 w 1886"/>
                  <a:gd name="T13" fmla="*/ 28 h 3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86" h="3850">
                    <a:moveTo>
                      <a:pt x="1886" y="28"/>
                    </a:moveTo>
                    <a:lnTo>
                      <a:pt x="1856" y="14"/>
                    </a:lnTo>
                    <a:lnTo>
                      <a:pt x="1825" y="0"/>
                    </a:lnTo>
                    <a:lnTo>
                      <a:pt x="0" y="3821"/>
                    </a:lnTo>
                    <a:lnTo>
                      <a:pt x="31" y="3835"/>
                    </a:lnTo>
                    <a:lnTo>
                      <a:pt x="61" y="3850"/>
                    </a:lnTo>
                    <a:lnTo>
                      <a:pt x="1886" y="28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099" name="Freeform 1350"/>
              <p:cNvSpPr>
                <a:spLocks/>
              </p:cNvSpPr>
              <p:nvPr/>
            </p:nvSpPr>
            <p:spPr bwMode="auto">
              <a:xfrm>
                <a:off x="2778" y="2670"/>
                <a:ext cx="16" cy="11"/>
              </a:xfrm>
              <a:custGeom>
                <a:avLst/>
                <a:gdLst>
                  <a:gd name="T0" fmla="*/ 34 w 64"/>
                  <a:gd name="T1" fmla="*/ 14 h 48"/>
                  <a:gd name="T2" fmla="*/ 64 w 64"/>
                  <a:gd name="T3" fmla="*/ 29 h 48"/>
                  <a:gd name="T4" fmla="*/ 58 w 64"/>
                  <a:gd name="T5" fmla="*/ 38 h 48"/>
                  <a:gd name="T6" fmla="*/ 50 w 64"/>
                  <a:gd name="T7" fmla="*/ 44 h 48"/>
                  <a:gd name="T8" fmla="*/ 40 w 64"/>
                  <a:gd name="T9" fmla="*/ 48 h 48"/>
                  <a:gd name="T10" fmla="*/ 30 w 64"/>
                  <a:gd name="T11" fmla="*/ 48 h 48"/>
                  <a:gd name="T12" fmla="*/ 19 w 64"/>
                  <a:gd name="T13" fmla="*/ 45 h 48"/>
                  <a:gd name="T14" fmla="*/ 10 w 64"/>
                  <a:gd name="T15" fmla="*/ 39 h 48"/>
                  <a:gd name="T16" fmla="*/ 4 w 64"/>
                  <a:gd name="T17" fmla="*/ 31 h 48"/>
                  <a:gd name="T18" fmla="*/ 0 w 64"/>
                  <a:gd name="T19" fmla="*/ 21 h 48"/>
                  <a:gd name="T20" fmla="*/ 0 w 64"/>
                  <a:gd name="T21" fmla="*/ 10 h 48"/>
                  <a:gd name="T22" fmla="*/ 3 w 64"/>
                  <a:gd name="T23" fmla="*/ 0 h 48"/>
                  <a:gd name="T24" fmla="*/ 34 w 64"/>
                  <a:gd name="T25" fmla="*/ 1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48">
                    <a:moveTo>
                      <a:pt x="34" y="14"/>
                    </a:moveTo>
                    <a:lnTo>
                      <a:pt x="64" y="29"/>
                    </a:lnTo>
                    <a:lnTo>
                      <a:pt x="58" y="38"/>
                    </a:lnTo>
                    <a:lnTo>
                      <a:pt x="50" y="44"/>
                    </a:lnTo>
                    <a:lnTo>
                      <a:pt x="40" y="48"/>
                    </a:lnTo>
                    <a:lnTo>
                      <a:pt x="30" y="48"/>
                    </a:lnTo>
                    <a:lnTo>
                      <a:pt x="19" y="45"/>
                    </a:lnTo>
                    <a:lnTo>
                      <a:pt x="10" y="39"/>
                    </a:lnTo>
                    <a:lnTo>
                      <a:pt x="4" y="31"/>
                    </a:lnTo>
                    <a:lnTo>
                      <a:pt x="0" y="21"/>
                    </a:lnTo>
                    <a:lnTo>
                      <a:pt x="0" y="10"/>
                    </a:lnTo>
                    <a:lnTo>
                      <a:pt x="3" y="0"/>
                    </a:lnTo>
                    <a:lnTo>
                      <a:pt x="34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00" name="Freeform 1351"/>
              <p:cNvSpPr>
                <a:spLocks/>
              </p:cNvSpPr>
              <p:nvPr/>
            </p:nvSpPr>
            <p:spPr bwMode="auto">
              <a:xfrm>
                <a:off x="2778" y="2670"/>
                <a:ext cx="16" cy="11"/>
              </a:xfrm>
              <a:custGeom>
                <a:avLst/>
                <a:gdLst>
                  <a:gd name="T0" fmla="*/ 64 w 64"/>
                  <a:gd name="T1" fmla="*/ 29 h 48"/>
                  <a:gd name="T2" fmla="*/ 58 w 64"/>
                  <a:gd name="T3" fmla="*/ 38 h 48"/>
                  <a:gd name="T4" fmla="*/ 50 w 64"/>
                  <a:gd name="T5" fmla="*/ 44 h 48"/>
                  <a:gd name="T6" fmla="*/ 40 w 64"/>
                  <a:gd name="T7" fmla="*/ 48 h 48"/>
                  <a:gd name="T8" fmla="*/ 30 w 64"/>
                  <a:gd name="T9" fmla="*/ 48 h 48"/>
                  <a:gd name="T10" fmla="*/ 19 w 64"/>
                  <a:gd name="T11" fmla="*/ 45 h 48"/>
                  <a:gd name="T12" fmla="*/ 10 w 64"/>
                  <a:gd name="T13" fmla="*/ 39 h 48"/>
                  <a:gd name="T14" fmla="*/ 4 w 64"/>
                  <a:gd name="T15" fmla="*/ 31 h 48"/>
                  <a:gd name="T16" fmla="*/ 0 w 64"/>
                  <a:gd name="T17" fmla="*/ 21 h 48"/>
                  <a:gd name="T18" fmla="*/ 0 w 64"/>
                  <a:gd name="T19" fmla="*/ 10 h 48"/>
                  <a:gd name="T20" fmla="*/ 3 w 64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48">
                    <a:moveTo>
                      <a:pt x="64" y="29"/>
                    </a:moveTo>
                    <a:lnTo>
                      <a:pt x="58" y="38"/>
                    </a:lnTo>
                    <a:lnTo>
                      <a:pt x="50" y="44"/>
                    </a:lnTo>
                    <a:lnTo>
                      <a:pt x="40" y="48"/>
                    </a:lnTo>
                    <a:lnTo>
                      <a:pt x="30" y="48"/>
                    </a:lnTo>
                    <a:lnTo>
                      <a:pt x="19" y="45"/>
                    </a:lnTo>
                    <a:lnTo>
                      <a:pt x="10" y="39"/>
                    </a:lnTo>
                    <a:lnTo>
                      <a:pt x="4" y="31"/>
                    </a:lnTo>
                    <a:lnTo>
                      <a:pt x="0" y="21"/>
                    </a:lnTo>
                    <a:lnTo>
                      <a:pt x="0" y="1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01" name="Freeform 1352"/>
              <p:cNvSpPr>
                <a:spLocks/>
              </p:cNvSpPr>
              <p:nvPr/>
            </p:nvSpPr>
            <p:spPr bwMode="auto">
              <a:xfrm>
                <a:off x="3234" y="1709"/>
                <a:ext cx="17" cy="11"/>
              </a:xfrm>
              <a:custGeom>
                <a:avLst/>
                <a:gdLst>
                  <a:gd name="T0" fmla="*/ 34 w 67"/>
                  <a:gd name="T1" fmla="*/ 34 h 42"/>
                  <a:gd name="T2" fmla="*/ 0 w 67"/>
                  <a:gd name="T3" fmla="*/ 26 h 42"/>
                  <a:gd name="T4" fmla="*/ 4 w 67"/>
                  <a:gd name="T5" fmla="*/ 17 h 42"/>
                  <a:gd name="T6" fmla="*/ 10 w 67"/>
                  <a:gd name="T7" fmla="*/ 8 h 42"/>
                  <a:gd name="T8" fmla="*/ 19 w 67"/>
                  <a:gd name="T9" fmla="*/ 3 h 42"/>
                  <a:gd name="T10" fmla="*/ 30 w 67"/>
                  <a:gd name="T11" fmla="*/ 0 h 42"/>
                  <a:gd name="T12" fmla="*/ 41 w 67"/>
                  <a:gd name="T13" fmla="*/ 0 h 42"/>
                  <a:gd name="T14" fmla="*/ 50 w 67"/>
                  <a:gd name="T15" fmla="*/ 4 h 42"/>
                  <a:gd name="T16" fmla="*/ 59 w 67"/>
                  <a:gd name="T17" fmla="*/ 11 h 42"/>
                  <a:gd name="T18" fmla="*/ 64 w 67"/>
                  <a:gd name="T19" fmla="*/ 20 h 42"/>
                  <a:gd name="T20" fmla="*/ 67 w 67"/>
                  <a:gd name="T21" fmla="*/ 30 h 42"/>
                  <a:gd name="T22" fmla="*/ 67 w 67"/>
                  <a:gd name="T23" fmla="*/ 42 h 42"/>
                  <a:gd name="T24" fmla="*/ 34 w 67"/>
                  <a:gd name="T25" fmla="*/ 34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42">
                    <a:moveTo>
                      <a:pt x="34" y="34"/>
                    </a:moveTo>
                    <a:lnTo>
                      <a:pt x="0" y="26"/>
                    </a:lnTo>
                    <a:lnTo>
                      <a:pt x="4" y="17"/>
                    </a:lnTo>
                    <a:lnTo>
                      <a:pt x="10" y="8"/>
                    </a:lnTo>
                    <a:lnTo>
                      <a:pt x="19" y="3"/>
                    </a:lnTo>
                    <a:lnTo>
                      <a:pt x="30" y="0"/>
                    </a:lnTo>
                    <a:lnTo>
                      <a:pt x="41" y="0"/>
                    </a:lnTo>
                    <a:lnTo>
                      <a:pt x="50" y="4"/>
                    </a:lnTo>
                    <a:lnTo>
                      <a:pt x="59" y="11"/>
                    </a:lnTo>
                    <a:lnTo>
                      <a:pt x="64" y="20"/>
                    </a:lnTo>
                    <a:lnTo>
                      <a:pt x="67" y="30"/>
                    </a:lnTo>
                    <a:lnTo>
                      <a:pt x="67" y="42"/>
                    </a:lnTo>
                    <a:lnTo>
                      <a:pt x="34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02" name="Freeform 1353"/>
              <p:cNvSpPr>
                <a:spLocks/>
              </p:cNvSpPr>
              <p:nvPr/>
            </p:nvSpPr>
            <p:spPr bwMode="auto">
              <a:xfrm>
                <a:off x="3234" y="1709"/>
                <a:ext cx="17" cy="11"/>
              </a:xfrm>
              <a:custGeom>
                <a:avLst/>
                <a:gdLst>
                  <a:gd name="T0" fmla="*/ 0 w 67"/>
                  <a:gd name="T1" fmla="*/ 26 h 42"/>
                  <a:gd name="T2" fmla="*/ 4 w 67"/>
                  <a:gd name="T3" fmla="*/ 17 h 42"/>
                  <a:gd name="T4" fmla="*/ 10 w 67"/>
                  <a:gd name="T5" fmla="*/ 8 h 42"/>
                  <a:gd name="T6" fmla="*/ 19 w 67"/>
                  <a:gd name="T7" fmla="*/ 3 h 42"/>
                  <a:gd name="T8" fmla="*/ 30 w 67"/>
                  <a:gd name="T9" fmla="*/ 0 h 42"/>
                  <a:gd name="T10" fmla="*/ 41 w 67"/>
                  <a:gd name="T11" fmla="*/ 0 h 42"/>
                  <a:gd name="T12" fmla="*/ 50 w 67"/>
                  <a:gd name="T13" fmla="*/ 4 h 42"/>
                  <a:gd name="T14" fmla="*/ 59 w 67"/>
                  <a:gd name="T15" fmla="*/ 11 h 42"/>
                  <a:gd name="T16" fmla="*/ 64 w 67"/>
                  <a:gd name="T17" fmla="*/ 20 h 42"/>
                  <a:gd name="T18" fmla="*/ 67 w 67"/>
                  <a:gd name="T19" fmla="*/ 30 h 42"/>
                  <a:gd name="T20" fmla="*/ 67 w 67"/>
                  <a:gd name="T2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42">
                    <a:moveTo>
                      <a:pt x="0" y="26"/>
                    </a:moveTo>
                    <a:lnTo>
                      <a:pt x="4" y="17"/>
                    </a:lnTo>
                    <a:lnTo>
                      <a:pt x="10" y="8"/>
                    </a:lnTo>
                    <a:lnTo>
                      <a:pt x="19" y="3"/>
                    </a:lnTo>
                    <a:lnTo>
                      <a:pt x="30" y="0"/>
                    </a:lnTo>
                    <a:lnTo>
                      <a:pt x="41" y="0"/>
                    </a:lnTo>
                    <a:lnTo>
                      <a:pt x="50" y="4"/>
                    </a:lnTo>
                    <a:lnTo>
                      <a:pt x="59" y="11"/>
                    </a:lnTo>
                    <a:lnTo>
                      <a:pt x="64" y="20"/>
                    </a:lnTo>
                    <a:lnTo>
                      <a:pt x="67" y="30"/>
                    </a:lnTo>
                    <a:lnTo>
                      <a:pt x="67" y="4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03" name="Freeform 1354"/>
              <p:cNvSpPr>
                <a:spLocks/>
              </p:cNvSpPr>
              <p:nvPr/>
            </p:nvSpPr>
            <p:spPr bwMode="auto">
              <a:xfrm>
                <a:off x="3025" y="1716"/>
                <a:ext cx="226" cy="959"/>
              </a:xfrm>
              <a:custGeom>
                <a:avLst/>
                <a:gdLst>
                  <a:gd name="T0" fmla="*/ 903 w 903"/>
                  <a:gd name="T1" fmla="*/ 16 h 3837"/>
                  <a:gd name="T2" fmla="*/ 870 w 903"/>
                  <a:gd name="T3" fmla="*/ 8 h 3837"/>
                  <a:gd name="T4" fmla="*/ 836 w 903"/>
                  <a:gd name="T5" fmla="*/ 0 h 3837"/>
                  <a:gd name="T6" fmla="*/ 0 w 903"/>
                  <a:gd name="T7" fmla="*/ 3822 h 3837"/>
                  <a:gd name="T8" fmla="*/ 34 w 903"/>
                  <a:gd name="T9" fmla="*/ 3829 h 3837"/>
                  <a:gd name="T10" fmla="*/ 67 w 903"/>
                  <a:gd name="T11" fmla="*/ 3837 h 3837"/>
                  <a:gd name="T12" fmla="*/ 903 w 903"/>
                  <a:gd name="T13" fmla="*/ 16 h 3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3" h="3837">
                    <a:moveTo>
                      <a:pt x="903" y="16"/>
                    </a:moveTo>
                    <a:lnTo>
                      <a:pt x="870" y="8"/>
                    </a:lnTo>
                    <a:lnTo>
                      <a:pt x="836" y="0"/>
                    </a:lnTo>
                    <a:lnTo>
                      <a:pt x="0" y="3822"/>
                    </a:lnTo>
                    <a:lnTo>
                      <a:pt x="34" y="3829"/>
                    </a:lnTo>
                    <a:lnTo>
                      <a:pt x="67" y="3837"/>
                    </a:lnTo>
                    <a:lnTo>
                      <a:pt x="903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04" name="Freeform 1355"/>
              <p:cNvSpPr>
                <a:spLocks/>
              </p:cNvSpPr>
              <p:nvPr/>
            </p:nvSpPr>
            <p:spPr bwMode="auto">
              <a:xfrm>
                <a:off x="3025" y="1716"/>
                <a:ext cx="226" cy="959"/>
              </a:xfrm>
              <a:custGeom>
                <a:avLst/>
                <a:gdLst>
                  <a:gd name="T0" fmla="*/ 903 w 903"/>
                  <a:gd name="T1" fmla="*/ 16 h 3837"/>
                  <a:gd name="T2" fmla="*/ 870 w 903"/>
                  <a:gd name="T3" fmla="*/ 8 h 3837"/>
                  <a:gd name="T4" fmla="*/ 836 w 903"/>
                  <a:gd name="T5" fmla="*/ 0 h 3837"/>
                  <a:gd name="T6" fmla="*/ 0 w 903"/>
                  <a:gd name="T7" fmla="*/ 3822 h 3837"/>
                  <a:gd name="T8" fmla="*/ 34 w 903"/>
                  <a:gd name="T9" fmla="*/ 3829 h 3837"/>
                  <a:gd name="T10" fmla="*/ 67 w 903"/>
                  <a:gd name="T11" fmla="*/ 3837 h 3837"/>
                  <a:gd name="T12" fmla="*/ 903 w 903"/>
                  <a:gd name="T13" fmla="*/ 16 h 3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3" h="3837">
                    <a:moveTo>
                      <a:pt x="903" y="16"/>
                    </a:moveTo>
                    <a:lnTo>
                      <a:pt x="870" y="8"/>
                    </a:lnTo>
                    <a:lnTo>
                      <a:pt x="836" y="0"/>
                    </a:lnTo>
                    <a:lnTo>
                      <a:pt x="0" y="3822"/>
                    </a:lnTo>
                    <a:lnTo>
                      <a:pt x="34" y="3829"/>
                    </a:lnTo>
                    <a:lnTo>
                      <a:pt x="67" y="3837"/>
                    </a:lnTo>
                    <a:lnTo>
                      <a:pt x="903" y="1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05" name="Freeform 1356"/>
              <p:cNvSpPr>
                <a:spLocks/>
              </p:cNvSpPr>
              <p:nvPr/>
            </p:nvSpPr>
            <p:spPr bwMode="auto">
              <a:xfrm>
                <a:off x="3025" y="2671"/>
                <a:ext cx="17" cy="10"/>
              </a:xfrm>
              <a:custGeom>
                <a:avLst/>
                <a:gdLst>
                  <a:gd name="T0" fmla="*/ 34 w 67"/>
                  <a:gd name="T1" fmla="*/ 7 h 41"/>
                  <a:gd name="T2" fmla="*/ 67 w 67"/>
                  <a:gd name="T3" fmla="*/ 15 h 41"/>
                  <a:gd name="T4" fmla="*/ 63 w 67"/>
                  <a:gd name="T5" fmla="*/ 24 h 41"/>
                  <a:gd name="T6" fmla="*/ 57 w 67"/>
                  <a:gd name="T7" fmla="*/ 33 h 41"/>
                  <a:gd name="T8" fmla="*/ 48 w 67"/>
                  <a:gd name="T9" fmla="*/ 38 h 41"/>
                  <a:gd name="T10" fmla="*/ 38 w 67"/>
                  <a:gd name="T11" fmla="*/ 41 h 41"/>
                  <a:gd name="T12" fmla="*/ 26 w 67"/>
                  <a:gd name="T13" fmla="*/ 41 h 41"/>
                  <a:gd name="T14" fmla="*/ 17 w 67"/>
                  <a:gd name="T15" fmla="*/ 37 h 41"/>
                  <a:gd name="T16" fmla="*/ 8 w 67"/>
                  <a:gd name="T17" fmla="*/ 31 h 41"/>
                  <a:gd name="T18" fmla="*/ 3 w 67"/>
                  <a:gd name="T19" fmla="*/ 22 h 41"/>
                  <a:gd name="T20" fmla="*/ 0 w 67"/>
                  <a:gd name="T21" fmla="*/ 11 h 41"/>
                  <a:gd name="T22" fmla="*/ 0 w 67"/>
                  <a:gd name="T23" fmla="*/ 0 h 41"/>
                  <a:gd name="T24" fmla="*/ 34 w 67"/>
                  <a:gd name="T25" fmla="*/ 7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41">
                    <a:moveTo>
                      <a:pt x="34" y="7"/>
                    </a:moveTo>
                    <a:lnTo>
                      <a:pt x="67" y="15"/>
                    </a:lnTo>
                    <a:lnTo>
                      <a:pt x="63" y="24"/>
                    </a:lnTo>
                    <a:lnTo>
                      <a:pt x="57" y="33"/>
                    </a:lnTo>
                    <a:lnTo>
                      <a:pt x="48" y="38"/>
                    </a:lnTo>
                    <a:lnTo>
                      <a:pt x="38" y="41"/>
                    </a:lnTo>
                    <a:lnTo>
                      <a:pt x="26" y="41"/>
                    </a:lnTo>
                    <a:lnTo>
                      <a:pt x="17" y="37"/>
                    </a:lnTo>
                    <a:lnTo>
                      <a:pt x="8" y="31"/>
                    </a:lnTo>
                    <a:lnTo>
                      <a:pt x="3" y="22"/>
                    </a:lnTo>
                    <a:lnTo>
                      <a:pt x="0" y="11"/>
                    </a:lnTo>
                    <a:lnTo>
                      <a:pt x="0" y="0"/>
                    </a:lnTo>
                    <a:lnTo>
                      <a:pt x="34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06" name="Freeform 1357"/>
              <p:cNvSpPr>
                <a:spLocks/>
              </p:cNvSpPr>
              <p:nvPr/>
            </p:nvSpPr>
            <p:spPr bwMode="auto">
              <a:xfrm>
                <a:off x="3025" y="2671"/>
                <a:ext cx="17" cy="10"/>
              </a:xfrm>
              <a:custGeom>
                <a:avLst/>
                <a:gdLst>
                  <a:gd name="T0" fmla="*/ 67 w 67"/>
                  <a:gd name="T1" fmla="*/ 15 h 41"/>
                  <a:gd name="T2" fmla="*/ 63 w 67"/>
                  <a:gd name="T3" fmla="*/ 24 h 41"/>
                  <a:gd name="T4" fmla="*/ 57 w 67"/>
                  <a:gd name="T5" fmla="*/ 33 h 41"/>
                  <a:gd name="T6" fmla="*/ 48 w 67"/>
                  <a:gd name="T7" fmla="*/ 38 h 41"/>
                  <a:gd name="T8" fmla="*/ 38 w 67"/>
                  <a:gd name="T9" fmla="*/ 41 h 41"/>
                  <a:gd name="T10" fmla="*/ 26 w 67"/>
                  <a:gd name="T11" fmla="*/ 41 h 41"/>
                  <a:gd name="T12" fmla="*/ 17 w 67"/>
                  <a:gd name="T13" fmla="*/ 37 h 41"/>
                  <a:gd name="T14" fmla="*/ 8 w 67"/>
                  <a:gd name="T15" fmla="*/ 31 h 41"/>
                  <a:gd name="T16" fmla="*/ 3 w 67"/>
                  <a:gd name="T17" fmla="*/ 22 h 41"/>
                  <a:gd name="T18" fmla="*/ 0 w 67"/>
                  <a:gd name="T19" fmla="*/ 11 h 41"/>
                  <a:gd name="T20" fmla="*/ 0 w 67"/>
                  <a:gd name="T2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41">
                    <a:moveTo>
                      <a:pt x="67" y="15"/>
                    </a:moveTo>
                    <a:lnTo>
                      <a:pt x="63" y="24"/>
                    </a:lnTo>
                    <a:lnTo>
                      <a:pt x="57" y="33"/>
                    </a:lnTo>
                    <a:lnTo>
                      <a:pt x="48" y="38"/>
                    </a:lnTo>
                    <a:lnTo>
                      <a:pt x="38" y="41"/>
                    </a:lnTo>
                    <a:lnTo>
                      <a:pt x="26" y="41"/>
                    </a:lnTo>
                    <a:lnTo>
                      <a:pt x="17" y="37"/>
                    </a:lnTo>
                    <a:lnTo>
                      <a:pt x="8" y="31"/>
                    </a:lnTo>
                    <a:lnTo>
                      <a:pt x="3" y="22"/>
                    </a:lnTo>
                    <a:lnTo>
                      <a:pt x="0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07" name="Line 1358"/>
              <p:cNvSpPr>
                <a:spLocks noChangeShapeType="1"/>
              </p:cNvSpPr>
              <p:nvPr/>
            </p:nvSpPr>
            <p:spPr bwMode="auto">
              <a:xfrm flipV="1">
                <a:off x="3243" y="2480"/>
                <a:ext cx="0" cy="2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08" name="Line 1359"/>
              <p:cNvSpPr>
                <a:spLocks noChangeShapeType="1"/>
              </p:cNvSpPr>
              <p:nvPr/>
            </p:nvSpPr>
            <p:spPr bwMode="auto">
              <a:xfrm flipV="1">
                <a:off x="3243" y="1909"/>
                <a:ext cx="0" cy="4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09" name="Line 1360"/>
              <p:cNvSpPr>
                <a:spLocks noChangeShapeType="1"/>
              </p:cNvSpPr>
              <p:nvPr/>
            </p:nvSpPr>
            <p:spPr bwMode="auto">
              <a:xfrm flipV="1">
                <a:off x="3243" y="1499"/>
                <a:ext cx="0" cy="2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0" name="Line 1361"/>
              <p:cNvSpPr>
                <a:spLocks noChangeShapeType="1"/>
              </p:cNvSpPr>
              <p:nvPr/>
            </p:nvSpPr>
            <p:spPr bwMode="auto">
              <a:xfrm>
                <a:off x="3243" y="242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1" name="Line 1362"/>
              <p:cNvSpPr>
                <a:spLocks noChangeShapeType="1"/>
              </p:cNvSpPr>
              <p:nvPr/>
            </p:nvSpPr>
            <p:spPr bwMode="auto">
              <a:xfrm>
                <a:off x="3243" y="1852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2" name="Freeform 1363"/>
              <p:cNvSpPr>
                <a:spLocks/>
              </p:cNvSpPr>
              <p:nvPr/>
            </p:nvSpPr>
            <p:spPr bwMode="auto">
              <a:xfrm>
                <a:off x="2892" y="2434"/>
                <a:ext cx="17" cy="8"/>
              </a:xfrm>
              <a:custGeom>
                <a:avLst/>
                <a:gdLst>
                  <a:gd name="T0" fmla="*/ 33 w 68"/>
                  <a:gd name="T1" fmla="*/ 0 h 34"/>
                  <a:gd name="T2" fmla="*/ 68 w 68"/>
                  <a:gd name="T3" fmla="*/ 0 h 34"/>
                  <a:gd name="T4" fmla="*/ 66 w 68"/>
                  <a:gd name="T5" fmla="*/ 11 h 34"/>
                  <a:gd name="T6" fmla="*/ 61 w 68"/>
                  <a:gd name="T7" fmla="*/ 21 h 34"/>
                  <a:gd name="T8" fmla="*/ 54 w 68"/>
                  <a:gd name="T9" fmla="*/ 27 h 34"/>
                  <a:gd name="T10" fmla="*/ 44 w 68"/>
                  <a:gd name="T11" fmla="*/ 33 h 34"/>
                  <a:gd name="T12" fmla="*/ 33 w 68"/>
                  <a:gd name="T13" fmla="*/ 34 h 34"/>
                  <a:gd name="T14" fmla="*/ 23 w 68"/>
                  <a:gd name="T15" fmla="*/ 33 h 34"/>
                  <a:gd name="T16" fmla="*/ 13 w 68"/>
                  <a:gd name="T17" fmla="*/ 27 h 34"/>
                  <a:gd name="T18" fmla="*/ 6 w 68"/>
                  <a:gd name="T19" fmla="*/ 21 h 34"/>
                  <a:gd name="T20" fmla="*/ 1 w 68"/>
                  <a:gd name="T21" fmla="*/ 11 h 34"/>
                  <a:gd name="T22" fmla="*/ 0 w 68"/>
                  <a:gd name="T23" fmla="*/ 0 h 34"/>
                  <a:gd name="T24" fmla="*/ 33 w 68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4">
                    <a:moveTo>
                      <a:pt x="33" y="0"/>
                    </a:moveTo>
                    <a:lnTo>
                      <a:pt x="68" y="0"/>
                    </a:lnTo>
                    <a:lnTo>
                      <a:pt x="66" y="11"/>
                    </a:lnTo>
                    <a:lnTo>
                      <a:pt x="61" y="21"/>
                    </a:lnTo>
                    <a:lnTo>
                      <a:pt x="54" y="27"/>
                    </a:lnTo>
                    <a:lnTo>
                      <a:pt x="44" y="33"/>
                    </a:lnTo>
                    <a:lnTo>
                      <a:pt x="33" y="34"/>
                    </a:lnTo>
                    <a:lnTo>
                      <a:pt x="23" y="33"/>
                    </a:lnTo>
                    <a:lnTo>
                      <a:pt x="13" y="27"/>
                    </a:lnTo>
                    <a:lnTo>
                      <a:pt x="6" y="21"/>
                    </a:lnTo>
                    <a:lnTo>
                      <a:pt x="1" y="11"/>
                    </a:lnTo>
                    <a:lnTo>
                      <a:pt x="0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3" name="Freeform 1364"/>
              <p:cNvSpPr>
                <a:spLocks/>
              </p:cNvSpPr>
              <p:nvPr/>
            </p:nvSpPr>
            <p:spPr bwMode="auto">
              <a:xfrm>
                <a:off x="2892" y="2434"/>
                <a:ext cx="17" cy="8"/>
              </a:xfrm>
              <a:custGeom>
                <a:avLst/>
                <a:gdLst>
                  <a:gd name="T0" fmla="*/ 68 w 68"/>
                  <a:gd name="T1" fmla="*/ 0 h 34"/>
                  <a:gd name="T2" fmla="*/ 66 w 68"/>
                  <a:gd name="T3" fmla="*/ 11 h 34"/>
                  <a:gd name="T4" fmla="*/ 61 w 68"/>
                  <a:gd name="T5" fmla="*/ 21 h 34"/>
                  <a:gd name="T6" fmla="*/ 54 w 68"/>
                  <a:gd name="T7" fmla="*/ 27 h 34"/>
                  <a:gd name="T8" fmla="*/ 44 w 68"/>
                  <a:gd name="T9" fmla="*/ 33 h 34"/>
                  <a:gd name="T10" fmla="*/ 33 w 68"/>
                  <a:gd name="T11" fmla="*/ 34 h 34"/>
                  <a:gd name="T12" fmla="*/ 23 w 68"/>
                  <a:gd name="T13" fmla="*/ 33 h 34"/>
                  <a:gd name="T14" fmla="*/ 13 w 68"/>
                  <a:gd name="T15" fmla="*/ 27 h 34"/>
                  <a:gd name="T16" fmla="*/ 6 w 68"/>
                  <a:gd name="T17" fmla="*/ 21 h 34"/>
                  <a:gd name="T18" fmla="*/ 1 w 68"/>
                  <a:gd name="T19" fmla="*/ 11 h 34"/>
                  <a:gd name="T20" fmla="*/ 0 w 68"/>
                  <a:gd name="T2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4">
                    <a:moveTo>
                      <a:pt x="68" y="0"/>
                    </a:moveTo>
                    <a:lnTo>
                      <a:pt x="66" y="11"/>
                    </a:lnTo>
                    <a:lnTo>
                      <a:pt x="61" y="21"/>
                    </a:lnTo>
                    <a:lnTo>
                      <a:pt x="54" y="27"/>
                    </a:lnTo>
                    <a:lnTo>
                      <a:pt x="44" y="33"/>
                    </a:lnTo>
                    <a:lnTo>
                      <a:pt x="33" y="34"/>
                    </a:lnTo>
                    <a:lnTo>
                      <a:pt x="23" y="33"/>
                    </a:lnTo>
                    <a:lnTo>
                      <a:pt x="13" y="27"/>
                    </a:lnTo>
                    <a:lnTo>
                      <a:pt x="6" y="21"/>
                    </a:lnTo>
                    <a:lnTo>
                      <a:pt x="1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4" name="Freeform 1365"/>
              <p:cNvSpPr>
                <a:spLocks/>
              </p:cNvSpPr>
              <p:nvPr/>
            </p:nvSpPr>
            <p:spPr bwMode="auto">
              <a:xfrm>
                <a:off x="2892" y="1759"/>
                <a:ext cx="17" cy="675"/>
              </a:xfrm>
              <a:custGeom>
                <a:avLst/>
                <a:gdLst>
                  <a:gd name="T0" fmla="*/ 0 w 68"/>
                  <a:gd name="T1" fmla="*/ 2701 h 2701"/>
                  <a:gd name="T2" fmla="*/ 33 w 68"/>
                  <a:gd name="T3" fmla="*/ 2701 h 2701"/>
                  <a:gd name="T4" fmla="*/ 68 w 68"/>
                  <a:gd name="T5" fmla="*/ 2701 h 2701"/>
                  <a:gd name="T6" fmla="*/ 68 w 68"/>
                  <a:gd name="T7" fmla="*/ 0 h 2701"/>
                  <a:gd name="T8" fmla="*/ 33 w 68"/>
                  <a:gd name="T9" fmla="*/ 0 h 2701"/>
                  <a:gd name="T10" fmla="*/ 0 w 68"/>
                  <a:gd name="T11" fmla="*/ 0 h 2701"/>
                  <a:gd name="T12" fmla="*/ 0 w 68"/>
                  <a:gd name="T13" fmla="*/ 2701 h 2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701">
                    <a:moveTo>
                      <a:pt x="0" y="2701"/>
                    </a:moveTo>
                    <a:lnTo>
                      <a:pt x="33" y="2701"/>
                    </a:lnTo>
                    <a:lnTo>
                      <a:pt x="68" y="2701"/>
                    </a:lnTo>
                    <a:lnTo>
                      <a:pt x="68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27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5" name="Freeform 1366"/>
              <p:cNvSpPr>
                <a:spLocks/>
              </p:cNvSpPr>
              <p:nvPr/>
            </p:nvSpPr>
            <p:spPr bwMode="auto">
              <a:xfrm>
                <a:off x="2892" y="1759"/>
                <a:ext cx="17" cy="675"/>
              </a:xfrm>
              <a:custGeom>
                <a:avLst/>
                <a:gdLst>
                  <a:gd name="T0" fmla="*/ 0 w 68"/>
                  <a:gd name="T1" fmla="*/ 2701 h 2701"/>
                  <a:gd name="T2" fmla="*/ 33 w 68"/>
                  <a:gd name="T3" fmla="*/ 2701 h 2701"/>
                  <a:gd name="T4" fmla="*/ 68 w 68"/>
                  <a:gd name="T5" fmla="*/ 2701 h 2701"/>
                  <a:gd name="T6" fmla="*/ 68 w 68"/>
                  <a:gd name="T7" fmla="*/ 0 h 2701"/>
                  <a:gd name="T8" fmla="*/ 33 w 68"/>
                  <a:gd name="T9" fmla="*/ 0 h 2701"/>
                  <a:gd name="T10" fmla="*/ 0 w 68"/>
                  <a:gd name="T11" fmla="*/ 0 h 2701"/>
                  <a:gd name="T12" fmla="*/ 0 w 68"/>
                  <a:gd name="T13" fmla="*/ 2701 h 2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2701">
                    <a:moveTo>
                      <a:pt x="0" y="2701"/>
                    </a:moveTo>
                    <a:lnTo>
                      <a:pt x="33" y="2701"/>
                    </a:lnTo>
                    <a:lnTo>
                      <a:pt x="68" y="2701"/>
                    </a:lnTo>
                    <a:lnTo>
                      <a:pt x="68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2701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6" name="Freeform 1367"/>
              <p:cNvSpPr>
                <a:spLocks/>
              </p:cNvSpPr>
              <p:nvPr/>
            </p:nvSpPr>
            <p:spPr bwMode="auto">
              <a:xfrm>
                <a:off x="2892" y="1750"/>
                <a:ext cx="17" cy="9"/>
              </a:xfrm>
              <a:custGeom>
                <a:avLst/>
                <a:gdLst>
                  <a:gd name="T0" fmla="*/ 33 w 68"/>
                  <a:gd name="T1" fmla="*/ 35 h 35"/>
                  <a:gd name="T2" fmla="*/ 0 w 68"/>
                  <a:gd name="T3" fmla="*/ 35 h 35"/>
                  <a:gd name="T4" fmla="*/ 1 w 68"/>
                  <a:gd name="T5" fmla="*/ 24 h 35"/>
                  <a:gd name="T6" fmla="*/ 6 w 68"/>
                  <a:gd name="T7" fmla="*/ 14 h 35"/>
                  <a:gd name="T8" fmla="*/ 13 w 68"/>
                  <a:gd name="T9" fmla="*/ 8 h 35"/>
                  <a:gd name="T10" fmla="*/ 23 w 68"/>
                  <a:gd name="T11" fmla="*/ 2 h 35"/>
                  <a:gd name="T12" fmla="*/ 33 w 68"/>
                  <a:gd name="T13" fmla="*/ 0 h 35"/>
                  <a:gd name="T14" fmla="*/ 44 w 68"/>
                  <a:gd name="T15" fmla="*/ 2 h 35"/>
                  <a:gd name="T16" fmla="*/ 54 w 68"/>
                  <a:gd name="T17" fmla="*/ 8 h 35"/>
                  <a:gd name="T18" fmla="*/ 61 w 68"/>
                  <a:gd name="T19" fmla="*/ 14 h 35"/>
                  <a:gd name="T20" fmla="*/ 66 w 68"/>
                  <a:gd name="T21" fmla="*/ 24 h 35"/>
                  <a:gd name="T22" fmla="*/ 68 w 68"/>
                  <a:gd name="T23" fmla="*/ 35 h 35"/>
                  <a:gd name="T24" fmla="*/ 33 w 68"/>
                  <a:gd name="T2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5">
                    <a:moveTo>
                      <a:pt x="33" y="35"/>
                    </a:moveTo>
                    <a:lnTo>
                      <a:pt x="0" y="35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4" y="2"/>
                    </a:lnTo>
                    <a:lnTo>
                      <a:pt x="54" y="8"/>
                    </a:lnTo>
                    <a:lnTo>
                      <a:pt x="61" y="14"/>
                    </a:lnTo>
                    <a:lnTo>
                      <a:pt x="66" y="24"/>
                    </a:lnTo>
                    <a:lnTo>
                      <a:pt x="68" y="35"/>
                    </a:lnTo>
                    <a:lnTo>
                      <a:pt x="33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7" name="Freeform 1368"/>
              <p:cNvSpPr>
                <a:spLocks/>
              </p:cNvSpPr>
              <p:nvPr/>
            </p:nvSpPr>
            <p:spPr bwMode="auto">
              <a:xfrm>
                <a:off x="2892" y="1750"/>
                <a:ext cx="17" cy="9"/>
              </a:xfrm>
              <a:custGeom>
                <a:avLst/>
                <a:gdLst>
                  <a:gd name="T0" fmla="*/ 0 w 68"/>
                  <a:gd name="T1" fmla="*/ 35 h 35"/>
                  <a:gd name="T2" fmla="*/ 1 w 68"/>
                  <a:gd name="T3" fmla="*/ 24 h 35"/>
                  <a:gd name="T4" fmla="*/ 6 w 68"/>
                  <a:gd name="T5" fmla="*/ 14 h 35"/>
                  <a:gd name="T6" fmla="*/ 13 w 68"/>
                  <a:gd name="T7" fmla="*/ 8 h 35"/>
                  <a:gd name="T8" fmla="*/ 23 w 68"/>
                  <a:gd name="T9" fmla="*/ 2 h 35"/>
                  <a:gd name="T10" fmla="*/ 33 w 68"/>
                  <a:gd name="T11" fmla="*/ 0 h 35"/>
                  <a:gd name="T12" fmla="*/ 44 w 68"/>
                  <a:gd name="T13" fmla="*/ 2 h 35"/>
                  <a:gd name="T14" fmla="*/ 54 w 68"/>
                  <a:gd name="T15" fmla="*/ 8 h 35"/>
                  <a:gd name="T16" fmla="*/ 61 w 68"/>
                  <a:gd name="T17" fmla="*/ 14 h 35"/>
                  <a:gd name="T18" fmla="*/ 66 w 68"/>
                  <a:gd name="T19" fmla="*/ 24 h 35"/>
                  <a:gd name="T20" fmla="*/ 68 w 68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lnTo>
                      <a:pt x="1" y="24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4" y="2"/>
                    </a:lnTo>
                    <a:lnTo>
                      <a:pt x="54" y="8"/>
                    </a:lnTo>
                    <a:lnTo>
                      <a:pt x="61" y="14"/>
                    </a:lnTo>
                    <a:lnTo>
                      <a:pt x="66" y="24"/>
                    </a:lnTo>
                    <a:lnTo>
                      <a:pt x="68" y="3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8" name="Line 1369"/>
              <p:cNvSpPr>
                <a:spLocks noChangeShapeType="1"/>
              </p:cNvSpPr>
              <p:nvPr/>
            </p:nvSpPr>
            <p:spPr bwMode="auto">
              <a:xfrm flipH="1">
                <a:off x="2816" y="3641"/>
                <a:ext cx="42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19" name="Freeform 1370"/>
              <p:cNvSpPr>
                <a:spLocks/>
              </p:cNvSpPr>
              <p:nvPr/>
            </p:nvSpPr>
            <p:spPr bwMode="auto">
              <a:xfrm>
                <a:off x="2796" y="3706"/>
                <a:ext cx="35" cy="19"/>
              </a:xfrm>
              <a:custGeom>
                <a:avLst/>
                <a:gdLst>
                  <a:gd name="T0" fmla="*/ 129 w 143"/>
                  <a:gd name="T1" fmla="*/ 0 h 76"/>
                  <a:gd name="T2" fmla="*/ 104 w 143"/>
                  <a:gd name="T3" fmla="*/ 19 h 76"/>
                  <a:gd name="T4" fmla="*/ 89 w 143"/>
                  <a:gd name="T5" fmla="*/ 76 h 76"/>
                  <a:gd name="T6" fmla="*/ 0 w 143"/>
                  <a:gd name="T7" fmla="*/ 76 h 76"/>
                  <a:gd name="T8" fmla="*/ 127 w 143"/>
                  <a:gd name="T9" fmla="*/ 76 h 76"/>
                  <a:gd name="T10" fmla="*/ 143 w 143"/>
                  <a:gd name="T11" fmla="*/ 19 h 76"/>
                  <a:gd name="T12" fmla="*/ 129 w 143"/>
                  <a:gd name="T1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76">
                    <a:moveTo>
                      <a:pt x="129" y="0"/>
                    </a:moveTo>
                    <a:lnTo>
                      <a:pt x="104" y="19"/>
                    </a:lnTo>
                    <a:lnTo>
                      <a:pt x="89" y="76"/>
                    </a:lnTo>
                    <a:lnTo>
                      <a:pt x="0" y="76"/>
                    </a:lnTo>
                    <a:lnTo>
                      <a:pt x="127" y="76"/>
                    </a:lnTo>
                    <a:lnTo>
                      <a:pt x="143" y="19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3F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20" name="Freeform 1371"/>
              <p:cNvSpPr>
                <a:spLocks/>
              </p:cNvSpPr>
              <p:nvPr/>
            </p:nvSpPr>
            <p:spPr bwMode="auto">
              <a:xfrm>
                <a:off x="2783" y="3659"/>
                <a:ext cx="57" cy="95"/>
              </a:xfrm>
              <a:custGeom>
                <a:avLst/>
                <a:gdLst>
                  <a:gd name="T0" fmla="*/ 171 w 228"/>
                  <a:gd name="T1" fmla="*/ 0 h 381"/>
                  <a:gd name="T2" fmla="*/ 149 w 228"/>
                  <a:gd name="T3" fmla="*/ 13 h 381"/>
                  <a:gd name="T4" fmla="*/ 3 w 228"/>
                  <a:gd name="T5" fmla="*/ 280 h 381"/>
                  <a:gd name="T6" fmla="*/ 0 w 228"/>
                  <a:gd name="T7" fmla="*/ 285 h 381"/>
                  <a:gd name="T8" fmla="*/ 14 w 228"/>
                  <a:gd name="T9" fmla="*/ 305 h 381"/>
                  <a:gd name="T10" fmla="*/ 129 w 228"/>
                  <a:gd name="T11" fmla="*/ 305 h 381"/>
                  <a:gd name="T12" fmla="*/ 113 w 228"/>
                  <a:gd name="T13" fmla="*/ 361 h 381"/>
                  <a:gd name="T14" fmla="*/ 126 w 228"/>
                  <a:gd name="T15" fmla="*/ 381 h 381"/>
                  <a:gd name="T16" fmla="*/ 151 w 228"/>
                  <a:gd name="T17" fmla="*/ 361 h 381"/>
                  <a:gd name="T18" fmla="*/ 166 w 228"/>
                  <a:gd name="T19" fmla="*/ 305 h 381"/>
                  <a:gd name="T20" fmla="*/ 205 w 228"/>
                  <a:gd name="T21" fmla="*/ 305 h 381"/>
                  <a:gd name="T22" fmla="*/ 228 w 228"/>
                  <a:gd name="T23" fmla="*/ 285 h 381"/>
                  <a:gd name="T24" fmla="*/ 214 w 228"/>
                  <a:gd name="T25" fmla="*/ 266 h 381"/>
                  <a:gd name="T26" fmla="*/ 176 w 228"/>
                  <a:gd name="T27" fmla="*/ 266 h 381"/>
                  <a:gd name="T28" fmla="*/ 49 w 228"/>
                  <a:gd name="T29" fmla="*/ 266 h 381"/>
                  <a:gd name="T30" fmla="*/ 183 w 228"/>
                  <a:gd name="T31" fmla="*/ 25 h 381"/>
                  <a:gd name="T32" fmla="*/ 185 w 228"/>
                  <a:gd name="T33" fmla="*/ 18 h 381"/>
                  <a:gd name="T34" fmla="*/ 171 w 228"/>
                  <a:gd name="T35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8" h="381">
                    <a:moveTo>
                      <a:pt x="171" y="0"/>
                    </a:moveTo>
                    <a:lnTo>
                      <a:pt x="149" y="13"/>
                    </a:lnTo>
                    <a:lnTo>
                      <a:pt x="3" y="280"/>
                    </a:lnTo>
                    <a:lnTo>
                      <a:pt x="0" y="285"/>
                    </a:lnTo>
                    <a:lnTo>
                      <a:pt x="14" y="305"/>
                    </a:lnTo>
                    <a:lnTo>
                      <a:pt x="129" y="305"/>
                    </a:lnTo>
                    <a:lnTo>
                      <a:pt x="113" y="361"/>
                    </a:lnTo>
                    <a:lnTo>
                      <a:pt x="126" y="381"/>
                    </a:lnTo>
                    <a:lnTo>
                      <a:pt x="151" y="361"/>
                    </a:lnTo>
                    <a:lnTo>
                      <a:pt x="166" y="305"/>
                    </a:lnTo>
                    <a:lnTo>
                      <a:pt x="205" y="305"/>
                    </a:lnTo>
                    <a:lnTo>
                      <a:pt x="228" y="285"/>
                    </a:lnTo>
                    <a:lnTo>
                      <a:pt x="214" y="266"/>
                    </a:lnTo>
                    <a:lnTo>
                      <a:pt x="176" y="266"/>
                    </a:lnTo>
                    <a:lnTo>
                      <a:pt x="49" y="266"/>
                    </a:lnTo>
                    <a:lnTo>
                      <a:pt x="183" y="25"/>
                    </a:lnTo>
                    <a:lnTo>
                      <a:pt x="185" y="18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3F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21" name="Freeform 1372"/>
              <p:cNvSpPr>
                <a:spLocks/>
              </p:cNvSpPr>
              <p:nvPr/>
            </p:nvSpPr>
            <p:spPr bwMode="auto">
              <a:xfrm>
                <a:off x="2850" y="3721"/>
                <a:ext cx="13" cy="37"/>
              </a:xfrm>
              <a:custGeom>
                <a:avLst/>
                <a:gdLst>
                  <a:gd name="T0" fmla="*/ 52 w 52"/>
                  <a:gd name="T1" fmla="*/ 0 h 145"/>
                  <a:gd name="T2" fmla="*/ 32 w 52"/>
                  <a:gd name="T3" fmla="*/ 19 h 145"/>
                  <a:gd name="T4" fmla="*/ 0 w 52"/>
                  <a:gd name="T5" fmla="*/ 138 h 145"/>
                  <a:gd name="T6" fmla="*/ 5 w 52"/>
                  <a:gd name="T7" fmla="*/ 145 h 145"/>
                  <a:gd name="T8" fmla="*/ 16 w 52"/>
                  <a:gd name="T9" fmla="*/ 138 h 145"/>
                  <a:gd name="T10" fmla="*/ 52 w 52"/>
                  <a:gd name="T11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145">
                    <a:moveTo>
                      <a:pt x="52" y="0"/>
                    </a:moveTo>
                    <a:lnTo>
                      <a:pt x="32" y="19"/>
                    </a:lnTo>
                    <a:lnTo>
                      <a:pt x="0" y="138"/>
                    </a:lnTo>
                    <a:lnTo>
                      <a:pt x="5" y="145"/>
                    </a:lnTo>
                    <a:lnTo>
                      <a:pt x="16" y="138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3F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22" name="Freeform 1373"/>
              <p:cNvSpPr>
                <a:spLocks/>
              </p:cNvSpPr>
              <p:nvPr/>
            </p:nvSpPr>
            <p:spPr bwMode="auto">
              <a:xfrm>
                <a:off x="2849" y="3720"/>
                <a:ext cx="14" cy="11"/>
              </a:xfrm>
              <a:custGeom>
                <a:avLst/>
                <a:gdLst>
                  <a:gd name="T0" fmla="*/ 48 w 53"/>
                  <a:gd name="T1" fmla="*/ 0 h 45"/>
                  <a:gd name="T2" fmla="*/ 41 w 53"/>
                  <a:gd name="T3" fmla="*/ 3 h 45"/>
                  <a:gd name="T4" fmla="*/ 3 w 53"/>
                  <a:gd name="T5" fmla="*/ 32 h 45"/>
                  <a:gd name="T6" fmla="*/ 0 w 53"/>
                  <a:gd name="T7" fmla="*/ 37 h 45"/>
                  <a:gd name="T8" fmla="*/ 5 w 53"/>
                  <a:gd name="T9" fmla="*/ 45 h 45"/>
                  <a:gd name="T10" fmla="*/ 10 w 53"/>
                  <a:gd name="T11" fmla="*/ 43 h 45"/>
                  <a:gd name="T12" fmla="*/ 33 w 53"/>
                  <a:gd name="T13" fmla="*/ 26 h 45"/>
                  <a:gd name="T14" fmla="*/ 53 w 53"/>
                  <a:gd name="T15" fmla="*/ 7 h 45"/>
                  <a:gd name="T16" fmla="*/ 48 w 53"/>
                  <a:gd name="T17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45">
                    <a:moveTo>
                      <a:pt x="48" y="0"/>
                    </a:moveTo>
                    <a:lnTo>
                      <a:pt x="41" y="3"/>
                    </a:lnTo>
                    <a:lnTo>
                      <a:pt x="3" y="32"/>
                    </a:lnTo>
                    <a:lnTo>
                      <a:pt x="0" y="37"/>
                    </a:lnTo>
                    <a:lnTo>
                      <a:pt x="5" y="45"/>
                    </a:lnTo>
                    <a:lnTo>
                      <a:pt x="10" y="43"/>
                    </a:lnTo>
                    <a:lnTo>
                      <a:pt x="33" y="26"/>
                    </a:lnTo>
                    <a:lnTo>
                      <a:pt x="53" y="7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3F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23" name="Line 1374"/>
              <p:cNvSpPr>
                <a:spLocks noChangeShapeType="1"/>
              </p:cNvSpPr>
              <p:nvPr/>
            </p:nvSpPr>
            <p:spPr bwMode="auto">
              <a:xfrm flipV="1">
                <a:off x="3243" y="3156"/>
                <a:ext cx="0" cy="7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24" name="Line 1375"/>
              <p:cNvSpPr>
                <a:spLocks noChangeShapeType="1"/>
              </p:cNvSpPr>
              <p:nvPr/>
            </p:nvSpPr>
            <p:spPr bwMode="auto">
              <a:xfrm flipH="1">
                <a:off x="2915" y="2226"/>
                <a:ext cx="154" cy="447"/>
              </a:xfrm>
              <a:prstGeom prst="line">
                <a:avLst/>
              </a:prstGeom>
              <a:noFill/>
              <a:ln w="0">
                <a:solidFill>
                  <a:srgbClr val="FF007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25" name="Line 1376"/>
              <p:cNvSpPr>
                <a:spLocks noChangeShapeType="1"/>
              </p:cNvSpPr>
              <p:nvPr/>
            </p:nvSpPr>
            <p:spPr bwMode="auto">
              <a:xfrm>
                <a:off x="2900" y="2434"/>
                <a:ext cx="0" cy="8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26" name="Line 1377"/>
              <p:cNvSpPr>
                <a:spLocks noChangeShapeType="1"/>
              </p:cNvSpPr>
              <p:nvPr/>
            </p:nvSpPr>
            <p:spPr bwMode="auto">
              <a:xfrm>
                <a:off x="2900" y="2584"/>
                <a:ext cx="0" cy="8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27" name="Freeform 1378"/>
              <p:cNvSpPr>
                <a:spLocks/>
              </p:cNvSpPr>
              <p:nvPr/>
            </p:nvSpPr>
            <p:spPr bwMode="auto">
              <a:xfrm>
                <a:off x="3243" y="2664"/>
                <a:ext cx="8" cy="17"/>
              </a:xfrm>
              <a:custGeom>
                <a:avLst/>
                <a:gdLst>
                  <a:gd name="T0" fmla="*/ 0 w 34"/>
                  <a:gd name="T1" fmla="*/ 34 h 68"/>
                  <a:gd name="T2" fmla="*/ 0 w 34"/>
                  <a:gd name="T3" fmla="*/ 0 h 68"/>
                  <a:gd name="T4" fmla="*/ 10 w 34"/>
                  <a:gd name="T5" fmla="*/ 2 h 68"/>
                  <a:gd name="T6" fmla="*/ 20 w 34"/>
                  <a:gd name="T7" fmla="*/ 7 h 68"/>
                  <a:gd name="T8" fmla="*/ 27 w 34"/>
                  <a:gd name="T9" fmla="*/ 14 h 68"/>
                  <a:gd name="T10" fmla="*/ 32 w 34"/>
                  <a:gd name="T11" fmla="*/ 24 h 68"/>
                  <a:gd name="T12" fmla="*/ 34 w 34"/>
                  <a:gd name="T13" fmla="*/ 34 h 68"/>
                  <a:gd name="T14" fmla="*/ 32 w 34"/>
                  <a:gd name="T15" fmla="*/ 45 h 68"/>
                  <a:gd name="T16" fmla="*/ 27 w 34"/>
                  <a:gd name="T17" fmla="*/ 55 h 68"/>
                  <a:gd name="T18" fmla="*/ 20 w 34"/>
                  <a:gd name="T19" fmla="*/ 61 h 68"/>
                  <a:gd name="T20" fmla="*/ 10 w 34"/>
                  <a:gd name="T21" fmla="*/ 67 h 68"/>
                  <a:gd name="T22" fmla="*/ 0 w 34"/>
                  <a:gd name="T23" fmla="*/ 68 h 68"/>
                  <a:gd name="T24" fmla="*/ 0 w 34"/>
                  <a:gd name="T25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68">
                    <a:moveTo>
                      <a:pt x="0" y="34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7"/>
                    </a:lnTo>
                    <a:lnTo>
                      <a:pt x="27" y="14"/>
                    </a:lnTo>
                    <a:lnTo>
                      <a:pt x="32" y="24"/>
                    </a:lnTo>
                    <a:lnTo>
                      <a:pt x="34" y="34"/>
                    </a:lnTo>
                    <a:lnTo>
                      <a:pt x="32" y="45"/>
                    </a:lnTo>
                    <a:lnTo>
                      <a:pt x="27" y="55"/>
                    </a:lnTo>
                    <a:lnTo>
                      <a:pt x="20" y="61"/>
                    </a:lnTo>
                    <a:lnTo>
                      <a:pt x="10" y="67"/>
                    </a:lnTo>
                    <a:lnTo>
                      <a:pt x="0" y="6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28" name="Freeform 1379"/>
              <p:cNvSpPr>
                <a:spLocks/>
              </p:cNvSpPr>
              <p:nvPr/>
            </p:nvSpPr>
            <p:spPr bwMode="auto">
              <a:xfrm>
                <a:off x="3243" y="2664"/>
                <a:ext cx="8" cy="17"/>
              </a:xfrm>
              <a:custGeom>
                <a:avLst/>
                <a:gdLst>
                  <a:gd name="T0" fmla="*/ 0 w 34"/>
                  <a:gd name="T1" fmla="*/ 0 h 68"/>
                  <a:gd name="T2" fmla="*/ 10 w 34"/>
                  <a:gd name="T3" fmla="*/ 2 h 68"/>
                  <a:gd name="T4" fmla="*/ 20 w 34"/>
                  <a:gd name="T5" fmla="*/ 7 h 68"/>
                  <a:gd name="T6" fmla="*/ 27 w 34"/>
                  <a:gd name="T7" fmla="*/ 14 h 68"/>
                  <a:gd name="T8" fmla="*/ 32 w 34"/>
                  <a:gd name="T9" fmla="*/ 24 h 68"/>
                  <a:gd name="T10" fmla="*/ 34 w 34"/>
                  <a:gd name="T11" fmla="*/ 34 h 68"/>
                  <a:gd name="T12" fmla="*/ 32 w 34"/>
                  <a:gd name="T13" fmla="*/ 45 h 68"/>
                  <a:gd name="T14" fmla="*/ 27 w 34"/>
                  <a:gd name="T15" fmla="*/ 55 h 68"/>
                  <a:gd name="T16" fmla="*/ 20 w 34"/>
                  <a:gd name="T17" fmla="*/ 61 h 68"/>
                  <a:gd name="T18" fmla="*/ 10 w 34"/>
                  <a:gd name="T19" fmla="*/ 67 h 68"/>
                  <a:gd name="T20" fmla="*/ 0 w 34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68">
                    <a:moveTo>
                      <a:pt x="0" y="0"/>
                    </a:moveTo>
                    <a:lnTo>
                      <a:pt x="10" y="2"/>
                    </a:lnTo>
                    <a:lnTo>
                      <a:pt x="20" y="7"/>
                    </a:lnTo>
                    <a:lnTo>
                      <a:pt x="27" y="14"/>
                    </a:lnTo>
                    <a:lnTo>
                      <a:pt x="32" y="24"/>
                    </a:lnTo>
                    <a:lnTo>
                      <a:pt x="34" y="34"/>
                    </a:lnTo>
                    <a:lnTo>
                      <a:pt x="32" y="45"/>
                    </a:lnTo>
                    <a:lnTo>
                      <a:pt x="27" y="55"/>
                    </a:lnTo>
                    <a:lnTo>
                      <a:pt x="20" y="61"/>
                    </a:lnTo>
                    <a:lnTo>
                      <a:pt x="10" y="67"/>
                    </a:lnTo>
                    <a:lnTo>
                      <a:pt x="0" y="6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29" name="Freeform 1380"/>
              <p:cNvSpPr>
                <a:spLocks/>
              </p:cNvSpPr>
              <p:nvPr/>
            </p:nvSpPr>
            <p:spPr bwMode="auto">
              <a:xfrm>
                <a:off x="2786" y="2664"/>
                <a:ext cx="457" cy="17"/>
              </a:xfrm>
              <a:custGeom>
                <a:avLst/>
                <a:gdLst>
                  <a:gd name="T0" fmla="*/ 1825 w 1825"/>
                  <a:gd name="T1" fmla="*/ 68 h 68"/>
                  <a:gd name="T2" fmla="*/ 1825 w 1825"/>
                  <a:gd name="T3" fmla="*/ 34 h 68"/>
                  <a:gd name="T4" fmla="*/ 1825 w 1825"/>
                  <a:gd name="T5" fmla="*/ 0 h 68"/>
                  <a:gd name="T6" fmla="*/ 0 w 1825"/>
                  <a:gd name="T7" fmla="*/ 0 h 68"/>
                  <a:gd name="T8" fmla="*/ 0 w 1825"/>
                  <a:gd name="T9" fmla="*/ 34 h 68"/>
                  <a:gd name="T10" fmla="*/ 0 w 1825"/>
                  <a:gd name="T11" fmla="*/ 68 h 68"/>
                  <a:gd name="T12" fmla="*/ 1825 w 1825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25" h="68">
                    <a:moveTo>
                      <a:pt x="1825" y="68"/>
                    </a:moveTo>
                    <a:lnTo>
                      <a:pt x="1825" y="34"/>
                    </a:lnTo>
                    <a:lnTo>
                      <a:pt x="1825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0" y="68"/>
                    </a:lnTo>
                    <a:lnTo>
                      <a:pt x="1825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0" name="Freeform 1381"/>
              <p:cNvSpPr>
                <a:spLocks/>
              </p:cNvSpPr>
              <p:nvPr/>
            </p:nvSpPr>
            <p:spPr bwMode="auto">
              <a:xfrm>
                <a:off x="2786" y="2664"/>
                <a:ext cx="457" cy="17"/>
              </a:xfrm>
              <a:custGeom>
                <a:avLst/>
                <a:gdLst>
                  <a:gd name="T0" fmla="*/ 1825 w 1825"/>
                  <a:gd name="T1" fmla="*/ 68 h 68"/>
                  <a:gd name="T2" fmla="*/ 1825 w 1825"/>
                  <a:gd name="T3" fmla="*/ 34 h 68"/>
                  <a:gd name="T4" fmla="*/ 1825 w 1825"/>
                  <a:gd name="T5" fmla="*/ 0 h 68"/>
                  <a:gd name="T6" fmla="*/ 0 w 1825"/>
                  <a:gd name="T7" fmla="*/ 0 h 68"/>
                  <a:gd name="T8" fmla="*/ 0 w 1825"/>
                  <a:gd name="T9" fmla="*/ 34 h 68"/>
                  <a:gd name="T10" fmla="*/ 0 w 1825"/>
                  <a:gd name="T11" fmla="*/ 68 h 68"/>
                  <a:gd name="T12" fmla="*/ 1825 w 1825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25" h="68">
                    <a:moveTo>
                      <a:pt x="1825" y="68"/>
                    </a:moveTo>
                    <a:lnTo>
                      <a:pt x="1825" y="34"/>
                    </a:lnTo>
                    <a:lnTo>
                      <a:pt x="1825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0" y="68"/>
                    </a:lnTo>
                    <a:lnTo>
                      <a:pt x="1825" y="68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1" name="Freeform 1382"/>
              <p:cNvSpPr>
                <a:spLocks/>
              </p:cNvSpPr>
              <p:nvPr/>
            </p:nvSpPr>
            <p:spPr bwMode="auto">
              <a:xfrm>
                <a:off x="2778" y="2664"/>
                <a:ext cx="8" cy="17"/>
              </a:xfrm>
              <a:custGeom>
                <a:avLst/>
                <a:gdLst>
                  <a:gd name="T0" fmla="*/ 34 w 34"/>
                  <a:gd name="T1" fmla="*/ 34 h 68"/>
                  <a:gd name="T2" fmla="*/ 34 w 34"/>
                  <a:gd name="T3" fmla="*/ 68 h 68"/>
                  <a:gd name="T4" fmla="*/ 23 w 34"/>
                  <a:gd name="T5" fmla="*/ 67 h 68"/>
                  <a:gd name="T6" fmla="*/ 13 w 34"/>
                  <a:gd name="T7" fmla="*/ 61 h 68"/>
                  <a:gd name="T8" fmla="*/ 6 w 34"/>
                  <a:gd name="T9" fmla="*/ 55 h 68"/>
                  <a:gd name="T10" fmla="*/ 1 w 34"/>
                  <a:gd name="T11" fmla="*/ 45 h 68"/>
                  <a:gd name="T12" fmla="*/ 0 w 34"/>
                  <a:gd name="T13" fmla="*/ 34 h 68"/>
                  <a:gd name="T14" fmla="*/ 1 w 34"/>
                  <a:gd name="T15" fmla="*/ 24 h 68"/>
                  <a:gd name="T16" fmla="*/ 6 w 34"/>
                  <a:gd name="T17" fmla="*/ 14 h 68"/>
                  <a:gd name="T18" fmla="*/ 13 w 34"/>
                  <a:gd name="T19" fmla="*/ 7 h 68"/>
                  <a:gd name="T20" fmla="*/ 23 w 34"/>
                  <a:gd name="T21" fmla="*/ 2 h 68"/>
                  <a:gd name="T22" fmla="*/ 34 w 34"/>
                  <a:gd name="T23" fmla="*/ 0 h 68"/>
                  <a:gd name="T24" fmla="*/ 34 w 34"/>
                  <a:gd name="T25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68">
                    <a:moveTo>
                      <a:pt x="34" y="34"/>
                    </a:moveTo>
                    <a:lnTo>
                      <a:pt x="34" y="68"/>
                    </a:lnTo>
                    <a:lnTo>
                      <a:pt x="23" y="67"/>
                    </a:lnTo>
                    <a:lnTo>
                      <a:pt x="13" y="61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4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4" y="0"/>
                    </a:lnTo>
                    <a:lnTo>
                      <a:pt x="34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2" name="Freeform 1383"/>
              <p:cNvSpPr>
                <a:spLocks/>
              </p:cNvSpPr>
              <p:nvPr/>
            </p:nvSpPr>
            <p:spPr bwMode="auto">
              <a:xfrm>
                <a:off x="2778" y="2664"/>
                <a:ext cx="8" cy="17"/>
              </a:xfrm>
              <a:custGeom>
                <a:avLst/>
                <a:gdLst>
                  <a:gd name="T0" fmla="*/ 34 w 34"/>
                  <a:gd name="T1" fmla="*/ 68 h 68"/>
                  <a:gd name="T2" fmla="*/ 23 w 34"/>
                  <a:gd name="T3" fmla="*/ 67 h 68"/>
                  <a:gd name="T4" fmla="*/ 13 w 34"/>
                  <a:gd name="T5" fmla="*/ 61 h 68"/>
                  <a:gd name="T6" fmla="*/ 6 w 34"/>
                  <a:gd name="T7" fmla="*/ 55 h 68"/>
                  <a:gd name="T8" fmla="*/ 1 w 34"/>
                  <a:gd name="T9" fmla="*/ 45 h 68"/>
                  <a:gd name="T10" fmla="*/ 0 w 34"/>
                  <a:gd name="T11" fmla="*/ 34 h 68"/>
                  <a:gd name="T12" fmla="*/ 1 w 34"/>
                  <a:gd name="T13" fmla="*/ 24 h 68"/>
                  <a:gd name="T14" fmla="*/ 6 w 34"/>
                  <a:gd name="T15" fmla="*/ 14 h 68"/>
                  <a:gd name="T16" fmla="*/ 13 w 34"/>
                  <a:gd name="T17" fmla="*/ 7 h 68"/>
                  <a:gd name="T18" fmla="*/ 23 w 34"/>
                  <a:gd name="T19" fmla="*/ 2 h 68"/>
                  <a:gd name="T20" fmla="*/ 34 w 34"/>
                  <a:gd name="T2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68">
                    <a:moveTo>
                      <a:pt x="34" y="68"/>
                    </a:moveTo>
                    <a:lnTo>
                      <a:pt x="23" y="67"/>
                    </a:lnTo>
                    <a:lnTo>
                      <a:pt x="13" y="61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4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3" name="Freeform 1384"/>
              <p:cNvSpPr>
                <a:spLocks/>
              </p:cNvSpPr>
              <p:nvPr/>
            </p:nvSpPr>
            <p:spPr bwMode="auto">
              <a:xfrm>
                <a:off x="3243" y="2664"/>
                <a:ext cx="8" cy="17"/>
              </a:xfrm>
              <a:custGeom>
                <a:avLst/>
                <a:gdLst>
                  <a:gd name="T0" fmla="*/ 0 w 34"/>
                  <a:gd name="T1" fmla="*/ 34 h 68"/>
                  <a:gd name="T2" fmla="*/ 0 w 34"/>
                  <a:gd name="T3" fmla="*/ 0 h 68"/>
                  <a:gd name="T4" fmla="*/ 10 w 34"/>
                  <a:gd name="T5" fmla="*/ 2 h 68"/>
                  <a:gd name="T6" fmla="*/ 20 w 34"/>
                  <a:gd name="T7" fmla="*/ 7 h 68"/>
                  <a:gd name="T8" fmla="*/ 27 w 34"/>
                  <a:gd name="T9" fmla="*/ 14 h 68"/>
                  <a:gd name="T10" fmla="*/ 32 w 34"/>
                  <a:gd name="T11" fmla="*/ 24 h 68"/>
                  <a:gd name="T12" fmla="*/ 34 w 34"/>
                  <a:gd name="T13" fmla="*/ 34 h 68"/>
                  <a:gd name="T14" fmla="*/ 32 w 34"/>
                  <a:gd name="T15" fmla="*/ 45 h 68"/>
                  <a:gd name="T16" fmla="*/ 27 w 34"/>
                  <a:gd name="T17" fmla="*/ 55 h 68"/>
                  <a:gd name="T18" fmla="*/ 20 w 34"/>
                  <a:gd name="T19" fmla="*/ 61 h 68"/>
                  <a:gd name="T20" fmla="*/ 10 w 34"/>
                  <a:gd name="T21" fmla="*/ 67 h 68"/>
                  <a:gd name="T22" fmla="*/ 0 w 34"/>
                  <a:gd name="T23" fmla="*/ 68 h 68"/>
                  <a:gd name="T24" fmla="*/ 0 w 34"/>
                  <a:gd name="T25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68">
                    <a:moveTo>
                      <a:pt x="0" y="34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7"/>
                    </a:lnTo>
                    <a:lnTo>
                      <a:pt x="27" y="14"/>
                    </a:lnTo>
                    <a:lnTo>
                      <a:pt x="32" y="24"/>
                    </a:lnTo>
                    <a:lnTo>
                      <a:pt x="34" y="34"/>
                    </a:lnTo>
                    <a:lnTo>
                      <a:pt x="32" y="45"/>
                    </a:lnTo>
                    <a:lnTo>
                      <a:pt x="27" y="55"/>
                    </a:lnTo>
                    <a:lnTo>
                      <a:pt x="20" y="61"/>
                    </a:lnTo>
                    <a:lnTo>
                      <a:pt x="10" y="67"/>
                    </a:lnTo>
                    <a:lnTo>
                      <a:pt x="0" y="6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4" name="Freeform 1385"/>
              <p:cNvSpPr>
                <a:spLocks/>
              </p:cNvSpPr>
              <p:nvPr/>
            </p:nvSpPr>
            <p:spPr bwMode="auto">
              <a:xfrm>
                <a:off x="3243" y="2664"/>
                <a:ext cx="8" cy="17"/>
              </a:xfrm>
              <a:custGeom>
                <a:avLst/>
                <a:gdLst>
                  <a:gd name="T0" fmla="*/ 0 w 34"/>
                  <a:gd name="T1" fmla="*/ 0 h 68"/>
                  <a:gd name="T2" fmla="*/ 10 w 34"/>
                  <a:gd name="T3" fmla="*/ 2 h 68"/>
                  <a:gd name="T4" fmla="*/ 20 w 34"/>
                  <a:gd name="T5" fmla="*/ 7 h 68"/>
                  <a:gd name="T6" fmla="*/ 27 w 34"/>
                  <a:gd name="T7" fmla="*/ 14 h 68"/>
                  <a:gd name="T8" fmla="*/ 32 w 34"/>
                  <a:gd name="T9" fmla="*/ 24 h 68"/>
                  <a:gd name="T10" fmla="*/ 34 w 34"/>
                  <a:gd name="T11" fmla="*/ 34 h 68"/>
                  <a:gd name="T12" fmla="*/ 32 w 34"/>
                  <a:gd name="T13" fmla="*/ 45 h 68"/>
                  <a:gd name="T14" fmla="*/ 27 w 34"/>
                  <a:gd name="T15" fmla="*/ 55 h 68"/>
                  <a:gd name="T16" fmla="*/ 20 w 34"/>
                  <a:gd name="T17" fmla="*/ 61 h 68"/>
                  <a:gd name="T18" fmla="*/ 10 w 34"/>
                  <a:gd name="T19" fmla="*/ 67 h 68"/>
                  <a:gd name="T20" fmla="*/ 0 w 34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68">
                    <a:moveTo>
                      <a:pt x="0" y="0"/>
                    </a:moveTo>
                    <a:lnTo>
                      <a:pt x="10" y="2"/>
                    </a:lnTo>
                    <a:lnTo>
                      <a:pt x="20" y="7"/>
                    </a:lnTo>
                    <a:lnTo>
                      <a:pt x="27" y="14"/>
                    </a:lnTo>
                    <a:lnTo>
                      <a:pt x="32" y="24"/>
                    </a:lnTo>
                    <a:lnTo>
                      <a:pt x="34" y="34"/>
                    </a:lnTo>
                    <a:lnTo>
                      <a:pt x="32" y="45"/>
                    </a:lnTo>
                    <a:lnTo>
                      <a:pt x="27" y="55"/>
                    </a:lnTo>
                    <a:lnTo>
                      <a:pt x="20" y="61"/>
                    </a:lnTo>
                    <a:lnTo>
                      <a:pt x="10" y="67"/>
                    </a:lnTo>
                    <a:lnTo>
                      <a:pt x="0" y="6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5" name="Freeform 1386"/>
              <p:cNvSpPr>
                <a:spLocks/>
              </p:cNvSpPr>
              <p:nvPr/>
            </p:nvSpPr>
            <p:spPr bwMode="auto">
              <a:xfrm>
                <a:off x="2900" y="2664"/>
                <a:ext cx="343" cy="17"/>
              </a:xfrm>
              <a:custGeom>
                <a:avLst/>
                <a:gdLst>
                  <a:gd name="T0" fmla="*/ 1370 w 1370"/>
                  <a:gd name="T1" fmla="*/ 68 h 68"/>
                  <a:gd name="T2" fmla="*/ 1370 w 1370"/>
                  <a:gd name="T3" fmla="*/ 34 h 68"/>
                  <a:gd name="T4" fmla="*/ 1370 w 1370"/>
                  <a:gd name="T5" fmla="*/ 0 h 68"/>
                  <a:gd name="T6" fmla="*/ 0 w 1370"/>
                  <a:gd name="T7" fmla="*/ 0 h 68"/>
                  <a:gd name="T8" fmla="*/ 0 w 1370"/>
                  <a:gd name="T9" fmla="*/ 34 h 68"/>
                  <a:gd name="T10" fmla="*/ 0 w 1370"/>
                  <a:gd name="T11" fmla="*/ 68 h 68"/>
                  <a:gd name="T12" fmla="*/ 1370 w 1370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0" h="68">
                    <a:moveTo>
                      <a:pt x="1370" y="68"/>
                    </a:moveTo>
                    <a:lnTo>
                      <a:pt x="1370" y="34"/>
                    </a:lnTo>
                    <a:lnTo>
                      <a:pt x="1370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0" y="68"/>
                    </a:lnTo>
                    <a:lnTo>
                      <a:pt x="1370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6" name="Freeform 1387"/>
              <p:cNvSpPr>
                <a:spLocks/>
              </p:cNvSpPr>
              <p:nvPr/>
            </p:nvSpPr>
            <p:spPr bwMode="auto">
              <a:xfrm>
                <a:off x="2900" y="2664"/>
                <a:ext cx="343" cy="17"/>
              </a:xfrm>
              <a:custGeom>
                <a:avLst/>
                <a:gdLst>
                  <a:gd name="T0" fmla="*/ 1370 w 1370"/>
                  <a:gd name="T1" fmla="*/ 68 h 68"/>
                  <a:gd name="T2" fmla="*/ 1370 w 1370"/>
                  <a:gd name="T3" fmla="*/ 34 h 68"/>
                  <a:gd name="T4" fmla="*/ 1370 w 1370"/>
                  <a:gd name="T5" fmla="*/ 0 h 68"/>
                  <a:gd name="T6" fmla="*/ 0 w 1370"/>
                  <a:gd name="T7" fmla="*/ 0 h 68"/>
                  <a:gd name="T8" fmla="*/ 0 w 1370"/>
                  <a:gd name="T9" fmla="*/ 34 h 68"/>
                  <a:gd name="T10" fmla="*/ 0 w 1370"/>
                  <a:gd name="T11" fmla="*/ 68 h 68"/>
                  <a:gd name="T12" fmla="*/ 1370 w 1370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0" h="68">
                    <a:moveTo>
                      <a:pt x="1370" y="68"/>
                    </a:moveTo>
                    <a:lnTo>
                      <a:pt x="1370" y="34"/>
                    </a:lnTo>
                    <a:lnTo>
                      <a:pt x="1370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0" y="68"/>
                    </a:lnTo>
                    <a:lnTo>
                      <a:pt x="1370" y="68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7" name="Freeform 1388"/>
              <p:cNvSpPr>
                <a:spLocks/>
              </p:cNvSpPr>
              <p:nvPr/>
            </p:nvSpPr>
            <p:spPr bwMode="auto">
              <a:xfrm>
                <a:off x="2892" y="2664"/>
                <a:ext cx="8" cy="17"/>
              </a:xfrm>
              <a:custGeom>
                <a:avLst/>
                <a:gdLst>
                  <a:gd name="T0" fmla="*/ 33 w 33"/>
                  <a:gd name="T1" fmla="*/ 34 h 68"/>
                  <a:gd name="T2" fmla="*/ 33 w 33"/>
                  <a:gd name="T3" fmla="*/ 68 h 68"/>
                  <a:gd name="T4" fmla="*/ 23 w 33"/>
                  <a:gd name="T5" fmla="*/ 67 h 68"/>
                  <a:gd name="T6" fmla="*/ 13 w 33"/>
                  <a:gd name="T7" fmla="*/ 61 h 68"/>
                  <a:gd name="T8" fmla="*/ 6 w 33"/>
                  <a:gd name="T9" fmla="*/ 55 h 68"/>
                  <a:gd name="T10" fmla="*/ 1 w 33"/>
                  <a:gd name="T11" fmla="*/ 45 h 68"/>
                  <a:gd name="T12" fmla="*/ 0 w 33"/>
                  <a:gd name="T13" fmla="*/ 34 h 68"/>
                  <a:gd name="T14" fmla="*/ 1 w 33"/>
                  <a:gd name="T15" fmla="*/ 24 h 68"/>
                  <a:gd name="T16" fmla="*/ 6 w 33"/>
                  <a:gd name="T17" fmla="*/ 14 h 68"/>
                  <a:gd name="T18" fmla="*/ 13 w 33"/>
                  <a:gd name="T19" fmla="*/ 7 h 68"/>
                  <a:gd name="T20" fmla="*/ 23 w 33"/>
                  <a:gd name="T21" fmla="*/ 2 h 68"/>
                  <a:gd name="T22" fmla="*/ 33 w 33"/>
                  <a:gd name="T23" fmla="*/ 0 h 68"/>
                  <a:gd name="T24" fmla="*/ 33 w 33"/>
                  <a:gd name="T25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68">
                    <a:moveTo>
                      <a:pt x="33" y="34"/>
                    </a:moveTo>
                    <a:lnTo>
                      <a:pt x="33" y="68"/>
                    </a:lnTo>
                    <a:lnTo>
                      <a:pt x="23" y="67"/>
                    </a:lnTo>
                    <a:lnTo>
                      <a:pt x="13" y="61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4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3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8" name="Freeform 1389"/>
              <p:cNvSpPr>
                <a:spLocks/>
              </p:cNvSpPr>
              <p:nvPr/>
            </p:nvSpPr>
            <p:spPr bwMode="auto">
              <a:xfrm>
                <a:off x="2892" y="2664"/>
                <a:ext cx="8" cy="17"/>
              </a:xfrm>
              <a:custGeom>
                <a:avLst/>
                <a:gdLst>
                  <a:gd name="T0" fmla="*/ 33 w 33"/>
                  <a:gd name="T1" fmla="*/ 68 h 68"/>
                  <a:gd name="T2" fmla="*/ 23 w 33"/>
                  <a:gd name="T3" fmla="*/ 67 h 68"/>
                  <a:gd name="T4" fmla="*/ 13 w 33"/>
                  <a:gd name="T5" fmla="*/ 61 h 68"/>
                  <a:gd name="T6" fmla="*/ 6 w 33"/>
                  <a:gd name="T7" fmla="*/ 55 h 68"/>
                  <a:gd name="T8" fmla="*/ 1 w 33"/>
                  <a:gd name="T9" fmla="*/ 45 h 68"/>
                  <a:gd name="T10" fmla="*/ 0 w 33"/>
                  <a:gd name="T11" fmla="*/ 34 h 68"/>
                  <a:gd name="T12" fmla="*/ 1 w 33"/>
                  <a:gd name="T13" fmla="*/ 24 h 68"/>
                  <a:gd name="T14" fmla="*/ 6 w 33"/>
                  <a:gd name="T15" fmla="*/ 14 h 68"/>
                  <a:gd name="T16" fmla="*/ 13 w 33"/>
                  <a:gd name="T17" fmla="*/ 7 h 68"/>
                  <a:gd name="T18" fmla="*/ 23 w 33"/>
                  <a:gd name="T19" fmla="*/ 2 h 68"/>
                  <a:gd name="T20" fmla="*/ 33 w 33"/>
                  <a:gd name="T2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68">
                    <a:moveTo>
                      <a:pt x="33" y="68"/>
                    </a:moveTo>
                    <a:lnTo>
                      <a:pt x="23" y="67"/>
                    </a:lnTo>
                    <a:lnTo>
                      <a:pt x="13" y="61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4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39" name="Freeform 1390"/>
              <p:cNvSpPr>
                <a:spLocks/>
              </p:cNvSpPr>
              <p:nvPr/>
            </p:nvSpPr>
            <p:spPr bwMode="auto">
              <a:xfrm>
                <a:off x="2976" y="2160"/>
                <a:ext cx="26" cy="35"/>
              </a:xfrm>
              <a:custGeom>
                <a:avLst/>
                <a:gdLst>
                  <a:gd name="T0" fmla="*/ 100 w 107"/>
                  <a:gd name="T1" fmla="*/ 0 h 141"/>
                  <a:gd name="T2" fmla="*/ 73 w 107"/>
                  <a:gd name="T3" fmla="*/ 4 h 141"/>
                  <a:gd name="T4" fmla="*/ 87 w 107"/>
                  <a:gd name="T5" fmla="*/ 11 h 141"/>
                  <a:gd name="T6" fmla="*/ 90 w 107"/>
                  <a:gd name="T7" fmla="*/ 27 h 141"/>
                  <a:gd name="T8" fmla="*/ 82 w 107"/>
                  <a:gd name="T9" fmla="*/ 39 h 141"/>
                  <a:gd name="T10" fmla="*/ 2 w 107"/>
                  <a:gd name="T11" fmla="*/ 129 h 141"/>
                  <a:gd name="T12" fmla="*/ 0 w 107"/>
                  <a:gd name="T13" fmla="*/ 133 h 141"/>
                  <a:gd name="T14" fmla="*/ 6 w 107"/>
                  <a:gd name="T15" fmla="*/ 141 h 141"/>
                  <a:gd name="T16" fmla="*/ 67 w 107"/>
                  <a:gd name="T17" fmla="*/ 141 h 141"/>
                  <a:gd name="T18" fmla="*/ 76 w 107"/>
                  <a:gd name="T19" fmla="*/ 133 h 141"/>
                  <a:gd name="T20" fmla="*/ 71 w 107"/>
                  <a:gd name="T21" fmla="*/ 125 h 141"/>
                  <a:gd name="T22" fmla="*/ 23 w 107"/>
                  <a:gd name="T23" fmla="*/ 125 h 141"/>
                  <a:gd name="T24" fmla="*/ 93 w 107"/>
                  <a:gd name="T25" fmla="*/ 49 h 141"/>
                  <a:gd name="T26" fmla="*/ 94 w 107"/>
                  <a:gd name="T27" fmla="*/ 47 h 141"/>
                  <a:gd name="T28" fmla="*/ 104 w 107"/>
                  <a:gd name="T29" fmla="*/ 27 h 141"/>
                  <a:gd name="T30" fmla="*/ 107 w 107"/>
                  <a:gd name="T31" fmla="*/ 17 h 141"/>
                  <a:gd name="T32" fmla="*/ 100 w 107"/>
                  <a:gd name="T33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141">
                    <a:moveTo>
                      <a:pt x="100" y="0"/>
                    </a:moveTo>
                    <a:lnTo>
                      <a:pt x="73" y="4"/>
                    </a:lnTo>
                    <a:lnTo>
                      <a:pt x="87" y="11"/>
                    </a:lnTo>
                    <a:lnTo>
                      <a:pt x="90" y="27"/>
                    </a:lnTo>
                    <a:lnTo>
                      <a:pt x="82" y="39"/>
                    </a:lnTo>
                    <a:lnTo>
                      <a:pt x="2" y="129"/>
                    </a:lnTo>
                    <a:lnTo>
                      <a:pt x="0" y="133"/>
                    </a:lnTo>
                    <a:lnTo>
                      <a:pt x="6" y="141"/>
                    </a:lnTo>
                    <a:lnTo>
                      <a:pt x="67" y="141"/>
                    </a:lnTo>
                    <a:lnTo>
                      <a:pt x="76" y="133"/>
                    </a:lnTo>
                    <a:lnTo>
                      <a:pt x="71" y="125"/>
                    </a:lnTo>
                    <a:lnTo>
                      <a:pt x="23" y="125"/>
                    </a:lnTo>
                    <a:lnTo>
                      <a:pt x="93" y="49"/>
                    </a:lnTo>
                    <a:lnTo>
                      <a:pt x="94" y="47"/>
                    </a:lnTo>
                    <a:lnTo>
                      <a:pt x="104" y="27"/>
                    </a:lnTo>
                    <a:lnTo>
                      <a:pt x="107" y="1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00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40" name="Freeform 1391"/>
              <p:cNvSpPr>
                <a:spLocks/>
              </p:cNvSpPr>
              <p:nvPr/>
            </p:nvSpPr>
            <p:spPr bwMode="auto">
              <a:xfrm>
                <a:off x="2983" y="2157"/>
                <a:ext cx="18" cy="9"/>
              </a:xfrm>
              <a:custGeom>
                <a:avLst/>
                <a:gdLst>
                  <a:gd name="T0" fmla="*/ 46 w 69"/>
                  <a:gd name="T1" fmla="*/ 0 h 38"/>
                  <a:gd name="T2" fmla="*/ 37 w 69"/>
                  <a:gd name="T3" fmla="*/ 1 h 38"/>
                  <a:gd name="T4" fmla="*/ 19 w 69"/>
                  <a:gd name="T5" fmla="*/ 10 h 38"/>
                  <a:gd name="T6" fmla="*/ 1 w 69"/>
                  <a:gd name="T7" fmla="*/ 27 h 38"/>
                  <a:gd name="T8" fmla="*/ 0 w 69"/>
                  <a:gd name="T9" fmla="*/ 31 h 38"/>
                  <a:gd name="T10" fmla="*/ 5 w 69"/>
                  <a:gd name="T11" fmla="*/ 38 h 38"/>
                  <a:gd name="T12" fmla="*/ 13 w 69"/>
                  <a:gd name="T13" fmla="*/ 35 h 38"/>
                  <a:gd name="T14" fmla="*/ 24 w 69"/>
                  <a:gd name="T15" fmla="*/ 23 h 38"/>
                  <a:gd name="T16" fmla="*/ 42 w 69"/>
                  <a:gd name="T17" fmla="*/ 15 h 38"/>
                  <a:gd name="T18" fmla="*/ 69 w 69"/>
                  <a:gd name="T19" fmla="*/ 11 h 38"/>
                  <a:gd name="T20" fmla="*/ 64 w 69"/>
                  <a:gd name="T21" fmla="*/ 5 h 38"/>
                  <a:gd name="T22" fmla="*/ 46 w 69"/>
                  <a:gd name="T23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" h="38">
                    <a:moveTo>
                      <a:pt x="46" y="0"/>
                    </a:moveTo>
                    <a:lnTo>
                      <a:pt x="37" y="1"/>
                    </a:lnTo>
                    <a:lnTo>
                      <a:pt x="19" y="10"/>
                    </a:lnTo>
                    <a:lnTo>
                      <a:pt x="1" y="27"/>
                    </a:lnTo>
                    <a:lnTo>
                      <a:pt x="0" y="31"/>
                    </a:lnTo>
                    <a:lnTo>
                      <a:pt x="5" y="38"/>
                    </a:lnTo>
                    <a:lnTo>
                      <a:pt x="13" y="35"/>
                    </a:lnTo>
                    <a:lnTo>
                      <a:pt x="24" y="23"/>
                    </a:lnTo>
                    <a:lnTo>
                      <a:pt x="42" y="15"/>
                    </a:lnTo>
                    <a:lnTo>
                      <a:pt x="69" y="11"/>
                    </a:lnTo>
                    <a:lnTo>
                      <a:pt x="64" y="5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00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41" name="Freeform 1392"/>
              <p:cNvSpPr>
                <a:spLocks/>
              </p:cNvSpPr>
              <p:nvPr/>
            </p:nvSpPr>
            <p:spPr bwMode="auto">
              <a:xfrm>
                <a:off x="2945" y="2101"/>
                <a:ext cx="32" cy="90"/>
              </a:xfrm>
              <a:custGeom>
                <a:avLst/>
                <a:gdLst>
                  <a:gd name="T0" fmla="*/ 129 w 129"/>
                  <a:gd name="T1" fmla="*/ 0 h 361"/>
                  <a:gd name="T2" fmla="*/ 79 w 129"/>
                  <a:gd name="T3" fmla="*/ 45 h 361"/>
                  <a:gd name="T4" fmla="*/ 0 w 129"/>
                  <a:gd name="T5" fmla="*/ 342 h 361"/>
                  <a:gd name="T6" fmla="*/ 13 w 129"/>
                  <a:gd name="T7" fmla="*/ 361 h 361"/>
                  <a:gd name="T8" fmla="*/ 38 w 129"/>
                  <a:gd name="T9" fmla="*/ 342 h 361"/>
                  <a:gd name="T10" fmla="*/ 129 w 129"/>
                  <a:gd name="T11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361">
                    <a:moveTo>
                      <a:pt x="129" y="0"/>
                    </a:moveTo>
                    <a:lnTo>
                      <a:pt x="79" y="45"/>
                    </a:lnTo>
                    <a:lnTo>
                      <a:pt x="0" y="342"/>
                    </a:lnTo>
                    <a:lnTo>
                      <a:pt x="13" y="361"/>
                    </a:lnTo>
                    <a:lnTo>
                      <a:pt x="38" y="342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FF00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42" name="Freeform 1393"/>
              <p:cNvSpPr>
                <a:spLocks/>
              </p:cNvSpPr>
              <p:nvPr/>
            </p:nvSpPr>
            <p:spPr bwMode="auto">
              <a:xfrm>
                <a:off x="2944" y="2096"/>
                <a:ext cx="33" cy="28"/>
              </a:xfrm>
              <a:custGeom>
                <a:avLst/>
                <a:gdLst>
                  <a:gd name="T0" fmla="*/ 120 w 134"/>
                  <a:gd name="T1" fmla="*/ 0 h 113"/>
                  <a:gd name="T2" fmla="*/ 103 w 134"/>
                  <a:gd name="T3" fmla="*/ 8 h 113"/>
                  <a:gd name="T4" fmla="*/ 9 w 134"/>
                  <a:gd name="T5" fmla="*/ 81 h 113"/>
                  <a:gd name="T6" fmla="*/ 0 w 134"/>
                  <a:gd name="T7" fmla="*/ 95 h 113"/>
                  <a:gd name="T8" fmla="*/ 14 w 134"/>
                  <a:gd name="T9" fmla="*/ 113 h 113"/>
                  <a:gd name="T10" fmla="*/ 29 w 134"/>
                  <a:gd name="T11" fmla="*/ 108 h 113"/>
                  <a:gd name="T12" fmla="*/ 84 w 134"/>
                  <a:gd name="T13" fmla="*/ 64 h 113"/>
                  <a:gd name="T14" fmla="*/ 134 w 134"/>
                  <a:gd name="T15" fmla="*/ 19 h 113"/>
                  <a:gd name="T16" fmla="*/ 120 w 134"/>
                  <a:gd name="T17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" h="113">
                    <a:moveTo>
                      <a:pt x="120" y="0"/>
                    </a:moveTo>
                    <a:lnTo>
                      <a:pt x="103" y="8"/>
                    </a:lnTo>
                    <a:lnTo>
                      <a:pt x="9" y="81"/>
                    </a:lnTo>
                    <a:lnTo>
                      <a:pt x="0" y="95"/>
                    </a:lnTo>
                    <a:lnTo>
                      <a:pt x="14" y="113"/>
                    </a:lnTo>
                    <a:lnTo>
                      <a:pt x="29" y="108"/>
                    </a:lnTo>
                    <a:lnTo>
                      <a:pt x="84" y="64"/>
                    </a:lnTo>
                    <a:lnTo>
                      <a:pt x="134" y="19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FF00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43" name="Freeform 1394"/>
              <p:cNvSpPr>
                <a:spLocks/>
              </p:cNvSpPr>
              <p:nvPr/>
            </p:nvSpPr>
            <p:spPr bwMode="auto">
              <a:xfrm>
                <a:off x="2803" y="1869"/>
                <a:ext cx="36" cy="19"/>
              </a:xfrm>
              <a:custGeom>
                <a:avLst/>
                <a:gdLst>
                  <a:gd name="T0" fmla="*/ 127 w 141"/>
                  <a:gd name="T1" fmla="*/ 0 h 76"/>
                  <a:gd name="T2" fmla="*/ 104 w 141"/>
                  <a:gd name="T3" fmla="*/ 19 h 76"/>
                  <a:gd name="T4" fmla="*/ 88 w 141"/>
                  <a:gd name="T5" fmla="*/ 76 h 76"/>
                  <a:gd name="T6" fmla="*/ 0 w 141"/>
                  <a:gd name="T7" fmla="*/ 76 h 76"/>
                  <a:gd name="T8" fmla="*/ 126 w 141"/>
                  <a:gd name="T9" fmla="*/ 76 h 76"/>
                  <a:gd name="T10" fmla="*/ 141 w 141"/>
                  <a:gd name="T11" fmla="*/ 19 h 76"/>
                  <a:gd name="T12" fmla="*/ 127 w 141"/>
                  <a:gd name="T1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1" h="76">
                    <a:moveTo>
                      <a:pt x="127" y="0"/>
                    </a:moveTo>
                    <a:lnTo>
                      <a:pt x="104" y="19"/>
                    </a:lnTo>
                    <a:lnTo>
                      <a:pt x="88" y="76"/>
                    </a:lnTo>
                    <a:lnTo>
                      <a:pt x="0" y="76"/>
                    </a:lnTo>
                    <a:lnTo>
                      <a:pt x="126" y="76"/>
                    </a:lnTo>
                    <a:lnTo>
                      <a:pt x="141" y="19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3F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44" name="Freeform 1395"/>
              <p:cNvSpPr>
                <a:spLocks/>
              </p:cNvSpPr>
              <p:nvPr/>
            </p:nvSpPr>
            <p:spPr bwMode="auto">
              <a:xfrm>
                <a:off x="2791" y="1821"/>
                <a:ext cx="57" cy="95"/>
              </a:xfrm>
              <a:custGeom>
                <a:avLst/>
                <a:gdLst>
                  <a:gd name="T0" fmla="*/ 171 w 228"/>
                  <a:gd name="T1" fmla="*/ 0 h 382"/>
                  <a:gd name="T2" fmla="*/ 149 w 228"/>
                  <a:gd name="T3" fmla="*/ 14 h 382"/>
                  <a:gd name="T4" fmla="*/ 1 w 228"/>
                  <a:gd name="T5" fmla="*/ 281 h 382"/>
                  <a:gd name="T6" fmla="*/ 0 w 228"/>
                  <a:gd name="T7" fmla="*/ 286 h 382"/>
                  <a:gd name="T8" fmla="*/ 12 w 228"/>
                  <a:gd name="T9" fmla="*/ 304 h 382"/>
                  <a:gd name="T10" fmla="*/ 127 w 228"/>
                  <a:gd name="T11" fmla="*/ 304 h 382"/>
                  <a:gd name="T12" fmla="*/ 112 w 228"/>
                  <a:gd name="T13" fmla="*/ 362 h 382"/>
                  <a:gd name="T14" fmla="*/ 126 w 228"/>
                  <a:gd name="T15" fmla="*/ 382 h 382"/>
                  <a:gd name="T16" fmla="*/ 150 w 228"/>
                  <a:gd name="T17" fmla="*/ 362 h 382"/>
                  <a:gd name="T18" fmla="*/ 164 w 228"/>
                  <a:gd name="T19" fmla="*/ 304 h 382"/>
                  <a:gd name="T20" fmla="*/ 203 w 228"/>
                  <a:gd name="T21" fmla="*/ 304 h 382"/>
                  <a:gd name="T22" fmla="*/ 228 w 228"/>
                  <a:gd name="T23" fmla="*/ 286 h 382"/>
                  <a:gd name="T24" fmla="*/ 213 w 228"/>
                  <a:gd name="T25" fmla="*/ 267 h 382"/>
                  <a:gd name="T26" fmla="*/ 175 w 228"/>
                  <a:gd name="T27" fmla="*/ 267 h 382"/>
                  <a:gd name="T28" fmla="*/ 49 w 228"/>
                  <a:gd name="T29" fmla="*/ 267 h 382"/>
                  <a:gd name="T30" fmla="*/ 182 w 228"/>
                  <a:gd name="T31" fmla="*/ 24 h 382"/>
                  <a:gd name="T32" fmla="*/ 185 w 228"/>
                  <a:gd name="T33" fmla="*/ 19 h 382"/>
                  <a:gd name="T34" fmla="*/ 171 w 228"/>
                  <a:gd name="T35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8" h="382">
                    <a:moveTo>
                      <a:pt x="171" y="0"/>
                    </a:moveTo>
                    <a:lnTo>
                      <a:pt x="149" y="14"/>
                    </a:lnTo>
                    <a:lnTo>
                      <a:pt x="1" y="281"/>
                    </a:lnTo>
                    <a:lnTo>
                      <a:pt x="0" y="286"/>
                    </a:lnTo>
                    <a:lnTo>
                      <a:pt x="12" y="304"/>
                    </a:lnTo>
                    <a:lnTo>
                      <a:pt x="127" y="304"/>
                    </a:lnTo>
                    <a:lnTo>
                      <a:pt x="112" y="362"/>
                    </a:lnTo>
                    <a:lnTo>
                      <a:pt x="126" y="382"/>
                    </a:lnTo>
                    <a:lnTo>
                      <a:pt x="150" y="362"/>
                    </a:lnTo>
                    <a:lnTo>
                      <a:pt x="164" y="304"/>
                    </a:lnTo>
                    <a:lnTo>
                      <a:pt x="203" y="304"/>
                    </a:lnTo>
                    <a:lnTo>
                      <a:pt x="228" y="286"/>
                    </a:lnTo>
                    <a:lnTo>
                      <a:pt x="213" y="267"/>
                    </a:lnTo>
                    <a:lnTo>
                      <a:pt x="175" y="267"/>
                    </a:lnTo>
                    <a:lnTo>
                      <a:pt x="49" y="267"/>
                    </a:lnTo>
                    <a:lnTo>
                      <a:pt x="182" y="24"/>
                    </a:lnTo>
                    <a:lnTo>
                      <a:pt x="185" y="19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3F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45" name="Freeform 1396"/>
              <p:cNvSpPr>
                <a:spLocks/>
              </p:cNvSpPr>
              <p:nvPr/>
            </p:nvSpPr>
            <p:spPr bwMode="auto">
              <a:xfrm>
                <a:off x="2840" y="1885"/>
                <a:ext cx="27" cy="35"/>
              </a:xfrm>
              <a:custGeom>
                <a:avLst/>
                <a:gdLst>
                  <a:gd name="T0" fmla="*/ 100 w 107"/>
                  <a:gd name="T1" fmla="*/ 0 h 141"/>
                  <a:gd name="T2" fmla="*/ 73 w 107"/>
                  <a:gd name="T3" fmla="*/ 4 h 141"/>
                  <a:gd name="T4" fmla="*/ 87 w 107"/>
                  <a:gd name="T5" fmla="*/ 10 h 141"/>
                  <a:gd name="T6" fmla="*/ 90 w 107"/>
                  <a:gd name="T7" fmla="*/ 27 h 141"/>
                  <a:gd name="T8" fmla="*/ 82 w 107"/>
                  <a:gd name="T9" fmla="*/ 40 h 141"/>
                  <a:gd name="T10" fmla="*/ 2 w 107"/>
                  <a:gd name="T11" fmla="*/ 129 h 141"/>
                  <a:gd name="T12" fmla="*/ 0 w 107"/>
                  <a:gd name="T13" fmla="*/ 134 h 141"/>
                  <a:gd name="T14" fmla="*/ 6 w 107"/>
                  <a:gd name="T15" fmla="*/ 141 h 141"/>
                  <a:gd name="T16" fmla="*/ 67 w 107"/>
                  <a:gd name="T17" fmla="*/ 141 h 141"/>
                  <a:gd name="T18" fmla="*/ 76 w 107"/>
                  <a:gd name="T19" fmla="*/ 134 h 141"/>
                  <a:gd name="T20" fmla="*/ 71 w 107"/>
                  <a:gd name="T21" fmla="*/ 127 h 141"/>
                  <a:gd name="T22" fmla="*/ 23 w 107"/>
                  <a:gd name="T23" fmla="*/ 127 h 141"/>
                  <a:gd name="T24" fmla="*/ 93 w 107"/>
                  <a:gd name="T25" fmla="*/ 49 h 141"/>
                  <a:gd name="T26" fmla="*/ 94 w 107"/>
                  <a:gd name="T27" fmla="*/ 47 h 141"/>
                  <a:gd name="T28" fmla="*/ 104 w 107"/>
                  <a:gd name="T29" fmla="*/ 27 h 141"/>
                  <a:gd name="T30" fmla="*/ 107 w 107"/>
                  <a:gd name="T31" fmla="*/ 17 h 141"/>
                  <a:gd name="T32" fmla="*/ 100 w 107"/>
                  <a:gd name="T33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141">
                    <a:moveTo>
                      <a:pt x="100" y="0"/>
                    </a:moveTo>
                    <a:lnTo>
                      <a:pt x="73" y="4"/>
                    </a:lnTo>
                    <a:lnTo>
                      <a:pt x="87" y="10"/>
                    </a:lnTo>
                    <a:lnTo>
                      <a:pt x="90" y="27"/>
                    </a:lnTo>
                    <a:lnTo>
                      <a:pt x="82" y="40"/>
                    </a:lnTo>
                    <a:lnTo>
                      <a:pt x="2" y="129"/>
                    </a:lnTo>
                    <a:lnTo>
                      <a:pt x="0" y="134"/>
                    </a:lnTo>
                    <a:lnTo>
                      <a:pt x="6" y="141"/>
                    </a:lnTo>
                    <a:lnTo>
                      <a:pt x="67" y="141"/>
                    </a:lnTo>
                    <a:lnTo>
                      <a:pt x="76" y="134"/>
                    </a:lnTo>
                    <a:lnTo>
                      <a:pt x="71" y="127"/>
                    </a:lnTo>
                    <a:lnTo>
                      <a:pt x="23" y="127"/>
                    </a:lnTo>
                    <a:lnTo>
                      <a:pt x="93" y="49"/>
                    </a:lnTo>
                    <a:lnTo>
                      <a:pt x="94" y="47"/>
                    </a:lnTo>
                    <a:lnTo>
                      <a:pt x="104" y="27"/>
                    </a:lnTo>
                    <a:lnTo>
                      <a:pt x="107" y="1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3F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46" name="Freeform 1397"/>
              <p:cNvSpPr>
                <a:spLocks/>
              </p:cNvSpPr>
              <p:nvPr/>
            </p:nvSpPr>
            <p:spPr bwMode="auto">
              <a:xfrm>
                <a:off x="2848" y="1882"/>
                <a:ext cx="18" cy="10"/>
              </a:xfrm>
              <a:custGeom>
                <a:avLst/>
                <a:gdLst>
                  <a:gd name="T0" fmla="*/ 46 w 69"/>
                  <a:gd name="T1" fmla="*/ 0 h 39"/>
                  <a:gd name="T2" fmla="*/ 37 w 69"/>
                  <a:gd name="T3" fmla="*/ 2 h 39"/>
                  <a:gd name="T4" fmla="*/ 19 w 69"/>
                  <a:gd name="T5" fmla="*/ 11 h 39"/>
                  <a:gd name="T6" fmla="*/ 1 w 69"/>
                  <a:gd name="T7" fmla="*/ 29 h 39"/>
                  <a:gd name="T8" fmla="*/ 0 w 69"/>
                  <a:gd name="T9" fmla="*/ 31 h 39"/>
                  <a:gd name="T10" fmla="*/ 5 w 69"/>
                  <a:gd name="T11" fmla="*/ 39 h 39"/>
                  <a:gd name="T12" fmla="*/ 13 w 69"/>
                  <a:gd name="T13" fmla="*/ 35 h 39"/>
                  <a:gd name="T14" fmla="*/ 24 w 69"/>
                  <a:gd name="T15" fmla="*/ 24 h 39"/>
                  <a:gd name="T16" fmla="*/ 42 w 69"/>
                  <a:gd name="T17" fmla="*/ 16 h 39"/>
                  <a:gd name="T18" fmla="*/ 69 w 69"/>
                  <a:gd name="T19" fmla="*/ 12 h 39"/>
                  <a:gd name="T20" fmla="*/ 64 w 69"/>
                  <a:gd name="T21" fmla="*/ 6 h 39"/>
                  <a:gd name="T22" fmla="*/ 46 w 69"/>
                  <a:gd name="T23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" h="39">
                    <a:moveTo>
                      <a:pt x="46" y="0"/>
                    </a:moveTo>
                    <a:lnTo>
                      <a:pt x="37" y="2"/>
                    </a:lnTo>
                    <a:lnTo>
                      <a:pt x="19" y="11"/>
                    </a:lnTo>
                    <a:lnTo>
                      <a:pt x="1" y="29"/>
                    </a:lnTo>
                    <a:lnTo>
                      <a:pt x="0" y="31"/>
                    </a:lnTo>
                    <a:lnTo>
                      <a:pt x="5" y="39"/>
                    </a:lnTo>
                    <a:lnTo>
                      <a:pt x="13" y="35"/>
                    </a:lnTo>
                    <a:lnTo>
                      <a:pt x="24" y="24"/>
                    </a:lnTo>
                    <a:lnTo>
                      <a:pt x="42" y="16"/>
                    </a:lnTo>
                    <a:lnTo>
                      <a:pt x="69" y="12"/>
                    </a:lnTo>
                    <a:lnTo>
                      <a:pt x="64" y="6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3F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47" name="Freeform 1398"/>
              <p:cNvSpPr>
                <a:spLocks/>
              </p:cNvSpPr>
              <p:nvPr/>
            </p:nvSpPr>
            <p:spPr bwMode="auto">
              <a:xfrm>
                <a:off x="2892" y="1759"/>
                <a:ext cx="17" cy="8"/>
              </a:xfrm>
              <a:custGeom>
                <a:avLst/>
                <a:gdLst>
                  <a:gd name="T0" fmla="*/ 33 w 68"/>
                  <a:gd name="T1" fmla="*/ 0 h 33"/>
                  <a:gd name="T2" fmla="*/ 68 w 68"/>
                  <a:gd name="T3" fmla="*/ 0 h 33"/>
                  <a:gd name="T4" fmla="*/ 66 w 68"/>
                  <a:gd name="T5" fmla="*/ 10 h 33"/>
                  <a:gd name="T6" fmla="*/ 61 w 68"/>
                  <a:gd name="T7" fmla="*/ 20 h 33"/>
                  <a:gd name="T8" fmla="*/ 54 w 68"/>
                  <a:gd name="T9" fmla="*/ 27 h 33"/>
                  <a:gd name="T10" fmla="*/ 44 w 68"/>
                  <a:gd name="T11" fmla="*/ 32 h 33"/>
                  <a:gd name="T12" fmla="*/ 33 w 68"/>
                  <a:gd name="T13" fmla="*/ 33 h 33"/>
                  <a:gd name="T14" fmla="*/ 23 w 68"/>
                  <a:gd name="T15" fmla="*/ 32 h 33"/>
                  <a:gd name="T16" fmla="*/ 13 w 68"/>
                  <a:gd name="T17" fmla="*/ 27 h 33"/>
                  <a:gd name="T18" fmla="*/ 6 w 68"/>
                  <a:gd name="T19" fmla="*/ 20 h 33"/>
                  <a:gd name="T20" fmla="*/ 1 w 68"/>
                  <a:gd name="T21" fmla="*/ 10 h 33"/>
                  <a:gd name="T22" fmla="*/ 0 w 68"/>
                  <a:gd name="T23" fmla="*/ 0 h 33"/>
                  <a:gd name="T24" fmla="*/ 33 w 68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3">
                    <a:moveTo>
                      <a:pt x="33" y="0"/>
                    </a:moveTo>
                    <a:lnTo>
                      <a:pt x="68" y="0"/>
                    </a:lnTo>
                    <a:lnTo>
                      <a:pt x="66" y="10"/>
                    </a:lnTo>
                    <a:lnTo>
                      <a:pt x="61" y="20"/>
                    </a:lnTo>
                    <a:lnTo>
                      <a:pt x="54" y="27"/>
                    </a:lnTo>
                    <a:lnTo>
                      <a:pt x="44" y="32"/>
                    </a:lnTo>
                    <a:lnTo>
                      <a:pt x="33" y="33"/>
                    </a:lnTo>
                    <a:lnTo>
                      <a:pt x="23" y="32"/>
                    </a:lnTo>
                    <a:lnTo>
                      <a:pt x="13" y="27"/>
                    </a:lnTo>
                    <a:lnTo>
                      <a:pt x="6" y="20"/>
                    </a:lnTo>
                    <a:lnTo>
                      <a:pt x="1" y="10"/>
                    </a:lnTo>
                    <a:lnTo>
                      <a:pt x="0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48" name="Freeform 1399"/>
              <p:cNvSpPr>
                <a:spLocks/>
              </p:cNvSpPr>
              <p:nvPr/>
            </p:nvSpPr>
            <p:spPr bwMode="auto">
              <a:xfrm>
                <a:off x="2892" y="1759"/>
                <a:ext cx="17" cy="8"/>
              </a:xfrm>
              <a:custGeom>
                <a:avLst/>
                <a:gdLst>
                  <a:gd name="T0" fmla="*/ 68 w 68"/>
                  <a:gd name="T1" fmla="*/ 0 h 33"/>
                  <a:gd name="T2" fmla="*/ 66 w 68"/>
                  <a:gd name="T3" fmla="*/ 10 h 33"/>
                  <a:gd name="T4" fmla="*/ 61 w 68"/>
                  <a:gd name="T5" fmla="*/ 20 h 33"/>
                  <a:gd name="T6" fmla="*/ 54 w 68"/>
                  <a:gd name="T7" fmla="*/ 27 h 33"/>
                  <a:gd name="T8" fmla="*/ 44 w 68"/>
                  <a:gd name="T9" fmla="*/ 32 h 33"/>
                  <a:gd name="T10" fmla="*/ 33 w 68"/>
                  <a:gd name="T11" fmla="*/ 33 h 33"/>
                  <a:gd name="T12" fmla="*/ 23 w 68"/>
                  <a:gd name="T13" fmla="*/ 32 h 33"/>
                  <a:gd name="T14" fmla="*/ 13 w 68"/>
                  <a:gd name="T15" fmla="*/ 27 h 33"/>
                  <a:gd name="T16" fmla="*/ 6 w 68"/>
                  <a:gd name="T17" fmla="*/ 20 h 33"/>
                  <a:gd name="T18" fmla="*/ 1 w 68"/>
                  <a:gd name="T19" fmla="*/ 10 h 33"/>
                  <a:gd name="T20" fmla="*/ 0 w 68"/>
                  <a:gd name="T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3">
                    <a:moveTo>
                      <a:pt x="68" y="0"/>
                    </a:moveTo>
                    <a:lnTo>
                      <a:pt x="66" y="10"/>
                    </a:lnTo>
                    <a:lnTo>
                      <a:pt x="61" y="20"/>
                    </a:lnTo>
                    <a:lnTo>
                      <a:pt x="54" y="27"/>
                    </a:lnTo>
                    <a:lnTo>
                      <a:pt x="44" y="32"/>
                    </a:lnTo>
                    <a:lnTo>
                      <a:pt x="33" y="33"/>
                    </a:lnTo>
                    <a:lnTo>
                      <a:pt x="23" y="32"/>
                    </a:lnTo>
                    <a:lnTo>
                      <a:pt x="13" y="27"/>
                    </a:lnTo>
                    <a:lnTo>
                      <a:pt x="6" y="20"/>
                    </a:lnTo>
                    <a:lnTo>
                      <a:pt x="1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49" name="Freeform 1400"/>
              <p:cNvSpPr>
                <a:spLocks/>
              </p:cNvSpPr>
              <p:nvPr/>
            </p:nvSpPr>
            <p:spPr bwMode="auto">
              <a:xfrm>
                <a:off x="2892" y="1644"/>
                <a:ext cx="17" cy="115"/>
              </a:xfrm>
              <a:custGeom>
                <a:avLst/>
                <a:gdLst>
                  <a:gd name="T0" fmla="*/ 0 w 68"/>
                  <a:gd name="T1" fmla="*/ 457 h 457"/>
                  <a:gd name="T2" fmla="*/ 33 w 68"/>
                  <a:gd name="T3" fmla="*/ 457 h 457"/>
                  <a:gd name="T4" fmla="*/ 68 w 68"/>
                  <a:gd name="T5" fmla="*/ 457 h 457"/>
                  <a:gd name="T6" fmla="*/ 68 w 68"/>
                  <a:gd name="T7" fmla="*/ 0 h 457"/>
                  <a:gd name="T8" fmla="*/ 33 w 68"/>
                  <a:gd name="T9" fmla="*/ 0 h 457"/>
                  <a:gd name="T10" fmla="*/ 0 w 68"/>
                  <a:gd name="T11" fmla="*/ 0 h 457"/>
                  <a:gd name="T12" fmla="*/ 0 w 68"/>
                  <a:gd name="T13" fmla="*/ 457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457">
                    <a:moveTo>
                      <a:pt x="0" y="457"/>
                    </a:moveTo>
                    <a:lnTo>
                      <a:pt x="33" y="457"/>
                    </a:lnTo>
                    <a:lnTo>
                      <a:pt x="68" y="457"/>
                    </a:lnTo>
                    <a:lnTo>
                      <a:pt x="68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4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50" name="Freeform 1401"/>
              <p:cNvSpPr>
                <a:spLocks/>
              </p:cNvSpPr>
              <p:nvPr/>
            </p:nvSpPr>
            <p:spPr bwMode="auto">
              <a:xfrm>
                <a:off x="2892" y="1644"/>
                <a:ext cx="17" cy="115"/>
              </a:xfrm>
              <a:custGeom>
                <a:avLst/>
                <a:gdLst>
                  <a:gd name="T0" fmla="*/ 0 w 68"/>
                  <a:gd name="T1" fmla="*/ 457 h 457"/>
                  <a:gd name="T2" fmla="*/ 33 w 68"/>
                  <a:gd name="T3" fmla="*/ 457 h 457"/>
                  <a:gd name="T4" fmla="*/ 68 w 68"/>
                  <a:gd name="T5" fmla="*/ 457 h 457"/>
                  <a:gd name="T6" fmla="*/ 68 w 68"/>
                  <a:gd name="T7" fmla="*/ 0 h 457"/>
                  <a:gd name="T8" fmla="*/ 33 w 68"/>
                  <a:gd name="T9" fmla="*/ 0 h 457"/>
                  <a:gd name="T10" fmla="*/ 0 w 68"/>
                  <a:gd name="T11" fmla="*/ 0 h 457"/>
                  <a:gd name="T12" fmla="*/ 0 w 68"/>
                  <a:gd name="T13" fmla="*/ 457 h 4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457">
                    <a:moveTo>
                      <a:pt x="0" y="457"/>
                    </a:moveTo>
                    <a:lnTo>
                      <a:pt x="33" y="457"/>
                    </a:lnTo>
                    <a:lnTo>
                      <a:pt x="68" y="457"/>
                    </a:lnTo>
                    <a:lnTo>
                      <a:pt x="68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457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51" name="Freeform 1402"/>
              <p:cNvSpPr>
                <a:spLocks/>
              </p:cNvSpPr>
              <p:nvPr/>
            </p:nvSpPr>
            <p:spPr bwMode="auto">
              <a:xfrm>
                <a:off x="2892" y="1636"/>
                <a:ext cx="17" cy="8"/>
              </a:xfrm>
              <a:custGeom>
                <a:avLst/>
                <a:gdLst>
                  <a:gd name="T0" fmla="*/ 33 w 68"/>
                  <a:gd name="T1" fmla="*/ 35 h 35"/>
                  <a:gd name="T2" fmla="*/ 0 w 68"/>
                  <a:gd name="T3" fmla="*/ 35 h 35"/>
                  <a:gd name="T4" fmla="*/ 1 w 68"/>
                  <a:gd name="T5" fmla="*/ 25 h 35"/>
                  <a:gd name="T6" fmla="*/ 6 w 68"/>
                  <a:gd name="T7" fmla="*/ 14 h 35"/>
                  <a:gd name="T8" fmla="*/ 13 w 68"/>
                  <a:gd name="T9" fmla="*/ 8 h 35"/>
                  <a:gd name="T10" fmla="*/ 23 w 68"/>
                  <a:gd name="T11" fmla="*/ 3 h 35"/>
                  <a:gd name="T12" fmla="*/ 33 w 68"/>
                  <a:gd name="T13" fmla="*/ 0 h 35"/>
                  <a:gd name="T14" fmla="*/ 44 w 68"/>
                  <a:gd name="T15" fmla="*/ 3 h 35"/>
                  <a:gd name="T16" fmla="*/ 54 w 68"/>
                  <a:gd name="T17" fmla="*/ 8 h 35"/>
                  <a:gd name="T18" fmla="*/ 61 w 68"/>
                  <a:gd name="T19" fmla="*/ 14 h 35"/>
                  <a:gd name="T20" fmla="*/ 66 w 68"/>
                  <a:gd name="T21" fmla="*/ 25 h 35"/>
                  <a:gd name="T22" fmla="*/ 68 w 68"/>
                  <a:gd name="T23" fmla="*/ 35 h 35"/>
                  <a:gd name="T24" fmla="*/ 33 w 68"/>
                  <a:gd name="T2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5">
                    <a:moveTo>
                      <a:pt x="33" y="35"/>
                    </a:moveTo>
                    <a:lnTo>
                      <a:pt x="0" y="35"/>
                    </a:lnTo>
                    <a:lnTo>
                      <a:pt x="1" y="25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3"/>
                    </a:lnTo>
                    <a:lnTo>
                      <a:pt x="33" y="0"/>
                    </a:lnTo>
                    <a:lnTo>
                      <a:pt x="44" y="3"/>
                    </a:lnTo>
                    <a:lnTo>
                      <a:pt x="54" y="8"/>
                    </a:lnTo>
                    <a:lnTo>
                      <a:pt x="61" y="14"/>
                    </a:lnTo>
                    <a:lnTo>
                      <a:pt x="66" y="25"/>
                    </a:lnTo>
                    <a:lnTo>
                      <a:pt x="68" y="35"/>
                    </a:lnTo>
                    <a:lnTo>
                      <a:pt x="33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52" name="Freeform 1403"/>
              <p:cNvSpPr>
                <a:spLocks/>
              </p:cNvSpPr>
              <p:nvPr/>
            </p:nvSpPr>
            <p:spPr bwMode="auto">
              <a:xfrm>
                <a:off x="2892" y="1636"/>
                <a:ext cx="17" cy="8"/>
              </a:xfrm>
              <a:custGeom>
                <a:avLst/>
                <a:gdLst>
                  <a:gd name="T0" fmla="*/ 0 w 68"/>
                  <a:gd name="T1" fmla="*/ 35 h 35"/>
                  <a:gd name="T2" fmla="*/ 1 w 68"/>
                  <a:gd name="T3" fmla="*/ 25 h 35"/>
                  <a:gd name="T4" fmla="*/ 6 w 68"/>
                  <a:gd name="T5" fmla="*/ 14 h 35"/>
                  <a:gd name="T6" fmla="*/ 13 w 68"/>
                  <a:gd name="T7" fmla="*/ 8 h 35"/>
                  <a:gd name="T8" fmla="*/ 23 w 68"/>
                  <a:gd name="T9" fmla="*/ 3 h 35"/>
                  <a:gd name="T10" fmla="*/ 33 w 68"/>
                  <a:gd name="T11" fmla="*/ 0 h 35"/>
                  <a:gd name="T12" fmla="*/ 44 w 68"/>
                  <a:gd name="T13" fmla="*/ 3 h 35"/>
                  <a:gd name="T14" fmla="*/ 54 w 68"/>
                  <a:gd name="T15" fmla="*/ 8 h 35"/>
                  <a:gd name="T16" fmla="*/ 61 w 68"/>
                  <a:gd name="T17" fmla="*/ 14 h 35"/>
                  <a:gd name="T18" fmla="*/ 66 w 68"/>
                  <a:gd name="T19" fmla="*/ 25 h 35"/>
                  <a:gd name="T20" fmla="*/ 68 w 68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lnTo>
                      <a:pt x="1" y="25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3"/>
                    </a:lnTo>
                    <a:lnTo>
                      <a:pt x="33" y="0"/>
                    </a:lnTo>
                    <a:lnTo>
                      <a:pt x="44" y="3"/>
                    </a:lnTo>
                    <a:lnTo>
                      <a:pt x="54" y="8"/>
                    </a:lnTo>
                    <a:lnTo>
                      <a:pt x="61" y="14"/>
                    </a:lnTo>
                    <a:lnTo>
                      <a:pt x="66" y="25"/>
                    </a:lnTo>
                    <a:lnTo>
                      <a:pt x="68" y="3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53" name="Freeform 1404"/>
              <p:cNvSpPr>
                <a:spLocks/>
              </p:cNvSpPr>
              <p:nvPr/>
            </p:nvSpPr>
            <p:spPr bwMode="auto">
              <a:xfrm>
                <a:off x="5673" y="2005"/>
                <a:ext cx="36" cy="19"/>
              </a:xfrm>
              <a:custGeom>
                <a:avLst/>
                <a:gdLst>
                  <a:gd name="T0" fmla="*/ 127 w 142"/>
                  <a:gd name="T1" fmla="*/ 0 h 76"/>
                  <a:gd name="T2" fmla="*/ 104 w 142"/>
                  <a:gd name="T3" fmla="*/ 18 h 76"/>
                  <a:gd name="T4" fmla="*/ 89 w 142"/>
                  <a:gd name="T5" fmla="*/ 76 h 76"/>
                  <a:gd name="T6" fmla="*/ 0 w 142"/>
                  <a:gd name="T7" fmla="*/ 76 h 76"/>
                  <a:gd name="T8" fmla="*/ 126 w 142"/>
                  <a:gd name="T9" fmla="*/ 76 h 76"/>
                  <a:gd name="T10" fmla="*/ 142 w 142"/>
                  <a:gd name="T11" fmla="*/ 18 h 76"/>
                  <a:gd name="T12" fmla="*/ 127 w 142"/>
                  <a:gd name="T1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2" h="76">
                    <a:moveTo>
                      <a:pt x="127" y="0"/>
                    </a:moveTo>
                    <a:lnTo>
                      <a:pt x="104" y="18"/>
                    </a:lnTo>
                    <a:lnTo>
                      <a:pt x="89" y="76"/>
                    </a:lnTo>
                    <a:lnTo>
                      <a:pt x="0" y="76"/>
                    </a:lnTo>
                    <a:lnTo>
                      <a:pt x="126" y="76"/>
                    </a:lnTo>
                    <a:lnTo>
                      <a:pt x="142" y="18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3F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54" name="Freeform 1405"/>
              <p:cNvSpPr>
                <a:spLocks/>
              </p:cNvSpPr>
              <p:nvPr/>
            </p:nvSpPr>
            <p:spPr bwMode="auto">
              <a:xfrm>
                <a:off x="5661" y="1957"/>
                <a:ext cx="57" cy="96"/>
              </a:xfrm>
              <a:custGeom>
                <a:avLst/>
                <a:gdLst>
                  <a:gd name="T0" fmla="*/ 172 w 229"/>
                  <a:gd name="T1" fmla="*/ 0 h 381"/>
                  <a:gd name="T2" fmla="*/ 149 w 229"/>
                  <a:gd name="T3" fmla="*/ 15 h 381"/>
                  <a:gd name="T4" fmla="*/ 2 w 229"/>
                  <a:gd name="T5" fmla="*/ 280 h 381"/>
                  <a:gd name="T6" fmla="*/ 0 w 229"/>
                  <a:gd name="T7" fmla="*/ 286 h 381"/>
                  <a:gd name="T8" fmla="*/ 14 w 229"/>
                  <a:gd name="T9" fmla="*/ 305 h 381"/>
                  <a:gd name="T10" fmla="*/ 129 w 229"/>
                  <a:gd name="T11" fmla="*/ 305 h 381"/>
                  <a:gd name="T12" fmla="*/ 113 w 229"/>
                  <a:gd name="T13" fmla="*/ 362 h 381"/>
                  <a:gd name="T14" fmla="*/ 127 w 229"/>
                  <a:gd name="T15" fmla="*/ 381 h 381"/>
                  <a:gd name="T16" fmla="*/ 150 w 229"/>
                  <a:gd name="T17" fmla="*/ 362 h 381"/>
                  <a:gd name="T18" fmla="*/ 166 w 229"/>
                  <a:gd name="T19" fmla="*/ 305 h 381"/>
                  <a:gd name="T20" fmla="*/ 205 w 229"/>
                  <a:gd name="T21" fmla="*/ 305 h 381"/>
                  <a:gd name="T22" fmla="*/ 229 w 229"/>
                  <a:gd name="T23" fmla="*/ 286 h 381"/>
                  <a:gd name="T24" fmla="*/ 215 w 229"/>
                  <a:gd name="T25" fmla="*/ 267 h 381"/>
                  <a:gd name="T26" fmla="*/ 176 w 229"/>
                  <a:gd name="T27" fmla="*/ 267 h 381"/>
                  <a:gd name="T28" fmla="*/ 50 w 229"/>
                  <a:gd name="T29" fmla="*/ 267 h 381"/>
                  <a:gd name="T30" fmla="*/ 184 w 229"/>
                  <a:gd name="T31" fmla="*/ 25 h 381"/>
                  <a:gd name="T32" fmla="*/ 185 w 229"/>
                  <a:gd name="T33" fmla="*/ 20 h 381"/>
                  <a:gd name="T34" fmla="*/ 172 w 229"/>
                  <a:gd name="T35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9" h="381">
                    <a:moveTo>
                      <a:pt x="172" y="0"/>
                    </a:moveTo>
                    <a:lnTo>
                      <a:pt x="149" y="15"/>
                    </a:lnTo>
                    <a:lnTo>
                      <a:pt x="2" y="280"/>
                    </a:lnTo>
                    <a:lnTo>
                      <a:pt x="0" y="286"/>
                    </a:lnTo>
                    <a:lnTo>
                      <a:pt x="14" y="305"/>
                    </a:lnTo>
                    <a:lnTo>
                      <a:pt x="129" y="305"/>
                    </a:lnTo>
                    <a:lnTo>
                      <a:pt x="113" y="362"/>
                    </a:lnTo>
                    <a:lnTo>
                      <a:pt x="127" y="381"/>
                    </a:lnTo>
                    <a:lnTo>
                      <a:pt x="150" y="362"/>
                    </a:lnTo>
                    <a:lnTo>
                      <a:pt x="166" y="305"/>
                    </a:lnTo>
                    <a:lnTo>
                      <a:pt x="205" y="305"/>
                    </a:lnTo>
                    <a:lnTo>
                      <a:pt x="229" y="286"/>
                    </a:lnTo>
                    <a:lnTo>
                      <a:pt x="215" y="267"/>
                    </a:lnTo>
                    <a:lnTo>
                      <a:pt x="176" y="267"/>
                    </a:lnTo>
                    <a:lnTo>
                      <a:pt x="50" y="267"/>
                    </a:lnTo>
                    <a:lnTo>
                      <a:pt x="184" y="25"/>
                    </a:lnTo>
                    <a:lnTo>
                      <a:pt x="185" y="20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3F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55" name="Line 1406"/>
              <p:cNvSpPr>
                <a:spLocks noChangeShapeType="1"/>
              </p:cNvSpPr>
              <p:nvPr/>
            </p:nvSpPr>
            <p:spPr bwMode="auto">
              <a:xfrm flipV="1">
                <a:off x="5747" y="1882"/>
                <a:ext cx="8" cy="1759"/>
              </a:xfrm>
              <a:prstGeom prst="line">
                <a:avLst/>
              </a:prstGeom>
              <a:noFill/>
              <a:ln w="0">
                <a:solidFill>
                  <a:srgbClr val="3F00F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56" name="Freeform 1407"/>
              <p:cNvSpPr>
                <a:spLocks/>
              </p:cNvSpPr>
              <p:nvPr/>
            </p:nvSpPr>
            <p:spPr bwMode="auto">
              <a:xfrm>
                <a:off x="6627" y="2220"/>
                <a:ext cx="33" cy="91"/>
              </a:xfrm>
              <a:custGeom>
                <a:avLst/>
                <a:gdLst>
                  <a:gd name="T0" fmla="*/ 130 w 130"/>
                  <a:gd name="T1" fmla="*/ 0 h 361"/>
                  <a:gd name="T2" fmla="*/ 80 w 130"/>
                  <a:gd name="T3" fmla="*/ 45 h 361"/>
                  <a:gd name="T4" fmla="*/ 0 w 130"/>
                  <a:gd name="T5" fmla="*/ 343 h 361"/>
                  <a:gd name="T6" fmla="*/ 14 w 130"/>
                  <a:gd name="T7" fmla="*/ 361 h 361"/>
                  <a:gd name="T8" fmla="*/ 39 w 130"/>
                  <a:gd name="T9" fmla="*/ 343 h 361"/>
                  <a:gd name="T10" fmla="*/ 130 w 130"/>
                  <a:gd name="T11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361">
                    <a:moveTo>
                      <a:pt x="130" y="0"/>
                    </a:moveTo>
                    <a:lnTo>
                      <a:pt x="80" y="45"/>
                    </a:lnTo>
                    <a:lnTo>
                      <a:pt x="0" y="343"/>
                    </a:lnTo>
                    <a:lnTo>
                      <a:pt x="14" y="361"/>
                    </a:lnTo>
                    <a:lnTo>
                      <a:pt x="39" y="343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FF00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57" name="Freeform 1408"/>
              <p:cNvSpPr>
                <a:spLocks/>
              </p:cNvSpPr>
              <p:nvPr/>
            </p:nvSpPr>
            <p:spPr bwMode="auto">
              <a:xfrm>
                <a:off x="6626" y="2215"/>
                <a:ext cx="34" cy="29"/>
              </a:xfrm>
              <a:custGeom>
                <a:avLst/>
                <a:gdLst>
                  <a:gd name="T0" fmla="*/ 120 w 134"/>
                  <a:gd name="T1" fmla="*/ 0 h 114"/>
                  <a:gd name="T2" fmla="*/ 103 w 134"/>
                  <a:gd name="T3" fmla="*/ 7 h 114"/>
                  <a:gd name="T4" fmla="*/ 9 w 134"/>
                  <a:gd name="T5" fmla="*/ 82 h 114"/>
                  <a:gd name="T6" fmla="*/ 0 w 134"/>
                  <a:gd name="T7" fmla="*/ 95 h 114"/>
                  <a:gd name="T8" fmla="*/ 14 w 134"/>
                  <a:gd name="T9" fmla="*/ 114 h 114"/>
                  <a:gd name="T10" fmla="*/ 29 w 134"/>
                  <a:gd name="T11" fmla="*/ 108 h 114"/>
                  <a:gd name="T12" fmla="*/ 84 w 134"/>
                  <a:gd name="T13" fmla="*/ 64 h 114"/>
                  <a:gd name="T14" fmla="*/ 134 w 134"/>
                  <a:gd name="T15" fmla="*/ 19 h 114"/>
                  <a:gd name="T16" fmla="*/ 120 w 134"/>
                  <a:gd name="T1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" h="114">
                    <a:moveTo>
                      <a:pt x="120" y="0"/>
                    </a:moveTo>
                    <a:lnTo>
                      <a:pt x="103" y="7"/>
                    </a:lnTo>
                    <a:lnTo>
                      <a:pt x="9" y="82"/>
                    </a:lnTo>
                    <a:lnTo>
                      <a:pt x="0" y="95"/>
                    </a:lnTo>
                    <a:lnTo>
                      <a:pt x="14" y="114"/>
                    </a:lnTo>
                    <a:lnTo>
                      <a:pt x="29" y="108"/>
                    </a:lnTo>
                    <a:lnTo>
                      <a:pt x="84" y="64"/>
                    </a:lnTo>
                    <a:lnTo>
                      <a:pt x="134" y="19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FF00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58" name="Freeform 1409"/>
              <p:cNvSpPr>
                <a:spLocks/>
              </p:cNvSpPr>
              <p:nvPr/>
            </p:nvSpPr>
            <p:spPr bwMode="auto">
              <a:xfrm>
                <a:off x="5405" y="2665"/>
                <a:ext cx="16" cy="11"/>
              </a:xfrm>
              <a:custGeom>
                <a:avLst/>
                <a:gdLst>
                  <a:gd name="T0" fmla="*/ 33 w 66"/>
                  <a:gd name="T1" fmla="*/ 12 h 45"/>
                  <a:gd name="T2" fmla="*/ 66 w 66"/>
                  <a:gd name="T3" fmla="*/ 23 h 45"/>
                  <a:gd name="T4" fmla="*/ 60 w 66"/>
                  <a:gd name="T5" fmla="*/ 32 h 45"/>
                  <a:gd name="T6" fmla="*/ 53 w 66"/>
                  <a:gd name="T7" fmla="*/ 40 h 45"/>
                  <a:gd name="T8" fmla="*/ 44 w 66"/>
                  <a:gd name="T9" fmla="*/ 44 h 45"/>
                  <a:gd name="T10" fmla="*/ 32 w 66"/>
                  <a:gd name="T11" fmla="*/ 45 h 45"/>
                  <a:gd name="T12" fmla="*/ 22 w 66"/>
                  <a:gd name="T13" fmla="*/ 44 h 45"/>
                  <a:gd name="T14" fmla="*/ 13 w 66"/>
                  <a:gd name="T15" fmla="*/ 39 h 45"/>
                  <a:gd name="T16" fmla="*/ 5 w 66"/>
                  <a:gd name="T17" fmla="*/ 31 h 45"/>
                  <a:gd name="T18" fmla="*/ 1 w 66"/>
                  <a:gd name="T19" fmla="*/ 22 h 45"/>
                  <a:gd name="T20" fmla="*/ 0 w 66"/>
                  <a:gd name="T21" fmla="*/ 10 h 45"/>
                  <a:gd name="T22" fmla="*/ 1 w 66"/>
                  <a:gd name="T23" fmla="*/ 0 h 45"/>
                  <a:gd name="T24" fmla="*/ 33 w 66"/>
                  <a:gd name="T25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45">
                    <a:moveTo>
                      <a:pt x="33" y="12"/>
                    </a:moveTo>
                    <a:lnTo>
                      <a:pt x="66" y="23"/>
                    </a:lnTo>
                    <a:lnTo>
                      <a:pt x="60" y="32"/>
                    </a:lnTo>
                    <a:lnTo>
                      <a:pt x="53" y="40"/>
                    </a:lnTo>
                    <a:lnTo>
                      <a:pt x="44" y="44"/>
                    </a:lnTo>
                    <a:lnTo>
                      <a:pt x="32" y="45"/>
                    </a:lnTo>
                    <a:lnTo>
                      <a:pt x="22" y="44"/>
                    </a:lnTo>
                    <a:lnTo>
                      <a:pt x="13" y="39"/>
                    </a:lnTo>
                    <a:lnTo>
                      <a:pt x="5" y="31"/>
                    </a:lnTo>
                    <a:lnTo>
                      <a:pt x="1" y="22"/>
                    </a:lnTo>
                    <a:lnTo>
                      <a:pt x="0" y="10"/>
                    </a:lnTo>
                    <a:lnTo>
                      <a:pt x="1" y="0"/>
                    </a:lnTo>
                    <a:lnTo>
                      <a:pt x="33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159" name="Freeform 1410"/>
              <p:cNvSpPr>
                <a:spLocks/>
              </p:cNvSpPr>
              <p:nvPr/>
            </p:nvSpPr>
            <p:spPr bwMode="auto">
              <a:xfrm>
                <a:off x="5405" y="2665"/>
                <a:ext cx="16" cy="11"/>
              </a:xfrm>
              <a:custGeom>
                <a:avLst/>
                <a:gdLst>
                  <a:gd name="T0" fmla="*/ 66 w 66"/>
                  <a:gd name="T1" fmla="*/ 23 h 45"/>
                  <a:gd name="T2" fmla="*/ 60 w 66"/>
                  <a:gd name="T3" fmla="*/ 32 h 45"/>
                  <a:gd name="T4" fmla="*/ 53 w 66"/>
                  <a:gd name="T5" fmla="*/ 40 h 45"/>
                  <a:gd name="T6" fmla="*/ 44 w 66"/>
                  <a:gd name="T7" fmla="*/ 44 h 45"/>
                  <a:gd name="T8" fmla="*/ 32 w 66"/>
                  <a:gd name="T9" fmla="*/ 45 h 45"/>
                  <a:gd name="T10" fmla="*/ 22 w 66"/>
                  <a:gd name="T11" fmla="*/ 44 h 45"/>
                  <a:gd name="T12" fmla="*/ 13 w 66"/>
                  <a:gd name="T13" fmla="*/ 39 h 45"/>
                  <a:gd name="T14" fmla="*/ 5 w 66"/>
                  <a:gd name="T15" fmla="*/ 31 h 45"/>
                  <a:gd name="T16" fmla="*/ 1 w 66"/>
                  <a:gd name="T17" fmla="*/ 22 h 45"/>
                  <a:gd name="T18" fmla="*/ 0 w 66"/>
                  <a:gd name="T19" fmla="*/ 10 h 45"/>
                  <a:gd name="T20" fmla="*/ 1 w 66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45">
                    <a:moveTo>
                      <a:pt x="66" y="23"/>
                    </a:moveTo>
                    <a:lnTo>
                      <a:pt x="60" y="32"/>
                    </a:lnTo>
                    <a:lnTo>
                      <a:pt x="53" y="40"/>
                    </a:lnTo>
                    <a:lnTo>
                      <a:pt x="44" y="44"/>
                    </a:lnTo>
                    <a:lnTo>
                      <a:pt x="32" y="45"/>
                    </a:lnTo>
                    <a:lnTo>
                      <a:pt x="22" y="44"/>
                    </a:lnTo>
                    <a:lnTo>
                      <a:pt x="13" y="39"/>
                    </a:lnTo>
                    <a:lnTo>
                      <a:pt x="5" y="31"/>
                    </a:lnTo>
                    <a:lnTo>
                      <a:pt x="1" y="22"/>
                    </a:lnTo>
                    <a:lnTo>
                      <a:pt x="0" y="1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4" name="Group 1411"/>
            <p:cNvGrpSpPr>
              <a:grpSpLocks/>
            </p:cNvGrpSpPr>
            <p:nvPr/>
          </p:nvGrpSpPr>
          <p:grpSpPr bwMode="auto">
            <a:xfrm>
              <a:off x="3490" y="1504"/>
              <a:ext cx="5261" cy="4730"/>
              <a:chOff x="3490" y="1504"/>
              <a:chExt cx="5261" cy="4730"/>
            </a:xfrm>
          </p:grpSpPr>
          <p:sp>
            <p:nvSpPr>
              <p:cNvPr id="760" name="Freeform 1412"/>
              <p:cNvSpPr>
                <a:spLocks/>
              </p:cNvSpPr>
              <p:nvPr/>
            </p:nvSpPr>
            <p:spPr bwMode="auto">
              <a:xfrm>
                <a:off x="5405" y="1694"/>
                <a:ext cx="358" cy="977"/>
              </a:xfrm>
              <a:custGeom>
                <a:avLst/>
                <a:gdLst>
                  <a:gd name="T0" fmla="*/ 0 w 1434"/>
                  <a:gd name="T1" fmla="*/ 3883 h 3906"/>
                  <a:gd name="T2" fmla="*/ 32 w 1434"/>
                  <a:gd name="T3" fmla="*/ 3895 h 3906"/>
                  <a:gd name="T4" fmla="*/ 65 w 1434"/>
                  <a:gd name="T5" fmla="*/ 3906 h 3906"/>
                  <a:gd name="T6" fmla="*/ 1434 w 1434"/>
                  <a:gd name="T7" fmla="*/ 23 h 3906"/>
                  <a:gd name="T8" fmla="*/ 1401 w 1434"/>
                  <a:gd name="T9" fmla="*/ 11 h 3906"/>
                  <a:gd name="T10" fmla="*/ 1369 w 1434"/>
                  <a:gd name="T11" fmla="*/ 0 h 3906"/>
                  <a:gd name="T12" fmla="*/ 0 w 1434"/>
                  <a:gd name="T13" fmla="*/ 3883 h 3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4" h="3906">
                    <a:moveTo>
                      <a:pt x="0" y="3883"/>
                    </a:moveTo>
                    <a:lnTo>
                      <a:pt x="32" y="3895"/>
                    </a:lnTo>
                    <a:lnTo>
                      <a:pt x="65" y="3906"/>
                    </a:lnTo>
                    <a:lnTo>
                      <a:pt x="1434" y="23"/>
                    </a:lnTo>
                    <a:lnTo>
                      <a:pt x="1401" y="11"/>
                    </a:lnTo>
                    <a:lnTo>
                      <a:pt x="1369" y="0"/>
                    </a:lnTo>
                    <a:lnTo>
                      <a:pt x="0" y="38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61" name="Freeform 1413"/>
              <p:cNvSpPr>
                <a:spLocks/>
              </p:cNvSpPr>
              <p:nvPr/>
            </p:nvSpPr>
            <p:spPr bwMode="auto">
              <a:xfrm>
                <a:off x="5405" y="1694"/>
                <a:ext cx="358" cy="977"/>
              </a:xfrm>
              <a:custGeom>
                <a:avLst/>
                <a:gdLst>
                  <a:gd name="T0" fmla="*/ 0 w 1434"/>
                  <a:gd name="T1" fmla="*/ 3883 h 3906"/>
                  <a:gd name="T2" fmla="*/ 32 w 1434"/>
                  <a:gd name="T3" fmla="*/ 3895 h 3906"/>
                  <a:gd name="T4" fmla="*/ 65 w 1434"/>
                  <a:gd name="T5" fmla="*/ 3906 h 3906"/>
                  <a:gd name="T6" fmla="*/ 1434 w 1434"/>
                  <a:gd name="T7" fmla="*/ 23 h 3906"/>
                  <a:gd name="T8" fmla="*/ 1401 w 1434"/>
                  <a:gd name="T9" fmla="*/ 11 h 3906"/>
                  <a:gd name="T10" fmla="*/ 1369 w 1434"/>
                  <a:gd name="T11" fmla="*/ 0 h 3906"/>
                  <a:gd name="T12" fmla="*/ 0 w 1434"/>
                  <a:gd name="T13" fmla="*/ 3883 h 3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4" h="3906">
                    <a:moveTo>
                      <a:pt x="0" y="3883"/>
                    </a:moveTo>
                    <a:lnTo>
                      <a:pt x="32" y="3895"/>
                    </a:lnTo>
                    <a:lnTo>
                      <a:pt x="65" y="3906"/>
                    </a:lnTo>
                    <a:lnTo>
                      <a:pt x="1434" y="23"/>
                    </a:lnTo>
                    <a:lnTo>
                      <a:pt x="1401" y="11"/>
                    </a:lnTo>
                    <a:lnTo>
                      <a:pt x="1369" y="0"/>
                    </a:lnTo>
                    <a:lnTo>
                      <a:pt x="0" y="3883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62" name="Freeform 1414"/>
              <p:cNvSpPr>
                <a:spLocks/>
              </p:cNvSpPr>
              <p:nvPr/>
            </p:nvSpPr>
            <p:spPr bwMode="auto">
              <a:xfrm>
                <a:off x="5747" y="1689"/>
                <a:ext cx="17" cy="11"/>
              </a:xfrm>
              <a:custGeom>
                <a:avLst/>
                <a:gdLst>
                  <a:gd name="T0" fmla="*/ 32 w 66"/>
                  <a:gd name="T1" fmla="*/ 33 h 45"/>
                  <a:gd name="T2" fmla="*/ 0 w 66"/>
                  <a:gd name="T3" fmla="*/ 22 h 45"/>
                  <a:gd name="T4" fmla="*/ 5 w 66"/>
                  <a:gd name="T5" fmla="*/ 13 h 45"/>
                  <a:gd name="T6" fmla="*/ 13 w 66"/>
                  <a:gd name="T7" fmla="*/ 5 h 45"/>
                  <a:gd name="T8" fmla="*/ 22 w 66"/>
                  <a:gd name="T9" fmla="*/ 1 h 45"/>
                  <a:gd name="T10" fmla="*/ 34 w 66"/>
                  <a:gd name="T11" fmla="*/ 0 h 45"/>
                  <a:gd name="T12" fmla="*/ 44 w 66"/>
                  <a:gd name="T13" fmla="*/ 1 h 45"/>
                  <a:gd name="T14" fmla="*/ 53 w 66"/>
                  <a:gd name="T15" fmla="*/ 6 h 45"/>
                  <a:gd name="T16" fmla="*/ 61 w 66"/>
                  <a:gd name="T17" fmla="*/ 14 h 45"/>
                  <a:gd name="T18" fmla="*/ 65 w 66"/>
                  <a:gd name="T19" fmla="*/ 23 h 45"/>
                  <a:gd name="T20" fmla="*/ 66 w 66"/>
                  <a:gd name="T21" fmla="*/ 34 h 45"/>
                  <a:gd name="T22" fmla="*/ 65 w 66"/>
                  <a:gd name="T23" fmla="*/ 45 h 45"/>
                  <a:gd name="T24" fmla="*/ 32 w 66"/>
                  <a:gd name="T25" fmla="*/ 3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45">
                    <a:moveTo>
                      <a:pt x="32" y="33"/>
                    </a:moveTo>
                    <a:lnTo>
                      <a:pt x="0" y="22"/>
                    </a:lnTo>
                    <a:lnTo>
                      <a:pt x="5" y="13"/>
                    </a:lnTo>
                    <a:lnTo>
                      <a:pt x="13" y="5"/>
                    </a:lnTo>
                    <a:lnTo>
                      <a:pt x="22" y="1"/>
                    </a:lnTo>
                    <a:lnTo>
                      <a:pt x="34" y="0"/>
                    </a:lnTo>
                    <a:lnTo>
                      <a:pt x="44" y="1"/>
                    </a:lnTo>
                    <a:lnTo>
                      <a:pt x="53" y="6"/>
                    </a:lnTo>
                    <a:lnTo>
                      <a:pt x="61" y="14"/>
                    </a:lnTo>
                    <a:lnTo>
                      <a:pt x="65" y="23"/>
                    </a:lnTo>
                    <a:lnTo>
                      <a:pt x="66" y="34"/>
                    </a:lnTo>
                    <a:lnTo>
                      <a:pt x="65" y="45"/>
                    </a:lnTo>
                    <a:lnTo>
                      <a:pt x="32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63" name="Freeform 1415"/>
              <p:cNvSpPr>
                <a:spLocks/>
              </p:cNvSpPr>
              <p:nvPr/>
            </p:nvSpPr>
            <p:spPr bwMode="auto">
              <a:xfrm>
                <a:off x="5747" y="1689"/>
                <a:ext cx="17" cy="11"/>
              </a:xfrm>
              <a:custGeom>
                <a:avLst/>
                <a:gdLst>
                  <a:gd name="T0" fmla="*/ 0 w 66"/>
                  <a:gd name="T1" fmla="*/ 22 h 45"/>
                  <a:gd name="T2" fmla="*/ 5 w 66"/>
                  <a:gd name="T3" fmla="*/ 13 h 45"/>
                  <a:gd name="T4" fmla="*/ 13 w 66"/>
                  <a:gd name="T5" fmla="*/ 5 h 45"/>
                  <a:gd name="T6" fmla="*/ 22 w 66"/>
                  <a:gd name="T7" fmla="*/ 1 h 45"/>
                  <a:gd name="T8" fmla="*/ 34 w 66"/>
                  <a:gd name="T9" fmla="*/ 0 h 45"/>
                  <a:gd name="T10" fmla="*/ 44 w 66"/>
                  <a:gd name="T11" fmla="*/ 1 h 45"/>
                  <a:gd name="T12" fmla="*/ 53 w 66"/>
                  <a:gd name="T13" fmla="*/ 6 h 45"/>
                  <a:gd name="T14" fmla="*/ 61 w 66"/>
                  <a:gd name="T15" fmla="*/ 14 h 45"/>
                  <a:gd name="T16" fmla="*/ 65 w 66"/>
                  <a:gd name="T17" fmla="*/ 23 h 45"/>
                  <a:gd name="T18" fmla="*/ 66 w 66"/>
                  <a:gd name="T19" fmla="*/ 34 h 45"/>
                  <a:gd name="T20" fmla="*/ 65 w 66"/>
                  <a:gd name="T2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45">
                    <a:moveTo>
                      <a:pt x="0" y="22"/>
                    </a:moveTo>
                    <a:lnTo>
                      <a:pt x="5" y="13"/>
                    </a:lnTo>
                    <a:lnTo>
                      <a:pt x="13" y="5"/>
                    </a:lnTo>
                    <a:lnTo>
                      <a:pt x="22" y="1"/>
                    </a:lnTo>
                    <a:lnTo>
                      <a:pt x="34" y="0"/>
                    </a:lnTo>
                    <a:lnTo>
                      <a:pt x="44" y="1"/>
                    </a:lnTo>
                    <a:lnTo>
                      <a:pt x="53" y="6"/>
                    </a:lnTo>
                    <a:lnTo>
                      <a:pt x="61" y="14"/>
                    </a:lnTo>
                    <a:lnTo>
                      <a:pt x="65" y="23"/>
                    </a:lnTo>
                    <a:lnTo>
                      <a:pt x="66" y="34"/>
                    </a:lnTo>
                    <a:lnTo>
                      <a:pt x="65" y="4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64" name="Freeform 1416"/>
              <p:cNvSpPr>
                <a:spLocks/>
              </p:cNvSpPr>
              <p:nvPr/>
            </p:nvSpPr>
            <p:spPr bwMode="auto">
              <a:xfrm>
                <a:off x="5405" y="2668"/>
                <a:ext cx="17" cy="8"/>
              </a:xfrm>
              <a:custGeom>
                <a:avLst/>
                <a:gdLst>
                  <a:gd name="T0" fmla="*/ 33 w 68"/>
                  <a:gd name="T1" fmla="*/ 0 h 33"/>
                  <a:gd name="T2" fmla="*/ 68 w 68"/>
                  <a:gd name="T3" fmla="*/ 0 h 33"/>
                  <a:gd name="T4" fmla="*/ 66 w 68"/>
                  <a:gd name="T5" fmla="*/ 10 h 33"/>
                  <a:gd name="T6" fmla="*/ 60 w 68"/>
                  <a:gd name="T7" fmla="*/ 20 h 33"/>
                  <a:gd name="T8" fmla="*/ 54 w 68"/>
                  <a:gd name="T9" fmla="*/ 27 h 33"/>
                  <a:gd name="T10" fmla="*/ 44 w 68"/>
                  <a:gd name="T11" fmla="*/ 32 h 33"/>
                  <a:gd name="T12" fmla="*/ 33 w 68"/>
                  <a:gd name="T13" fmla="*/ 33 h 33"/>
                  <a:gd name="T14" fmla="*/ 23 w 68"/>
                  <a:gd name="T15" fmla="*/ 32 h 33"/>
                  <a:gd name="T16" fmla="*/ 13 w 68"/>
                  <a:gd name="T17" fmla="*/ 27 h 33"/>
                  <a:gd name="T18" fmla="*/ 6 w 68"/>
                  <a:gd name="T19" fmla="*/ 20 h 33"/>
                  <a:gd name="T20" fmla="*/ 1 w 68"/>
                  <a:gd name="T21" fmla="*/ 10 h 33"/>
                  <a:gd name="T22" fmla="*/ 0 w 68"/>
                  <a:gd name="T23" fmla="*/ 0 h 33"/>
                  <a:gd name="T24" fmla="*/ 33 w 68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3">
                    <a:moveTo>
                      <a:pt x="33" y="0"/>
                    </a:moveTo>
                    <a:lnTo>
                      <a:pt x="68" y="0"/>
                    </a:lnTo>
                    <a:lnTo>
                      <a:pt x="66" y="10"/>
                    </a:lnTo>
                    <a:lnTo>
                      <a:pt x="60" y="20"/>
                    </a:lnTo>
                    <a:lnTo>
                      <a:pt x="54" y="27"/>
                    </a:lnTo>
                    <a:lnTo>
                      <a:pt x="44" y="32"/>
                    </a:lnTo>
                    <a:lnTo>
                      <a:pt x="33" y="33"/>
                    </a:lnTo>
                    <a:lnTo>
                      <a:pt x="23" y="32"/>
                    </a:lnTo>
                    <a:lnTo>
                      <a:pt x="13" y="27"/>
                    </a:lnTo>
                    <a:lnTo>
                      <a:pt x="6" y="20"/>
                    </a:lnTo>
                    <a:lnTo>
                      <a:pt x="1" y="10"/>
                    </a:lnTo>
                    <a:lnTo>
                      <a:pt x="0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65" name="Freeform 1417"/>
              <p:cNvSpPr>
                <a:spLocks/>
              </p:cNvSpPr>
              <p:nvPr/>
            </p:nvSpPr>
            <p:spPr bwMode="auto">
              <a:xfrm>
                <a:off x="5405" y="2668"/>
                <a:ext cx="17" cy="8"/>
              </a:xfrm>
              <a:custGeom>
                <a:avLst/>
                <a:gdLst>
                  <a:gd name="T0" fmla="*/ 68 w 68"/>
                  <a:gd name="T1" fmla="*/ 0 h 33"/>
                  <a:gd name="T2" fmla="*/ 66 w 68"/>
                  <a:gd name="T3" fmla="*/ 10 h 33"/>
                  <a:gd name="T4" fmla="*/ 60 w 68"/>
                  <a:gd name="T5" fmla="*/ 20 h 33"/>
                  <a:gd name="T6" fmla="*/ 54 w 68"/>
                  <a:gd name="T7" fmla="*/ 27 h 33"/>
                  <a:gd name="T8" fmla="*/ 44 w 68"/>
                  <a:gd name="T9" fmla="*/ 32 h 33"/>
                  <a:gd name="T10" fmla="*/ 33 w 68"/>
                  <a:gd name="T11" fmla="*/ 33 h 33"/>
                  <a:gd name="T12" fmla="*/ 23 w 68"/>
                  <a:gd name="T13" fmla="*/ 32 h 33"/>
                  <a:gd name="T14" fmla="*/ 13 w 68"/>
                  <a:gd name="T15" fmla="*/ 27 h 33"/>
                  <a:gd name="T16" fmla="*/ 6 w 68"/>
                  <a:gd name="T17" fmla="*/ 20 h 33"/>
                  <a:gd name="T18" fmla="*/ 1 w 68"/>
                  <a:gd name="T19" fmla="*/ 10 h 33"/>
                  <a:gd name="T20" fmla="*/ 0 w 68"/>
                  <a:gd name="T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3">
                    <a:moveTo>
                      <a:pt x="68" y="0"/>
                    </a:moveTo>
                    <a:lnTo>
                      <a:pt x="66" y="10"/>
                    </a:lnTo>
                    <a:lnTo>
                      <a:pt x="60" y="20"/>
                    </a:lnTo>
                    <a:lnTo>
                      <a:pt x="54" y="27"/>
                    </a:lnTo>
                    <a:lnTo>
                      <a:pt x="44" y="32"/>
                    </a:lnTo>
                    <a:lnTo>
                      <a:pt x="33" y="33"/>
                    </a:lnTo>
                    <a:lnTo>
                      <a:pt x="23" y="32"/>
                    </a:lnTo>
                    <a:lnTo>
                      <a:pt x="13" y="27"/>
                    </a:lnTo>
                    <a:lnTo>
                      <a:pt x="6" y="20"/>
                    </a:lnTo>
                    <a:lnTo>
                      <a:pt x="1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66" name="Freeform 1418"/>
              <p:cNvSpPr>
                <a:spLocks/>
              </p:cNvSpPr>
              <p:nvPr/>
            </p:nvSpPr>
            <p:spPr bwMode="auto">
              <a:xfrm>
                <a:off x="5405" y="1639"/>
                <a:ext cx="17" cy="1029"/>
              </a:xfrm>
              <a:custGeom>
                <a:avLst/>
                <a:gdLst>
                  <a:gd name="T0" fmla="*/ 0 w 68"/>
                  <a:gd name="T1" fmla="*/ 4115 h 4115"/>
                  <a:gd name="T2" fmla="*/ 33 w 68"/>
                  <a:gd name="T3" fmla="*/ 4115 h 4115"/>
                  <a:gd name="T4" fmla="*/ 68 w 68"/>
                  <a:gd name="T5" fmla="*/ 4115 h 4115"/>
                  <a:gd name="T6" fmla="*/ 68 w 68"/>
                  <a:gd name="T7" fmla="*/ 0 h 4115"/>
                  <a:gd name="T8" fmla="*/ 33 w 68"/>
                  <a:gd name="T9" fmla="*/ 0 h 4115"/>
                  <a:gd name="T10" fmla="*/ 0 w 68"/>
                  <a:gd name="T11" fmla="*/ 0 h 4115"/>
                  <a:gd name="T12" fmla="*/ 0 w 68"/>
                  <a:gd name="T13" fmla="*/ 4115 h 4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4115">
                    <a:moveTo>
                      <a:pt x="0" y="4115"/>
                    </a:moveTo>
                    <a:lnTo>
                      <a:pt x="33" y="4115"/>
                    </a:lnTo>
                    <a:lnTo>
                      <a:pt x="68" y="4115"/>
                    </a:lnTo>
                    <a:lnTo>
                      <a:pt x="68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4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67" name="Freeform 1419"/>
              <p:cNvSpPr>
                <a:spLocks/>
              </p:cNvSpPr>
              <p:nvPr/>
            </p:nvSpPr>
            <p:spPr bwMode="auto">
              <a:xfrm>
                <a:off x="5405" y="1639"/>
                <a:ext cx="17" cy="1029"/>
              </a:xfrm>
              <a:custGeom>
                <a:avLst/>
                <a:gdLst>
                  <a:gd name="T0" fmla="*/ 0 w 68"/>
                  <a:gd name="T1" fmla="*/ 4115 h 4115"/>
                  <a:gd name="T2" fmla="*/ 33 w 68"/>
                  <a:gd name="T3" fmla="*/ 4115 h 4115"/>
                  <a:gd name="T4" fmla="*/ 68 w 68"/>
                  <a:gd name="T5" fmla="*/ 4115 h 4115"/>
                  <a:gd name="T6" fmla="*/ 68 w 68"/>
                  <a:gd name="T7" fmla="*/ 0 h 4115"/>
                  <a:gd name="T8" fmla="*/ 33 w 68"/>
                  <a:gd name="T9" fmla="*/ 0 h 4115"/>
                  <a:gd name="T10" fmla="*/ 0 w 68"/>
                  <a:gd name="T11" fmla="*/ 0 h 4115"/>
                  <a:gd name="T12" fmla="*/ 0 w 68"/>
                  <a:gd name="T13" fmla="*/ 4115 h 4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4115">
                    <a:moveTo>
                      <a:pt x="0" y="4115"/>
                    </a:moveTo>
                    <a:lnTo>
                      <a:pt x="33" y="4115"/>
                    </a:lnTo>
                    <a:lnTo>
                      <a:pt x="68" y="4115"/>
                    </a:lnTo>
                    <a:lnTo>
                      <a:pt x="68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4115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68" name="Freeform 1420"/>
              <p:cNvSpPr>
                <a:spLocks/>
              </p:cNvSpPr>
              <p:nvPr/>
            </p:nvSpPr>
            <p:spPr bwMode="auto">
              <a:xfrm>
                <a:off x="5405" y="1631"/>
                <a:ext cx="17" cy="8"/>
              </a:xfrm>
              <a:custGeom>
                <a:avLst/>
                <a:gdLst>
                  <a:gd name="T0" fmla="*/ 33 w 68"/>
                  <a:gd name="T1" fmla="*/ 35 h 35"/>
                  <a:gd name="T2" fmla="*/ 0 w 68"/>
                  <a:gd name="T3" fmla="*/ 35 h 35"/>
                  <a:gd name="T4" fmla="*/ 1 w 68"/>
                  <a:gd name="T5" fmla="*/ 25 h 35"/>
                  <a:gd name="T6" fmla="*/ 6 w 68"/>
                  <a:gd name="T7" fmla="*/ 15 h 35"/>
                  <a:gd name="T8" fmla="*/ 13 w 68"/>
                  <a:gd name="T9" fmla="*/ 8 h 35"/>
                  <a:gd name="T10" fmla="*/ 23 w 68"/>
                  <a:gd name="T11" fmla="*/ 3 h 35"/>
                  <a:gd name="T12" fmla="*/ 33 w 68"/>
                  <a:gd name="T13" fmla="*/ 0 h 35"/>
                  <a:gd name="T14" fmla="*/ 44 w 68"/>
                  <a:gd name="T15" fmla="*/ 3 h 35"/>
                  <a:gd name="T16" fmla="*/ 54 w 68"/>
                  <a:gd name="T17" fmla="*/ 8 h 35"/>
                  <a:gd name="T18" fmla="*/ 60 w 68"/>
                  <a:gd name="T19" fmla="*/ 15 h 35"/>
                  <a:gd name="T20" fmla="*/ 66 w 68"/>
                  <a:gd name="T21" fmla="*/ 25 h 35"/>
                  <a:gd name="T22" fmla="*/ 68 w 68"/>
                  <a:gd name="T23" fmla="*/ 35 h 35"/>
                  <a:gd name="T24" fmla="*/ 33 w 68"/>
                  <a:gd name="T2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5">
                    <a:moveTo>
                      <a:pt x="33" y="35"/>
                    </a:moveTo>
                    <a:lnTo>
                      <a:pt x="0" y="35"/>
                    </a:lnTo>
                    <a:lnTo>
                      <a:pt x="1" y="25"/>
                    </a:lnTo>
                    <a:lnTo>
                      <a:pt x="6" y="15"/>
                    </a:lnTo>
                    <a:lnTo>
                      <a:pt x="13" y="8"/>
                    </a:lnTo>
                    <a:lnTo>
                      <a:pt x="23" y="3"/>
                    </a:lnTo>
                    <a:lnTo>
                      <a:pt x="33" y="0"/>
                    </a:lnTo>
                    <a:lnTo>
                      <a:pt x="44" y="3"/>
                    </a:lnTo>
                    <a:lnTo>
                      <a:pt x="54" y="8"/>
                    </a:lnTo>
                    <a:lnTo>
                      <a:pt x="60" y="15"/>
                    </a:lnTo>
                    <a:lnTo>
                      <a:pt x="66" y="25"/>
                    </a:lnTo>
                    <a:lnTo>
                      <a:pt x="68" y="35"/>
                    </a:lnTo>
                    <a:lnTo>
                      <a:pt x="33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69" name="Freeform 1421"/>
              <p:cNvSpPr>
                <a:spLocks/>
              </p:cNvSpPr>
              <p:nvPr/>
            </p:nvSpPr>
            <p:spPr bwMode="auto">
              <a:xfrm>
                <a:off x="5405" y="1631"/>
                <a:ext cx="17" cy="8"/>
              </a:xfrm>
              <a:custGeom>
                <a:avLst/>
                <a:gdLst>
                  <a:gd name="T0" fmla="*/ 0 w 68"/>
                  <a:gd name="T1" fmla="*/ 35 h 35"/>
                  <a:gd name="T2" fmla="*/ 1 w 68"/>
                  <a:gd name="T3" fmla="*/ 25 h 35"/>
                  <a:gd name="T4" fmla="*/ 6 w 68"/>
                  <a:gd name="T5" fmla="*/ 15 h 35"/>
                  <a:gd name="T6" fmla="*/ 13 w 68"/>
                  <a:gd name="T7" fmla="*/ 8 h 35"/>
                  <a:gd name="T8" fmla="*/ 23 w 68"/>
                  <a:gd name="T9" fmla="*/ 3 h 35"/>
                  <a:gd name="T10" fmla="*/ 33 w 68"/>
                  <a:gd name="T11" fmla="*/ 0 h 35"/>
                  <a:gd name="T12" fmla="*/ 44 w 68"/>
                  <a:gd name="T13" fmla="*/ 3 h 35"/>
                  <a:gd name="T14" fmla="*/ 54 w 68"/>
                  <a:gd name="T15" fmla="*/ 8 h 35"/>
                  <a:gd name="T16" fmla="*/ 60 w 68"/>
                  <a:gd name="T17" fmla="*/ 15 h 35"/>
                  <a:gd name="T18" fmla="*/ 66 w 68"/>
                  <a:gd name="T19" fmla="*/ 25 h 35"/>
                  <a:gd name="T20" fmla="*/ 68 w 68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lnTo>
                      <a:pt x="1" y="25"/>
                    </a:lnTo>
                    <a:lnTo>
                      <a:pt x="6" y="15"/>
                    </a:lnTo>
                    <a:lnTo>
                      <a:pt x="13" y="8"/>
                    </a:lnTo>
                    <a:lnTo>
                      <a:pt x="23" y="3"/>
                    </a:lnTo>
                    <a:lnTo>
                      <a:pt x="33" y="0"/>
                    </a:lnTo>
                    <a:lnTo>
                      <a:pt x="44" y="3"/>
                    </a:lnTo>
                    <a:lnTo>
                      <a:pt x="54" y="8"/>
                    </a:lnTo>
                    <a:lnTo>
                      <a:pt x="60" y="15"/>
                    </a:lnTo>
                    <a:lnTo>
                      <a:pt x="66" y="25"/>
                    </a:lnTo>
                    <a:lnTo>
                      <a:pt x="68" y="3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70" name="Line 1422"/>
              <p:cNvSpPr>
                <a:spLocks noChangeShapeType="1"/>
              </p:cNvSpPr>
              <p:nvPr/>
            </p:nvSpPr>
            <p:spPr bwMode="auto">
              <a:xfrm>
                <a:off x="5755" y="1504"/>
                <a:ext cx="0" cy="2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71" name="Line 1423"/>
              <p:cNvSpPr>
                <a:spLocks noChangeShapeType="1"/>
              </p:cNvSpPr>
              <p:nvPr/>
            </p:nvSpPr>
            <p:spPr bwMode="auto">
              <a:xfrm>
                <a:off x="5755" y="1908"/>
                <a:ext cx="0" cy="45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72" name="Line 1424"/>
              <p:cNvSpPr>
                <a:spLocks noChangeShapeType="1"/>
              </p:cNvSpPr>
              <p:nvPr/>
            </p:nvSpPr>
            <p:spPr bwMode="auto">
              <a:xfrm>
                <a:off x="5755" y="2480"/>
                <a:ext cx="0" cy="2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73" name="Line 1425"/>
              <p:cNvSpPr>
                <a:spLocks noChangeShapeType="1"/>
              </p:cNvSpPr>
              <p:nvPr/>
            </p:nvSpPr>
            <p:spPr bwMode="auto">
              <a:xfrm>
                <a:off x="5755" y="1851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74" name="Line 1426"/>
              <p:cNvSpPr>
                <a:spLocks noChangeShapeType="1"/>
              </p:cNvSpPr>
              <p:nvPr/>
            </p:nvSpPr>
            <p:spPr bwMode="auto">
              <a:xfrm>
                <a:off x="5755" y="2423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75" name="Freeform 1427"/>
              <p:cNvSpPr>
                <a:spLocks/>
              </p:cNvSpPr>
              <p:nvPr/>
            </p:nvSpPr>
            <p:spPr bwMode="auto">
              <a:xfrm>
                <a:off x="6489" y="1704"/>
                <a:ext cx="16" cy="12"/>
              </a:xfrm>
              <a:custGeom>
                <a:avLst/>
                <a:gdLst>
                  <a:gd name="T0" fmla="*/ 31 w 65"/>
                  <a:gd name="T1" fmla="*/ 33 h 46"/>
                  <a:gd name="T2" fmla="*/ 0 w 65"/>
                  <a:gd name="T3" fmla="*/ 20 h 46"/>
                  <a:gd name="T4" fmla="*/ 5 w 65"/>
                  <a:gd name="T5" fmla="*/ 11 h 46"/>
                  <a:gd name="T6" fmla="*/ 13 w 65"/>
                  <a:gd name="T7" fmla="*/ 3 h 46"/>
                  <a:gd name="T8" fmla="*/ 23 w 65"/>
                  <a:gd name="T9" fmla="*/ 0 h 46"/>
                  <a:gd name="T10" fmla="*/ 34 w 65"/>
                  <a:gd name="T11" fmla="*/ 0 h 46"/>
                  <a:gd name="T12" fmla="*/ 44 w 65"/>
                  <a:gd name="T13" fmla="*/ 2 h 46"/>
                  <a:gd name="T14" fmla="*/ 53 w 65"/>
                  <a:gd name="T15" fmla="*/ 7 h 46"/>
                  <a:gd name="T16" fmla="*/ 61 w 65"/>
                  <a:gd name="T17" fmla="*/ 15 h 46"/>
                  <a:gd name="T18" fmla="*/ 65 w 65"/>
                  <a:gd name="T19" fmla="*/ 25 h 46"/>
                  <a:gd name="T20" fmla="*/ 65 w 65"/>
                  <a:gd name="T21" fmla="*/ 36 h 46"/>
                  <a:gd name="T22" fmla="*/ 62 w 65"/>
                  <a:gd name="T23" fmla="*/ 46 h 46"/>
                  <a:gd name="T24" fmla="*/ 31 w 65"/>
                  <a:gd name="T25" fmla="*/ 3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46">
                    <a:moveTo>
                      <a:pt x="31" y="33"/>
                    </a:moveTo>
                    <a:lnTo>
                      <a:pt x="0" y="20"/>
                    </a:lnTo>
                    <a:lnTo>
                      <a:pt x="5" y="11"/>
                    </a:lnTo>
                    <a:lnTo>
                      <a:pt x="13" y="3"/>
                    </a:lnTo>
                    <a:lnTo>
                      <a:pt x="23" y="0"/>
                    </a:lnTo>
                    <a:lnTo>
                      <a:pt x="34" y="0"/>
                    </a:lnTo>
                    <a:lnTo>
                      <a:pt x="44" y="2"/>
                    </a:lnTo>
                    <a:lnTo>
                      <a:pt x="53" y="7"/>
                    </a:lnTo>
                    <a:lnTo>
                      <a:pt x="61" y="15"/>
                    </a:lnTo>
                    <a:lnTo>
                      <a:pt x="65" y="25"/>
                    </a:lnTo>
                    <a:lnTo>
                      <a:pt x="65" y="36"/>
                    </a:lnTo>
                    <a:lnTo>
                      <a:pt x="62" y="46"/>
                    </a:lnTo>
                    <a:lnTo>
                      <a:pt x="31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76" name="Freeform 1428"/>
              <p:cNvSpPr>
                <a:spLocks/>
              </p:cNvSpPr>
              <p:nvPr/>
            </p:nvSpPr>
            <p:spPr bwMode="auto">
              <a:xfrm>
                <a:off x="6489" y="1704"/>
                <a:ext cx="16" cy="12"/>
              </a:xfrm>
              <a:custGeom>
                <a:avLst/>
                <a:gdLst>
                  <a:gd name="T0" fmla="*/ 0 w 65"/>
                  <a:gd name="T1" fmla="*/ 20 h 46"/>
                  <a:gd name="T2" fmla="*/ 5 w 65"/>
                  <a:gd name="T3" fmla="*/ 11 h 46"/>
                  <a:gd name="T4" fmla="*/ 13 w 65"/>
                  <a:gd name="T5" fmla="*/ 3 h 46"/>
                  <a:gd name="T6" fmla="*/ 23 w 65"/>
                  <a:gd name="T7" fmla="*/ 0 h 46"/>
                  <a:gd name="T8" fmla="*/ 34 w 65"/>
                  <a:gd name="T9" fmla="*/ 0 h 46"/>
                  <a:gd name="T10" fmla="*/ 44 w 65"/>
                  <a:gd name="T11" fmla="*/ 2 h 46"/>
                  <a:gd name="T12" fmla="*/ 53 w 65"/>
                  <a:gd name="T13" fmla="*/ 7 h 46"/>
                  <a:gd name="T14" fmla="*/ 61 w 65"/>
                  <a:gd name="T15" fmla="*/ 15 h 46"/>
                  <a:gd name="T16" fmla="*/ 65 w 65"/>
                  <a:gd name="T17" fmla="*/ 25 h 46"/>
                  <a:gd name="T18" fmla="*/ 65 w 65"/>
                  <a:gd name="T19" fmla="*/ 36 h 46"/>
                  <a:gd name="T20" fmla="*/ 62 w 65"/>
                  <a:gd name="T21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46">
                    <a:moveTo>
                      <a:pt x="0" y="20"/>
                    </a:moveTo>
                    <a:lnTo>
                      <a:pt x="5" y="11"/>
                    </a:lnTo>
                    <a:lnTo>
                      <a:pt x="13" y="3"/>
                    </a:lnTo>
                    <a:lnTo>
                      <a:pt x="23" y="0"/>
                    </a:lnTo>
                    <a:lnTo>
                      <a:pt x="34" y="0"/>
                    </a:lnTo>
                    <a:lnTo>
                      <a:pt x="44" y="2"/>
                    </a:lnTo>
                    <a:lnTo>
                      <a:pt x="53" y="7"/>
                    </a:lnTo>
                    <a:lnTo>
                      <a:pt x="61" y="15"/>
                    </a:lnTo>
                    <a:lnTo>
                      <a:pt x="65" y="25"/>
                    </a:lnTo>
                    <a:lnTo>
                      <a:pt x="65" y="36"/>
                    </a:lnTo>
                    <a:lnTo>
                      <a:pt x="62" y="4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77" name="Freeform 1429"/>
              <p:cNvSpPr>
                <a:spLocks/>
              </p:cNvSpPr>
              <p:nvPr/>
            </p:nvSpPr>
            <p:spPr bwMode="auto">
              <a:xfrm>
                <a:off x="6090" y="1709"/>
                <a:ext cx="414" cy="962"/>
              </a:xfrm>
              <a:custGeom>
                <a:avLst/>
                <a:gdLst>
                  <a:gd name="T0" fmla="*/ 1659 w 1659"/>
                  <a:gd name="T1" fmla="*/ 26 h 3848"/>
                  <a:gd name="T2" fmla="*/ 1628 w 1659"/>
                  <a:gd name="T3" fmla="*/ 13 h 3848"/>
                  <a:gd name="T4" fmla="*/ 1597 w 1659"/>
                  <a:gd name="T5" fmla="*/ 0 h 3848"/>
                  <a:gd name="T6" fmla="*/ 0 w 1659"/>
                  <a:gd name="T7" fmla="*/ 3822 h 3848"/>
                  <a:gd name="T8" fmla="*/ 31 w 1659"/>
                  <a:gd name="T9" fmla="*/ 3835 h 3848"/>
                  <a:gd name="T10" fmla="*/ 62 w 1659"/>
                  <a:gd name="T11" fmla="*/ 3848 h 3848"/>
                  <a:gd name="T12" fmla="*/ 1659 w 1659"/>
                  <a:gd name="T13" fmla="*/ 26 h 3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9" h="3848">
                    <a:moveTo>
                      <a:pt x="1659" y="26"/>
                    </a:moveTo>
                    <a:lnTo>
                      <a:pt x="1628" y="13"/>
                    </a:lnTo>
                    <a:lnTo>
                      <a:pt x="1597" y="0"/>
                    </a:lnTo>
                    <a:lnTo>
                      <a:pt x="0" y="3822"/>
                    </a:lnTo>
                    <a:lnTo>
                      <a:pt x="31" y="3835"/>
                    </a:lnTo>
                    <a:lnTo>
                      <a:pt x="62" y="3848"/>
                    </a:lnTo>
                    <a:lnTo>
                      <a:pt x="1659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78" name="Freeform 1430"/>
              <p:cNvSpPr>
                <a:spLocks/>
              </p:cNvSpPr>
              <p:nvPr/>
            </p:nvSpPr>
            <p:spPr bwMode="auto">
              <a:xfrm>
                <a:off x="6090" y="1709"/>
                <a:ext cx="414" cy="962"/>
              </a:xfrm>
              <a:custGeom>
                <a:avLst/>
                <a:gdLst>
                  <a:gd name="T0" fmla="*/ 1659 w 1659"/>
                  <a:gd name="T1" fmla="*/ 26 h 3848"/>
                  <a:gd name="T2" fmla="*/ 1628 w 1659"/>
                  <a:gd name="T3" fmla="*/ 13 h 3848"/>
                  <a:gd name="T4" fmla="*/ 1597 w 1659"/>
                  <a:gd name="T5" fmla="*/ 0 h 3848"/>
                  <a:gd name="T6" fmla="*/ 0 w 1659"/>
                  <a:gd name="T7" fmla="*/ 3822 h 3848"/>
                  <a:gd name="T8" fmla="*/ 31 w 1659"/>
                  <a:gd name="T9" fmla="*/ 3835 h 3848"/>
                  <a:gd name="T10" fmla="*/ 62 w 1659"/>
                  <a:gd name="T11" fmla="*/ 3848 h 3848"/>
                  <a:gd name="T12" fmla="*/ 1659 w 1659"/>
                  <a:gd name="T13" fmla="*/ 26 h 3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9" h="3848">
                    <a:moveTo>
                      <a:pt x="1659" y="26"/>
                    </a:moveTo>
                    <a:lnTo>
                      <a:pt x="1628" y="13"/>
                    </a:lnTo>
                    <a:lnTo>
                      <a:pt x="1597" y="0"/>
                    </a:lnTo>
                    <a:lnTo>
                      <a:pt x="0" y="3822"/>
                    </a:lnTo>
                    <a:lnTo>
                      <a:pt x="31" y="3835"/>
                    </a:lnTo>
                    <a:lnTo>
                      <a:pt x="62" y="3848"/>
                    </a:lnTo>
                    <a:lnTo>
                      <a:pt x="1659" y="26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79" name="Freeform 1431"/>
              <p:cNvSpPr>
                <a:spLocks/>
              </p:cNvSpPr>
              <p:nvPr/>
            </p:nvSpPr>
            <p:spPr bwMode="auto">
              <a:xfrm>
                <a:off x="6089" y="2665"/>
                <a:ext cx="16" cy="11"/>
              </a:xfrm>
              <a:custGeom>
                <a:avLst/>
                <a:gdLst>
                  <a:gd name="T0" fmla="*/ 33 w 64"/>
                  <a:gd name="T1" fmla="*/ 13 h 46"/>
                  <a:gd name="T2" fmla="*/ 64 w 64"/>
                  <a:gd name="T3" fmla="*/ 26 h 46"/>
                  <a:gd name="T4" fmla="*/ 59 w 64"/>
                  <a:gd name="T5" fmla="*/ 35 h 46"/>
                  <a:gd name="T6" fmla="*/ 51 w 64"/>
                  <a:gd name="T7" fmla="*/ 42 h 46"/>
                  <a:gd name="T8" fmla="*/ 41 w 64"/>
                  <a:gd name="T9" fmla="*/ 46 h 46"/>
                  <a:gd name="T10" fmla="*/ 31 w 64"/>
                  <a:gd name="T11" fmla="*/ 46 h 46"/>
                  <a:gd name="T12" fmla="*/ 20 w 64"/>
                  <a:gd name="T13" fmla="*/ 44 h 46"/>
                  <a:gd name="T14" fmla="*/ 11 w 64"/>
                  <a:gd name="T15" fmla="*/ 39 h 46"/>
                  <a:gd name="T16" fmla="*/ 4 w 64"/>
                  <a:gd name="T17" fmla="*/ 31 h 46"/>
                  <a:gd name="T18" fmla="*/ 0 w 64"/>
                  <a:gd name="T19" fmla="*/ 20 h 46"/>
                  <a:gd name="T20" fmla="*/ 0 w 64"/>
                  <a:gd name="T21" fmla="*/ 10 h 46"/>
                  <a:gd name="T22" fmla="*/ 2 w 64"/>
                  <a:gd name="T23" fmla="*/ 0 h 46"/>
                  <a:gd name="T24" fmla="*/ 33 w 64"/>
                  <a:gd name="T25" fmla="*/ 1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46">
                    <a:moveTo>
                      <a:pt x="33" y="13"/>
                    </a:moveTo>
                    <a:lnTo>
                      <a:pt x="64" y="26"/>
                    </a:lnTo>
                    <a:lnTo>
                      <a:pt x="59" y="35"/>
                    </a:lnTo>
                    <a:lnTo>
                      <a:pt x="51" y="42"/>
                    </a:lnTo>
                    <a:lnTo>
                      <a:pt x="41" y="46"/>
                    </a:lnTo>
                    <a:lnTo>
                      <a:pt x="31" y="46"/>
                    </a:lnTo>
                    <a:lnTo>
                      <a:pt x="20" y="44"/>
                    </a:lnTo>
                    <a:lnTo>
                      <a:pt x="11" y="39"/>
                    </a:lnTo>
                    <a:lnTo>
                      <a:pt x="4" y="31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2" y="0"/>
                    </a:lnTo>
                    <a:lnTo>
                      <a:pt x="33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0" name="Freeform 1432"/>
              <p:cNvSpPr>
                <a:spLocks/>
              </p:cNvSpPr>
              <p:nvPr/>
            </p:nvSpPr>
            <p:spPr bwMode="auto">
              <a:xfrm>
                <a:off x="6089" y="2665"/>
                <a:ext cx="16" cy="11"/>
              </a:xfrm>
              <a:custGeom>
                <a:avLst/>
                <a:gdLst>
                  <a:gd name="T0" fmla="*/ 64 w 64"/>
                  <a:gd name="T1" fmla="*/ 26 h 46"/>
                  <a:gd name="T2" fmla="*/ 59 w 64"/>
                  <a:gd name="T3" fmla="*/ 35 h 46"/>
                  <a:gd name="T4" fmla="*/ 51 w 64"/>
                  <a:gd name="T5" fmla="*/ 42 h 46"/>
                  <a:gd name="T6" fmla="*/ 41 w 64"/>
                  <a:gd name="T7" fmla="*/ 46 h 46"/>
                  <a:gd name="T8" fmla="*/ 31 w 64"/>
                  <a:gd name="T9" fmla="*/ 46 h 46"/>
                  <a:gd name="T10" fmla="*/ 20 w 64"/>
                  <a:gd name="T11" fmla="*/ 44 h 46"/>
                  <a:gd name="T12" fmla="*/ 11 w 64"/>
                  <a:gd name="T13" fmla="*/ 39 h 46"/>
                  <a:gd name="T14" fmla="*/ 4 w 64"/>
                  <a:gd name="T15" fmla="*/ 31 h 46"/>
                  <a:gd name="T16" fmla="*/ 0 w 64"/>
                  <a:gd name="T17" fmla="*/ 20 h 46"/>
                  <a:gd name="T18" fmla="*/ 0 w 64"/>
                  <a:gd name="T19" fmla="*/ 10 h 46"/>
                  <a:gd name="T20" fmla="*/ 2 w 64"/>
                  <a:gd name="T21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46">
                    <a:moveTo>
                      <a:pt x="64" y="26"/>
                    </a:moveTo>
                    <a:lnTo>
                      <a:pt x="59" y="35"/>
                    </a:lnTo>
                    <a:lnTo>
                      <a:pt x="51" y="42"/>
                    </a:lnTo>
                    <a:lnTo>
                      <a:pt x="41" y="46"/>
                    </a:lnTo>
                    <a:lnTo>
                      <a:pt x="31" y="46"/>
                    </a:lnTo>
                    <a:lnTo>
                      <a:pt x="20" y="44"/>
                    </a:lnTo>
                    <a:lnTo>
                      <a:pt x="11" y="39"/>
                    </a:lnTo>
                    <a:lnTo>
                      <a:pt x="4" y="31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1" name="Freeform 1433"/>
              <p:cNvSpPr>
                <a:spLocks/>
              </p:cNvSpPr>
              <p:nvPr/>
            </p:nvSpPr>
            <p:spPr bwMode="auto">
              <a:xfrm>
                <a:off x="6888" y="2665"/>
                <a:ext cx="16" cy="11"/>
              </a:xfrm>
              <a:custGeom>
                <a:avLst/>
                <a:gdLst>
                  <a:gd name="T0" fmla="*/ 31 w 65"/>
                  <a:gd name="T1" fmla="*/ 13 h 46"/>
                  <a:gd name="T2" fmla="*/ 62 w 65"/>
                  <a:gd name="T3" fmla="*/ 0 h 46"/>
                  <a:gd name="T4" fmla="*/ 65 w 65"/>
                  <a:gd name="T5" fmla="*/ 10 h 46"/>
                  <a:gd name="T6" fmla="*/ 65 w 65"/>
                  <a:gd name="T7" fmla="*/ 20 h 46"/>
                  <a:gd name="T8" fmla="*/ 61 w 65"/>
                  <a:gd name="T9" fmla="*/ 31 h 46"/>
                  <a:gd name="T10" fmla="*/ 53 w 65"/>
                  <a:gd name="T11" fmla="*/ 39 h 46"/>
                  <a:gd name="T12" fmla="*/ 44 w 65"/>
                  <a:gd name="T13" fmla="*/ 44 h 46"/>
                  <a:gd name="T14" fmla="*/ 34 w 65"/>
                  <a:gd name="T15" fmla="*/ 46 h 46"/>
                  <a:gd name="T16" fmla="*/ 23 w 65"/>
                  <a:gd name="T17" fmla="*/ 46 h 46"/>
                  <a:gd name="T18" fmla="*/ 13 w 65"/>
                  <a:gd name="T19" fmla="*/ 42 h 46"/>
                  <a:gd name="T20" fmla="*/ 5 w 65"/>
                  <a:gd name="T21" fmla="*/ 35 h 46"/>
                  <a:gd name="T22" fmla="*/ 0 w 65"/>
                  <a:gd name="T23" fmla="*/ 26 h 46"/>
                  <a:gd name="T24" fmla="*/ 31 w 65"/>
                  <a:gd name="T25" fmla="*/ 1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46">
                    <a:moveTo>
                      <a:pt x="31" y="13"/>
                    </a:moveTo>
                    <a:lnTo>
                      <a:pt x="62" y="0"/>
                    </a:lnTo>
                    <a:lnTo>
                      <a:pt x="65" y="10"/>
                    </a:lnTo>
                    <a:lnTo>
                      <a:pt x="65" y="20"/>
                    </a:lnTo>
                    <a:lnTo>
                      <a:pt x="61" y="31"/>
                    </a:lnTo>
                    <a:lnTo>
                      <a:pt x="53" y="39"/>
                    </a:lnTo>
                    <a:lnTo>
                      <a:pt x="44" y="44"/>
                    </a:lnTo>
                    <a:lnTo>
                      <a:pt x="34" y="46"/>
                    </a:lnTo>
                    <a:lnTo>
                      <a:pt x="23" y="46"/>
                    </a:lnTo>
                    <a:lnTo>
                      <a:pt x="13" y="42"/>
                    </a:lnTo>
                    <a:lnTo>
                      <a:pt x="5" y="35"/>
                    </a:lnTo>
                    <a:lnTo>
                      <a:pt x="0" y="26"/>
                    </a:lnTo>
                    <a:lnTo>
                      <a:pt x="31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2" name="Freeform 1434"/>
              <p:cNvSpPr>
                <a:spLocks/>
              </p:cNvSpPr>
              <p:nvPr/>
            </p:nvSpPr>
            <p:spPr bwMode="auto">
              <a:xfrm>
                <a:off x="6888" y="2665"/>
                <a:ext cx="16" cy="11"/>
              </a:xfrm>
              <a:custGeom>
                <a:avLst/>
                <a:gdLst>
                  <a:gd name="T0" fmla="*/ 62 w 65"/>
                  <a:gd name="T1" fmla="*/ 0 h 46"/>
                  <a:gd name="T2" fmla="*/ 65 w 65"/>
                  <a:gd name="T3" fmla="*/ 10 h 46"/>
                  <a:gd name="T4" fmla="*/ 65 w 65"/>
                  <a:gd name="T5" fmla="*/ 20 h 46"/>
                  <a:gd name="T6" fmla="*/ 61 w 65"/>
                  <a:gd name="T7" fmla="*/ 31 h 46"/>
                  <a:gd name="T8" fmla="*/ 53 w 65"/>
                  <a:gd name="T9" fmla="*/ 39 h 46"/>
                  <a:gd name="T10" fmla="*/ 44 w 65"/>
                  <a:gd name="T11" fmla="*/ 44 h 46"/>
                  <a:gd name="T12" fmla="*/ 34 w 65"/>
                  <a:gd name="T13" fmla="*/ 46 h 46"/>
                  <a:gd name="T14" fmla="*/ 23 w 65"/>
                  <a:gd name="T15" fmla="*/ 46 h 46"/>
                  <a:gd name="T16" fmla="*/ 13 w 65"/>
                  <a:gd name="T17" fmla="*/ 42 h 46"/>
                  <a:gd name="T18" fmla="*/ 5 w 65"/>
                  <a:gd name="T19" fmla="*/ 35 h 46"/>
                  <a:gd name="T20" fmla="*/ 0 w 65"/>
                  <a:gd name="T21" fmla="*/ 2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46">
                    <a:moveTo>
                      <a:pt x="62" y="0"/>
                    </a:moveTo>
                    <a:lnTo>
                      <a:pt x="65" y="10"/>
                    </a:lnTo>
                    <a:lnTo>
                      <a:pt x="65" y="20"/>
                    </a:lnTo>
                    <a:lnTo>
                      <a:pt x="61" y="31"/>
                    </a:lnTo>
                    <a:lnTo>
                      <a:pt x="53" y="39"/>
                    </a:lnTo>
                    <a:lnTo>
                      <a:pt x="44" y="44"/>
                    </a:lnTo>
                    <a:lnTo>
                      <a:pt x="34" y="46"/>
                    </a:lnTo>
                    <a:lnTo>
                      <a:pt x="23" y="46"/>
                    </a:lnTo>
                    <a:lnTo>
                      <a:pt x="13" y="42"/>
                    </a:lnTo>
                    <a:lnTo>
                      <a:pt x="5" y="35"/>
                    </a:lnTo>
                    <a:lnTo>
                      <a:pt x="0" y="26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3" name="Freeform 1435"/>
              <p:cNvSpPr>
                <a:spLocks/>
              </p:cNvSpPr>
              <p:nvPr/>
            </p:nvSpPr>
            <p:spPr bwMode="auto">
              <a:xfrm>
                <a:off x="6489" y="1709"/>
                <a:ext cx="415" cy="962"/>
              </a:xfrm>
              <a:custGeom>
                <a:avLst/>
                <a:gdLst>
                  <a:gd name="T0" fmla="*/ 1597 w 1659"/>
                  <a:gd name="T1" fmla="*/ 3848 h 3848"/>
                  <a:gd name="T2" fmla="*/ 1628 w 1659"/>
                  <a:gd name="T3" fmla="*/ 3835 h 3848"/>
                  <a:gd name="T4" fmla="*/ 1659 w 1659"/>
                  <a:gd name="T5" fmla="*/ 3822 h 3848"/>
                  <a:gd name="T6" fmla="*/ 62 w 1659"/>
                  <a:gd name="T7" fmla="*/ 0 h 3848"/>
                  <a:gd name="T8" fmla="*/ 31 w 1659"/>
                  <a:gd name="T9" fmla="*/ 13 h 3848"/>
                  <a:gd name="T10" fmla="*/ 0 w 1659"/>
                  <a:gd name="T11" fmla="*/ 26 h 3848"/>
                  <a:gd name="T12" fmla="*/ 1597 w 1659"/>
                  <a:gd name="T13" fmla="*/ 3848 h 3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9" h="3848">
                    <a:moveTo>
                      <a:pt x="1597" y="3848"/>
                    </a:moveTo>
                    <a:lnTo>
                      <a:pt x="1628" y="3835"/>
                    </a:lnTo>
                    <a:lnTo>
                      <a:pt x="1659" y="3822"/>
                    </a:lnTo>
                    <a:lnTo>
                      <a:pt x="62" y="0"/>
                    </a:lnTo>
                    <a:lnTo>
                      <a:pt x="31" y="13"/>
                    </a:lnTo>
                    <a:lnTo>
                      <a:pt x="0" y="26"/>
                    </a:lnTo>
                    <a:lnTo>
                      <a:pt x="1597" y="38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4" name="Freeform 1436"/>
              <p:cNvSpPr>
                <a:spLocks/>
              </p:cNvSpPr>
              <p:nvPr/>
            </p:nvSpPr>
            <p:spPr bwMode="auto">
              <a:xfrm>
                <a:off x="6489" y="1709"/>
                <a:ext cx="415" cy="962"/>
              </a:xfrm>
              <a:custGeom>
                <a:avLst/>
                <a:gdLst>
                  <a:gd name="T0" fmla="*/ 1597 w 1659"/>
                  <a:gd name="T1" fmla="*/ 3848 h 3848"/>
                  <a:gd name="T2" fmla="*/ 1628 w 1659"/>
                  <a:gd name="T3" fmla="*/ 3835 h 3848"/>
                  <a:gd name="T4" fmla="*/ 1659 w 1659"/>
                  <a:gd name="T5" fmla="*/ 3822 h 3848"/>
                  <a:gd name="T6" fmla="*/ 62 w 1659"/>
                  <a:gd name="T7" fmla="*/ 0 h 3848"/>
                  <a:gd name="T8" fmla="*/ 31 w 1659"/>
                  <a:gd name="T9" fmla="*/ 13 h 3848"/>
                  <a:gd name="T10" fmla="*/ 0 w 1659"/>
                  <a:gd name="T11" fmla="*/ 26 h 3848"/>
                  <a:gd name="T12" fmla="*/ 1597 w 1659"/>
                  <a:gd name="T13" fmla="*/ 3848 h 3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9" h="3848">
                    <a:moveTo>
                      <a:pt x="1597" y="3848"/>
                    </a:moveTo>
                    <a:lnTo>
                      <a:pt x="1628" y="3835"/>
                    </a:lnTo>
                    <a:lnTo>
                      <a:pt x="1659" y="3822"/>
                    </a:lnTo>
                    <a:lnTo>
                      <a:pt x="62" y="0"/>
                    </a:lnTo>
                    <a:lnTo>
                      <a:pt x="31" y="13"/>
                    </a:lnTo>
                    <a:lnTo>
                      <a:pt x="0" y="26"/>
                    </a:lnTo>
                    <a:lnTo>
                      <a:pt x="1597" y="3848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5" name="Freeform 1437"/>
              <p:cNvSpPr>
                <a:spLocks/>
              </p:cNvSpPr>
              <p:nvPr/>
            </p:nvSpPr>
            <p:spPr bwMode="auto">
              <a:xfrm>
                <a:off x="6488" y="1704"/>
                <a:ext cx="16" cy="12"/>
              </a:xfrm>
              <a:custGeom>
                <a:avLst/>
                <a:gdLst>
                  <a:gd name="T0" fmla="*/ 33 w 64"/>
                  <a:gd name="T1" fmla="*/ 33 h 46"/>
                  <a:gd name="T2" fmla="*/ 2 w 64"/>
                  <a:gd name="T3" fmla="*/ 46 h 46"/>
                  <a:gd name="T4" fmla="*/ 0 w 64"/>
                  <a:gd name="T5" fmla="*/ 36 h 46"/>
                  <a:gd name="T6" fmla="*/ 0 w 64"/>
                  <a:gd name="T7" fmla="*/ 25 h 46"/>
                  <a:gd name="T8" fmla="*/ 4 w 64"/>
                  <a:gd name="T9" fmla="*/ 15 h 46"/>
                  <a:gd name="T10" fmla="*/ 11 w 64"/>
                  <a:gd name="T11" fmla="*/ 7 h 46"/>
                  <a:gd name="T12" fmla="*/ 20 w 64"/>
                  <a:gd name="T13" fmla="*/ 2 h 46"/>
                  <a:gd name="T14" fmla="*/ 31 w 64"/>
                  <a:gd name="T15" fmla="*/ 0 h 46"/>
                  <a:gd name="T16" fmla="*/ 41 w 64"/>
                  <a:gd name="T17" fmla="*/ 0 h 46"/>
                  <a:gd name="T18" fmla="*/ 51 w 64"/>
                  <a:gd name="T19" fmla="*/ 3 h 46"/>
                  <a:gd name="T20" fmla="*/ 59 w 64"/>
                  <a:gd name="T21" fmla="*/ 11 h 46"/>
                  <a:gd name="T22" fmla="*/ 64 w 64"/>
                  <a:gd name="T23" fmla="*/ 20 h 46"/>
                  <a:gd name="T24" fmla="*/ 33 w 64"/>
                  <a:gd name="T25" fmla="*/ 33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46">
                    <a:moveTo>
                      <a:pt x="33" y="33"/>
                    </a:moveTo>
                    <a:lnTo>
                      <a:pt x="2" y="46"/>
                    </a:lnTo>
                    <a:lnTo>
                      <a:pt x="0" y="36"/>
                    </a:lnTo>
                    <a:lnTo>
                      <a:pt x="0" y="25"/>
                    </a:lnTo>
                    <a:lnTo>
                      <a:pt x="4" y="15"/>
                    </a:lnTo>
                    <a:lnTo>
                      <a:pt x="11" y="7"/>
                    </a:lnTo>
                    <a:lnTo>
                      <a:pt x="20" y="2"/>
                    </a:lnTo>
                    <a:lnTo>
                      <a:pt x="31" y="0"/>
                    </a:lnTo>
                    <a:lnTo>
                      <a:pt x="41" y="0"/>
                    </a:lnTo>
                    <a:lnTo>
                      <a:pt x="51" y="3"/>
                    </a:lnTo>
                    <a:lnTo>
                      <a:pt x="59" y="11"/>
                    </a:lnTo>
                    <a:lnTo>
                      <a:pt x="64" y="20"/>
                    </a:lnTo>
                    <a:lnTo>
                      <a:pt x="33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6" name="Freeform 1438"/>
              <p:cNvSpPr>
                <a:spLocks/>
              </p:cNvSpPr>
              <p:nvPr/>
            </p:nvSpPr>
            <p:spPr bwMode="auto">
              <a:xfrm>
                <a:off x="6488" y="1704"/>
                <a:ext cx="16" cy="12"/>
              </a:xfrm>
              <a:custGeom>
                <a:avLst/>
                <a:gdLst>
                  <a:gd name="T0" fmla="*/ 2 w 64"/>
                  <a:gd name="T1" fmla="*/ 46 h 46"/>
                  <a:gd name="T2" fmla="*/ 0 w 64"/>
                  <a:gd name="T3" fmla="*/ 36 h 46"/>
                  <a:gd name="T4" fmla="*/ 0 w 64"/>
                  <a:gd name="T5" fmla="*/ 25 h 46"/>
                  <a:gd name="T6" fmla="*/ 4 w 64"/>
                  <a:gd name="T7" fmla="*/ 15 h 46"/>
                  <a:gd name="T8" fmla="*/ 11 w 64"/>
                  <a:gd name="T9" fmla="*/ 7 h 46"/>
                  <a:gd name="T10" fmla="*/ 20 w 64"/>
                  <a:gd name="T11" fmla="*/ 2 h 46"/>
                  <a:gd name="T12" fmla="*/ 31 w 64"/>
                  <a:gd name="T13" fmla="*/ 0 h 46"/>
                  <a:gd name="T14" fmla="*/ 41 w 64"/>
                  <a:gd name="T15" fmla="*/ 0 h 46"/>
                  <a:gd name="T16" fmla="*/ 51 w 64"/>
                  <a:gd name="T17" fmla="*/ 3 h 46"/>
                  <a:gd name="T18" fmla="*/ 59 w 64"/>
                  <a:gd name="T19" fmla="*/ 11 h 46"/>
                  <a:gd name="T20" fmla="*/ 64 w 64"/>
                  <a:gd name="T21" fmla="*/ 2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46">
                    <a:moveTo>
                      <a:pt x="2" y="46"/>
                    </a:moveTo>
                    <a:lnTo>
                      <a:pt x="0" y="36"/>
                    </a:lnTo>
                    <a:lnTo>
                      <a:pt x="0" y="25"/>
                    </a:lnTo>
                    <a:lnTo>
                      <a:pt x="4" y="15"/>
                    </a:lnTo>
                    <a:lnTo>
                      <a:pt x="11" y="7"/>
                    </a:lnTo>
                    <a:lnTo>
                      <a:pt x="20" y="2"/>
                    </a:lnTo>
                    <a:lnTo>
                      <a:pt x="31" y="0"/>
                    </a:lnTo>
                    <a:lnTo>
                      <a:pt x="41" y="0"/>
                    </a:lnTo>
                    <a:lnTo>
                      <a:pt x="51" y="3"/>
                    </a:lnTo>
                    <a:lnTo>
                      <a:pt x="59" y="11"/>
                    </a:lnTo>
                    <a:lnTo>
                      <a:pt x="64" y="2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7" name="Freeform 1439"/>
              <p:cNvSpPr>
                <a:spLocks/>
              </p:cNvSpPr>
              <p:nvPr/>
            </p:nvSpPr>
            <p:spPr bwMode="auto">
              <a:xfrm>
                <a:off x="6488" y="2668"/>
                <a:ext cx="17" cy="8"/>
              </a:xfrm>
              <a:custGeom>
                <a:avLst/>
                <a:gdLst>
                  <a:gd name="T0" fmla="*/ 33 w 68"/>
                  <a:gd name="T1" fmla="*/ 0 h 33"/>
                  <a:gd name="T2" fmla="*/ 68 w 68"/>
                  <a:gd name="T3" fmla="*/ 0 h 33"/>
                  <a:gd name="T4" fmla="*/ 65 w 68"/>
                  <a:gd name="T5" fmla="*/ 10 h 33"/>
                  <a:gd name="T6" fmla="*/ 60 w 68"/>
                  <a:gd name="T7" fmla="*/ 20 h 33"/>
                  <a:gd name="T8" fmla="*/ 54 w 68"/>
                  <a:gd name="T9" fmla="*/ 27 h 33"/>
                  <a:gd name="T10" fmla="*/ 43 w 68"/>
                  <a:gd name="T11" fmla="*/ 32 h 33"/>
                  <a:gd name="T12" fmla="*/ 33 w 68"/>
                  <a:gd name="T13" fmla="*/ 33 h 33"/>
                  <a:gd name="T14" fmla="*/ 23 w 68"/>
                  <a:gd name="T15" fmla="*/ 32 h 33"/>
                  <a:gd name="T16" fmla="*/ 13 w 68"/>
                  <a:gd name="T17" fmla="*/ 27 h 33"/>
                  <a:gd name="T18" fmla="*/ 6 w 68"/>
                  <a:gd name="T19" fmla="*/ 20 h 33"/>
                  <a:gd name="T20" fmla="*/ 1 w 68"/>
                  <a:gd name="T21" fmla="*/ 10 h 33"/>
                  <a:gd name="T22" fmla="*/ 0 w 68"/>
                  <a:gd name="T23" fmla="*/ 0 h 33"/>
                  <a:gd name="T24" fmla="*/ 33 w 68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3">
                    <a:moveTo>
                      <a:pt x="33" y="0"/>
                    </a:moveTo>
                    <a:lnTo>
                      <a:pt x="68" y="0"/>
                    </a:lnTo>
                    <a:lnTo>
                      <a:pt x="65" y="10"/>
                    </a:lnTo>
                    <a:lnTo>
                      <a:pt x="60" y="20"/>
                    </a:lnTo>
                    <a:lnTo>
                      <a:pt x="54" y="27"/>
                    </a:lnTo>
                    <a:lnTo>
                      <a:pt x="43" y="32"/>
                    </a:lnTo>
                    <a:lnTo>
                      <a:pt x="33" y="33"/>
                    </a:lnTo>
                    <a:lnTo>
                      <a:pt x="23" y="32"/>
                    </a:lnTo>
                    <a:lnTo>
                      <a:pt x="13" y="27"/>
                    </a:lnTo>
                    <a:lnTo>
                      <a:pt x="6" y="20"/>
                    </a:lnTo>
                    <a:lnTo>
                      <a:pt x="1" y="10"/>
                    </a:lnTo>
                    <a:lnTo>
                      <a:pt x="0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8" name="Freeform 1440"/>
              <p:cNvSpPr>
                <a:spLocks/>
              </p:cNvSpPr>
              <p:nvPr/>
            </p:nvSpPr>
            <p:spPr bwMode="auto">
              <a:xfrm>
                <a:off x="6488" y="2668"/>
                <a:ext cx="17" cy="8"/>
              </a:xfrm>
              <a:custGeom>
                <a:avLst/>
                <a:gdLst>
                  <a:gd name="T0" fmla="*/ 68 w 68"/>
                  <a:gd name="T1" fmla="*/ 0 h 33"/>
                  <a:gd name="T2" fmla="*/ 65 w 68"/>
                  <a:gd name="T3" fmla="*/ 10 h 33"/>
                  <a:gd name="T4" fmla="*/ 60 w 68"/>
                  <a:gd name="T5" fmla="*/ 20 h 33"/>
                  <a:gd name="T6" fmla="*/ 54 w 68"/>
                  <a:gd name="T7" fmla="*/ 27 h 33"/>
                  <a:gd name="T8" fmla="*/ 43 w 68"/>
                  <a:gd name="T9" fmla="*/ 32 h 33"/>
                  <a:gd name="T10" fmla="*/ 33 w 68"/>
                  <a:gd name="T11" fmla="*/ 33 h 33"/>
                  <a:gd name="T12" fmla="*/ 23 w 68"/>
                  <a:gd name="T13" fmla="*/ 32 h 33"/>
                  <a:gd name="T14" fmla="*/ 13 w 68"/>
                  <a:gd name="T15" fmla="*/ 27 h 33"/>
                  <a:gd name="T16" fmla="*/ 6 w 68"/>
                  <a:gd name="T17" fmla="*/ 20 h 33"/>
                  <a:gd name="T18" fmla="*/ 1 w 68"/>
                  <a:gd name="T19" fmla="*/ 10 h 33"/>
                  <a:gd name="T20" fmla="*/ 0 w 68"/>
                  <a:gd name="T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3">
                    <a:moveTo>
                      <a:pt x="68" y="0"/>
                    </a:moveTo>
                    <a:lnTo>
                      <a:pt x="65" y="10"/>
                    </a:lnTo>
                    <a:lnTo>
                      <a:pt x="60" y="20"/>
                    </a:lnTo>
                    <a:lnTo>
                      <a:pt x="54" y="27"/>
                    </a:lnTo>
                    <a:lnTo>
                      <a:pt x="43" y="32"/>
                    </a:lnTo>
                    <a:lnTo>
                      <a:pt x="33" y="33"/>
                    </a:lnTo>
                    <a:lnTo>
                      <a:pt x="23" y="32"/>
                    </a:lnTo>
                    <a:lnTo>
                      <a:pt x="13" y="27"/>
                    </a:lnTo>
                    <a:lnTo>
                      <a:pt x="6" y="20"/>
                    </a:lnTo>
                    <a:lnTo>
                      <a:pt x="1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89" name="Freeform 1441"/>
              <p:cNvSpPr>
                <a:spLocks/>
              </p:cNvSpPr>
              <p:nvPr/>
            </p:nvSpPr>
            <p:spPr bwMode="auto">
              <a:xfrm>
                <a:off x="6488" y="1713"/>
                <a:ext cx="17" cy="955"/>
              </a:xfrm>
              <a:custGeom>
                <a:avLst/>
                <a:gdLst>
                  <a:gd name="T0" fmla="*/ 0 w 68"/>
                  <a:gd name="T1" fmla="*/ 3822 h 3822"/>
                  <a:gd name="T2" fmla="*/ 33 w 68"/>
                  <a:gd name="T3" fmla="*/ 3822 h 3822"/>
                  <a:gd name="T4" fmla="*/ 68 w 68"/>
                  <a:gd name="T5" fmla="*/ 3822 h 3822"/>
                  <a:gd name="T6" fmla="*/ 68 w 68"/>
                  <a:gd name="T7" fmla="*/ 0 h 3822"/>
                  <a:gd name="T8" fmla="*/ 33 w 68"/>
                  <a:gd name="T9" fmla="*/ 0 h 3822"/>
                  <a:gd name="T10" fmla="*/ 0 w 68"/>
                  <a:gd name="T11" fmla="*/ 0 h 3822"/>
                  <a:gd name="T12" fmla="*/ 0 w 68"/>
                  <a:gd name="T13" fmla="*/ 3822 h 3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822">
                    <a:moveTo>
                      <a:pt x="0" y="3822"/>
                    </a:moveTo>
                    <a:lnTo>
                      <a:pt x="33" y="3822"/>
                    </a:lnTo>
                    <a:lnTo>
                      <a:pt x="68" y="3822"/>
                    </a:lnTo>
                    <a:lnTo>
                      <a:pt x="68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38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90" name="Freeform 1442"/>
              <p:cNvSpPr>
                <a:spLocks/>
              </p:cNvSpPr>
              <p:nvPr/>
            </p:nvSpPr>
            <p:spPr bwMode="auto">
              <a:xfrm>
                <a:off x="6488" y="1713"/>
                <a:ext cx="17" cy="955"/>
              </a:xfrm>
              <a:custGeom>
                <a:avLst/>
                <a:gdLst>
                  <a:gd name="T0" fmla="*/ 0 w 68"/>
                  <a:gd name="T1" fmla="*/ 3822 h 3822"/>
                  <a:gd name="T2" fmla="*/ 33 w 68"/>
                  <a:gd name="T3" fmla="*/ 3822 h 3822"/>
                  <a:gd name="T4" fmla="*/ 68 w 68"/>
                  <a:gd name="T5" fmla="*/ 3822 h 3822"/>
                  <a:gd name="T6" fmla="*/ 68 w 68"/>
                  <a:gd name="T7" fmla="*/ 0 h 3822"/>
                  <a:gd name="T8" fmla="*/ 33 w 68"/>
                  <a:gd name="T9" fmla="*/ 0 h 3822"/>
                  <a:gd name="T10" fmla="*/ 0 w 68"/>
                  <a:gd name="T11" fmla="*/ 0 h 3822"/>
                  <a:gd name="T12" fmla="*/ 0 w 68"/>
                  <a:gd name="T13" fmla="*/ 3822 h 3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822">
                    <a:moveTo>
                      <a:pt x="0" y="3822"/>
                    </a:moveTo>
                    <a:lnTo>
                      <a:pt x="33" y="3822"/>
                    </a:lnTo>
                    <a:lnTo>
                      <a:pt x="68" y="3822"/>
                    </a:lnTo>
                    <a:lnTo>
                      <a:pt x="68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3822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91" name="Freeform 1443"/>
              <p:cNvSpPr>
                <a:spLocks/>
              </p:cNvSpPr>
              <p:nvPr/>
            </p:nvSpPr>
            <p:spPr bwMode="auto">
              <a:xfrm>
                <a:off x="6488" y="1704"/>
                <a:ext cx="17" cy="9"/>
              </a:xfrm>
              <a:custGeom>
                <a:avLst/>
                <a:gdLst>
                  <a:gd name="T0" fmla="*/ 33 w 68"/>
                  <a:gd name="T1" fmla="*/ 35 h 35"/>
                  <a:gd name="T2" fmla="*/ 0 w 68"/>
                  <a:gd name="T3" fmla="*/ 35 h 35"/>
                  <a:gd name="T4" fmla="*/ 1 w 68"/>
                  <a:gd name="T5" fmla="*/ 25 h 35"/>
                  <a:gd name="T6" fmla="*/ 6 w 68"/>
                  <a:gd name="T7" fmla="*/ 14 h 35"/>
                  <a:gd name="T8" fmla="*/ 13 w 68"/>
                  <a:gd name="T9" fmla="*/ 8 h 35"/>
                  <a:gd name="T10" fmla="*/ 23 w 68"/>
                  <a:gd name="T11" fmla="*/ 3 h 35"/>
                  <a:gd name="T12" fmla="*/ 33 w 68"/>
                  <a:gd name="T13" fmla="*/ 0 h 35"/>
                  <a:gd name="T14" fmla="*/ 43 w 68"/>
                  <a:gd name="T15" fmla="*/ 3 h 35"/>
                  <a:gd name="T16" fmla="*/ 54 w 68"/>
                  <a:gd name="T17" fmla="*/ 8 h 35"/>
                  <a:gd name="T18" fmla="*/ 60 w 68"/>
                  <a:gd name="T19" fmla="*/ 14 h 35"/>
                  <a:gd name="T20" fmla="*/ 65 w 68"/>
                  <a:gd name="T21" fmla="*/ 25 h 35"/>
                  <a:gd name="T22" fmla="*/ 68 w 68"/>
                  <a:gd name="T23" fmla="*/ 35 h 35"/>
                  <a:gd name="T24" fmla="*/ 33 w 68"/>
                  <a:gd name="T2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5">
                    <a:moveTo>
                      <a:pt x="33" y="35"/>
                    </a:moveTo>
                    <a:lnTo>
                      <a:pt x="0" y="35"/>
                    </a:lnTo>
                    <a:lnTo>
                      <a:pt x="1" y="25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3"/>
                    </a:lnTo>
                    <a:lnTo>
                      <a:pt x="33" y="0"/>
                    </a:lnTo>
                    <a:lnTo>
                      <a:pt x="43" y="3"/>
                    </a:lnTo>
                    <a:lnTo>
                      <a:pt x="54" y="8"/>
                    </a:lnTo>
                    <a:lnTo>
                      <a:pt x="60" y="14"/>
                    </a:lnTo>
                    <a:lnTo>
                      <a:pt x="65" y="25"/>
                    </a:lnTo>
                    <a:lnTo>
                      <a:pt x="68" y="35"/>
                    </a:lnTo>
                    <a:lnTo>
                      <a:pt x="33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92" name="Freeform 1444"/>
              <p:cNvSpPr>
                <a:spLocks/>
              </p:cNvSpPr>
              <p:nvPr/>
            </p:nvSpPr>
            <p:spPr bwMode="auto">
              <a:xfrm>
                <a:off x="6488" y="1704"/>
                <a:ext cx="17" cy="9"/>
              </a:xfrm>
              <a:custGeom>
                <a:avLst/>
                <a:gdLst>
                  <a:gd name="T0" fmla="*/ 0 w 68"/>
                  <a:gd name="T1" fmla="*/ 35 h 35"/>
                  <a:gd name="T2" fmla="*/ 1 w 68"/>
                  <a:gd name="T3" fmla="*/ 25 h 35"/>
                  <a:gd name="T4" fmla="*/ 6 w 68"/>
                  <a:gd name="T5" fmla="*/ 14 h 35"/>
                  <a:gd name="T6" fmla="*/ 13 w 68"/>
                  <a:gd name="T7" fmla="*/ 8 h 35"/>
                  <a:gd name="T8" fmla="*/ 23 w 68"/>
                  <a:gd name="T9" fmla="*/ 3 h 35"/>
                  <a:gd name="T10" fmla="*/ 33 w 68"/>
                  <a:gd name="T11" fmla="*/ 0 h 35"/>
                  <a:gd name="T12" fmla="*/ 43 w 68"/>
                  <a:gd name="T13" fmla="*/ 3 h 35"/>
                  <a:gd name="T14" fmla="*/ 54 w 68"/>
                  <a:gd name="T15" fmla="*/ 8 h 35"/>
                  <a:gd name="T16" fmla="*/ 60 w 68"/>
                  <a:gd name="T17" fmla="*/ 14 h 35"/>
                  <a:gd name="T18" fmla="*/ 65 w 68"/>
                  <a:gd name="T19" fmla="*/ 25 h 35"/>
                  <a:gd name="T20" fmla="*/ 68 w 68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lnTo>
                      <a:pt x="1" y="25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3"/>
                    </a:lnTo>
                    <a:lnTo>
                      <a:pt x="33" y="0"/>
                    </a:lnTo>
                    <a:lnTo>
                      <a:pt x="43" y="3"/>
                    </a:lnTo>
                    <a:lnTo>
                      <a:pt x="54" y="8"/>
                    </a:lnTo>
                    <a:lnTo>
                      <a:pt x="60" y="14"/>
                    </a:lnTo>
                    <a:lnTo>
                      <a:pt x="65" y="25"/>
                    </a:lnTo>
                    <a:lnTo>
                      <a:pt x="68" y="3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93" name="Freeform 1445"/>
              <p:cNvSpPr>
                <a:spLocks/>
              </p:cNvSpPr>
              <p:nvPr/>
            </p:nvSpPr>
            <p:spPr bwMode="auto">
              <a:xfrm>
                <a:off x="5747" y="1689"/>
                <a:ext cx="16" cy="11"/>
              </a:xfrm>
              <a:custGeom>
                <a:avLst/>
                <a:gdLst>
                  <a:gd name="T0" fmla="*/ 33 w 66"/>
                  <a:gd name="T1" fmla="*/ 33 h 45"/>
                  <a:gd name="T2" fmla="*/ 1 w 66"/>
                  <a:gd name="T3" fmla="*/ 45 h 45"/>
                  <a:gd name="T4" fmla="*/ 0 w 66"/>
                  <a:gd name="T5" fmla="*/ 34 h 45"/>
                  <a:gd name="T6" fmla="*/ 1 w 66"/>
                  <a:gd name="T7" fmla="*/ 23 h 45"/>
                  <a:gd name="T8" fmla="*/ 5 w 66"/>
                  <a:gd name="T9" fmla="*/ 14 h 45"/>
                  <a:gd name="T10" fmla="*/ 13 w 66"/>
                  <a:gd name="T11" fmla="*/ 6 h 45"/>
                  <a:gd name="T12" fmla="*/ 22 w 66"/>
                  <a:gd name="T13" fmla="*/ 1 h 45"/>
                  <a:gd name="T14" fmla="*/ 32 w 66"/>
                  <a:gd name="T15" fmla="*/ 0 h 45"/>
                  <a:gd name="T16" fmla="*/ 44 w 66"/>
                  <a:gd name="T17" fmla="*/ 1 h 45"/>
                  <a:gd name="T18" fmla="*/ 53 w 66"/>
                  <a:gd name="T19" fmla="*/ 5 h 45"/>
                  <a:gd name="T20" fmla="*/ 60 w 66"/>
                  <a:gd name="T21" fmla="*/ 13 h 45"/>
                  <a:gd name="T22" fmla="*/ 66 w 66"/>
                  <a:gd name="T23" fmla="*/ 22 h 45"/>
                  <a:gd name="T24" fmla="*/ 33 w 66"/>
                  <a:gd name="T25" fmla="*/ 3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45">
                    <a:moveTo>
                      <a:pt x="33" y="33"/>
                    </a:moveTo>
                    <a:lnTo>
                      <a:pt x="1" y="45"/>
                    </a:lnTo>
                    <a:lnTo>
                      <a:pt x="0" y="34"/>
                    </a:lnTo>
                    <a:lnTo>
                      <a:pt x="1" y="23"/>
                    </a:lnTo>
                    <a:lnTo>
                      <a:pt x="5" y="14"/>
                    </a:lnTo>
                    <a:lnTo>
                      <a:pt x="13" y="6"/>
                    </a:lnTo>
                    <a:lnTo>
                      <a:pt x="22" y="1"/>
                    </a:lnTo>
                    <a:lnTo>
                      <a:pt x="32" y="0"/>
                    </a:lnTo>
                    <a:lnTo>
                      <a:pt x="44" y="1"/>
                    </a:lnTo>
                    <a:lnTo>
                      <a:pt x="53" y="5"/>
                    </a:lnTo>
                    <a:lnTo>
                      <a:pt x="60" y="13"/>
                    </a:lnTo>
                    <a:lnTo>
                      <a:pt x="66" y="22"/>
                    </a:lnTo>
                    <a:lnTo>
                      <a:pt x="33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94" name="Freeform 1446"/>
              <p:cNvSpPr>
                <a:spLocks/>
              </p:cNvSpPr>
              <p:nvPr/>
            </p:nvSpPr>
            <p:spPr bwMode="auto">
              <a:xfrm>
                <a:off x="5747" y="1689"/>
                <a:ext cx="16" cy="11"/>
              </a:xfrm>
              <a:custGeom>
                <a:avLst/>
                <a:gdLst>
                  <a:gd name="T0" fmla="*/ 1 w 66"/>
                  <a:gd name="T1" fmla="*/ 45 h 45"/>
                  <a:gd name="T2" fmla="*/ 0 w 66"/>
                  <a:gd name="T3" fmla="*/ 34 h 45"/>
                  <a:gd name="T4" fmla="*/ 1 w 66"/>
                  <a:gd name="T5" fmla="*/ 23 h 45"/>
                  <a:gd name="T6" fmla="*/ 5 w 66"/>
                  <a:gd name="T7" fmla="*/ 14 h 45"/>
                  <a:gd name="T8" fmla="*/ 13 w 66"/>
                  <a:gd name="T9" fmla="*/ 6 h 45"/>
                  <a:gd name="T10" fmla="*/ 22 w 66"/>
                  <a:gd name="T11" fmla="*/ 1 h 45"/>
                  <a:gd name="T12" fmla="*/ 32 w 66"/>
                  <a:gd name="T13" fmla="*/ 0 h 45"/>
                  <a:gd name="T14" fmla="*/ 44 w 66"/>
                  <a:gd name="T15" fmla="*/ 1 h 45"/>
                  <a:gd name="T16" fmla="*/ 53 w 66"/>
                  <a:gd name="T17" fmla="*/ 5 h 45"/>
                  <a:gd name="T18" fmla="*/ 60 w 66"/>
                  <a:gd name="T19" fmla="*/ 13 h 45"/>
                  <a:gd name="T20" fmla="*/ 66 w 66"/>
                  <a:gd name="T21" fmla="*/ 2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45">
                    <a:moveTo>
                      <a:pt x="1" y="45"/>
                    </a:moveTo>
                    <a:lnTo>
                      <a:pt x="0" y="34"/>
                    </a:lnTo>
                    <a:lnTo>
                      <a:pt x="1" y="23"/>
                    </a:lnTo>
                    <a:lnTo>
                      <a:pt x="5" y="14"/>
                    </a:lnTo>
                    <a:lnTo>
                      <a:pt x="13" y="6"/>
                    </a:lnTo>
                    <a:lnTo>
                      <a:pt x="22" y="1"/>
                    </a:lnTo>
                    <a:lnTo>
                      <a:pt x="32" y="0"/>
                    </a:lnTo>
                    <a:lnTo>
                      <a:pt x="44" y="1"/>
                    </a:lnTo>
                    <a:lnTo>
                      <a:pt x="53" y="5"/>
                    </a:lnTo>
                    <a:lnTo>
                      <a:pt x="60" y="13"/>
                    </a:lnTo>
                    <a:lnTo>
                      <a:pt x="66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95" name="Freeform 1447"/>
              <p:cNvSpPr>
                <a:spLocks/>
              </p:cNvSpPr>
              <p:nvPr/>
            </p:nvSpPr>
            <p:spPr bwMode="auto">
              <a:xfrm>
                <a:off x="5747" y="1694"/>
                <a:ext cx="358" cy="977"/>
              </a:xfrm>
              <a:custGeom>
                <a:avLst/>
                <a:gdLst>
                  <a:gd name="T0" fmla="*/ 65 w 1432"/>
                  <a:gd name="T1" fmla="*/ 0 h 3906"/>
                  <a:gd name="T2" fmla="*/ 32 w 1432"/>
                  <a:gd name="T3" fmla="*/ 11 h 3906"/>
                  <a:gd name="T4" fmla="*/ 0 w 1432"/>
                  <a:gd name="T5" fmla="*/ 23 h 3906"/>
                  <a:gd name="T6" fmla="*/ 1368 w 1432"/>
                  <a:gd name="T7" fmla="*/ 3906 h 3906"/>
                  <a:gd name="T8" fmla="*/ 1400 w 1432"/>
                  <a:gd name="T9" fmla="*/ 3895 h 3906"/>
                  <a:gd name="T10" fmla="*/ 1432 w 1432"/>
                  <a:gd name="T11" fmla="*/ 3883 h 3906"/>
                  <a:gd name="T12" fmla="*/ 65 w 1432"/>
                  <a:gd name="T13" fmla="*/ 0 h 3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2" h="3906">
                    <a:moveTo>
                      <a:pt x="65" y="0"/>
                    </a:moveTo>
                    <a:lnTo>
                      <a:pt x="32" y="11"/>
                    </a:lnTo>
                    <a:lnTo>
                      <a:pt x="0" y="23"/>
                    </a:lnTo>
                    <a:lnTo>
                      <a:pt x="1368" y="3906"/>
                    </a:lnTo>
                    <a:lnTo>
                      <a:pt x="1400" y="3895"/>
                    </a:lnTo>
                    <a:lnTo>
                      <a:pt x="1432" y="388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96" name="Freeform 1448"/>
              <p:cNvSpPr>
                <a:spLocks/>
              </p:cNvSpPr>
              <p:nvPr/>
            </p:nvSpPr>
            <p:spPr bwMode="auto">
              <a:xfrm>
                <a:off x="5747" y="1694"/>
                <a:ext cx="358" cy="977"/>
              </a:xfrm>
              <a:custGeom>
                <a:avLst/>
                <a:gdLst>
                  <a:gd name="T0" fmla="*/ 65 w 1432"/>
                  <a:gd name="T1" fmla="*/ 0 h 3906"/>
                  <a:gd name="T2" fmla="*/ 32 w 1432"/>
                  <a:gd name="T3" fmla="*/ 11 h 3906"/>
                  <a:gd name="T4" fmla="*/ 0 w 1432"/>
                  <a:gd name="T5" fmla="*/ 23 h 3906"/>
                  <a:gd name="T6" fmla="*/ 1368 w 1432"/>
                  <a:gd name="T7" fmla="*/ 3906 h 3906"/>
                  <a:gd name="T8" fmla="*/ 1400 w 1432"/>
                  <a:gd name="T9" fmla="*/ 3895 h 3906"/>
                  <a:gd name="T10" fmla="*/ 1432 w 1432"/>
                  <a:gd name="T11" fmla="*/ 3883 h 3906"/>
                  <a:gd name="T12" fmla="*/ 65 w 1432"/>
                  <a:gd name="T13" fmla="*/ 0 h 3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2" h="3906">
                    <a:moveTo>
                      <a:pt x="65" y="0"/>
                    </a:moveTo>
                    <a:lnTo>
                      <a:pt x="32" y="11"/>
                    </a:lnTo>
                    <a:lnTo>
                      <a:pt x="0" y="23"/>
                    </a:lnTo>
                    <a:lnTo>
                      <a:pt x="1368" y="3906"/>
                    </a:lnTo>
                    <a:lnTo>
                      <a:pt x="1400" y="3895"/>
                    </a:lnTo>
                    <a:lnTo>
                      <a:pt x="1432" y="3883"/>
                    </a:lnTo>
                    <a:lnTo>
                      <a:pt x="6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97" name="Freeform 1449"/>
              <p:cNvSpPr>
                <a:spLocks/>
              </p:cNvSpPr>
              <p:nvPr/>
            </p:nvSpPr>
            <p:spPr bwMode="auto">
              <a:xfrm>
                <a:off x="6089" y="2665"/>
                <a:ext cx="17" cy="11"/>
              </a:xfrm>
              <a:custGeom>
                <a:avLst/>
                <a:gdLst>
                  <a:gd name="T0" fmla="*/ 32 w 66"/>
                  <a:gd name="T1" fmla="*/ 12 h 45"/>
                  <a:gd name="T2" fmla="*/ 64 w 66"/>
                  <a:gd name="T3" fmla="*/ 0 h 45"/>
                  <a:gd name="T4" fmla="*/ 66 w 66"/>
                  <a:gd name="T5" fmla="*/ 10 h 45"/>
                  <a:gd name="T6" fmla="*/ 64 w 66"/>
                  <a:gd name="T7" fmla="*/ 22 h 45"/>
                  <a:gd name="T8" fmla="*/ 61 w 66"/>
                  <a:gd name="T9" fmla="*/ 31 h 45"/>
                  <a:gd name="T10" fmla="*/ 53 w 66"/>
                  <a:gd name="T11" fmla="*/ 39 h 45"/>
                  <a:gd name="T12" fmla="*/ 44 w 66"/>
                  <a:gd name="T13" fmla="*/ 44 h 45"/>
                  <a:gd name="T14" fmla="*/ 33 w 66"/>
                  <a:gd name="T15" fmla="*/ 45 h 45"/>
                  <a:gd name="T16" fmla="*/ 22 w 66"/>
                  <a:gd name="T17" fmla="*/ 44 h 45"/>
                  <a:gd name="T18" fmla="*/ 13 w 66"/>
                  <a:gd name="T19" fmla="*/ 40 h 45"/>
                  <a:gd name="T20" fmla="*/ 5 w 66"/>
                  <a:gd name="T21" fmla="*/ 32 h 45"/>
                  <a:gd name="T22" fmla="*/ 0 w 66"/>
                  <a:gd name="T23" fmla="*/ 23 h 45"/>
                  <a:gd name="T24" fmla="*/ 32 w 66"/>
                  <a:gd name="T25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45">
                    <a:moveTo>
                      <a:pt x="32" y="12"/>
                    </a:moveTo>
                    <a:lnTo>
                      <a:pt x="64" y="0"/>
                    </a:lnTo>
                    <a:lnTo>
                      <a:pt x="66" y="10"/>
                    </a:lnTo>
                    <a:lnTo>
                      <a:pt x="64" y="22"/>
                    </a:lnTo>
                    <a:lnTo>
                      <a:pt x="61" y="31"/>
                    </a:lnTo>
                    <a:lnTo>
                      <a:pt x="53" y="39"/>
                    </a:lnTo>
                    <a:lnTo>
                      <a:pt x="44" y="44"/>
                    </a:lnTo>
                    <a:lnTo>
                      <a:pt x="33" y="45"/>
                    </a:lnTo>
                    <a:lnTo>
                      <a:pt x="22" y="44"/>
                    </a:lnTo>
                    <a:lnTo>
                      <a:pt x="13" y="40"/>
                    </a:lnTo>
                    <a:lnTo>
                      <a:pt x="5" y="32"/>
                    </a:lnTo>
                    <a:lnTo>
                      <a:pt x="0" y="23"/>
                    </a:lnTo>
                    <a:lnTo>
                      <a:pt x="32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98" name="Freeform 1450"/>
              <p:cNvSpPr>
                <a:spLocks/>
              </p:cNvSpPr>
              <p:nvPr/>
            </p:nvSpPr>
            <p:spPr bwMode="auto">
              <a:xfrm>
                <a:off x="6089" y="2665"/>
                <a:ext cx="17" cy="11"/>
              </a:xfrm>
              <a:custGeom>
                <a:avLst/>
                <a:gdLst>
                  <a:gd name="T0" fmla="*/ 64 w 66"/>
                  <a:gd name="T1" fmla="*/ 0 h 45"/>
                  <a:gd name="T2" fmla="*/ 66 w 66"/>
                  <a:gd name="T3" fmla="*/ 10 h 45"/>
                  <a:gd name="T4" fmla="*/ 64 w 66"/>
                  <a:gd name="T5" fmla="*/ 22 h 45"/>
                  <a:gd name="T6" fmla="*/ 61 w 66"/>
                  <a:gd name="T7" fmla="*/ 31 h 45"/>
                  <a:gd name="T8" fmla="*/ 53 w 66"/>
                  <a:gd name="T9" fmla="*/ 39 h 45"/>
                  <a:gd name="T10" fmla="*/ 44 w 66"/>
                  <a:gd name="T11" fmla="*/ 44 h 45"/>
                  <a:gd name="T12" fmla="*/ 33 w 66"/>
                  <a:gd name="T13" fmla="*/ 45 h 45"/>
                  <a:gd name="T14" fmla="*/ 22 w 66"/>
                  <a:gd name="T15" fmla="*/ 44 h 45"/>
                  <a:gd name="T16" fmla="*/ 13 w 66"/>
                  <a:gd name="T17" fmla="*/ 40 h 45"/>
                  <a:gd name="T18" fmla="*/ 5 w 66"/>
                  <a:gd name="T19" fmla="*/ 32 h 45"/>
                  <a:gd name="T20" fmla="*/ 0 w 66"/>
                  <a:gd name="T21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45">
                    <a:moveTo>
                      <a:pt x="64" y="0"/>
                    </a:moveTo>
                    <a:lnTo>
                      <a:pt x="66" y="10"/>
                    </a:lnTo>
                    <a:lnTo>
                      <a:pt x="64" y="22"/>
                    </a:lnTo>
                    <a:lnTo>
                      <a:pt x="61" y="31"/>
                    </a:lnTo>
                    <a:lnTo>
                      <a:pt x="53" y="39"/>
                    </a:lnTo>
                    <a:lnTo>
                      <a:pt x="44" y="44"/>
                    </a:lnTo>
                    <a:lnTo>
                      <a:pt x="33" y="45"/>
                    </a:lnTo>
                    <a:lnTo>
                      <a:pt x="22" y="44"/>
                    </a:lnTo>
                    <a:lnTo>
                      <a:pt x="13" y="40"/>
                    </a:lnTo>
                    <a:lnTo>
                      <a:pt x="5" y="32"/>
                    </a:lnTo>
                    <a:lnTo>
                      <a:pt x="0" y="2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99" name="Freeform 1451"/>
              <p:cNvSpPr>
                <a:spLocks/>
              </p:cNvSpPr>
              <p:nvPr/>
            </p:nvSpPr>
            <p:spPr bwMode="auto">
              <a:xfrm>
                <a:off x="6089" y="1631"/>
                <a:ext cx="17" cy="8"/>
              </a:xfrm>
              <a:custGeom>
                <a:avLst/>
                <a:gdLst>
                  <a:gd name="T0" fmla="*/ 33 w 68"/>
                  <a:gd name="T1" fmla="*/ 35 h 35"/>
                  <a:gd name="T2" fmla="*/ 0 w 68"/>
                  <a:gd name="T3" fmla="*/ 35 h 35"/>
                  <a:gd name="T4" fmla="*/ 1 w 68"/>
                  <a:gd name="T5" fmla="*/ 25 h 35"/>
                  <a:gd name="T6" fmla="*/ 6 w 68"/>
                  <a:gd name="T7" fmla="*/ 15 h 35"/>
                  <a:gd name="T8" fmla="*/ 13 w 68"/>
                  <a:gd name="T9" fmla="*/ 8 h 35"/>
                  <a:gd name="T10" fmla="*/ 23 w 68"/>
                  <a:gd name="T11" fmla="*/ 3 h 35"/>
                  <a:gd name="T12" fmla="*/ 33 w 68"/>
                  <a:gd name="T13" fmla="*/ 0 h 35"/>
                  <a:gd name="T14" fmla="*/ 43 w 68"/>
                  <a:gd name="T15" fmla="*/ 3 h 35"/>
                  <a:gd name="T16" fmla="*/ 54 w 68"/>
                  <a:gd name="T17" fmla="*/ 8 h 35"/>
                  <a:gd name="T18" fmla="*/ 60 w 68"/>
                  <a:gd name="T19" fmla="*/ 15 h 35"/>
                  <a:gd name="T20" fmla="*/ 65 w 68"/>
                  <a:gd name="T21" fmla="*/ 25 h 35"/>
                  <a:gd name="T22" fmla="*/ 68 w 68"/>
                  <a:gd name="T23" fmla="*/ 35 h 35"/>
                  <a:gd name="T24" fmla="*/ 33 w 68"/>
                  <a:gd name="T2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5">
                    <a:moveTo>
                      <a:pt x="33" y="35"/>
                    </a:moveTo>
                    <a:lnTo>
                      <a:pt x="0" y="35"/>
                    </a:lnTo>
                    <a:lnTo>
                      <a:pt x="1" y="25"/>
                    </a:lnTo>
                    <a:lnTo>
                      <a:pt x="6" y="15"/>
                    </a:lnTo>
                    <a:lnTo>
                      <a:pt x="13" y="8"/>
                    </a:lnTo>
                    <a:lnTo>
                      <a:pt x="23" y="3"/>
                    </a:lnTo>
                    <a:lnTo>
                      <a:pt x="33" y="0"/>
                    </a:lnTo>
                    <a:lnTo>
                      <a:pt x="43" y="3"/>
                    </a:lnTo>
                    <a:lnTo>
                      <a:pt x="54" y="8"/>
                    </a:lnTo>
                    <a:lnTo>
                      <a:pt x="60" y="15"/>
                    </a:lnTo>
                    <a:lnTo>
                      <a:pt x="65" y="25"/>
                    </a:lnTo>
                    <a:lnTo>
                      <a:pt x="68" y="35"/>
                    </a:lnTo>
                    <a:lnTo>
                      <a:pt x="33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0" name="Freeform 1452"/>
              <p:cNvSpPr>
                <a:spLocks/>
              </p:cNvSpPr>
              <p:nvPr/>
            </p:nvSpPr>
            <p:spPr bwMode="auto">
              <a:xfrm>
                <a:off x="6089" y="1631"/>
                <a:ext cx="17" cy="8"/>
              </a:xfrm>
              <a:custGeom>
                <a:avLst/>
                <a:gdLst>
                  <a:gd name="T0" fmla="*/ 0 w 68"/>
                  <a:gd name="T1" fmla="*/ 35 h 35"/>
                  <a:gd name="T2" fmla="*/ 1 w 68"/>
                  <a:gd name="T3" fmla="*/ 25 h 35"/>
                  <a:gd name="T4" fmla="*/ 6 w 68"/>
                  <a:gd name="T5" fmla="*/ 15 h 35"/>
                  <a:gd name="T6" fmla="*/ 13 w 68"/>
                  <a:gd name="T7" fmla="*/ 8 h 35"/>
                  <a:gd name="T8" fmla="*/ 23 w 68"/>
                  <a:gd name="T9" fmla="*/ 3 h 35"/>
                  <a:gd name="T10" fmla="*/ 33 w 68"/>
                  <a:gd name="T11" fmla="*/ 0 h 35"/>
                  <a:gd name="T12" fmla="*/ 43 w 68"/>
                  <a:gd name="T13" fmla="*/ 3 h 35"/>
                  <a:gd name="T14" fmla="*/ 54 w 68"/>
                  <a:gd name="T15" fmla="*/ 8 h 35"/>
                  <a:gd name="T16" fmla="*/ 60 w 68"/>
                  <a:gd name="T17" fmla="*/ 15 h 35"/>
                  <a:gd name="T18" fmla="*/ 65 w 68"/>
                  <a:gd name="T19" fmla="*/ 25 h 35"/>
                  <a:gd name="T20" fmla="*/ 68 w 68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lnTo>
                      <a:pt x="1" y="25"/>
                    </a:lnTo>
                    <a:lnTo>
                      <a:pt x="6" y="15"/>
                    </a:lnTo>
                    <a:lnTo>
                      <a:pt x="13" y="8"/>
                    </a:lnTo>
                    <a:lnTo>
                      <a:pt x="23" y="3"/>
                    </a:lnTo>
                    <a:lnTo>
                      <a:pt x="33" y="0"/>
                    </a:lnTo>
                    <a:lnTo>
                      <a:pt x="43" y="3"/>
                    </a:lnTo>
                    <a:lnTo>
                      <a:pt x="54" y="8"/>
                    </a:lnTo>
                    <a:lnTo>
                      <a:pt x="60" y="15"/>
                    </a:lnTo>
                    <a:lnTo>
                      <a:pt x="65" y="25"/>
                    </a:lnTo>
                    <a:lnTo>
                      <a:pt x="68" y="3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1" name="Freeform 1453"/>
              <p:cNvSpPr>
                <a:spLocks/>
              </p:cNvSpPr>
              <p:nvPr/>
            </p:nvSpPr>
            <p:spPr bwMode="auto">
              <a:xfrm>
                <a:off x="6089" y="1639"/>
                <a:ext cx="17" cy="1029"/>
              </a:xfrm>
              <a:custGeom>
                <a:avLst/>
                <a:gdLst>
                  <a:gd name="T0" fmla="*/ 68 w 68"/>
                  <a:gd name="T1" fmla="*/ 0 h 4115"/>
                  <a:gd name="T2" fmla="*/ 33 w 68"/>
                  <a:gd name="T3" fmla="*/ 0 h 4115"/>
                  <a:gd name="T4" fmla="*/ 0 w 68"/>
                  <a:gd name="T5" fmla="*/ 0 h 4115"/>
                  <a:gd name="T6" fmla="*/ 0 w 68"/>
                  <a:gd name="T7" fmla="*/ 4115 h 4115"/>
                  <a:gd name="T8" fmla="*/ 33 w 68"/>
                  <a:gd name="T9" fmla="*/ 4115 h 4115"/>
                  <a:gd name="T10" fmla="*/ 68 w 68"/>
                  <a:gd name="T11" fmla="*/ 4115 h 4115"/>
                  <a:gd name="T12" fmla="*/ 68 w 68"/>
                  <a:gd name="T13" fmla="*/ 0 h 4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4115">
                    <a:moveTo>
                      <a:pt x="68" y="0"/>
                    </a:moveTo>
                    <a:lnTo>
                      <a:pt x="33" y="0"/>
                    </a:lnTo>
                    <a:lnTo>
                      <a:pt x="0" y="0"/>
                    </a:lnTo>
                    <a:lnTo>
                      <a:pt x="0" y="4115"/>
                    </a:lnTo>
                    <a:lnTo>
                      <a:pt x="33" y="4115"/>
                    </a:lnTo>
                    <a:lnTo>
                      <a:pt x="68" y="4115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2" name="Freeform 1454"/>
              <p:cNvSpPr>
                <a:spLocks/>
              </p:cNvSpPr>
              <p:nvPr/>
            </p:nvSpPr>
            <p:spPr bwMode="auto">
              <a:xfrm>
                <a:off x="6089" y="1639"/>
                <a:ext cx="17" cy="1029"/>
              </a:xfrm>
              <a:custGeom>
                <a:avLst/>
                <a:gdLst>
                  <a:gd name="T0" fmla="*/ 68 w 68"/>
                  <a:gd name="T1" fmla="*/ 0 h 4115"/>
                  <a:gd name="T2" fmla="*/ 33 w 68"/>
                  <a:gd name="T3" fmla="*/ 0 h 4115"/>
                  <a:gd name="T4" fmla="*/ 0 w 68"/>
                  <a:gd name="T5" fmla="*/ 0 h 4115"/>
                  <a:gd name="T6" fmla="*/ 0 w 68"/>
                  <a:gd name="T7" fmla="*/ 4115 h 4115"/>
                  <a:gd name="T8" fmla="*/ 33 w 68"/>
                  <a:gd name="T9" fmla="*/ 4115 h 4115"/>
                  <a:gd name="T10" fmla="*/ 68 w 68"/>
                  <a:gd name="T11" fmla="*/ 4115 h 4115"/>
                  <a:gd name="T12" fmla="*/ 68 w 68"/>
                  <a:gd name="T13" fmla="*/ 0 h 4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4115">
                    <a:moveTo>
                      <a:pt x="68" y="0"/>
                    </a:moveTo>
                    <a:lnTo>
                      <a:pt x="33" y="0"/>
                    </a:lnTo>
                    <a:lnTo>
                      <a:pt x="0" y="0"/>
                    </a:lnTo>
                    <a:lnTo>
                      <a:pt x="0" y="4115"/>
                    </a:lnTo>
                    <a:lnTo>
                      <a:pt x="33" y="4115"/>
                    </a:lnTo>
                    <a:lnTo>
                      <a:pt x="68" y="4115"/>
                    </a:lnTo>
                    <a:lnTo>
                      <a:pt x="68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3" name="Freeform 1455"/>
              <p:cNvSpPr>
                <a:spLocks/>
              </p:cNvSpPr>
              <p:nvPr/>
            </p:nvSpPr>
            <p:spPr bwMode="auto">
              <a:xfrm>
                <a:off x="6089" y="2668"/>
                <a:ext cx="17" cy="8"/>
              </a:xfrm>
              <a:custGeom>
                <a:avLst/>
                <a:gdLst>
                  <a:gd name="T0" fmla="*/ 33 w 68"/>
                  <a:gd name="T1" fmla="*/ 0 h 33"/>
                  <a:gd name="T2" fmla="*/ 68 w 68"/>
                  <a:gd name="T3" fmla="*/ 0 h 33"/>
                  <a:gd name="T4" fmla="*/ 65 w 68"/>
                  <a:gd name="T5" fmla="*/ 10 h 33"/>
                  <a:gd name="T6" fmla="*/ 60 w 68"/>
                  <a:gd name="T7" fmla="*/ 20 h 33"/>
                  <a:gd name="T8" fmla="*/ 54 w 68"/>
                  <a:gd name="T9" fmla="*/ 27 h 33"/>
                  <a:gd name="T10" fmla="*/ 43 w 68"/>
                  <a:gd name="T11" fmla="*/ 32 h 33"/>
                  <a:gd name="T12" fmla="*/ 33 w 68"/>
                  <a:gd name="T13" fmla="*/ 33 h 33"/>
                  <a:gd name="T14" fmla="*/ 23 w 68"/>
                  <a:gd name="T15" fmla="*/ 32 h 33"/>
                  <a:gd name="T16" fmla="*/ 13 w 68"/>
                  <a:gd name="T17" fmla="*/ 27 h 33"/>
                  <a:gd name="T18" fmla="*/ 6 w 68"/>
                  <a:gd name="T19" fmla="*/ 20 h 33"/>
                  <a:gd name="T20" fmla="*/ 1 w 68"/>
                  <a:gd name="T21" fmla="*/ 10 h 33"/>
                  <a:gd name="T22" fmla="*/ 0 w 68"/>
                  <a:gd name="T23" fmla="*/ 0 h 33"/>
                  <a:gd name="T24" fmla="*/ 33 w 68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3">
                    <a:moveTo>
                      <a:pt x="33" y="0"/>
                    </a:moveTo>
                    <a:lnTo>
                      <a:pt x="68" y="0"/>
                    </a:lnTo>
                    <a:lnTo>
                      <a:pt x="65" y="10"/>
                    </a:lnTo>
                    <a:lnTo>
                      <a:pt x="60" y="20"/>
                    </a:lnTo>
                    <a:lnTo>
                      <a:pt x="54" y="27"/>
                    </a:lnTo>
                    <a:lnTo>
                      <a:pt x="43" y="32"/>
                    </a:lnTo>
                    <a:lnTo>
                      <a:pt x="33" y="33"/>
                    </a:lnTo>
                    <a:lnTo>
                      <a:pt x="23" y="32"/>
                    </a:lnTo>
                    <a:lnTo>
                      <a:pt x="13" y="27"/>
                    </a:lnTo>
                    <a:lnTo>
                      <a:pt x="6" y="20"/>
                    </a:lnTo>
                    <a:lnTo>
                      <a:pt x="1" y="10"/>
                    </a:lnTo>
                    <a:lnTo>
                      <a:pt x="0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4" name="Freeform 1456"/>
              <p:cNvSpPr>
                <a:spLocks/>
              </p:cNvSpPr>
              <p:nvPr/>
            </p:nvSpPr>
            <p:spPr bwMode="auto">
              <a:xfrm>
                <a:off x="6089" y="2668"/>
                <a:ext cx="17" cy="8"/>
              </a:xfrm>
              <a:custGeom>
                <a:avLst/>
                <a:gdLst>
                  <a:gd name="T0" fmla="*/ 68 w 68"/>
                  <a:gd name="T1" fmla="*/ 0 h 33"/>
                  <a:gd name="T2" fmla="*/ 65 w 68"/>
                  <a:gd name="T3" fmla="*/ 10 h 33"/>
                  <a:gd name="T4" fmla="*/ 60 w 68"/>
                  <a:gd name="T5" fmla="*/ 20 h 33"/>
                  <a:gd name="T6" fmla="*/ 54 w 68"/>
                  <a:gd name="T7" fmla="*/ 27 h 33"/>
                  <a:gd name="T8" fmla="*/ 43 w 68"/>
                  <a:gd name="T9" fmla="*/ 32 h 33"/>
                  <a:gd name="T10" fmla="*/ 33 w 68"/>
                  <a:gd name="T11" fmla="*/ 33 h 33"/>
                  <a:gd name="T12" fmla="*/ 23 w 68"/>
                  <a:gd name="T13" fmla="*/ 32 h 33"/>
                  <a:gd name="T14" fmla="*/ 13 w 68"/>
                  <a:gd name="T15" fmla="*/ 27 h 33"/>
                  <a:gd name="T16" fmla="*/ 6 w 68"/>
                  <a:gd name="T17" fmla="*/ 20 h 33"/>
                  <a:gd name="T18" fmla="*/ 1 w 68"/>
                  <a:gd name="T19" fmla="*/ 10 h 33"/>
                  <a:gd name="T20" fmla="*/ 0 w 68"/>
                  <a:gd name="T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3">
                    <a:moveTo>
                      <a:pt x="68" y="0"/>
                    </a:moveTo>
                    <a:lnTo>
                      <a:pt x="65" y="10"/>
                    </a:lnTo>
                    <a:lnTo>
                      <a:pt x="60" y="20"/>
                    </a:lnTo>
                    <a:lnTo>
                      <a:pt x="54" y="27"/>
                    </a:lnTo>
                    <a:lnTo>
                      <a:pt x="43" y="32"/>
                    </a:lnTo>
                    <a:lnTo>
                      <a:pt x="33" y="33"/>
                    </a:lnTo>
                    <a:lnTo>
                      <a:pt x="23" y="32"/>
                    </a:lnTo>
                    <a:lnTo>
                      <a:pt x="13" y="27"/>
                    </a:lnTo>
                    <a:lnTo>
                      <a:pt x="6" y="20"/>
                    </a:lnTo>
                    <a:lnTo>
                      <a:pt x="1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5" name="Freeform 1457"/>
              <p:cNvSpPr>
                <a:spLocks/>
              </p:cNvSpPr>
              <p:nvPr/>
            </p:nvSpPr>
            <p:spPr bwMode="auto">
              <a:xfrm>
                <a:off x="4261" y="2670"/>
                <a:ext cx="16" cy="11"/>
              </a:xfrm>
              <a:custGeom>
                <a:avLst/>
                <a:gdLst>
                  <a:gd name="T0" fmla="*/ 32 w 66"/>
                  <a:gd name="T1" fmla="*/ 11 h 45"/>
                  <a:gd name="T2" fmla="*/ 65 w 66"/>
                  <a:gd name="T3" fmla="*/ 0 h 45"/>
                  <a:gd name="T4" fmla="*/ 66 w 66"/>
                  <a:gd name="T5" fmla="*/ 10 h 45"/>
                  <a:gd name="T6" fmla="*/ 65 w 66"/>
                  <a:gd name="T7" fmla="*/ 22 h 45"/>
                  <a:gd name="T8" fmla="*/ 61 w 66"/>
                  <a:gd name="T9" fmla="*/ 31 h 45"/>
                  <a:gd name="T10" fmla="*/ 53 w 66"/>
                  <a:gd name="T11" fmla="*/ 38 h 45"/>
                  <a:gd name="T12" fmla="*/ 44 w 66"/>
                  <a:gd name="T13" fmla="*/ 44 h 45"/>
                  <a:gd name="T14" fmla="*/ 34 w 66"/>
                  <a:gd name="T15" fmla="*/ 45 h 45"/>
                  <a:gd name="T16" fmla="*/ 22 w 66"/>
                  <a:gd name="T17" fmla="*/ 44 h 45"/>
                  <a:gd name="T18" fmla="*/ 13 w 66"/>
                  <a:gd name="T19" fmla="*/ 40 h 45"/>
                  <a:gd name="T20" fmla="*/ 5 w 66"/>
                  <a:gd name="T21" fmla="*/ 32 h 45"/>
                  <a:gd name="T22" fmla="*/ 0 w 66"/>
                  <a:gd name="T23" fmla="*/ 23 h 45"/>
                  <a:gd name="T24" fmla="*/ 32 w 66"/>
                  <a:gd name="T25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45">
                    <a:moveTo>
                      <a:pt x="32" y="11"/>
                    </a:moveTo>
                    <a:lnTo>
                      <a:pt x="65" y="0"/>
                    </a:lnTo>
                    <a:lnTo>
                      <a:pt x="66" y="10"/>
                    </a:lnTo>
                    <a:lnTo>
                      <a:pt x="65" y="22"/>
                    </a:lnTo>
                    <a:lnTo>
                      <a:pt x="61" y="31"/>
                    </a:lnTo>
                    <a:lnTo>
                      <a:pt x="53" y="38"/>
                    </a:lnTo>
                    <a:lnTo>
                      <a:pt x="44" y="44"/>
                    </a:lnTo>
                    <a:lnTo>
                      <a:pt x="34" y="45"/>
                    </a:lnTo>
                    <a:lnTo>
                      <a:pt x="22" y="44"/>
                    </a:lnTo>
                    <a:lnTo>
                      <a:pt x="13" y="40"/>
                    </a:lnTo>
                    <a:lnTo>
                      <a:pt x="5" y="32"/>
                    </a:lnTo>
                    <a:lnTo>
                      <a:pt x="0" y="23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6" name="Freeform 1458"/>
              <p:cNvSpPr>
                <a:spLocks/>
              </p:cNvSpPr>
              <p:nvPr/>
            </p:nvSpPr>
            <p:spPr bwMode="auto">
              <a:xfrm>
                <a:off x="4261" y="2670"/>
                <a:ext cx="16" cy="11"/>
              </a:xfrm>
              <a:custGeom>
                <a:avLst/>
                <a:gdLst>
                  <a:gd name="T0" fmla="*/ 65 w 66"/>
                  <a:gd name="T1" fmla="*/ 0 h 45"/>
                  <a:gd name="T2" fmla="*/ 66 w 66"/>
                  <a:gd name="T3" fmla="*/ 10 h 45"/>
                  <a:gd name="T4" fmla="*/ 65 w 66"/>
                  <a:gd name="T5" fmla="*/ 22 h 45"/>
                  <a:gd name="T6" fmla="*/ 61 w 66"/>
                  <a:gd name="T7" fmla="*/ 31 h 45"/>
                  <a:gd name="T8" fmla="*/ 53 w 66"/>
                  <a:gd name="T9" fmla="*/ 38 h 45"/>
                  <a:gd name="T10" fmla="*/ 44 w 66"/>
                  <a:gd name="T11" fmla="*/ 44 h 45"/>
                  <a:gd name="T12" fmla="*/ 34 w 66"/>
                  <a:gd name="T13" fmla="*/ 45 h 45"/>
                  <a:gd name="T14" fmla="*/ 22 w 66"/>
                  <a:gd name="T15" fmla="*/ 44 h 45"/>
                  <a:gd name="T16" fmla="*/ 13 w 66"/>
                  <a:gd name="T17" fmla="*/ 40 h 45"/>
                  <a:gd name="T18" fmla="*/ 5 w 66"/>
                  <a:gd name="T19" fmla="*/ 32 h 45"/>
                  <a:gd name="T20" fmla="*/ 0 w 66"/>
                  <a:gd name="T21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45">
                    <a:moveTo>
                      <a:pt x="65" y="0"/>
                    </a:moveTo>
                    <a:lnTo>
                      <a:pt x="66" y="10"/>
                    </a:lnTo>
                    <a:lnTo>
                      <a:pt x="65" y="22"/>
                    </a:lnTo>
                    <a:lnTo>
                      <a:pt x="61" y="31"/>
                    </a:lnTo>
                    <a:lnTo>
                      <a:pt x="53" y="38"/>
                    </a:lnTo>
                    <a:lnTo>
                      <a:pt x="44" y="44"/>
                    </a:lnTo>
                    <a:lnTo>
                      <a:pt x="34" y="45"/>
                    </a:lnTo>
                    <a:lnTo>
                      <a:pt x="22" y="44"/>
                    </a:lnTo>
                    <a:lnTo>
                      <a:pt x="13" y="40"/>
                    </a:lnTo>
                    <a:lnTo>
                      <a:pt x="5" y="32"/>
                    </a:lnTo>
                    <a:lnTo>
                      <a:pt x="0" y="2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7" name="Freeform 1459"/>
              <p:cNvSpPr>
                <a:spLocks/>
              </p:cNvSpPr>
              <p:nvPr/>
            </p:nvSpPr>
            <p:spPr bwMode="auto">
              <a:xfrm>
                <a:off x="3919" y="1699"/>
                <a:ext cx="358" cy="977"/>
              </a:xfrm>
              <a:custGeom>
                <a:avLst/>
                <a:gdLst>
                  <a:gd name="T0" fmla="*/ 1369 w 1434"/>
                  <a:gd name="T1" fmla="*/ 3907 h 3907"/>
                  <a:gd name="T2" fmla="*/ 1401 w 1434"/>
                  <a:gd name="T3" fmla="*/ 3895 h 3907"/>
                  <a:gd name="T4" fmla="*/ 1434 w 1434"/>
                  <a:gd name="T5" fmla="*/ 3884 h 3907"/>
                  <a:gd name="T6" fmla="*/ 65 w 1434"/>
                  <a:gd name="T7" fmla="*/ 0 h 3907"/>
                  <a:gd name="T8" fmla="*/ 32 w 1434"/>
                  <a:gd name="T9" fmla="*/ 12 h 3907"/>
                  <a:gd name="T10" fmla="*/ 0 w 1434"/>
                  <a:gd name="T11" fmla="*/ 23 h 3907"/>
                  <a:gd name="T12" fmla="*/ 1369 w 1434"/>
                  <a:gd name="T13" fmla="*/ 3907 h 3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4" h="3907">
                    <a:moveTo>
                      <a:pt x="1369" y="3907"/>
                    </a:moveTo>
                    <a:lnTo>
                      <a:pt x="1401" y="3895"/>
                    </a:lnTo>
                    <a:lnTo>
                      <a:pt x="1434" y="3884"/>
                    </a:lnTo>
                    <a:lnTo>
                      <a:pt x="65" y="0"/>
                    </a:lnTo>
                    <a:lnTo>
                      <a:pt x="32" y="12"/>
                    </a:lnTo>
                    <a:lnTo>
                      <a:pt x="0" y="23"/>
                    </a:lnTo>
                    <a:lnTo>
                      <a:pt x="1369" y="39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8" name="Freeform 1460"/>
              <p:cNvSpPr>
                <a:spLocks/>
              </p:cNvSpPr>
              <p:nvPr/>
            </p:nvSpPr>
            <p:spPr bwMode="auto">
              <a:xfrm>
                <a:off x="3919" y="1699"/>
                <a:ext cx="358" cy="977"/>
              </a:xfrm>
              <a:custGeom>
                <a:avLst/>
                <a:gdLst>
                  <a:gd name="T0" fmla="*/ 1369 w 1434"/>
                  <a:gd name="T1" fmla="*/ 3907 h 3907"/>
                  <a:gd name="T2" fmla="*/ 1401 w 1434"/>
                  <a:gd name="T3" fmla="*/ 3895 h 3907"/>
                  <a:gd name="T4" fmla="*/ 1434 w 1434"/>
                  <a:gd name="T5" fmla="*/ 3884 h 3907"/>
                  <a:gd name="T6" fmla="*/ 65 w 1434"/>
                  <a:gd name="T7" fmla="*/ 0 h 3907"/>
                  <a:gd name="T8" fmla="*/ 32 w 1434"/>
                  <a:gd name="T9" fmla="*/ 12 h 3907"/>
                  <a:gd name="T10" fmla="*/ 0 w 1434"/>
                  <a:gd name="T11" fmla="*/ 23 h 3907"/>
                  <a:gd name="T12" fmla="*/ 1369 w 1434"/>
                  <a:gd name="T13" fmla="*/ 3907 h 39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4" h="3907">
                    <a:moveTo>
                      <a:pt x="1369" y="3907"/>
                    </a:moveTo>
                    <a:lnTo>
                      <a:pt x="1401" y="3895"/>
                    </a:lnTo>
                    <a:lnTo>
                      <a:pt x="1434" y="3884"/>
                    </a:lnTo>
                    <a:lnTo>
                      <a:pt x="65" y="0"/>
                    </a:lnTo>
                    <a:lnTo>
                      <a:pt x="32" y="12"/>
                    </a:lnTo>
                    <a:lnTo>
                      <a:pt x="0" y="23"/>
                    </a:lnTo>
                    <a:lnTo>
                      <a:pt x="1369" y="3907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09" name="Freeform 1461"/>
              <p:cNvSpPr>
                <a:spLocks/>
              </p:cNvSpPr>
              <p:nvPr/>
            </p:nvSpPr>
            <p:spPr bwMode="auto">
              <a:xfrm>
                <a:off x="3918" y="1694"/>
                <a:ext cx="17" cy="11"/>
              </a:xfrm>
              <a:custGeom>
                <a:avLst/>
                <a:gdLst>
                  <a:gd name="T0" fmla="*/ 33 w 66"/>
                  <a:gd name="T1" fmla="*/ 34 h 45"/>
                  <a:gd name="T2" fmla="*/ 1 w 66"/>
                  <a:gd name="T3" fmla="*/ 45 h 45"/>
                  <a:gd name="T4" fmla="*/ 0 w 66"/>
                  <a:gd name="T5" fmla="*/ 35 h 45"/>
                  <a:gd name="T6" fmla="*/ 1 w 66"/>
                  <a:gd name="T7" fmla="*/ 24 h 45"/>
                  <a:gd name="T8" fmla="*/ 5 w 66"/>
                  <a:gd name="T9" fmla="*/ 14 h 45"/>
                  <a:gd name="T10" fmla="*/ 13 w 66"/>
                  <a:gd name="T11" fmla="*/ 7 h 45"/>
                  <a:gd name="T12" fmla="*/ 22 w 66"/>
                  <a:gd name="T13" fmla="*/ 2 h 45"/>
                  <a:gd name="T14" fmla="*/ 32 w 66"/>
                  <a:gd name="T15" fmla="*/ 0 h 45"/>
                  <a:gd name="T16" fmla="*/ 44 w 66"/>
                  <a:gd name="T17" fmla="*/ 2 h 45"/>
                  <a:gd name="T18" fmla="*/ 53 w 66"/>
                  <a:gd name="T19" fmla="*/ 5 h 45"/>
                  <a:gd name="T20" fmla="*/ 60 w 66"/>
                  <a:gd name="T21" fmla="*/ 13 h 45"/>
                  <a:gd name="T22" fmla="*/ 66 w 66"/>
                  <a:gd name="T23" fmla="*/ 22 h 45"/>
                  <a:gd name="T24" fmla="*/ 33 w 66"/>
                  <a:gd name="T25" fmla="*/ 3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45">
                    <a:moveTo>
                      <a:pt x="33" y="34"/>
                    </a:moveTo>
                    <a:lnTo>
                      <a:pt x="1" y="45"/>
                    </a:lnTo>
                    <a:lnTo>
                      <a:pt x="0" y="35"/>
                    </a:lnTo>
                    <a:lnTo>
                      <a:pt x="1" y="24"/>
                    </a:lnTo>
                    <a:lnTo>
                      <a:pt x="5" y="14"/>
                    </a:lnTo>
                    <a:lnTo>
                      <a:pt x="13" y="7"/>
                    </a:lnTo>
                    <a:lnTo>
                      <a:pt x="22" y="2"/>
                    </a:lnTo>
                    <a:lnTo>
                      <a:pt x="32" y="0"/>
                    </a:lnTo>
                    <a:lnTo>
                      <a:pt x="44" y="2"/>
                    </a:lnTo>
                    <a:lnTo>
                      <a:pt x="53" y="5"/>
                    </a:lnTo>
                    <a:lnTo>
                      <a:pt x="60" y="13"/>
                    </a:lnTo>
                    <a:lnTo>
                      <a:pt x="66" y="22"/>
                    </a:lnTo>
                    <a:lnTo>
                      <a:pt x="3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10" name="Freeform 1462"/>
              <p:cNvSpPr>
                <a:spLocks/>
              </p:cNvSpPr>
              <p:nvPr/>
            </p:nvSpPr>
            <p:spPr bwMode="auto">
              <a:xfrm>
                <a:off x="3918" y="1694"/>
                <a:ext cx="17" cy="11"/>
              </a:xfrm>
              <a:custGeom>
                <a:avLst/>
                <a:gdLst>
                  <a:gd name="T0" fmla="*/ 1 w 66"/>
                  <a:gd name="T1" fmla="*/ 45 h 45"/>
                  <a:gd name="T2" fmla="*/ 0 w 66"/>
                  <a:gd name="T3" fmla="*/ 35 h 45"/>
                  <a:gd name="T4" fmla="*/ 1 w 66"/>
                  <a:gd name="T5" fmla="*/ 24 h 45"/>
                  <a:gd name="T6" fmla="*/ 5 w 66"/>
                  <a:gd name="T7" fmla="*/ 14 h 45"/>
                  <a:gd name="T8" fmla="*/ 13 w 66"/>
                  <a:gd name="T9" fmla="*/ 7 h 45"/>
                  <a:gd name="T10" fmla="*/ 22 w 66"/>
                  <a:gd name="T11" fmla="*/ 2 h 45"/>
                  <a:gd name="T12" fmla="*/ 32 w 66"/>
                  <a:gd name="T13" fmla="*/ 0 h 45"/>
                  <a:gd name="T14" fmla="*/ 44 w 66"/>
                  <a:gd name="T15" fmla="*/ 2 h 45"/>
                  <a:gd name="T16" fmla="*/ 53 w 66"/>
                  <a:gd name="T17" fmla="*/ 5 h 45"/>
                  <a:gd name="T18" fmla="*/ 60 w 66"/>
                  <a:gd name="T19" fmla="*/ 13 h 45"/>
                  <a:gd name="T20" fmla="*/ 66 w 66"/>
                  <a:gd name="T21" fmla="*/ 2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45">
                    <a:moveTo>
                      <a:pt x="1" y="45"/>
                    </a:moveTo>
                    <a:lnTo>
                      <a:pt x="0" y="35"/>
                    </a:lnTo>
                    <a:lnTo>
                      <a:pt x="1" y="24"/>
                    </a:lnTo>
                    <a:lnTo>
                      <a:pt x="5" y="14"/>
                    </a:lnTo>
                    <a:lnTo>
                      <a:pt x="13" y="7"/>
                    </a:lnTo>
                    <a:lnTo>
                      <a:pt x="22" y="2"/>
                    </a:lnTo>
                    <a:lnTo>
                      <a:pt x="32" y="0"/>
                    </a:lnTo>
                    <a:lnTo>
                      <a:pt x="44" y="2"/>
                    </a:lnTo>
                    <a:lnTo>
                      <a:pt x="53" y="5"/>
                    </a:lnTo>
                    <a:lnTo>
                      <a:pt x="60" y="13"/>
                    </a:lnTo>
                    <a:lnTo>
                      <a:pt x="66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11" name="Line 1463"/>
              <p:cNvSpPr>
                <a:spLocks noChangeShapeType="1"/>
              </p:cNvSpPr>
              <p:nvPr/>
            </p:nvSpPr>
            <p:spPr bwMode="auto">
              <a:xfrm flipV="1">
                <a:off x="3927" y="2503"/>
                <a:ext cx="0" cy="25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12" name="Line 1464"/>
              <p:cNvSpPr>
                <a:spLocks noChangeShapeType="1"/>
              </p:cNvSpPr>
              <p:nvPr/>
            </p:nvSpPr>
            <p:spPr bwMode="auto">
              <a:xfrm flipV="1">
                <a:off x="3927" y="1931"/>
                <a:ext cx="0" cy="45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13" name="Line 1465"/>
              <p:cNvSpPr>
                <a:spLocks noChangeShapeType="1"/>
              </p:cNvSpPr>
              <p:nvPr/>
            </p:nvSpPr>
            <p:spPr bwMode="auto">
              <a:xfrm flipV="1">
                <a:off x="3927" y="1566"/>
                <a:ext cx="0" cy="25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14" name="Line 1466"/>
              <p:cNvSpPr>
                <a:spLocks noChangeShapeType="1"/>
              </p:cNvSpPr>
              <p:nvPr/>
            </p:nvSpPr>
            <p:spPr bwMode="auto">
              <a:xfrm>
                <a:off x="3927" y="2446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15" name="Line 1467"/>
              <p:cNvSpPr>
                <a:spLocks noChangeShapeType="1"/>
              </p:cNvSpPr>
              <p:nvPr/>
            </p:nvSpPr>
            <p:spPr bwMode="auto">
              <a:xfrm>
                <a:off x="3927" y="1874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16" name="Freeform 1468"/>
              <p:cNvSpPr>
                <a:spLocks/>
              </p:cNvSpPr>
              <p:nvPr/>
            </p:nvSpPr>
            <p:spPr bwMode="auto">
              <a:xfrm>
                <a:off x="3576" y="1636"/>
                <a:ext cx="17" cy="8"/>
              </a:xfrm>
              <a:custGeom>
                <a:avLst/>
                <a:gdLst>
                  <a:gd name="T0" fmla="*/ 33 w 68"/>
                  <a:gd name="T1" fmla="*/ 35 h 35"/>
                  <a:gd name="T2" fmla="*/ 0 w 68"/>
                  <a:gd name="T3" fmla="*/ 35 h 35"/>
                  <a:gd name="T4" fmla="*/ 1 w 68"/>
                  <a:gd name="T5" fmla="*/ 25 h 35"/>
                  <a:gd name="T6" fmla="*/ 6 w 68"/>
                  <a:gd name="T7" fmla="*/ 14 h 35"/>
                  <a:gd name="T8" fmla="*/ 13 w 68"/>
                  <a:gd name="T9" fmla="*/ 8 h 35"/>
                  <a:gd name="T10" fmla="*/ 23 w 68"/>
                  <a:gd name="T11" fmla="*/ 3 h 35"/>
                  <a:gd name="T12" fmla="*/ 33 w 68"/>
                  <a:gd name="T13" fmla="*/ 0 h 35"/>
                  <a:gd name="T14" fmla="*/ 44 w 68"/>
                  <a:gd name="T15" fmla="*/ 3 h 35"/>
                  <a:gd name="T16" fmla="*/ 54 w 68"/>
                  <a:gd name="T17" fmla="*/ 8 h 35"/>
                  <a:gd name="T18" fmla="*/ 60 w 68"/>
                  <a:gd name="T19" fmla="*/ 14 h 35"/>
                  <a:gd name="T20" fmla="*/ 65 w 68"/>
                  <a:gd name="T21" fmla="*/ 25 h 35"/>
                  <a:gd name="T22" fmla="*/ 68 w 68"/>
                  <a:gd name="T23" fmla="*/ 35 h 35"/>
                  <a:gd name="T24" fmla="*/ 33 w 68"/>
                  <a:gd name="T2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5">
                    <a:moveTo>
                      <a:pt x="33" y="35"/>
                    </a:moveTo>
                    <a:lnTo>
                      <a:pt x="0" y="35"/>
                    </a:lnTo>
                    <a:lnTo>
                      <a:pt x="1" y="25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3"/>
                    </a:lnTo>
                    <a:lnTo>
                      <a:pt x="33" y="0"/>
                    </a:lnTo>
                    <a:lnTo>
                      <a:pt x="44" y="3"/>
                    </a:lnTo>
                    <a:lnTo>
                      <a:pt x="54" y="8"/>
                    </a:lnTo>
                    <a:lnTo>
                      <a:pt x="60" y="14"/>
                    </a:lnTo>
                    <a:lnTo>
                      <a:pt x="65" y="25"/>
                    </a:lnTo>
                    <a:lnTo>
                      <a:pt x="68" y="35"/>
                    </a:lnTo>
                    <a:lnTo>
                      <a:pt x="33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17" name="Freeform 1469"/>
              <p:cNvSpPr>
                <a:spLocks/>
              </p:cNvSpPr>
              <p:nvPr/>
            </p:nvSpPr>
            <p:spPr bwMode="auto">
              <a:xfrm>
                <a:off x="3576" y="1636"/>
                <a:ext cx="17" cy="8"/>
              </a:xfrm>
              <a:custGeom>
                <a:avLst/>
                <a:gdLst>
                  <a:gd name="T0" fmla="*/ 0 w 68"/>
                  <a:gd name="T1" fmla="*/ 35 h 35"/>
                  <a:gd name="T2" fmla="*/ 1 w 68"/>
                  <a:gd name="T3" fmla="*/ 25 h 35"/>
                  <a:gd name="T4" fmla="*/ 6 w 68"/>
                  <a:gd name="T5" fmla="*/ 14 h 35"/>
                  <a:gd name="T6" fmla="*/ 13 w 68"/>
                  <a:gd name="T7" fmla="*/ 8 h 35"/>
                  <a:gd name="T8" fmla="*/ 23 w 68"/>
                  <a:gd name="T9" fmla="*/ 3 h 35"/>
                  <a:gd name="T10" fmla="*/ 33 w 68"/>
                  <a:gd name="T11" fmla="*/ 0 h 35"/>
                  <a:gd name="T12" fmla="*/ 44 w 68"/>
                  <a:gd name="T13" fmla="*/ 3 h 35"/>
                  <a:gd name="T14" fmla="*/ 54 w 68"/>
                  <a:gd name="T15" fmla="*/ 8 h 35"/>
                  <a:gd name="T16" fmla="*/ 60 w 68"/>
                  <a:gd name="T17" fmla="*/ 14 h 35"/>
                  <a:gd name="T18" fmla="*/ 65 w 68"/>
                  <a:gd name="T19" fmla="*/ 25 h 35"/>
                  <a:gd name="T20" fmla="*/ 68 w 68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lnTo>
                      <a:pt x="1" y="25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3"/>
                    </a:lnTo>
                    <a:lnTo>
                      <a:pt x="33" y="0"/>
                    </a:lnTo>
                    <a:lnTo>
                      <a:pt x="44" y="3"/>
                    </a:lnTo>
                    <a:lnTo>
                      <a:pt x="54" y="8"/>
                    </a:lnTo>
                    <a:lnTo>
                      <a:pt x="60" y="14"/>
                    </a:lnTo>
                    <a:lnTo>
                      <a:pt x="65" y="25"/>
                    </a:lnTo>
                    <a:lnTo>
                      <a:pt x="68" y="3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18" name="Freeform 1470"/>
              <p:cNvSpPr>
                <a:spLocks/>
              </p:cNvSpPr>
              <p:nvPr/>
            </p:nvSpPr>
            <p:spPr bwMode="auto">
              <a:xfrm>
                <a:off x="3576" y="1644"/>
                <a:ext cx="17" cy="790"/>
              </a:xfrm>
              <a:custGeom>
                <a:avLst/>
                <a:gdLst>
                  <a:gd name="T0" fmla="*/ 68 w 68"/>
                  <a:gd name="T1" fmla="*/ 0 h 3158"/>
                  <a:gd name="T2" fmla="*/ 33 w 68"/>
                  <a:gd name="T3" fmla="*/ 0 h 3158"/>
                  <a:gd name="T4" fmla="*/ 0 w 68"/>
                  <a:gd name="T5" fmla="*/ 0 h 3158"/>
                  <a:gd name="T6" fmla="*/ 0 w 68"/>
                  <a:gd name="T7" fmla="*/ 3158 h 3158"/>
                  <a:gd name="T8" fmla="*/ 33 w 68"/>
                  <a:gd name="T9" fmla="*/ 3158 h 3158"/>
                  <a:gd name="T10" fmla="*/ 68 w 68"/>
                  <a:gd name="T11" fmla="*/ 3158 h 3158"/>
                  <a:gd name="T12" fmla="*/ 68 w 68"/>
                  <a:gd name="T13" fmla="*/ 0 h 3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158">
                    <a:moveTo>
                      <a:pt x="68" y="0"/>
                    </a:moveTo>
                    <a:lnTo>
                      <a:pt x="33" y="0"/>
                    </a:lnTo>
                    <a:lnTo>
                      <a:pt x="0" y="0"/>
                    </a:lnTo>
                    <a:lnTo>
                      <a:pt x="0" y="3158"/>
                    </a:lnTo>
                    <a:lnTo>
                      <a:pt x="33" y="3158"/>
                    </a:lnTo>
                    <a:lnTo>
                      <a:pt x="68" y="315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19" name="Freeform 1471"/>
              <p:cNvSpPr>
                <a:spLocks/>
              </p:cNvSpPr>
              <p:nvPr/>
            </p:nvSpPr>
            <p:spPr bwMode="auto">
              <a:xfrm>
                <a:off x="3576" y="1644"/>
                <a:ext cx="17" cy="790"/>
              </a:xfrm>
              <a:custGeom>
                <a:avLst/>
                <a:gdLst>
                  <a:gd name="T0" fmla="*/ 68 w 68"/>
                  <a:gd name="T1" fmla="*/ 0 h 3158"/>
                  <a:gd name="T2" fmla="*/ 33 w 68"/>
                  <a:gd name="T3" fmla="*/ 0 h 3158"/>
                  <a:gd name="T4" fmla="*/ 0 w 68"/>
                  <a:gd name="T5" fmla="*/ 0 h 3158"/>
                  <a:gd name="T6" fmla="*/ 0 w 68"/>
                  <a:gd name="T7" fmla="*/ 3158 h 3158"/>
                  <a:gd name="T8" fmla="*/ 33 w 68"/>
                  <a:gd name="T9" fmla="*/ 3158 h 3158"/>
                  <a:gd name="T10" fmla="*/ 68 w 68"/>
                  <a:gd name="T11" fmla="*/ 3158 h 3158"/>
                  <a:gd name="T12" fmla="*/ 68 w 68"/>
                  <a:gd name="T13" fmla="*/ 0 h 3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158">
                    <a:moveTo>
                      <a:pt x="68" y="0"/>
                    </a:moveTo>
                    <a:lnTo>
                      <a:pt x="33" y="0"/>
                    </a:lnTo>
                    <a:lnTo>
                      <a:pt x="0" y="0"/>
                    </a:lnTo>
                    <a:lnTo>
                      <a:pt x="0" y="3158"/>
                    </a:lnTo>
                    <a:lnTo>
                      <a:pt x="33" y="3158"/>
                    </a:lnTo>
                    <a:lnTo>
                      <a:pt x="68" y="3158"/>
                    </a:lnTo>
                    <a:lnTo>
                      <a:pt x="68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20" name="Freeform 1472"/>
              <p:cNvSpPr>
                <a:spLocks/>
              </p:cNvSpPr>
              <p:nvPr/>
            </p:nvSpPr>
            <p:spPr bwMode="auto">
              <a:xfrm>
                <a:off x="3576" y="2434"/>
                <a:ext cx="17" cy="8"/>
              </a:xfrm>
              <a:custGeom>
                <a:avLst/>
                <a:gdLst>
                  <a:gd name="T0" fmla="*/ 33 w 68"/>
                  <a:gd name="T1" fmla="*/ 0 h 34"/>
                  <a:gd name="T2" fmla="*/ 68 w 68"/>
                  <a:gd name="T3" fmla="*/ 0 h 34"/>
                  <a:gd name="T4" fmla="*/ 65 w 68"/>
                  <a:gd name="T5" fmla="*/ 11 h 34"/>
                  <a:gd name="T6" fmla="*/ 60 w 68"/>
                  <a:gd name="T7" fmla="*/ 21 h 34"/>
                  <a:gd name="T8" fmla="*/ 54 w 68"/>
                  <a:gd name="T9" fmla="*/ 27 h 34"/>
                  <a:gd name="T10" fmla="*/ 44 w 68"/>
                  <a:gd name="T11" fmla="*/ 33 h 34"/>
                  <a:gd name="T12" fmla="*/ 33 w 68"/>
                  <a:gd name="T13" fmla="*/ 34 h 34"/>
                  <a:gd name="T14" fmla="*/ 23 w 68"/>
                  <a:gd name="T15" fmla="*/ 33 h 34"/>
                  <a:gd name="T16" fmla="*/ 13 w 68"/>
                  <a:gd name="T17" fmla="*/ 27 h 34"/>
                  <a:gd name="T18" fmla="*/ 6 w 68"/>
                  <a:gd name="T19" fmla="*/ 21 h 34"/>
                  <a:gd name="T20" fmla="*/ 1 w 68"/>
                  <a:gd name="T21" fmla="*/ 11 h 34"/>
                  <a:gd name="T22" fmla="*/ 0 w 68"/>
                  <a:gd name="T23" fmla="*/ 0 h 34"/>
                  <a:gd name="T24" fmla="*/ 33 w 68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4">
                    <a:moveTo>
                      <a:pt x="33" y="0"/>
                    </a:moveTo>
                    <a:lnTo>
                      <a:pt x="68" y="0"/>
                    </a:lnTo>
                    <a:lnTo>
                      <a:pt x="65" y="11"/>
                    </a:lnTo>
                    <a:lnTo>
                      <a:pt x="60" y="21"/>
                    </a:lnTo>
                    <a:lnTo>
                      <a:pt x="54" y="27"/>
                    </a:lnTo>
                    <a:lnTo>
                      <a:pt x="44" y="33"/>
                    </a:lnTo>
                    <a:lnTo>
                      <a:pt x="33" y="34"/>
                    </a:lnTo>
                    <a:lnTo>
                      <a:pt x="23" y="33"/>
                    </a:lnTo>
                    <a:lnTo>
                      <a:pt x="13" y="27"/>
                    </a:lnTo>
                    <a:lnTo>
                      <a:pt x="6" y="21"/>
                    </a:lnTo>
                    <a:lnTo>
                      <a:pt x="1" y="11"/>
                    </a:lnTo>
                    <a:lnTo>
                      <a:pt x="0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21" name="Freeform 1473"/>
              <p:cNvSpPr>
                <a:spLocks/>
              </p:cNvSpPr>
              <p:nvPr/>
            </p:nvSpPr>
            <p:spPr bwMode="auto">
              <a:xfrm>
                <a:off x="3576" y="2434"/>
                <a:ext cx="17" cy="8"/>
              </a:xfrm>
              <a:custGeom>
                <a:avLst/>
                <a:gdLst>
                  <a:gd name="T0" fmla="*/ 68 w 68"/>
                  <a:gd name="T1" fmla="*/ 0 h 34"/>
                  <a:gd name="T2" fmla="*/ 65 w 68"/>
                  <a:gd name="T3" fmla="*/ 11 h 34"/>
                  <a:gd name="T4" fmla="*/ 60 w 68"/>
                  <a:gd name="T5" fmla="*/ 21 h 34"/>
                  <a:gd name="T6" fmla="*/ 54 w 68"/>
                  <a:gd name="T7" fmla="*/ 27 h 34"/>
                  <a:gd name="T8" fmla="*/ 44 w 68"/>
                  <a:gd name="T9" fmla="*/ 33 h 34"/>
                  <a:gd name="T10" fmla="*/ 33 w 68"/>
                  <a:gd name="T11" fmla="*/ 34 h 34"/>
                  <a:gd name="T12" fmla="*/ 23 w 68"/>
                  <a:gd name="T13" fmla="*/ 33 h 34"/>
                  <a:gd name="T14" fmla="*/ 13 w 68"/>
                  <a:gd name="T15" fmla="*/ 27 h 34"/>
                  <a:gd name="T16" fmla="*/ 6 w 68"/>
                  <a:gd name="T17" fmla="*/ 21 h 34"/>
                  <a:gd name="T18" fmla="*/ 1 w 68"/>
                  <a:gd name="T19" fmla="*/ 11 h 34"/>
                  <a:gd name="T20" fmla="*/ 0 w 68"/>
                  <a:gd name="T2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4">
                    <a:moveTo>
                      <a:pt x="68" y="0"/>
                    </a:moveTo>
                    <a:lnTo>
                      <a:pt x="65" y="11"/>
                    </a:lnTo>
                    <a:lnTo>
                      <a:pt x="60" y="21"/>
                    </a:lnTo>
                    <a:lnTo>
                      <a:pt x="54" y="27"/>
                    </a:lnTo>
                    <a:lnTo>
                      <a:pt x="44" y="33"/>
                    </a:lnTo>
                    <a:lnTo>
                      <a:pt x="33" y="34"/>
                    </a:lnTo>
                    <a:lnTo>
                      <a:pt x="23" y="33"/>
                    </a:lnTo>
                    <a:lnTo>
                      <a:pt x="13" y="27"/>
                    </a:lnTo>
                    <a:lnTo>
                      <a:pt x="6" y="21"/>
                    </a:lnTo>
                    <a:lnTo>
                      <a:pt x="1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22" name="Freeform 1474"/>
              <p:cNvSpPr>
                <a:spLocks/>
              </p:cNvSpPr>
              <p:nvPr/>
            </p:nvSpPr>
            <p:spPr bwMode="auto">
              <a:xfrm>
                <a:off x="3625" y="2533"/>
                <a:ext cx="16" cy="11"/>
              </a:xfrm>
              <a:custGeom>
                <a:avLst/>
                <a:gdLst>
                  <a:gd name="T0" fmla="*/ 34 w 66"/>
                  <a:gd name="T1" fmla="*/ 12 h 45"/>
                  <a:gd name="T2" fmla="*/ 66 w 66"/>
                  <a:gd name="T3" fmla="*/ 23 h 45"/>
                  <a:gd name="T4" fmla="*/ 61 w 66"/>
                  <a:gd name="T5" fmla="*/ 32 h 45"/>
                  <a:gd name="T6" fmla="*/ 53 w 66"/>
                  <a:gd name="T7" fmla="*/ 40 h 45"/>
                  <a:gd name="T8" fmla="*/ 44 w 66"/>
                  <a:gd name="T9" fmla="*/ 44 h 45"/>
                  <a:gd name="T10" fmla="*/ 32 w 66"/>
                  <a:gd name="T11" fmla="*/ 45 h 45"/>
                  <a:gd name="T12" fmla="*/ 22 w 66"/>
                  <a:gd name="T13" fmla="*/ 44 h 45"/>
                  <a:gd name="T14" fmla="*/ 13 w 66"/>
                  <a:gd name="T15" fmla="*/ 39 h 45"/>
                  <a:gd name="T16" fmla="*/ 5 w 66"/>
                  <a:gd name="T17" fmla="*/ 31 h 45"/>
                  <a:gd name="T18" fmla="*/ 2 w 66"/>
                  <a:gd name="T19" fmla="*/ 22 h 45"/>
                  <a:gd name="T20" fmla="*/ 0 w 66"/>
                  <a:gd name="T21" fmla="*/ 10 h 45"/>
                  <a:gd name="T22" fmla="*/ 2 w 66"/>
                  <a:gd name="T23" fmla="*/ 0 h 45"/>
                  <a:gd name="T24" fmla="*/ 34 w 66"/>
                  <a:gd name="T25" fmla="*/ 1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45">
                    <a:moveTo>
                      <a:pt x="34" y="12"/>
                    </a:moveTo>
                    <a:lnTo>
                      <a:pt x="66" y="23"/>
                    </a:lnTo>
                    <a:lnTo>
                      <a:pt x="61" y="32"/>
                    </a:lnTo>
                    <a:lnTo>
                      <a:pt x="53" y="40"/>
                    </a:lnTo>
                    <a:lnTo>
                      <a:pt x="44" y="44"/>
                    </a:lnTo>
                    <a:lnTo>
                      <a:pt x="32" y="45"/>
                    </a:lnTo>
                    <a:lnTo>
                      <a:pt x="22" y="44"/>
                    </a:lnTo>
                    <a:lnTo>
                      <a:pt x="13" y="39"/>
                    </a:lnTo>
                    <a:lnTo>
                      <a:pt x="5" y="31"/>
                    </a:lnTo>
                    <a:lnTo>
                      <a:pt x="2" y="22"/>
                    </a:lnTo>
                    <a:lnTo>
                      <a:pt x="0" y="10"/>
                    </a:lnTo>
                    <a:lnTo>
                      <a:pt x="2" y="0"/>
                    </a:lnTo>
                    <a:lnTo>
                      <a:pt x="34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23" name="Freeform 1475"/>
              <p:cNvSpPr>
                <a:spLocks/>
              </p:cNvSpPr>
              <p:nvPr/>
            </p:nvSpPr>
            <p:spPr bwMode="auto">
              <a:xfrm>
                <a:off x="3625" y="2533"/>
                <a:ext cx="16" cy="11"/>
              </a:xfrm>
              <a:custGeom>
                <a:avLst/>
                <a:gdLst>
                  <a:gd name="T0" fmla="*/ 66 w 66"/>
                  <a:gd name="T1" fmla="*/ 23 h 45"/>
                  <a:gd name="T2" fmla="*/ 61 w 66"/>
                  <a:gd name="T3" fmla="*/ 32 h 45"/>
                  <a:gd name="T4" fmla="*/ 53 w 66"/>
                  <a:gd name="T5" fmla="*/ 40 h 45"/>
                  <a:gd name="T6" fmla="*/ 44 w 66"/>
                  <a:gd name="T7" fmla="*/ 44 h 45"/>
                  <a:gd name="T8" fmla="*/ 32 w 66"/>
                  <a:gd name="T9" fmla="*/ 45 h 45"/>
                  <a:gd name="T10" fmla="*/ 22 w 66"/>
                  <a:gd name="T11" fmla="*/ 44 h 45"/>
                  <a:gd name="T12" fmla="*/ 13 w 66"/>
                  <a:gd name="T13" fmla="*/ 39 h 45"/>
                  <a:gd name="T14" fmla="*/ 5 w 66"/>
                  <a:gd name="T15" fmla="*/ 31 h 45"/>
                  <a:gd name="T16" fmla="*/ 2 w 66"/>
                  <a:gd name="T17" fmla="*/ 22 h 45"/>
                  <a:gd name="T18" fmla="*/ 0 w 66"/>
                  <a:gd name="T19" fmla="*/ 10 h 45"/>
                  <a:gd name="T20" fmla="*/ 2 w 66"/>
                  <a:gd name="T2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45">
                    <a:moveTo>
                      <a:pt x="66" y="23"/>
                    </a:moveTo>
                    <a:lnTo>
                      <a:pt x="61" y="32"/>
                    </a:lnTo>
                    <a:lnTo>
                      <a:pt x="53" y="40"/>
                    </a:lnTo>
                    <a:lnTo>
                      <a:pt x="44" y="44"/>
                    </a:lnTo>
                    <a:lnTo>
                      <a:pt x="32" y="45"/>
                    </a:lnTo>
                    <a:lnTo>
                      <a:pt x="22" y="44"/>
                    </a:lnTo>
                    <a:lnTo>
                      <a:pt x="13" y="39"/>
                    </a:lnTo>
                    <a:lnTo>
                      <a:pt x="5" y="31"/>
                    </a:lnTo>
                    <a:lnTo>
                      <a:pt x="2" y="22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24" name="Freeform 1476"/>
              <p:cNvSpPr>
                <a:spLocks/>
              </p:cNvSpPr>
              <p:nvPr/>
            </p:nvSpPr>
            <p:spPr bwMode="auto">
              <a:xfrm>
                <a:off x="3625" y="1699"/>
                <a:ext cx="310" cy="840"/>
              </a:xfrm>
              <a:custGeom>
                <a:avLst/>
                <a:gdLst>
                  <a:gd name="T0" fmla="*/ 0 w 1239"/>
                  <a:gd name="T1" fmla="*/ 3334 h 3357"/>
                  <a:gd name="T2" fmla="*/ 32 w 1239"/>
                  <a:gd name="T3" fmla="*/ 3346 h 3357"/>
                  <a:gd name="T4" fmla="*/ 64 w 1239"/>
                  <a:gd name="T5" fmla="*/ 3357 h 3357"/>
                  <a:gd name="T6" fmla="*/ 1239 w 1239"/>
                  <a:gd name="T7" fmla="*/ 23 h 3357"/>
                  <a:gd name="T8" fmla="*/ 1206 w 1239"/>
                  <a:gd name="T9" fmla="*/ 12 h 3357"/>
                  <a:gd name="T10" fmla="*/ 1174 w 1239"/>
                  <a:gd name="T11" fmla="*/ 0 h 3357"/>
                  <a:gd name="T12" fmla="*/ 0 w 1239"/>
                  <a:gd name="T13" fmla="*/ 3334 h 3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9" h="3357">
                    <a:moveTo>
                      <a:pt x="0" y="3334"/>
                    </a:moveTo>
                    <a:lnTo>
                      <a:pt x="32" y="3346"/>
                    </a:lnTo>
                    <a:lnTo>
                      <a:pt x="64" y="3357"/>
                    </a:lnTo>
                    <a:lnTo>
                      <a:pt x="1239" y="23"/>
                    </a:lnTo>
                    <a:lnTo>
                      <a:pt x="1206" y="12"/>
                    </a:lnTo>
                    <a:lnTo>
                      <a:pt x="1174" y="0"/>
                    </a:lnTo>
                    <a:lnTo>
                      <a:pt x="0" y="33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25" name="Freeform 1477"/>
              <p:cNvSpPr>
                <a:spLocks/>
              </p:cNvSpPr>
              <p:nvPr/>
            </p:nvSpPr>
            <p:spPr bwMode="auto">
              <a:xfrm>
                <a:off x="3625" y="1699"/>
                <a:ext cx="310" cy="840"/>
              </a:xfrm>
              <a:custGeom>
                <a:avLst/>
                <a:gdLst>
                  <a:gd name="T0" fmla="*/ 0 w 1239"/>
                  <a:gd name="T1" fmla="*/ 3334 h 3357"/>
                  <a:gd name="T2" fmla="*/ 32 w 1239"/>
                  <a:gd name="T3" fmla="*/ 3346 h 3357"/>
                  <a:gd name="T4" fmla="*/ 64 w 1239"/>
                  <a:gd name="T5" fmla="*/ 3357 h 3357"/>
                  <a:gd name="T6" fmla="*/ 1239 w 1239"/>
                  <a:gd name="T7" fmla="*/ 23 h 3357"/>
                  <a:gd name="T8" fmla="*/ 1206 w 1239"/>
                  <a:gd name="T9" fmla="*/ 12 h 3357"/>
                  <a:gd name="T10" fmla="*/ 1174 w 1239"/>
                  <a:gd name="T11" fmla="*/ 0 h 3357"/>
                  <a:gd name="T12" fmla="*/ 0 w 1239"/>
                  <a:gd name="T13" fmla="*/ 3334 h 3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9" h="3357">
                    <a:moveTo>
                      <a:pt x="0" y="3334"/>
                    </a:moveTo>
                    <a:lnTo>
                      <a:pt x="32" y="3346"/>
                    </a:lnTo>
                    <a:lnTo>
                      <a:pt x="64" y="3357"/>
                    </a:lnTo>
                    <a:lnTo>
                      <a:pt x="1239" y="23"/>
                    </a:lnTo>
                    <a:lnTo>
                      <a:pt x="1206" y="12"/>
                    </a:lnTo>
                    <a:lnTo>
                      <a:pt x="1174" y="0"/>
                    </a:lnTo>
                    <a:lnTo>
                      <a:pt x="0" y="3334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26" name="Freeform 1478"/>
              <p:cNvSpPr>
                <a:spLocks/>
              </p:cNvSpPr>
              <p:nvPr/>
            </p:nvSpPr>
            <p:spPr bwMode="auto">
              <a:xfrm>
                <a:off x="3919" y="1694"/>
                <a:ext cx="16" cy="11"/>
              </a:xfrm>
              <a:custGeom>
                <a:avLst/>
                <a:gdLst>
                  <a:gd name="T0" fmla="*/ 32 w 66"/>
                  <a:gd name="T1" fmla="*/ 34 h 45"/>
                  <a:gd name="T2" fmla="*/ 0 w 66"/>
                  <a:gd name="T3" fmla="*/ 22 h 45"/>
                  <a:gd name="T4" fmla="*/ 5 w 66"/>
                  <a:gd name="T5" fmla="*/ 13 h 45"/>
                  <a:gd name="T6" fmla="*/ 13 w 66"/>
                  <a:gd name="T7" fmla="*/ 5 h 45"/>
                  <a:gd name="T8" fmla="*/ 22 w 66"/>
                  <a:gd name="T9" fmla="*/ 2 h 45"/>
                  <a:gd name="T10" fmla="*/ 34 w 66"/>
                  <a:gd name="T11" fmla="*/ 0 h 45"/>
                  <a:gd name="T12" fmla="*/ 44 w 66"/>
                  <a:gd name="T13" fmla="*/ 2 h 45"/>
                  <a:gd name="T14" fmla="*/ 53 w 66"/>
                  <a:gd name="T15" fmla="*/ 7 h 45"/>
                  <a:gd name="T16" fmla="*/ 61 w 66"/>
                  <a:gd name="T17" fmla="*/ 14 h 45"/>
                  <a:gd name="T18" fmla="*/ 65 w 66"/>
                  <a:gd name="T19" fmla="*/ 24 h 45"/>
                  <a:gd name="T20" fmla="*/ 66 w 66"/>
                  <a:gd name="T21" fmla="*/ 35 h 45"/>
                  <a:gd name="T22" fmla="*/ 65 w 66"/>
                  <a:gd name="T23" fmla="*/ 45 h 45"/>
                  <a:gd name="T24" fmla="*/ 32 w 66"/>
                  <a:gd name="T25" fmla="*/ 3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45">
                    <a:moveTo>
                      <a:pt x="32" y="34"/>
                    </a:moveTo>
                    <a:lnTo>
                      <a:pt x="0" y="22"/>
                    </a:lnTo>
                    <a:lnTo>
                      <a:pt x="5" y="13"/>
                    </a:lnTo>
                    <a:lnTo>
                      <a:pt x="13" y="5"/>
                    </a:lnTo>
                    <a:lnTo>
                      <a:pt x="22" y="2"/>
                    </a:lnTo>
                    <a:lnTo>
                      <a:pt x="34" y="0"/>
                    </a:lnTo>
                    <a:lnTo>
                      <a:pt x="44" y="2"/>
                    </a:lnTo>
                    <a:lnTo>
                      <a:pt x="53" y="7"/>
                    </a:lnTo>
                    <a:lnTo>
                      <a:pt x="61" y="14"/>
                    </a:lnTo>
                    <a:lnTo>
                      <a:pt x="65" y="24"/>
                    </a:lnTo>
                    <a:lnTo>
                      <a:pt x="66" y="35"/>
                    </a:lnTo>
                    <a:lnTo>
                      <a:pt x="65" y="45"/>
                    </a:lnTo>
                    <a:lnTo>
                      <a:pt x="32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27" name="Freeform 1479"/>
              <p:cNvSpPr>
                <a:spLocks/>
              </p:cNvSpPr>
              <p:nvPr/>
            </p:nvSpPr>
            <p:spPr bwMode="auto">
              <a:xfrm>
                <a:off x="3919" y="1694"/>
                <a:ext cx="16" cy="11"/>
              </a:xfrm>
              <a:custGeom>
                <a:avLst/>
                <a:gdLst>
                  <a:gd name="T0" fmla="*/ 0 w 66"/>
                  <a:gd name="T1" fmla="*/ 22 h 45"/>
                  <a:gd name="T2" fmla="*/ 5 w 66"/>
                  <a:gd name="T3" fmla="*/ 13 h 45"/>
                  <a:gd name="T4" fmla="*/ 13 w 66"/>
                  <a:gd name="T5" fmla="*/ 5 h 45"/>
                  <a:gd name="T6" fmla="*/ 22 w 66"/>
                  <a:gd name="T7" fmla="*/ 2 h 45"/>
                  <a:gd name="T8" fmla="*/ 34 w 66"/>
                  <a:gd name="T9" fmla="*/ 0 h 45"/>
                  <a:gd name="T10" fmla="*/ 44 w 66"/>
                  <a:gd name="T11" fmla="*/ 2 h 45"/>
                  <a:gd name="T12" fmla="*/ 53 w 66"/>
                  <a:gd name="T13" fmla="*/ 7 h 45"/>
                  <a:gd name="T14" fmla="*/ 61 w 66"/>
                  <a:gd name="T15" fmla="*/ 14 h 45"/>
                  <a:gd name="T16" fmla="*/ 65 w 66"/>
                  <a:gd name="T17" fmla="*/ 24 h 45"/>
                  <a:gd name="T18" fmla="*/ 66 w 66"/>
                  <a:gd name="T19" fmla="*/ 35 h 45"/>
                  <a:gd name="T20" fmla="*/ 65 w 66"/>
                  <a:gd name="T21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45">
                    <a:moveTo>
                      <a:pt x="0" y="22"/>
                    </a:moveTo>
                    <a:lnTo>
                      <a:pt x="5" y="13"/>
                    </a:lnTo>
                    <a:lnTo>
                      <a:pt x="13" y="5"/>
                    </a:lnTo>
                    <a:lnTo>
                      <a:pt x="22" y="2"/>
                    </a:lnTo>
                    <a:lnTo>
                      <a:pt x="34" y="0"/>
                    </a:lnTo>
                    <a:lnTo>
                      <a:pt x="44" y="2"/>
                    </a:lnTo>
                    <a:lnTo>
                      <a:pt x="53" y="7"/>
                    </a:lnTo>
                    <a:lnTo>
                      <a:pt x="61" y="14"/>
                    </a:lnTo>
                    <a:lnTo>
                      <a:pt x="65" y="24"/>
                    </a:lnTo>
                    <a:lnTo>
                      <a:pt x="66" y="35"/>
                    </a:lnTo>
                    <a:lnTo>
                      <a:pt x="65" y="4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28" name="Line 1480"/>
              <p:cNvSpPr>
                <a:spLocks noChangeShapeType="1"/>
              </p:cNvSpPr>
              <p:nvPr/>
            </p:nvSpPr>
            <p:spPr bwMode="auto">
              <a:xfrm>
                <a:off x="3490" y="2673"/>
                <a:ext cx="3406" cy="0"/>
              </a:xfrm>
              <a:prstGeom prst="line">
                <a:avLst/>
              </a:prstGeom>
              <a:noFill/>
              <a:ln w="0">
                <a:solidFill>
                  <a:srgbClr val="FF007F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29" name="Line 1481"/>
              <p:cNvSpPr>
                <a:spLocks noChangeShapeType="1"/>
              </p:cNvSpPr>
              <p:nvPr/>
            </p:nvSpPr>
            <p:spPr bwMode="auto">
              <a:xfrm>
                <a:off x="4778" y="2673"/>
                <a:ext cx="242" cy="2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30" name="Line 1482"/>
              <p:cNvSpPr>
                <a:spLocks noChangeShapeType="1"/>
              </p:cNvSpPr>
              <p:nvPr/>
            </p:nvSpPr>
            <p:spPr bwMode="auto">
              <a:xfrm>
                <a:off x="5101" y="2996"/>
                <a:ext cx="323" cy="32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31" name="Line 1483"/>
              <p:cNvSpPr>
                <a:spLocks noChangeShapeType="1"/>
              </p:cNvSpPr>
              <p:nvPr/>
            </p:nvSpPr>
            <p:spPr bwMode="auto">
              <a:xfrm>
                <a:off x="5505" y="3399"/>
                <a:ext cx="242" cy="2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32" name="Line 1484"/>
              <p:cNvSpPr>
                <a:spLocks noChangeShapeType="1"/>
              </p:cNvSpPr>
              <p:nvPr/>
            </p:nvSpPr>
            <p:spPr bwMode="auto">
              <a:xfrm>
                <a:off x="5061" y="2955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33" name="Line 1485"/>
              <p:cNvSpPr>
                <a:spLocks noChangeShapeType="1"/>
              </p:cNvSpPr>
              <p:nvPr/>
            </p:nvSpPr>
            <p:spPr bwMode="auto">
              <a:xfrm>
                <a:off x="5465" y="3359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34" name="Line 1486"/>
              <p:cNvSpPr>
                <a:spLocks noChangeShapeType="1"/>
              </p:cNvSpPr>
              <p:nvPr/>
            </p:nvSpPr>
            <p:spPr bwMode="auto">
              <a:xfrm flipV="1">
                <a:off x="3927" y="3690"/>
                <a:ext cx="0" cy="35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35" name="Line 1487"/>
              <p:cNvSpPr>
                <a:spLocks noChangeShapeType="1"/>
              </p:cNvSpPr>
              <p:nvPr/>
            </p:nvSpPr>
            <p:spPr bwMode="auto">
              <a:xfrm flipV="1">
                <a:off x="3927" y="3217"/>
                <a:ext cx="0" cy="35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36" name="Line 1488"/>
              <p:cNvSpPr>
                <a:spLocks noChangeShapeType="1"/>
              </p:cNvSpPr>
              <p:nvPr/>
            </p:nvSpPr>
            <p:spPr bwMode="auto">
              <a:xfrm>
                <a:off x="3927" y="3633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37" name="Line 1489"/>
              <p:cNvSpPr>
                <a:spLocks noChangeShapeType="1"/>
              </p:cNvSpPr>
              <p:nvPr/>
            </p:nvSpPr>
            <p:spPr bwMode="auto">
              <a:xfrm flipV="1">
                <a:off x="3927" y="3156"/>
                <a:ext cx="0" cy="6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38" name="Freeform 1490"/>
              <p:cNvSpPr>
                <a:spLocks/>
              </p:cNvSpPr>
              <p:nvPr/>
            </p:nvSpPr>
            <p:spPr bwMode="auto">
              <a:xfrm>
                <a:off x="4147" y="2670"/>
                <a:ext cx="16" cy="11"/>
              </a:xfrm>
              <a:custGeom>
                <a:avLst/>
                <a:gdLst>
                  <a:gd name="T0" fmla="*/ 31 w 65"/>
                  <a:gd name="T1" fmla="*/ 14 h 48"/>
                  <a:gd name="T2" fmla="*/ 62 w 65"/>
                  <a:gd name="T3" fmla="*/ 0 h 48"/>
                  <a:gd name="T4" fmla="*/ 65 w 65"/>
                  <a:gd name="T5" fmla="*/ 10 h 48"/>
                  <a:gd name="T6" fmla="*/ 65 w 65"/>
                  <a:gd name="T7" fmla="*/ 22 h 48"/>
                  <a:gd name="T8" fmla="*/ 61 w 65"/>
                  <a:gd name="T9" fmla="*/ 31 h 48"/>
                  <a:gd name="T10" fmla="*/ 54 w 65"/>
                  <a:gd name="T11" fmla="*/ 40 h 48"/>
                  <a:gd name="T12" fmla="*/ 45 w 65"/>
                  <a:gd name="T13" fmla="*/ 45 h 48"/>
                  <a:gd name="T14" fmla="*/ 35 w 65"/>
                  <a:gd name="T15" fmla="*/ 48 h 48"/>
                  <a:gd name="T16" fmla="*/ 23 w 65"/>
                  <a:gd name="T17" fmla="*/ 48 h 48"/>
                  <a:gd name="T18" fmla="*/ 14 w 65"/>
                  <a:gd name="T19" fmla="*/ 44 h 48"/>
                  <a:gd name="T20" fmla="*/ 5 w 65"/>
                  <a:gd name="T21" fmla="*/ 38 h 48"/>
                  <a:gd name="T22" fmla="*/ 0 w 65"/>
                  <a:gd name="T23" fmla="*/ 29 h 48"/>
                  <a:gd name="T24" fmla="*/ 31 w 65"/>
                  <a:gd name="T25" fmla="*/ 1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48">
                    <a:moveTo>
                      <a:pt x="31" y="14"/>
                    </a:moveTo>
                    <a:lnTo>
                      <a:pt x="62" y="0"/>
                    </a:lnTo>
                    <a:lnTo>
                      <a:pt x="65" y="10"/>
                    </a:lnTo>
                    <a:lnTo>
                      <a:pt x="65" y="22"/>
                    </a:lnTo>
                    <a:lnTo>
                      <a:pt x="61" y="31"/>
                    </a:lnTo>
                    <a:lnTo>
                      <a:pt x="54" y="40"/>
                    </a:lnTo>
                    <a:lnTo>
                      <a:pt x="45" y="45"/>
                    </a:lnTo>
                    <a:lnTo>
                      <a:pt x="35" y="48"/>
                    </a:lnTo>
                    <a:lnTo>
                      <a:pt x="23" y="48"/>
                    </a:lnTo>
                    <a:lnTo>
                      <a:pt x="14" y="44"/>
                    </a:lnTo>
                    <a:lnTo>
                      <a:pt x="5" y="38"/>
                    </a:lnTo>
                    <a:lnTo>
                      <a:pt x="0" y="29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39" name="Freeform 1491"/>
              <p:cNvSpPr>
                <a:spLocks/>
              </p:cNvSpPr>
              <p:nvPr/>
            </p:nvSpPr>
            <p:spPr bwMode="auto">
              <a:xfrm>
                <a:off x="4147" y="2670"/>
                <a:ext cx="16" cy="11"/>
              </a:xfrm>
              <a:custGeom>
                <a:avLst/>
                <a:gdLst>
                  <a:gd name="T0" fmla="*/ 62 w 65"/>
                  <a:gd name="T1" fmla="*/ 0 h 48"/>
                  <a:gd name="T2" fmla="*/ 65 w 65"/>
                  <a:gd name="T3" fmla="*/ 10 h 48"/>
                  <a:gd name="T4" fmla="*/ 65 w 65"/>
                  <a:gd name="T5" fmla="*/ 22 h 48"/>
                  <a:gd name="T6" fmla="*/ 61 w 65"/>
                  <a:gd name="T7" fmla="*/ 31 h 48"/>
                  <a:gd name="T8" fmla="*/ 54 w 65"/>
                  <a:gd name="T9" fmla="*/ 40 h 48"/>
                  <a:gd name="T10" fmla="*/ 45 w 65"/>
                  <a:gd name="T11" fmla="*/ 45 h 48"/>
                  <a:gd name="T12" fmla="*/ 35 w 65"/>
                  <a:gd name="T13" fmla="*/ 48 h 48"/>
                  <a:gd name="T14" fmla="*/ 23 w 65"/>
                  <a:gd name="T15" fmla="*/ 48 h 48"/>
                  <a:gd name="T16" fmla="*/ 14 w 65"/>
                  <a:gd name="T17" fmla="*/ 44 h 48"/>
                  <a:gd name="T18" fmla="*/ 5 w 65"/>
                  <a:gd name="T19" fmla="*/ 38 h 48"/>
                  <a:gd name="T20" fmla="*/ 0 w 65"/>
                  <a:gd name="T21" fmla="*/ 2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48">
                    <a:moveTo>
                      <a:pt x="62" y="0"/>
                    </a:moveTo>
                    <a:lnTo>
                      <a:pt x="65" y="10"/>
                    </a:lnTo>
                    <a:lnTo>
                      <a:pt x="65" y="22"/>
                    </a:lnTo>
                    <a:lnTo>
                      <a:pt x="61" y="31"/>
                    </a:lnTo>
                    <a:lnTo>
                      <a:pt x="54" y="40"/>
                    </a:lnTo>
                    <a:lnTo>
                      <a:pt x="45" y="45"/>
                    </a:lnTo>
                    <a:lnTo>
                      <a:pt x="35" y="48"/>
                    </a:lnTo>
                    <a:lnTo>
                      <a:pt x="23" y="48"/>
                    </a:lnTo>
                    <a:lnTo>
                      <a:pt x="14" y="44"/>
                    </a:lnTo>
                    <a:lnTo>
                      <a:pt x="5" y="38"/>
                    </a:lnTo>
                    <a:lnTo>
                      <a:pt x="0" y="2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0" name="Freeform 1492"/>
              <p:cNvSpPr>
                <a:spLocks/>
              </p:cNvSpPr>
              <p:nvPr/>
            </p:nvSpPr>
            <p:spPr bwMode="auto">
              <a:xfrm>
                <a:off x="3919" y="2155"/>
                <a:ext cx="244" cy="522"/>
              </a:xfrm>
              <a:custGeom>
                <a:avLst/>
                <a:gdLst>
                  <a:gd name="T0" fmla="*/ 912 w 974"/>
                  <a:gd name="T1" fmla="*/ 2087 h 2087"/>
                  <a:gd name="T2" fmla="*/ 943 w 974"/>
                  <a:gd name="T3" fmla="*/ 2072 h 2087"/>
                  <a:gd name="T4" fmla="*/ 974 w 974"/>
                  <a:gd name="T5" fmla="*/ 2058 h 2087"/>
                  <a:gd name="T6" fmla="*/ 62 w 974"/>
                  <a:gd name="T7" fmla="*/ 0 h 2087"/>
                  <a:gd name="T8" fmla="*/ 31 w 974"/>
                  <a:gd name="T9" fmla="*/ 14 h 2087"/>
                  <a:gd name="T10" fmla="*/ 0 w 974"/>
                  <a:gd name="T11" fmla="*/ 29 h 2087"/>
                  <a:gd name="T12" fmla="*/ 912 w 974"/>
                  <a:gd name="T13" fmla="*/ 2087 h 2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4" h="2087">
                    <a:moveTo>
                      <a:pt x="912" y="2087"/>
                    </a:moveTo>
                    <a:lnTo>
                      <a:pt x="943" y="2072"/>
                    </a:lnTo>
                    <a:lnTo>
                      <a:pt x="974" y="2058"/>
                    </a:lnTo>
                    <a:lnTo>
                      <a:pt x="62" y="0"/>
                    </a:lnTo>
                    <a:lnTo>
                      <a:pt x="31" y="14"/>
                    </a:lnTo>
                    <a:lnTo>
                      <a:pt x="0" y="29"/>
                    </a:lnTo>
                    <a:lnTo>
                      <a:pt x="912" y="20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1" name="Freeform 1493"/>
              <p:cNvSpPr>
                <a:spLocks/>
              </p:cNvSpPr>
              <p:nvPr/>
            </p:nvSpPr>
            <p:spPr bwMode="auto">
              <a:xfrm>
                <a:off x="3919" y="2155"/>
                <a:ext cx="244" cy="522"/>
              </a:xfrm>
              <a:custGeom>
                <a:avLst/>
                <a:gdLst>
                  <a:gd name="T0" fmla="*/ 912 w 974"/>
                  <a:gd name="T1" fmla="*/ 2087 h 2087"/>
                  <a:gd name="T2" fmla="*/ 943 w 974"/>
                  <a:gd name="T3" fmla="*/ 2072 h 2087"/>
                  <a:gd name="T4" fmla="*/ 974 w 974"/>
                  <a:gd name="T5" fmla="*/ 2058 h 2087"/>
                  <a:gd name="T6" fmla="*/ 62 w 974"/>
                  <a:gd name="T7" fmla="*/ 0 h 2087"/>
                  <a:gd name="T8" fmla="*/ 31 w 974"/>
                  <a:gd name="T9" fmla="*/ 14 h 2087"/>
                  <a:gd name="T10" fmla="*/ 0 w 974"/>
                  <a:gd name="T11" fmla="*/ 29 h 2087"/>
                  <a:gd name="T12" fmla="*/ 912 w 974"/>
                  <a:gd name="T13" fmla="*/ 2087 h 2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4" h="2087">
                    <a:moveTo>
                      <a:pt x="912" y="2087"/>
                    </a:moveTo>
                    <a:lnTo>
                      <a:pt x="943" y="2072"/>
                    </a:lnTo>
                    <a:lnTo>
                      <a:pt x="974" y="2058"/>
                    </a:lnTo>
                    <a:lnTo>
                      <a:pt x="62" y="0"/>
                    </a:lnTo>
                    <a:lnTo>
                      <a:pt x="31" y="14"/>
                    </a:lnTo>
                    <a:lnTo>
                      <a:pt x="0" y="29"/>
                    </a:lnTo>
                    <a:lnTo>
                      <a:pt x="912" y="2087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2" name="Freeform 1494"/>
              <p:cNvSpPr>
                <a:spLocks/>
              </p:cNvSpPr>
              <p:nvPr/>
            </p:nvSpPr>
            <p:spPr bwMode="auto">
              <a:xfrm>
                <a:off x="3918" y="2150"/>
                <a:ext cx="17" cy="12"/>
              </a:xfrm>
              <a:custGeom>
                <a:avLst/>
                <a:gdLst>
                  <a:gd name="T0" fmla="*/ 33 w 64"/>
                  <a:gd name="T1" fmla="*/ 33 h 48"/>
                  <a:gd name="T2" fmla="*/ 2 w 64"/>
                  <a:gd name="T3" fmla="*/ 48 h 48"/>
                  <a:gd name="T4" fmla="*/ 0 w 64"/>
                  <a:gd name="T5" fmla="*/ 37 h 48"/>
                  <a:gd name="T6" fmla="*/ 0 w 64"/>
                  <a:gd name="T7" fmla="*/ 26 h 48"/>
                  <a:gd name="T8" fmla="*/ 4 w 64"/>
                  <a:gd name="T9" fmla="*/ 17 h 48"/>
                  <a:gd name="T10" fmla="*/ 10 w 64"/>
                  <a:gd name="T11" fmla="*/ 8 h 48"/>
                  <a:gd name="T12" fmla="*/ 19 w 64"/>
                  <a:gd name="T13" fmla="*/ 3 h 48"/>
                  <a:gd name="T14" fmla="*/ 29 w 64"/>
                  <a:gd name="T15" fmla="*/ 0 h 48"/>
                  <a:gd name="T16" fmla="*/ 41 w 64"/>
                  <a:gd name="T17" fmla="*/ 0 h 48"/>
                  <a:gd name="T18" fmla="*/ 50 w 64"/>
                  <a:gd name="T19" fmla="*/ 4 h 48"/>
                  <a:gd name="T20" fmla="*/ 59 w 64"/>
                  <a:gd name="T21" fmla="*/ 10 h 48"/>
                  <a:gd name="T22" fmla="*/ 64 w 64"/>
                  <a:gd name="T23" fmla="*/ 19 h 48"/>
                  <a:gd name="T24" fmla="*/ 33 w 64"/>
                  <a:gd name="T25" fmla="*/ 3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48">
                    <a:moveTo>
                      <a:pt x="33" y="33"/>
                    </a:moveTo>
                    <a:lnTo>
                      <a:pt x="2" y="48"/>
                    </a:lnTo>
                    <a:lnTo>
                      <a:pt x="0" y="37"/>
                    </a:lnTo>
                    <a:lnTo>
                      <a:pt x="0" y="26"/>
                    </a:lnTo>
                    <a:lnTo>
                      <a:pt x="4" y="17"/>
                    </a:lnTo>
                    <a:lnTo>
                      <a:pt x="10" y="8"/>
                    </a:lnTo>
                    <a:lnTo>
                      <a:pt x="19" y="3"/>
                    </a:lnTo>
                    <a:lnTo>
                      <a:pt x="29" y="0"/>
                    </a:lnTo>
                    <a:lnTo>
                      <a:pt x="41" y="0"/>
                    </a:lnTo>
                    <a:lnTo>
                      <a:pt x="50" y="4"/>
                    </a:lnTo>
                    <a:lnTo>
                      <a:pt x="59" y="10"/>
                    </a:lnTo>
                    <a:lnTo>
                      <a:pt x="64" y="19"/>
                    </a:lnTo>
                    <a:lnTo>
                      <a:pt x="33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3" name="Freeform 1495"/>
              <p:cNvSpPr>
                <a:spLocks/>
              </p:cNvSpPr>
              <p:nvPr/>
            </p:nvSpPr>
            <p:spPr bwMode="auto">
              <a:xfrm>
                <a:off x="3918" y="2150"/>
                <a:ext cx="17" cy="12"/>
              </a:xfrm>
              <a:custGeom>
                <a:avLst/>
                <a:gdLst>
                  <a:gd name="T0" fmla="*/ 2 w 64"/>
                  <a:gd name="T1" fmla="*/ 48 h 48"/>
                  <a:gd name="T2" fmla="*/ 0 w 64"/>
                  <a:gd name="T3" fmla="*/ 37 h 48"/>
                  <a:gd name="T4" fmla="*/ 0 w 64"/>
                  <a:gd name="T5" fmla="*/ 26 h 48"/>
                  <a:gd name="T6" fmla="*/ 4 w 64"/>
                  <a:gd name="T7" fmla="*/ 17 h 48"/>
                  <a:gd name="T8" fmla="*/ 10 w 64"/>
                  <a:gd name="T9" fmla="*/ 8 h 48"/>
                  <a:gd name="T10" fmla="*/ 19 w 64"/>
                  <a:gd name="T11" fmla="*/ 3 h 48"/>
                  <a:gd name="T12" fmla="*/ 29 w 64"/>
                  <a:gd name="T13" fmla="*/ 0 h 48"/>
                  <a:gd name="T14" fmla="*/ 41 w 64"/>
                  <a:gd name="T15" fmla="*/ 0 h 48"/>
                  <a:gd name="T16" fmla="*/ 50 w 64"/>
                  <a:gd name="T17" fmla="*/ 4 h 48"/>
                  <a:gd name="T18" fmla="*/ 59 w 64"/>
                  <a:gd name="T19" fmla="*/ 10 h 48"/>
                  <a:gd name="T20" fmla="*/ 64 w 64"/>
                  <a:gd name="T21" fmla="*/ 19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48">
                    <a:moveTo>
                      <a:pt x="2" y="48"/>
                    </a:moveTo>
                    <a:lnTo>
                      <a:pt x="0" y="37"/>
                    </a:lnTo>
                    <a:lnTo>
                      <a:pt x="0" y="26"/>
                    </a:lnTo>
                    <a:lnTo>
                      <a:pt x="4" y="17"/>
                    </a:lnTo>
                    <a:lnTo>
                      <a:pt x="10" y="8"/>
                    </a:lnTo>
                    <a:lnTo>
                      <a:pt x="19" y="3"/>
                    </a:lnTo>
                    <a:lnTo>
                      <a:pt x="29" y="0"/>
                    </a:lnTo>
                    <a:lnTo>
                      <a:pt x="41" y="0"/>
                    </a:lnTo>
                    <a:lnTo>
                      <a:pt x="50" y="4"/>
                    </a:lnTo>
                    <a:lnTo>
                      <a:pt x="59" y="10"/>
                    </a:lnTo>
                    <a:lnTo>
                      <a:pt x="64" y="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4" name="Line 1496"/>
              <p:cNvSpPr>
                <a:spLocks noChangeShapeType="1"/>
              </p:cNvSpPr>
              <p:nvPr/>
            </p:nvSpPr>
            <p:spPr bwMode="auto">
              <a:xfrm flipH="1">
                <a:off x="3585" y="2536"/>
                <a:ext cx="48" cy="13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5" name="Line 1497"/>
              <p:cNvSpPr>
                <a:spLocks noChangeShapeType="1"/>
              </p:cNvSpPr>
              <p:nvPr/>
            </p:nvSpPr>
            <p:spPr bwMode="auto">
              <a:xfrm>
                <a:off x="3585" y="2434"/>
                <a:ext cx="0" cy="8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6" name="Line 1498"/>
              <p:cNvSpPr>
                <a:spLocks noChangeShapeType="1"/>
              </p:cNvSpPr>
              <p:nvPr/>
            </p:nvSpPr>
            <p:spPr bwMode="auto">
              <a:xfrm>
                <a:off x="3585" y="2584"/>
                <a:ext cx="0" cy="8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7" name="Freeform 1499"/>
              <p:cNvSpPr>
                <a:spLocks/>
              </p:cNvSpPr>
              <p:nvPr/>
            </p:nvSpPr>
            <p:spPr bwMode="auto">
              <a:xfrm>
                <a:off x="3919" y="2150"/>
                <a:ext cx="16" cy="12"/>
              </a:xfrm>
              <a:custGeom>
                <a:avLst/>
                <a:gdLst>
                  <a:gd name="T0" fmla="*/ 31 w 65"/>
                  <a:gd name="T1" fmla="*/ 33 h 48"/>
                  <a:gd name="T2" fmla="*/ 0 w 65"/>
                  <a:gd name="T3" fmla="*/ 19 h 48"/>
                  <a:gd name="T4" fmla="*/ 6 w 65"/>
                  <a:gd name="T5" fmla="*/ 10 h 48"/>
                  <a:gd name="T6" fmla="*/ 15 w 65"/>
                  <a:gd name="T7" fmla="*/ 4 h 48"/>
                  <a:gd name="T8" fmla="*/ 24 w 65"/>
                  <a:gd name="T9" fmla="*/ 0 h 48"/>
                  <a:gd name="T10" fmla="*/ 35 w 65"/>
                  <a:gd name="T11" fmla="*/ 0 h 48"/>
                  <a:gd name="T12" fmla="*/ 46 w 65"/>
                  <a:gd name="T13" fmla="*/ 3 h 48"/>
                  <a:gd name="T14" fmla="*/ 55 w 65"/>
                  <a:gd name="T15" fmla="*/ 8 h 48"/>
                  <a:gd name="T16" fmla="*/ 61 w 65"/>
                  <a:gd name="T17" fmla="*/ 17 h 48"/>
                  <a:gd name="T18" fmla="*/ 65 w 65"/>
                  <a:gd name="T19" fmla="*/ 26 h 48"/>
                  <a:gd name="T20" fmla="*/ 65 w 65"/>
                  <a:gd name="T21" fmla="*/ 37 h 48"/>
                  <a:gd name="T22" fmla="*/ 62 w 65"/>
                  <a:gd name="T23" fmla="*/ 48 h 48"/>
                  <a:gd name="T24" fmla="*/ 31 w 65"/>
                  <a:gd name="T25" fmla="*/ 3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48">
                    <a:moveTo>
                      <a:pt x="31" y="33"/>
                    </a:moveTo>
                    <a:lnTo>
                      <a:pt x="0" y="19"/>
                    </a:lnTo>
                    <a:lnTo>
                      <a:pt x="6" y="10"/>
                    </a:lnTo>
                    <a:lnTo>
                      <a:pt x="15" y="4"/>
                    </a:lnTo>
                    <a:lnTo>
                      <a:pt x="24" y="0"/>
                    </a:lnTo>
                    <a:lnTo>
                      <a:pt x="35" y="0"/>
                    </a:lnTo>
                    <a:lnTo>
                      <a:pt x="46" y="3"/>
                    </a:lnTo>
                    <a:lnTo>
                      <a:pt x="55" y="8"/>
                    </a:lnTo>
                    <a:lnTo>
                      <a:pt x="61" y="17"/>
                    </a:lnTo>
                    <a:lnTo>
                      <a:pt x="65" y="26"/>
                    </a:lnTo>
                    <a:lnTo>
                      <a:pt x="65" y="37"/>
                    </a:lnTo>
                    <a:lnTo>
                      <a:pt x="62" y="48"/>
                    </a:lnTo>
                    <a:lnTo>
                      <a:pt x="31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8" name="Freeform 1500"/>
              <p:cNvSpPr>
                <a:spLocks/>
              </p:cNvSpPr>
              <p:nvPr/>
            </p:nvSpPr>
            <p:spPr bwMode="auto">
              <a:xfrm>
                <a:off x="3919" y="2150"/>
                <a:ext cx="16" cy="12"/>
              </a:xfrm>
              <a:custGeom>
                <a:avLst/>
                <a:gdLst>
                  <a:gd name="T0" fmla="*/ 0 w 65"/>
                  <a:gd name="T1" fmla="*/ 19 h 48"/>
                  <a:gd name="T2" fmla="*/ 6 w 65"/>
                  <a:gd name="T3" fmla="*/ 10 h 48"/>
                  <a:gd name="T4" fmla="*/ 15 w 65"/>
                  <a:gd name="T5" fmla="*/ 4 h 48"/>
                  <a:gd name="T6" fmla="*/ 24 w 65"/>
                  <a:gd name="T7" fmla="*/ 0 h 48"/>
                  <a:gd name="T8" fmla="*/ 35 w 65"/>
                  <a:gd name="T9" fmla="*/ 0 h 48"/>
                  <a:gd name="T10" fmla="*/ 46 w 65"/>
                  <a:gd name="T11" fmla="*/ 3 h 48"/>
                  <a:gd name="T12" fmla="*/ 55 w 65"/>
                  <a:gd name="T13" fmla="*/ 8 h 48"/>
                  <a:gd name="T14" fmla="*/ 61 w 65"/>
                  <a:gd name="T15" fmla="*/ 17 h 48"/>
                  <a:gd name="T16" fmla="*/ 65 w 65"/>
                  <a:gd name="T17" fmla="*/ 26 h 48"/>
                  <a:gd name="T18" fmla="*/ 65 w 65"/>
                  <a:gd name="T19" fmla="*/ 37 h 48"/>
                  <a:gd name="T20" fmla="*/ 62 w 65"/>
                  <a:gd name="T2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48">
                    <a:moveTo>
                      <a:pt x="0" y="19"/>
                    </a:moveTo>
                    <a:lnTo>
                      <a:pt x="6" y="10"/>
                    </a:lnTo>
                    <a:lnTo>
                      <a:pt x="15" y="4"/>
                    </a:lnTo>
                    <a:lnTo>
                      <a:pt x="24" y="0"/>
                    </a:lnTo>
                    <a:lnTo>
                      <a:pt x="35" y="0"/>
                    </a:lnTo>
                    <a:lnTo>
                      <a:pt x="46" y="3"/>
                    </a:lnTo>
                    <a:lnTo>
                      <a:pt x="55" y="8"/>
                    </a:lnTo>
                    <a:lnTo>
                      <a:pt x="61" y="17"/>
                    </a:lnTo>
                    <a:lnTo>
                      <a:pt x="65" y="26"/>
                    </a:lnTo>
                    <a:lnTo>
                      <a:pt x="65" y="37"/>
                    </a:lnTo>
                    <a:lnTo>
                      <a:pt x="62" y="4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49" name="Freeform 1501"/>
              <p:cNvSpPr>
                <a:spLocks/>
              </p:cNvSpPr>
              <p:nvPr/>
            </p:nvSpPr>
            <p:spPr bwMode="auto">
              <a:xfrm>
                <a:off x="3691" y="2155"/>
                <a:ext cx="244" cy="522"/>
              </a:xfrm>
              <a:custGeom>
                <a:avLst/>
                <a:gdLst>
                  <a:gd name="T0" fmla="*/ 973 w 973"/>
                  <a:gd name="T1" fmla="*/ 29 h 2087"/>
                  <a:gd name="T2" fmla="*/ 942 w 973"/>
                  <a:gd name="T3" fmla="*/ 14 h 2087"/>
                  <a:gd name="T4" fmla="*/ 911 w 973"/>
                  <a:gd name="T5" fmla="*/ 0 h 2087"/>
                  <a:gd name="T6" fmla="*/ 0 w 973"/>
                  <a:gd name="T7" fmla="*/ 2058 h 2087"/>
                  <a:gd name="T8" fmla="*/ 30 w 973"/>
                  <a:gd name="T9" fmla="*/ 2072 h 2087"/>
                  <a:gd name="T10" fmla="*/ 61 w 973"/>
                  <a:gd name="T11" fmla="*/ 2087 h 2087"/>
                  <a:gd name="T12" fmla="*/ 973 w 973"/>
                  <a:gd name="T13" fmla="*/ 29 h 2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3" h="2087">
                    <a:moveTo>
                      <a:pt x="973" y="29"/>
                    </a:moveTo>
                    <a:lnTo>
                      <a:pt x="942" y="14"/>
                    </a:lnTo>
                    <a:lnTo>
                      <a:pt x="911" y="0"/>
                    </a:lnTo>
                    <a:lnTo>
                      <a:pt x="0" y="2058"/>
                    </a:lnTo>
                    <a:lnTo>
                      <a:pt x="30" y="2072"/>
                    </a:lnTo>
                    <a:lnTo>
                      <a:pt x="61" y="2087"/>
                    </a:lnTo>
                    <a:lnTo>
                      <a:pt x="973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50" name="Freeform 1502"/>
              <p:cNvSpPr>
                <a:spLocks/>
              </p:cNvSpPr>
              <p:nvPr/>
            </p:nvSpPr>
            <p:spPr bwMode="auto">
              <a:xfrm>
                <a:off x="3691" y="2155"/>
                <a:ext cx="244" cy="522"/>
              </a:xfrm>
              <a:custGeom>
                <a:avLst/>
                <a:gdLst>
                  <a:gd name="T0" fmla="*/ 973 w 973"/>
                  <a:gd name="T1" fmla="*/ 29 h 2087"/>
                  <a:gd name="T2" fmla="*/ 942 w 973"/>
                  <a:gd name="T3" fmla="*/ 14 h 2087"/>
                  <a:gd name="T4" fmla="*/ 911 w 973"/>
                  <a:gd name="T5" fmla="*/ 0 h 2087"/>
                  <a:gd name="T6" fmla="*/ 0 w 973"/>
                  <a:gd name="T7" fmla="*/ 2058 h 2087"/>
                  <a:gd name="T8" fmla="*/ 30 w 973"/>
                  <a:gd name="T9" fmla="*/ 2072 h 2087"/>
                  <a:gd name="T10" fmla="*/ 61 w 973"/>
                  <a:gd name="T11" fmla="*/ 2087 h 2087"/>
                  <a:gd name="T12" fmla="*/ 973 w 973"/>
                  <a:gd name="T13" fmla="*/ 29 h 2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3" h="2087">
                    <a:moveTo>
                      <a:pt x="973" y="29"/>
                    </a:moveTo>
                    <a:lnTo>
                      <a:pt x="942" y="14"/>
                    </a:lnTo>
                    <a:lnTo>
                      <a:pt x="911" y="0"/>
                    </a:lnTo>
                    <a:lnTo>
                      <a:pt x="0" y="2058"/>
                    </a:lnTo>
                    <a:lnTo>
                      <a:pt x="30" y="2072"/>
                    </a:lnTo>
                    <a:lnTo>
                      <a:pt x="61" y="2087"/>
                    </a:lnTo>
                    <a:lnTo>
                      <a:pt x="973" y="29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51" name="Freeform 1503"/>
              <p:cNvSpPr>
                <a:spLocks/>
              </p:cNvSpPr>
              <p:nvPr/>
            </p:nvSpPr>
            <p:spPr bwMode="auto">
              <a:xfrm>
                <a:off x="3691" y="2670"/>
                <a:ext cx="16" cy="11"/>
              </a:xfrm>
              <a:custGeom>
                <a:avLst/>
                <a:gdLst>
                  <a:gd name="T0" fmla="*/ 33 w 64"/>
                  <a:gd name="T1" fmla="*/ 14 h 48"/>
                  <a:gd name="T2" fmla="*/ 64 w 64"/>
                  <a:gd name="T3" fmla="*/ 29 h 48"/>
                  <a:gd name="T4" fmla="*/ 59 w 64"/>
                  <a:gd name="T5" fmla="*/ 38 h 48"/>
                  <a:gd name="T6" fmla="*/ 50 w 64"/>
                  <a:gd name="T7" fmla="*/ 44 h 48"/>
                  <a:gd name="T8" fmla="*/ 41 w 64"/>
                  <a:gd name="T9" fmla="*/ 48 h 48"/>
                  <a:gd name="T10" fmla="*/ 30 w 64"/>
                  <a:gd name="T11" fmla="*/ 48 h 48"/>
                  <a:gd name="T12" fmla="*/ 19 w 64"/>
                  <a:gd name="T13" fmla="*/ 45 h 48"/>
                  <a:gd name="T14" fmla="*/ 10 w 64"/>
                  <a:gd name="T15" fmla="*/ 40 h 48"/>
                  <a:gd name="T16" fmla="*/ 4 w 64"/>
                  <a:gd name="T17" fmla="*/ 31 h 48"/>
                  <a:gd name="T18" fmla="*/ 0 w 64"/>
                  <a:gd name="T19" fmla="*/ 22 h 48"/>
                  <a:gd name="T20" fmla="*/ 0 w 64"/>
                  <a:gd name="T21" fmla="*/ 10 h 48"/>
                  <a:gd name="T22" fmla="*/ 3 w 64"/>
                  <a:gd name="T23" fmla="*/ 0 h 48"/>
                  <a:gd name="T24" fmla="*/ 33 w 64"/>
                  <a:gd name="T25" fmla="*/ 14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48">
                    <a:moveTo>
                      <a:pt x="33" y="14"/>
                    </a:moveTo>
                    <a:lnTo>
                      <a:pt x="64" y="29"/>
                    </a:lnTo>
                    <a:lnTo>
                      <a:pt x="59" y="38"/>
                    </a:lnTo>
                    <a:lnTo>
                      <a:pt x="50" y="44"/>
                    </a:lnTo>
                    <a:lnTo>
                      <a:pt x="41" y="48"/>
                    </a:lnTo>
                    <a:lnTo>
                      <a:pt x="30" y="48"/>
                    </a:lnTo>
                    <a:lnTo>
                      <a:pt x="19" y="45"/>
                    </a:lnTo>
                    <a:lnTo>
                      <a:pt x="10" y="40"/>
                    </a:lnTo>
                    <a:lnTo>
                      <a:pt x="4" y="31"/>
                    </a:lnTo>
                    <a:lnTo>
                      <a:pt x="0" y="22"/>
                    </a:lnTo>
                    <a:lnTo>
                      <a:pt x="0" y="10"/>
                    </a:lnTo>
                    <a:lnTo>
                      <a:pt x="3" y="0"/>
                    </a:lnTo>
                    <a:lnTo>
                      <a:pt x="33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52" name="Freeform 1504"/>
              <p:cNvSpPr>
                <a:spLocks/>
              </p:cNvSpPr>
              <p:nvPr/>
            </p:nvSpPr>
            <p:spPr bwMode="auto">
              <a:xfrm>
                <a:off x="3691" y="2670"/>
                <a:ext cx="16" cy="11"/>
              </a:xfrm>
              <a:custGeom>
                <a:avLst/>
                <a:gdLst>
                  <a:gd name="T0" fmla="*/ 64 w 64"/>
                  <a:gd name="T1" fmla="*/ 29 h 48"/>
                  <a:gd name="T2" fmla="*/ 59 w 64"/>
                  <a:gd name="T3" fmla="*/ 38 h 48"/>
                  <a:gd name="T4" fmla="*/ 50 w 64"/>
                  <a:gd name="T5" fmla="*/ 44 h 48"/>
                  <a:gd name="T6" fmla="*/ 41 w 64"/>
                  <a:gd name="T7" fmla="*/ 48 h 48"/>
                  <a:gd name="T8" fmla="*/ 30 w 64"/>
                  <a:gd name="T9" fmla="*/ 48 h 48"/>
                  <a:gd name="T10" fmla="*/ 19 w 64"/>
                  <a:gd name="T11" fmla="*/ 45 h 48"/>
                  <a:gd name="T12" fmla="*/ 10 w 64"/>
                  <a:gd name="T13" fmla="*/ 40 h 48"/>
                  <a:gd name="T14" fmla="*/ 4 w 64"/>
                  <a:gd name="T15" fmla="*/ 31 h 48"/>
                  <a:gd name="T16" fmla="*/ 0 w 64"/>
                  <a:gd name="T17" fmla="*/ 22 h 48"/>
                  <a:gd name="T18" fmla="*/ 0 w 64"/>
                  <a:gd name="T19" fmla="*/ 10 h 48"/>
                  <a:gd name="T20" fmla="*/ 3 w 64"/>
                  <a:gd name="T21" fmla="*/ 0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48">
                    <a:moveTo>
                      <a:pt x="64" y="29"/>
                    </a:moveTo>
                    <a:lnTo>
                      <a:pt x="59" y="38"/>
                    </a:lnTo>
                    <a:lnTo>
                      <a:pt x="50" y="44"/>
                    </a:lnTo>
                    <a:lnTo>
                      <a:pt x="41" y="48"/>
                    </a:lnTo>
                    <a:lnTo>
                      <a:pt x="30" y="48"/>
                    </a:lnTo>
                    <a:lnTo>
                      <a:pt x="19" y="45"/>
                    </a:lnTo>
                    <a:lnTo>
                      <a:pt x="10" y="40"/>
                    </a:lnTo>
                    <a:lnTo>
                      <a:pt x="4" y="31"/>
                    </a:lnTo>
                    <a:lnTo>
                      <a:pt x="0" y="22"/>
                    </a:lnTo>
                    <a:lnTo>
                      <a:pt x="0" y="1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53" name="Freeform 1505"/>
              <p:cNvSpPr>
                <a:spLocks/>
              </p:cNvSpPr>
              <p:nvPr/>
            </p:nvSpPr>
            <p:spPr bwMode="auto">
              <a:xfrm>
                <a:off x="3691" y="2664"/>
                <a:ext cx="8" cy="17"/>
              </a:xfrm>
              <a:custGeom>
                <a:avLst/>
                <a:gdLst>
                  <a:gd name="T0" fmla="*/ 33 w 33"/>
                  <a:gd name="T1" fmla="*/ 34 h 68"/>
                  <a:gd name="T2" fmla="*/ 33 w 33"/>
                  <a:gd name="T3" fmla="*/ 68 h 68"/>
                  <a:gd name="T4" fmla="*/ 23 w 33"/>
                  <a:gd name="T5" fmla="*/ 67 h 68"/>
                  <a:gd name="T6" fmla="*/ 13 w 33"/>
                  <a:gd name="T7" fmla="*/ 61 h 68"/>
                  <a:gd name="T8" fmla="*/ 6 w 33"/>
                  <a:gd name="T9" fmla="*/ 55 h 68"/>
                  <a:gd name="T10" fmla="*/ 1 w 33"/>
                  <a:gd name="T11" fmla="*/ 45 h 68"/>
                  <a:gd name="T12" fmla="*/ 0 w 33"/>
                  <a:gd name="T13" fmla="*/ 34 h 68"/>
                  <a:gd name="T14" fmla="*/ 1 w 33"/>
                  <a:gd name="T15" fmla="*/ 24 h 68"/>
                  <a:gd name="T16" fmla="*/ 6 w 33"/>
                  <a:gd name="T17" fmla="*/ 14 h 68"/>
                  <a:gd name="T18" fmla="*/ 13 w 33"/>
                  <a:gd name="T19" fmla="*/ 7 h 68"/>
                  <a:gd name="T20" fmla="*/ 23 w 33"/>
                  <a:gd name="T21" fmla="*/ 2 h 68"/>
                  <a:gd name="T22" fmla="*/ 33 w 33"/>
                  <a:gd name="T23" fmla="*/ 0 h 68"/>
                  <a:gd name="T24" fmla="*/ 33 w 33"/>
                  <a:gd name="T25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68">
                    <a:moveTo>
                      <a:pt x="33" y="34"/>
                    </a:moveTo>
                    <a:lnTo>
                      <a:pt x="33" y="68"/>
                    </a:lnTo>
                    <a:lnTo>
                      <a:pt x="23" y="67"/>
                    </a:lnTo>
                    <a:lnTo>
                      <a:pt x="13" y="61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4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3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54" name="Freeform 1506"/>
              <p:cNvSpPr>
                <a:spLocks/>
              </p:cNvSpPr>
              <p:nvPr/>
            </p:nvSpPr>
            <p:spPr bwMode="auto">
              <a:xfrm>
                <a:off x="3691" y="2664"/>
                <a:ext cx="8" cy="17"/>
              </a:xfrm>
              <a:custGeom>
                <a:avLst/>
                <a:gdLst>
                  <a:gd name="T0" fmla="*/ 33 w 33"/>
                  <a:gd name="T1" fmla="*/ 68 h 68"/>
                  <a:gd name="T2" fmla="*/ 23 w 33"/>
                  <a:gd name="T3" fmla="*/ 67 h 68"/>
                  <a:gd name="T4" fmla="*/ 13 w 33"/>
                  <a:gd name="T5" fmla="*/ 61 h 68"/>
                  <a:gd name="T6" fmla="*/ 6 w 33"/>
                  <a:gd name="T7" fmla="*/ 55 h 68"/>
                  <a:gd name="T8" fmla="*/ 1 w 33"/>
                  <a:gd name="T9" fmla="*/ 45 h 68"/>
                  <a:gd name="T10" fmla="*/ 0 w 33"/>
                  <a:gd name="T11" fmla="*/ 34 h 68"/>
                  <a:gd name="T12" fmla="*/ 1 w 33"/>
                  <a:gd name="T13" fmla="*/ 24 h 68"/>
                  <a:gd name="T14" fmla="*/ 6 w 33"/>
                  <a:gd name="T15" fmla="*/ 14 h 68"/>
                  <a:gd name="T16" fmla="*/ 13 w 33"/>
                  <a:gd name="T17" fmla="*/ 7 h 68"/>
                  <a:gd name="T18" fmla="*/ 23 w 33"/>
                  <a:gd name="T19" fmla="*/ 2 h 68"/>
                  <a:gd name="T20" fmla="*/ 33 w 33"/>
                  <a:gd name="T2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68">
                    <a:moveTo>
                      <a:pt x="33" y="68"/>
                    </a:moveTo>
                    <a:lnTo>
                      <a:pt x="23" y="67"/>
                    </a:lnTo>
                    <a:lnTo>
                      <a:pt x="13" y="61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4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55" name="Freeform 1507"/>
              <p:cNvSpPr>
                <a:spLocks/>
              </p:cNvSpPr>
              <p:nvPr/>
            </p:nvSpPr>
            <p:spPr bwMode="auto">
              <a:xfrm>
                <a:off x="3699" y="2664"/>
                <a:ext cx="228" cy="17"/>
              </a:xfrm>
              <a:custGeom>
                <a:avLst/>
                <a:gdLst>
                  <a:gd name="T0" fmla="*/ 0 w 912"/>
                  <a:gd name="T1" fmla="*/ 0 h 68"/>
                  <a:gd name="T2" fmla="*/ 0 w 912"/>
                  <a:gd name="T3" fmla="*/ 34 h 68"/>
                  <a:gd name="T4" fmla="*/ 0 w 912"/>
                  <a:gd name="T5" fmla="*/ 68 h 68"/>
                  <a:gd name="T6" fmla="*/ 912 w 912"/>
                  <a:gd name="T7" fmla="*/ 68 h 68"/>
                  <a:gd name="T8" fmla="*/ 912 w 912"/>
                  <a:gd name="T9" fmla="*/ 34 h 68"/>
                  <a:gd name="T10" fmla="*/ 912 w 912"/>
                  <a:gd name="T11" fmla="*/ 0 h 68"/>
                  <a:gd name="T12" fmla="*/ 0 w 912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2" h="68">
                    <a:moveTo>
                      <a:pt x="0" y="0"/>
                    </a:moveTo>
                    <a:lnTo>
                      <a:pt x="0" y="34"/>
                    </a:lnTo>
                    <a:lnTo>
                      <a:pt x="0" y="68"/>
                    </a:lnTo>
                    <a:lnTo>
                      <a:pt x="912" y="68"/>
                    </a:lnTo>
                    <a:lnTo>
                      <a:pt x="912" y="34"/>
                    </a:lnTo>
                    <a:lnTo>
                      <a:pt x="9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56" name="Freeform 1508"/>
              <p:cNvSpPr>
                <a:spLocks/>
              </p:cNvSpPr>
              <p:nvPr/>
            </p:nvSpPr>
            <p:spPr bwMode="auto">
              <a:xfrm>
                <a:off x="3699" y="2664"/>
                <a:ext cx="228" cy="17"/>
              </a:xfrm>
              <a:custGeom>
                <a:avLst/>
                <a:gdLst>
                  <a:gd name="T0" fmla="*/ 0 w 912"/>
                  <a:gd name="T1" fmla="*/ 0 h 68"/>
                  <a:gd name="T2" fmla="*/ 0 w 912"/>
                  <a:gd name="T3" fmla="*/ 34 h 68"/>
                  <a:gd name="T4" fmla="*/ 0 w 912"/>
                  <a:gd name="T5" fmla="*/ 68 h 68"/>
                  <a:gd name="T6" fmla="*/ 912 w 912"/>
                  <a:gd name="T7" fmla="*/ 68 h 68"/>
                  <a:gd name="T8" fmla="*/ 912 w 912"/>
                  <a:gd name="T9" fmla="*/ 34 h 68"/>
                  <a:gd name="T10" fmla="*/ 912 w 912"/>
                  <a:gd name="T11" fmla="*/ 0 h 68"/>
                  <a:gd name="T12" fmla="*/ 0 w 912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2" h="68">
                    <a:moveTo>
                      <a:pt x="0" y="0"/>
                    </a:moveTo>
                    <a:lnTo>
                      <a:pt x="0" y="34"/>
                    </a:lnTo>
                    <a:lnTo>
                      <a:pt x="0" y="68"/>
                    </a:lnTo>
                    <a:lnTo>
                      <a:pt x="912" y="68"/>
                    </a:lnTo>
                    <a:lnTo>
                      <a:pt x="912" y="34"/>
                    </a:lnTo>
                    <a:lnTo>
                      <a:pt x="91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57" name="Freeform 1509"/>
              <p:cNvSpPr>
                <a:spLocks/>
              </p:cNvSpPr>
              <p:nvPr/>
            </p:nvSpPr>
            <p:spPr bwMode="auto">
              <a:xfrm>
                <a:off x="3927" y="2664"/>
                <a:ext cx="9" cy="17"/>
              </a:xfrm>
              <a:custGeom>
                <a:avLst/>
                <a:gdLst>
                  <a:gd name="T0" fmla="*/ 0 w 35"/>
                  <a:gd name="T1" fmla="*/ 34 h 68"/>
                  <a:gd name="T2" fmla="*/ 0 w 35"/>
                  <a:gd name="T3" fmla="*/ 0 h 68"/>
                  <a:gd name="T4" fmla="*/ 11 w 35"/>
                  <a:gd name="T5" fmla="*/ 2 h 68"/>
                  <a:gd name="T6" fmla="*/ 21 w 35"/>
                  <a:gd name="T7" fmla="*/ 7 h 68"/>
                  <a:gd name="T8" fmla="*/ 27 w 35"/>
                  <a:gd name="T9" fmla="*/ 14 h 68"/>
                  <a:gd name="T10" fmla="*/ 33 w 35"/>
                  <a:gd name="T11" fmla="*/ 24 h 68"/>
                  <a:gd name="T12" fmla="*/ 35 w 35"/>
                  <a:gd name="T13" fmla="*/ 34 h 68"/>
                  <a:gd name="T14" fmla="*/ 33 w 35"/>
                  <a:gd name="T15" fmla="*/ 45 h 68"/>
                  <a:gd name="T16" fmla="*/ 27 w 35"/>
                  <a:gd name="T17" fmla="*/ 55 h 68"/>
                  <a:gd name="T18" fmla="*/ 21 w 35"/>
                  <a:gd name="T19" fmla="*/ 61 h 68"/>
                  <a:gd name="T20" fmla="*/ 11 w 35"/>
                  <a:gd name="T21" fmla="*/ 67 h 68"/>
                  <a:gd name="T22" fmla="*/ 0 w 35"/>
                  <a:gd name="T23" fmla="*/ 68 h 68"/>
                  <a:gd name="T24" fmla="*/ 0 w 35"/>
                  <a:gd name="T25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68">
                    <a:moveTo>
                      <a:pt x="0" y="34"/>
                    </a:moveTo>
                    <a:lnTo>
                      <a:pt x="0" y="0"/>
                    </a:lnTo>
                    <a:lnTo>
                      <a:pt x="11" y="2"/>
                    </a:lnTo>
                    <a:lnTo>
                      <a:pt x="21" y="7"/>
                    </a:lnTo>
                    <a:lnTo>
                      <a:pt x="27" y="14"/>
                    </a:lnTo>
                    <a:lnTo>
                      <a:pt x="33" y="24"/>
                    </a:lnTo>
                    <a:lnTo>
                      <a:pt x="35" y="34"/>
                    </a:lnTo>
                    <a:lnTo>
                      <a:pt x="33" y="45"/>
                    </a:lnTo>
                    <a:lnTo>
                      <a:pt x="27" y="55"/>
                    </a:lnTo>
                    <a:lnTo>
                      <a:pt x="21" y="61"/>
                    </a:lnTo>
                    <a:lnTo>
                      <a:pt x="11" y="67"/>
                    </a:lnTo>
                    <a:lnTo>
                      <a:pt x="0" y="6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58" name="Freeform 1510"/>
              <p:cNvSpPr>
                <a:spLocks/>
              </p:cNvSpPr>
              <p:nvPr/>
            </p:nvSpPr>
            <p:spPr bwMode="auto">
              <a:xfrm>
                <a:off x="3927" y="2664"/>
                <a:ext cx="9" cy="17"/>
              </a:xfrm>
              <a:custGeom>
                <a:avLst/>
                <a:gdLst>
                  <a:gd name="T0" fmla="*/ 0 w 35"/>
                  <a:gd name="T1" fmla="*/ 0 h 68"/>
                  <a:gd name="T2" fmla="*/ 11 w 35"/>
                  <a:gd name="T3" fmla="*/ 2 h 68"/>
                  <a:gd name="T4" fmla="*/ 21 w 35"/>
                  <a:gd name="T5" fmla="*/ 7 h 68"/>
                  <a:gd name="T6" fmla="*/ 27 w 35"/>
                  <a:gd name="T7" fmla="*/ 14 h 68"/>
                  <a:gd name="T8" fmla="*/ 33 w 35"/>
                  <a:gd name="T9" fmla="*/ 24 h 68"/>
                  <a:gd name="T10" fmla="*/ 35 w 35"/>
                  <a:gd name="T11" fmla="*/ 34 h 68"/>
                  <a:gd name="T12" fmla="*/ 33 w 35"/>
                  <a:gd name="T13" fmla="*/ 45 h 68"/>
                  <a:gd name="T14" fmla="*/ 27 w 35"/>
                  <a:gd name="T15" fmla="*/ 55 h 68"/>
                  <a:gd name="T16" fmla="*/ 21 w 35"/>
                  <a:gd name="T17" fmla="*/ 61 h 68"/>
                  <a:gd name="T18" fmla="*/ 11 w 35"/>
                  <a:gd name="T19" fmla="*/ 67 h 68"/>
                  <a:gd name="T20" fmla="*/ 0 w 35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68">
                    <a:moveTo>
                      <a:pt x="0" y="0"/>
                    </a:moveTo>
                    <a:lnTo>
                      <a:pt x="11" y="2"/>
                    </a:lnTo>
                    <a:lnTo>
                      <a:pt x="21" y="7"/>
                    </a:lnTo>
                    <a:lnTo>
                      <a:pt x="27" y="14"/>
                    </a:lnTo>
                    <a:lnTo>
                      <a:pt x="33" y="24"/>
                    </a:lnTo>
                    <a:lnTo>
                      <a:pt x="35" y="34"/>
                    </a:lnTo>
                    <a:lnTo>
                      <a:pt x="33" y="45"/>
                    </a:lnTo>
                    <a:lnTo>
                      <a:pt x="27" y="55"/>
                    </a:lnTo>
                    <a:lnTo>
                      <a:pt x="21" y="61"/>
                    </a:lnTo>
                    <a:lnTo>
                      <a:pt x="11" y="67"/>
                    </a:lnTo>
                    <a:lnTo>
                      <a:pt x="0" y="6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59" name="Freeform 1511"/>
              <p:cNvSpPr>
                <a:spLocks/>
              </p:cNvSpPr>
              <p:nvPr/>
            </p:nvSpPr>
            <p:spPr bwMode="auto">
              <a:xfrm>
                <a:off x="3572" y="2759"/>
                <a:ext cx="26" cy="35"/>
              </a:xfrm>
              <a:custGeom>
                <a:avLst/>
                <a:gdLst>
                  <a:gd name="T0" fmla="*/ 100 w 105"/>
                  <a:gd name="T1" fmla="*/ 0 h 140"/>
                  <a:gd name="T2" fmla="*/ 73 w 105"/>
                  <a:gd name="T3" fmla="*/ 3 h 140"/>
                  <a:gd name="T4" fmla="*/ 87 w 105"/>
                  <a:gd name="T5" fmla="*/ 10 h 140"/>
                  <a:gd name="T6" fmla="*/ 90 w 105"/>
                  <a:gd name="T7" fmla="*/ 25 h 140"/>
                  <a:gd name="T8" fmla="*/ 82 w 105"/>
                  <a:gd name="T9" fmla="*/ 38 h 140"/>
                  <a:gd name="T10" fmla="*/ 2 w 105"/>
                  <a:gd name="T11" fmla="*/ 129 h 140"/>
                  <a:gd name="T12" fmla="*/ 0 w 105"/>
                  <a:gd name="T13" fmla="*/ 132 h 140"/>
                  <a:gd name="T14" fmla="*/ 6 w 105"/>
                  <a:gd name="T15" fmla="*/ 140 h 140"/>
                  <a:gd name="T16" fmla="*/ 67 w 105"/>
                  <a:gd name="T17" fmla="*/ 140 h 140"/>
                  <a:gd name="T18" fmla="*/ 76 w 105"/>
                  <a:gd name="T19" fmla="*/ 132 h 140"/>
                  <a:gd name="T20" fmla="*/ 71 w 105"/>
                  <a:gd name="T21" fmla="*/ 125 h 140"/>
                  <a:gd name="T22" fmla="*/ 23 w 105"/>
                  <a:gd name="T23" fmla="*/ 125 h 140"/>
                  <a:gd name="T24" fmla="*/ 91 w 105"/>
                  <a:gd name="T25" fmla="*/ 47 h 140"/>
                  <a:gd name="T26" fmla="*/ 94 w 105"/>
                  <a:gd name="T27" fmla="*/ 46 h 140"/>
                  <a:gd name="T28" fmla="*/ 104 w 105"/>
                  <a:gd name="T29" fmla="*/ 25 h 140"/>
                  <a:gd name="T30" fmla="*/ 105 w 105"/>
                  <a:gd name="T31" fmla="*/ 16 h 140"/>
                  <a:gd name="T32" fmla="*/ 100 w 105"/>
                  <a:gd name="T33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5" h="140">
                    <a:moveTo>
                      <a:pt x="100" y="0"/>
                    </a:moveTo>
                    <a:lnTo>
                      <a:pt x="73" y="3"/>
                    </a:lnTo>
                    <a:lnTo>
                      <a:pt x="87" y="10"/>
                    </a:lnTo>
                    <a:lnTo>
                      <a:pt x="90" y="25"/>
                    </a:lnTo>
                    <a:lnTo>
                      <a:pt x="82" y="38"/>
                    </a:lnTo>
                    <a:lnTo>
                      <a:pt x="2" y="129"/>
                    </a:lnTo>
                    <a:lnTo>
                      <a:pt x="0" y="132"/>
                    </a:lnTo>
                    <a:lnTo>
                      <a:pt x="6" y="140"/>
                    </a:lnTo>
                    <a:lnTo>
                      <a:pt x="67" y="140"/>
                    </a:lnTo>
                    <a:lnTo>
                      <a:pt x="76" y="132"/>
                    </a:lnTo>
                    <a:lnTo>
                      <a:pt x="71" y="125"/>
                    </a:lnTo>
                    <a:lnTo>
                      <a:pt x="23" y="125"/>
                    </a:lnTo>
                    <a:lnTo>
                      <a:pt x="91" y="47"/>
                    </a:lnTo>
                    <a:lnTo>
                      <a:pt x="94" y="46"/>
                    </a:lnTo>
                    <a:lnTo>
                      <a:pt x="104" y="25"/>
                    </a:lnTo>
                    <a:lnTo>
                      <a:pt x="105" y="16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FF00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0" name="Freeform 1512"/>
              <p:cNvSpPr>
                <a:spLocks/>
              </p:cNvSpPr>
              <p:nvPr/>
            </p:nvSpPr>
            <p:spPr bwMode="auto">
              <a:xfrm>
                <a:off x="3579" y="2756"/>
                <a:ext cx="18" cy="9"/>
              </a:xfrm>
              <a:custGeom>
                <a:avLst/>
                <a:gdLst>
                  <a:gd name="T0" fmla="*/ 46 w 69"/>
                  <a:gd name="T1" fmla="*/ 0 h 37"/>
                  <a:gd name="T2" fmla="*/ 37 w 69"/>
                  <a:gd name="T3" fmla="*/ 1 h 37"/>
                  <a:gd name="T4" fmla="*/ 19 w 69"/>
                  <a:gd name="T5" fmla="*/ 9 h 37"/>
                  <a:gd name="T6" fmla="*/ 1 w 69"/>
                  <a:gd name="T7" fmla="*/ 27 h 37"/>
                  <a:gd name="T8" fmla="*/ 0 w 69"/>
                  <a:gd name="T9" fmla="*/ 31 h 37"/>
                  <a:gd name="T10" fmla="*/ 5 w 69"/>
                  <a:gd name="T11" fmla="*/ 37 h 37"/>
                  <a:gd name="T12" fmla="*/ 13 w 69"/>
                  <a:gd name="T13" fmla="*/ 35 h 37"/>
                  <a:gd name="T14" fmla="*/ 24 w 69"/>
                  <a:gd name="T15" fmla="*/ 23 h 37"/>
                  <a:gd name="T16" fmla="*/ 42 w 69"/>
                  <a:gd name="T17" fmla="*/ 15 h 37"/>
                  <a:gd name="T18" fmla="*/ 69 w 69"/>
                  <a:gd name="T19" fmla="*/ 12 h 37"/>
                  <a:gd name="T20" fmla="*/ 64 w 69"/>
                  <a:gd name="T21" fmla="*/ 5 h 37"/>
                  <a:gd name="T22" fmla="*/ 46 w 69"/>
                  <a:gd name="T2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9" h="37">
                    <a:moveTo>
                      <a:pt x="46" y="0"/>
                    </a:moveTo>
                    <a:lnTo>
                      <a:pt x="37" y="1"/>
                    </a:lnTo>
                    <a:lnTo>
                      <a:pt x="19" y="9"/>
                    </a:lnTo>
                    <a:lnTo>
                      <a:pt x="1" y="27"/>
                    </a:lnTo>
                    <a:lnTo>
                      <a:pt x="0" y="31"/>
                    </a:lnTo>
                    <a:lnTo>
                      <a:pt x="5" y="37"/>
                    </a:lnTo>
                    <a:lnTo>
                      <a:pt x="13" y="35"/>
                    </a:lnTo>
                    <a:lnTo>
                      <a:pt x="24" y="23"/>
                    </a:lnTo>
                    <a:lnTo>
                      <a:pt x="42" y="15"/>
                    </a:lnTo>
                    <a:lnTo>
                      <a:pt x="69" y="12"/>
                    </a:lnTo>
                    <a:lnTo>
                      <a:pt x="64" y="5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FF00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1" name="Freeform 1513"/>
              <p:cNvSpPr>
                <a:spLocks/>
              </p:cNvSpPr>
              <p:nvPr/>
            </p:nvSpPr>
            <p:spPr bwMode="auto">
              <a:xfrm>
                <a:off x="3517" y="2702"/>
                <a:ext cx="66" cy="88"/>
              </a:xfrm>
              <a:custGeom>
                <a:avLst/>
                <a:gdLst>
                  <a:gd name="T0" fmla="*/ 251 w 264"/>
                  <a:gd name="T1" fmla="*/ 0 h 354"/>
                  <a:gd name="T2" fmla="*/ 181 w 264"/>
                  <a:gd name="T3" fmla="*/ 10 h 354"/>
                  <a:gd name="T4" fmla="*/ 217 w 264"/>
                  <a:gd name="T5" fmla="*/ 27 h 354"/>
                  <a:gd name="T6" fmla="*/ 223 w 264"/>
                  <a:gd name="T7" fmla="*/ 69 h 354"/>
                  <a:gd name="T8" fmla="*/ 205 w 264"/>
                  <a:gd name="T9" fmla="*/ 100 h 354"/>
                  <a:gd name="T10" fmla="*/ 5 w 264"/>
                  <a:gd name="T11" fmla="*/ 324 h 354"/>
                  <a:gd name="T12" fmla="*/ 0 w 264"/>
                  <a:gd name="T13" fmla="*/ 334 h 354"/>
                  <a:gd name="T14" fmla="*/ 14 w 264"/>
                  <a:gd name="T15" fmla="*/ 354 h 354"/>
                  <a:gd name="T16" fmla="*/ 166 w 264"/>
                  <a:gd name="T17" fmla="*/ 354 h 354"/>
                  <a:gd name="T18" fmla="*/ 189 w 264"/>
                  <a:gd name="T19" fmla="*/ 334 h 354"/>
                  <a:gd name="T20" fmla="*/ 175 w 264"/>
                  <a:gd name="T21" fmla="*/ 316 h 354"/>
                  <a:gd name="T22" fmla="*/ 58 w 264"/>
                  <a:gd name="T23" fmla="*/ 316 h 354"/>
                  <a:gd name="T24" fmla="*/ 229 w 264"/>
                  <a:gd name="T25" fmla="*/ 123 h 354"/>
                  <a:gd name="T26" fmla="*/ 234 w 264"/>
                  <a:gd name="T27" fmla="*/ 116 h 354"/>
                  <a:gd name="T28" fmla="*/ 261 w 264"/>
                  <a:gd name="T29" fmla="*/ 69 h 354"/>
                  <a:gd name="T30" fmla="*/ 264 w 264"/>
                  <a:gd name="T31" fmla="*/ 44 h 354"/>
                  <a:gd name="T32" fmla="*/ 251 w 264"/>
                  <a:gd name="T33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4" h="354">
                    <a:moveTo>
                      <a:pt x="251" y="0"/>
                    </a:moveTo>
                    <a:lnTo>
                      <a:pt x="181" y="10"/>
                    </a:lnTo>
                    <a:lnTo>
                      <a:pt x="217" y="27"/>
                    </a:lnTo>
                    <a:lnTo>
                      <a:pt x="223" y="69"/>
                    </a:lnTo>
                    <a:lnTo>
                      <a:pt x="205" y="100"/>
                    </a:lnTo>
                    <a:lnTo>
                      <a:pt x="5" y="324"/>
                    </a:lnTo>
                    <a:lnTo>
                      <a:pt x="0" y="334"/>
                    </a:lnTo>
                    <a:lnTo>
                      <a:pt x="14" y="354"/>
                    </a:lnTo>
                    <a:lnTo>
                      <a:pt x="166" y="354"/>
                    </a:lnTo>
                    <a:lnTo>
                      <a:pt x="189" y="334"/>
                    </a:lnTo>
                    <a:lnTo>
                      <a:pt x="175" y="316"/>
                    </a:lnTo>
                    <a:lnTo>
                      <a:pt x="58" y="316"/>
                    </a:lnTo>
                    <a:lnTo>
                      <a:pt x="229" y="123"/>
                    </a:lnTo>
                    <a:lnTo>
                      <a:pt x="234" y="116"/>
                    </a:lnTo>
                    <a:lnTo>
                      <a:pt x="261" y="69"/>
                    </a:lnTo>
                    <a:lnTo>
                      <a:pt x="264" y="44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FF00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2" name="Freeform 1514"/>
              <p:cNvSpPr>
                <a:spLocks/>
              </p:cNvSpPr>
              <p:nvPr/>
            </p:nvSpPr>
            <p:spPr bwMode="auto">
              <a:xfrm>
                <a:off x="3536" y="2695"/>
                <a:ext cx="44" cy="24"/>
              </a:xfrm>
              <a:custGeom>
                <a:avLst/>
                <a:gdLst>
                  <a:gd name="T0" fmla="*/ 116 w 175"/>
                  <a:gd name="T1" fmla="*/ 0 h 96"/>
                  <a:gd name="T2" fmla="*/ 94 w 175"/>
                  <a:gd name="T3" fmla="*/ 3 h 96"/>
                  <a:gd name="T4" fmla="*/ 49 w 175"/>
                  <a:gd name="T5" fmla="*/ 23 h 96"/>
                  <a:gd name="T6" fmla="*/ 4 w 175"/>
                  <a:gd name="T7" fmla="*/ 68 h 96"/>
                  <a:gd name="T8" fmla="*/ 0 w 175"/>
                  <a:gd name="T9" fmla="*/ 76 h 96"/>
                  <a:gd name="T10" fmla="*/ 14 w 175"/>
                  <a:gd name="T11" fmla="*/ 96 h 96"/>
                  <a:gd name="T12" fmla="*/ 32 w 175"/>
                  <a:gd name="T13" fmla="*/ 87 h 96"/>
                  <a:gd name="T14" fmla="*/ 62 w 175"/>
                  <a:gd name="T15" fmla="*/ 57 h 96"/>
                  <a:gd name="T16" fmla="*/ 105 w 175"/>
                  <a:gd name="T17" fmla="*/ 37 h 96"/>
                  <a:gd name="T18" fmla="*/ 175 w 175"/>
                  <a:gd name="T19" fmla="*/ 27 h 96"/>
                  <a:gd name="T20" fmla="*/ 161 w 175"/>
                  <a:gd name="T21" fmla="*/ 13 h 96"/>
                  <a:gd name="T22" fmla="*/ 116 w 175"/>
                  <a:gd name="T23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5" h="96">
                    <a:moveTo>
                      <a:pt x="116" y="0"/>
                    </a:moveTo>
                    <a:lnTo>
                      <a:pt x="94" y="3"/>
                    </a:lnTo>
                    <a:lnTo>
                      <a:pt x="49" y="23"/>
                    </a:lnTo>
                    <a:lnTo>
                      <a:pt x="4" y="68"/>
                    </a:lnTo>
                    <a:lnTo>
                      <a:pt x="0" y="76"/>
                    </a:lnTo>
                    <a:lnTo>
                      <a:pt x="14" y="96"/>
                    </a:lnTo>
                    <a:lnTo>
                      <a:pt x="32" y="87"/>
                    </a:lnTo>
                    <a:lnTo>
                      <a:pt x="62" y="57"/>
                    </a:lnTo>
                    <a:lnTo>
                      <a:pt x="105" y="37"/>
                    </a:lnTo>
                    <a:lnTo>
                      <a:pt x="175" y="27"/>
                    </a:lnTo>
                    <a:lnTo>
                      <a:pt x="161" y="13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FF00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3" name="Freeform 1515"/>
              <p:cNvSpPr>
                <a:spLocks/>
              </p:cNvSpPr>
              <p:nvPr/>
            </p:nvSpPr>
            <p:spPr bwMode="auto">
              <a:xfrm>
                <a:off x="3918" y="2664"/>
                <a:ext cx="9" cy="17"/>
              </a:xfrm>
              <a:custGeom>
                <a:avLst/>
                <a:gdLst>
                  <a:gd name="T0" fmla="*/ 33 w 33"/>
                  <a:gd name="T1" fmla="*/ 34 h 68"/>
                  <a:gd name="T2" fmla="*/ 33 w 33"/>
                  <a:gd name="T3" fmla="*/ 68 h 68"/>
                  <a:gd name="T4" fmla="*/ 23 w 33"/>
                  <a:gd name="T5" fmla="*/ 67 h 68"/>
                  <a:gd name="T6" fmla="*/ 13 w 33"/>
                  <a:gd name="T7" fmla="*/ 61 h 68"/>
                  <a:gd name="T8" fmla="*/ 6 w 33"/>
                  <a:gd name="T9" fmla="*/ 55 h 68"/>
                  <a:gd name="T10" fmla="*/ 1 w 33"/>
                  <a:gd name="T11" fmla="*/ 45 h 68"/>
                  <a:gd name="T12" fmla="*/ 0 w 33"/>
                  <a:gd name="T13" fmla="*/ 34 h 68"/>
                  <a:gd name="T14" fmla="*/ 1 w 33"/>
                  <a:gd name="T15" fmla="*/ 24 h 68"/>
                  <a:gd name="T16" fmla="*/ 6 w 33"/>
                  <a:gd name="T17" fmla="*/ 14 h 68"/>
                  <a:gd name="T18" fmla="*/ 13 w 33"/>
                  <a:gd name="T19" fmla="*/ 7 h 68"/>
                  <a:gd name="T20" fmla="*/ 23 w 33"/>
                  <a:gd name="T21" fmla="*/ 2 h 68"/>
                  <a:gd name="T22" fmla="*/ 33 w 33"/>
                  <a:gd name="T23" fmla="*/ 0 h 68"/>
                  <a:gd name="T24" fmla="*/ 33 w 33"/>
                  <a:gd name="T25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68">
                    <a:moveTo>
                      <a:pt x="33" y="34"/>
                    </a:moveTo>
                    <a:lnTo>
                      <a:pt x="33" y="68"/>
                    </a:lnTo>
                    <a:lnTo>
                      <a:pt x="23" y="67"/>
                    </a:lnTo>
                    <a:lnTo>
                      <a:pt x="13" y="61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4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3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4" name="Freeform 1516"/>
              <p:cNvSpPr>
                <a:spLocks/>
              </p:cNvSpPr>
              <p:nvPr/>
            </p:nvSpPr>
            <p:spPr bwMode="auto">
              <a:xfrm>
                <a:off x="3918" y="2664"/>
                <a:ext cx="9" cy="17"/>
              </a:xfrm>
              <a:custGeom>
                <a:avLst/>
                <a:gdLst>
                  <a:gd name="T0" fmla="*/ 33 w 33"/>
                  <a:gd name="T1" fmla="*/ 68 h 68"/>
                  <a:gd name="T2" fmla="*/ 23 w 33"/>
                  <a:gd name="T3" fmla="*/ 67 h 68"/>
                  <a:gd name="T4" fmla="*/ 13 w 33"/>
                  <a:gd name="T5" fmla="*/ 61 h 68"/>
                  <a:gd name="T6" fmla="*/ 6 w 33"/>
                  <a:gd name="T7" fmla="*/ 55 h 68"/>
                  <a:gd name="T8" fmla="*/ 1 w 33"/>
                  <a:gd name="T9" fmla="*/ 45 h 68"/>
                  <a:gd name="T10" fmla="*/ 0 w 33"/>
                  <a:gd name="T11" fmla="*/ 34 h 68"/>
                  <a:gd name="T12" fmla="*/ 1 w 33"/>
                  <a:gd name="T13" fmla="*/ 24 h 68"/>
                  <a:gd name="T14" fmla="*/ 6 w 33"/>
                  <a:gd name="T15" fmla="*/ 14 h 68"/>
                  <a:gd name="T16" fmla="*/ 13 w 33"/>
                  <a:gd name="T17" fmla="*/ 7 h 68"/>
                  <a:gd name="T18" fmla="*/ 23 w 33"/>
                  <a:gd name="T19" fmla="*/ 2 h 68"/>
                  <a:gd name="T20" fmla="*/ 33 w 33"/>
                  <a:gd name="T2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68">
                    <a:moveTo>
                      <a:pt x="33" y="68"/>
                    </a:moveTo>
                    <a:lnTo>
                      <a:pt x="23" y="67"/>
                    </a:lnTo>
                    <a:lnTo>
                      <a:pt x="13" y="61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4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5" name="Freeform 1517"/>
              <p:cNvSpPr>
                <a:spLocks/>
              </p:cNvSpPr>
              <p:nvPr/>
            </p:nvSpPr>
            <p:spPr bwMode="auto">
              <a:xfrm>
                <a:off x="3927" y="2664"/>
                <a:ext cx="228" cy="17"/>
              </a:xfrm>
              <a:custGeom>
                <a:avLst/>
                <a:gdLst>
                  <a:gd name="T0" fmla="*/ 0 w 912"/>
                  <a:gd name="T1" fmla="*/ 0 h 68"/>
                  <a:gd name="T2" fmla="*/ 0 w 912"/>
                  <a:gd name="T3" fmla="*/ 34 h 68"/>
                  <a:gd name="T4" fmla="*/ 0 w 912"/>
                  <a:gd name="T5" fmla="*/ 68 h 68"/>
                  <a:gd name="T6" fmla="*/ 912 w 912"/>
                  <a:gd name="T7" fmla="*/ 68 h 68"/>
                  <a:gd name="T8" fmla="*/ 912 w 912"/>
                  <a:gd name="T9" fmla="*/ 34 h 68"/>
                  <a:gd name="T10" fmla="*/ 912 w 912"/>
                  <a:gd name="T11" fmla="*/ 0 h 68"/>
                  <a:gd name="T12" fmla="*/ 0 w 912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2" h="68">
                    <a:moveTo>
                      <a:pt x="0" y="0"/>
                    </a:moveTo>
                    <a:lnTo>
                      <a:pt x="0" y="34"/>
                    </a:lnTo>
                    <a:lnTo>
                      <a:pt x="0" y="68"/>
                    </a:lnTo>
                    <a:lnTo>
                      <a:pt x="912" y="68"/>
                    </a:lnTo>
                    <a:lnTo>
                      <a:pt x="912" y="34"/>
                    </a:lnTo>
                    <a:lnTo>
                      <a:pt x="91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6" name="Freeform 1518"/>
              <p:cNvSpPr>
                <a:spLocks/>
              </p:cNvSpPr>
              <p:nvPr/>
            </p:nvSpPr>
            <p:spPr bwMode="auto">
              <a:xfrm>
                <a:off x="3927" y="2664"/>
                <a:ext cx="228" cy="17"/>
              </a:xfrm>
              <a:custGeom>
                <a:avLst/>
                <a:gdLst>
                  <a:gd name="T0" fmla="*/ 0 w 912"/>
                  <a:gd name="T1" fmla="*/ 0 h 68"/>
                  <a:gd name="T2" fmla="*/ 0 w 912"/>
                  <a:gd name="T3" fmla="*/ 34 h 68"/>
                  <a:gd name="T4" fmla="*/ 0 w 912"/>
                  <a:gd name="T5" fmla="*/ 68 h 68"/>
                  <a:gd name="T6" fmla="*/ 912 w 912"/>
                  <a:gd name="T7" fmla="*/ 68 h 68"/>
                  <a:gd name="T8" fmla="*/ 912 w 912"/>
                  <a:gd name="T9" fmla="*/ 34 h 68"/>
                  <a:gd name="T10" fmla="*/ 912 w 912"/>
                  <a:gd name="T11" fmla="*/ 0 h 68"/>
                  <a:gd name="T12" fmla="*/ 0 w 912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2" h="68">
                    <a:moveTo>
                      <a:pt x="0" y="0"/>
                    </a:moveTo>
                    <a:lnTo>
                      <a:pt x="0" y="34"/>
                    </a:lnTo>
                    <a:lnTo>
                      <a:pt x="0" y="68"/>
                    </a:lnTo>
                    <a:lnTo>
                      <a:pt x="912" y="68"/>
                    </a:lnTo>
                    <a:lnTo>
                      <a:pt x="912" y="34"/>
                    </a:lnTo>
                    <a:lnTo>
                      <a:pt x="91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7" name="Freeform 1519"/>
              <p:cNvSpPr>
                <a:spLocks/>
              </p:cNvSpPr>
              <p:nvPr/>
            </p:nvSpPr>
            <p:spPr bwMode="auto">
              <a:xfrm>
                <a:off x="4155" y="2664"/>
                <a:ext cx="8" cy="17"/>
              </a:xfrm>
              <a:custGeom>
                <a:avLst/>
                <a:gdLst>
                  <a:gd name="T0" fmla="*/ 0 w 35"/>
                  <a:gd name="T1" fmla="*/ 34 h 68"/>
                  <a:gd name="T2" fmla="*/ 0 w 35"/>
                  <a:gd name="T3" fmla="*/ 0 h 68"/>
                  <a:gd name="T4" fmla="*/ 10 w 35"/>
                  <a:gd name="T5" fmla="*/ 2 h 68"/>
                  <a:gd name="T6" fmla="*/ 21 w 35"/>
                  <a:gd name="T7" fmla="*/ 7 h 68"/>
                  <a:gd name="T8" fmla="*/ 27 w 35"/>
                  <a:gd name="T9" fmla="*/ 14 h 68"/>
                  <a:gd name="T10" fmla="*/ 32 w 35"/>
                  <a:gd name="T11" fmla="*/ 24 h 68"/>
                  <a:gd name="T12" fmla="*/ 35 w 35"/>
                  <a:gd name="T13" fmla="*/ 34 h 68"/>
                  <a:gd name="T14" fmla="*/ 32 w 35"/>
                  <a:gd name="T15" fmla="*/ 45 h 68"/>
                  <a:gd name="T16" fmla="*/ 27 w 35"/>
                  <a:gd name="T17" fmla="*/ 55 h 68"/>
                  <a:gd name="T18" fmla="*/ 21 w 35"/>
                  <a:gd name="T19" fmla="*/ 61 h 68"/>
                  <a:gd name="T20" fmla="*/ 10 w 35"/>
                  <a:gd name="T21" fmla="*/ 67 h 68"/>
                  <a:gd name="T22" fmla="*/ 0 w 35"/>
                  <a:gd name="T23" fmla="*/ 68 h 68"/>
                  <a:gd name="T24" fmla="*/ 0 w 35"/>
                  <a:gd name="T25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68">
                    <a:moveTo>
                      <a:pt x="0" y="34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1" y="7"/>
                    </a:lnTo>
                    <a:lnTo>
                      <a:pt x="27" y="14"/>
                    </a:lnTo>
                    <a:lnTo>
                      <a:pt x="32" y="24"/>
                    </a:lnTo>
                    <a:lnTo>
                      <a:pt x="35" y="34"/>
                    </a:lnTo>
                    <a:lnTo>
                      <a:pt x="32" y="45"/>
                    </a:lnTo>
                    <a:lnTo>
                      <a:pt x="27" y="55"/>
                    </a:lnTo>
                    <a:lnTo>
                      <a:pt x="21" y="61"/>
                    </a:lnTo>
                    <a:lnTo>
                      <a:pt x="10" y="67"/>
                    </a:lnTo>
                    <a:lnTo>
                      <a:pt x="0" y="6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8" name="Freeform 1520"/>
              <p:cNvSpPr>
                <a:spLocks/>
              </p:cNvSpPr>
              <p:nvPr/>
            </p:nvSpPr>
            <p:spPr bwMode="auto">
              <a:xfrm>
                <a:off x="4155" y="2664"/>
                <a:ext cx="8" cy="17"/>
              </a:xfrm>
              <a:custGeom>
                <a:avLst/>
                <a:gdLst>
                  <a:gd name="T0" fmla="*/ 0 w 35"/>
                  <a:gd name="T1" fmla="*/ 0 h 68"/>
                  <a:gd name="T2" fmla="*/ 10 w 35"/>
                  <a:gd name="T3" fmla="*/ 2 h 68"/>
                  <a:gd name="T4" fmla="*/ 21 w 35"/>
                  <a:gd name="T5" fmla="*/ 7 h 68"/>
                  <a:gd name="T6" fmla="*/ 27 w 35"/>
                  <a:gd name="T7" fmla="*/ 14 h 68"/>
                  <a:gd name="T8" fmla="*/ 32 w 35"/>
                  <a:gd name="T9" fmla="*/ 24 h 68"/>
                  <a:gd name="T10" fmla="*/ 35 w 35"/>
                  <a:gd name="T11" fmla="*/ 34 h 68"/>
                  <a:gd name="T12" fmla="*/ 32 w 35"/>
                  <a:gd name="T13" fmla="*/ 45 h 68"/>
                  <a:gd name="T14" fmla="*/ 27 w 35"/>
                  <a:gd name="T15" fmla="*/ 55 h 68"/>
                  <a:gd name="T16" fmla="*/ 21 w 35"/>
                  <a:gd name="T17" fmla="*/ 61 h 68"/>
                  <a:gd name="T18" fmla="*/ 10 w 35"/>
                  <a:gd name="T19" fmla="*/ 67 h 68"/>
                  <a:gd name="T20" fmla="*/ 0 w 35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68">
                    <a:moveTo>
                      <a:pt x="0" y="0"/>
                    </a:moveTo>
                    <a:lnTo>
                      <a:pt x="10" y="2"/>
                    </a:lnTo>
                    <a:lnTo>
                      <a:pt x="21" y="7"/>
                    </a:lnTo>
                    <a:lnTo>
                      <a:pt x="27" y="14"/>
                    </a:lnTo>
                    <a:lnTo>
                      <a:pt x="32" y="24"/>
                    </a:lnTo>
                    <a:lnTo>
                      <a:pt x="35" y="34"/>
                    </a:lnTo>
                    <a:lnTo>
                      <a:pt x="32" y="45"/>
                    </a:lnTo>
                    <a:lnTo>
                      <a:pt x="27" y="55"/>
                    </a:lnTo>
                    <a:lnTo>
                      <a:pt x="21" y="61"/>
                    </a:lnTo>
                    <a:lnTo>
                      <a:pt x="10" y="67"/>
                    </a:lnTo>
                    <a:lnTo>
                      <a:pt x="0" y="6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69" name="Freeform 1521"/>
              <p:cNvSpPr>
                <a:spLocks/>
              </p:cNvSpPr>
              <p:nvPr/>
            </p:nvSpPr>
            <p:spPr bwMode="auto">
              <a:xfrm>
                <a:off x="3918" y="2664"/>
                <a:ext cx="9" cy="17"/>
              </a:xfrm>
              <a:custGeom>
                <a:avLst/>
                <a:gdLst>
                  <a:gd name="T0" fmla="*/ 33 w 33"/>
                  <a:gd name="T1" fmla="*/ 34 h 68"/>
                  <a:gd name="T2" fmla="*/ 33 w 33"/>
                  <a:gd name="T3" fmla="*/ 68 h 68"/>
                  <a:gd name="T4" fmla="*/ 23 w 33"/>
                  <a:gd name="T5" fmla="*/ 67 h 68"/>
                  <a:gd name="T6" fmla="*/ 13 w 33"/>
                  <a:gd name="T7" fmla="*/ 61 h 68"/>
                  <a:gd name="T8" fmla="*/ 6 w 33"/>
                  <a:gd name="T9" fmla="*/ 55 h 68"/>
                  <a:gd name="T10" fmla="*/ 1 w 33"/>
                  <a:gd name="T11" fmla="*/ 45 h 68"/>
                  <a:gd name="T12" fmla="*/ 0 w 33"/>
                  <a:gd name="T13" fmla="*/ 34 h 68"/>
                  <a:gd name="T14" fmla="*/ 1 w 33"/>
                  <a:gd name="T15" fmla="*/ 24 h 68"/>
                  <a:gd name="T16" fmla="*/ 6 w 33"/>
                  <a:gd name="T17" fmla="*/ 14 h 68"/>
                  <a:gd name="T18" fmla="*/ 13 w 33"/>
                  <a:gd name="T19" fmla="*/ 7 h 68"/>
                  <a:gd name="T20" fmla="*/ 23 w 33"/>
                  <a:gd name="T21" fmla="*/ 2 h 68"/>
                  <a:gd name="T22" fmla="*/ 33 w 33"/>
                  <a:gd name="T23" fmla="*/ 0 h 68"/>
                  <a:gd name="T24" fmla="*/ 33 w 33"/>
                  <a:gd name="T25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68">
                    <a:moveTo>
                      <a:pt x="33" y="34"/>
                    </a:moveTo>
                    <a:lnTo>
                      <a:pt x="33" y="68"/>
                    </a:lnTo>
                    <a:lnTo>
                      <a:pt x="23" y="67"/>
                    </a:lnTo>
                    <a:lnTo>
                      <a:pt x="13" y="61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4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3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70" name="Freeform 1522"/>
              <p:cNvSpPr>
                <a:spLocks/>
              </p:cNvSpPr>
              <p:nvPr/>
            </p:nvSpPr>
            <p:spPr bwMode="auto">
              <a:xfrm>
                <a:off x="3918" y="2664"/>
                <a:ext cx="9" cy="17"/>
              </a:xfrm>
              <a:custGeom>
                <a:avLst/>
                <a:gdLst>
                  <a:gd name="T0" fmla="*/ 33 w 33"/>
                  <a:gd name="T1" fmla="*/ 68 h 68"/>
                  <a:gd name="T2" fmla="*/ 23 w 33"/>
                  <a:gd name="T3" fmla="*/ 67 h 68"/>
                  <a:gd name="T4" fmla="*/ 13 w 33"/>
                  <a:gd name="T5" fmla="*/ 61 h 68"/>
                  <a:gd name="T6" fmla="*/ 6 w 33"/>
                  <a:gd name="T7" fmla="*/ 55 h 68"/>
                  <a:gd name="T8" fmla="*/ 1 w 33"/>
                  <a:gd name="T9" fmla="*/ 45 h 68"/>
                  <a:gd name="T10" fmla="*/ 0 w 33"/>
                  <a:gd name="T11" fmla="*/ 34 h 68"/>
                  <a:gd name="T12" fmla="*/ 1 w 33"/>
                  <a:gd name="T13" fmla="*/ 24 h 68"/>
                  <a:gd name="T14" fmla="*/ 6 w 33"/>
                  <a:gd name="T15" fmla="*/ 14 h 68"/>
                  <a:gd name="T16" fmla="*/ 13 w 33"/>
                  <a:gd name="T17" fmla="*/ 7 h 68"/>
                  <a:gd name="T18" fmla="*/ 23 w 33"/>
                  <a:gd name="T19" fmla="*/ 2 h 68"/>
                  <a:gd name="T20" fmla="*/ 33 w 33"/>
                  <a:gd name="T2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68">
                    <a:moveTo>
                      <a:pt x="33" y="68"/>
                    </a:moveTo>
                    <a:lnTo>
                      <a:pt x="23" y="67"/>
                    </a:lnTo>
                    <a:lnTo>
                      <a:pt x="13" y="61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4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71" name="Freeform 1523"/>
              <p:cNvSpPr>
                <a:spLocks/>
              </p:cNvSpPr>
              <p:nvPr/>
            </p:nvSpPr>
            <p:spPr bwMode="auto">
              <a:xfrm>
                <a:off x="3927" y="2664"/>
                <a:ext cx="342" cy="17"/>
              </a:xfrm>
              <a:custGeom>
                <a:avLst/>
                <a:gdLst>
                  <a:gd name="T0" fmla="*/ 0 w 1369"/>
                  <a:gd name="T1" fmla="*/ 0 h 68"/>
                  <a:gd name="T2" fmla="*/ 0 w 1369"/>
                  <a:gd name="T3" fmla="*/ 34 h 68"/>
                  <a:gd name="T4" fmla="*/ 0 w 1369"/>
                  <a:gd name="T5" fmla="*/ 68 h 68"/>
                  <a:gd name="T6" fmla="*/ 1369 w 1369"/>
                  <a:gd name="T7" fmla="*/ 68 h 68"/>
                  <a:gd name="T8" fmla="*/ 1369 w 1369"/>
                  <a:gd name="T9" fmla="*/ 34 h 68"/>
                  <a:gd name="T10" fmla="*/ 1369 w 1369"/>
                  <a:gd name="T11" fmla="*/ 0 h 68"/>
                  <a:gd name="T12" fmla="*/ 0 w 1369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9" h="68">
                    <a:moveTo>
                      <a:pt x="0" y="0"/>
                    </a:moveTo>
                    <a:lnTo>
                      <a:pt x="0" y="34"/>
                    </a:lnTo>
                    <a:lnTo>
                      <a:pt x="0" y="68"/>
                    </a:lnTo>
                    <a:lnTo>
                      <a:pt x="1369" y="68"/>
                    </a:lnTo>
                    <a:lnTo>
                      <a:pt x="1369" y="34"/>
                    </a:lnTo>
                    <a:lnTo>
                      <a:pt x="136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72" name="Freeform 1524"/>
              <p:cNvSpPr>
                <a:spLocks/>
              </p:cNvSpPr>
              <p:nvPr/>
            </p:nvSpPr>
            <p:spPr bwMode="auto">
              <a:xfrm>
                <a:off x="3927" y="2664"/>
                <a:ext cx="342" cy="17"/>
              </a:xfrm>
              <a:custGeom>
                <a:avLst/>
                <a:gdLst>
                  <a:gd name="T0" fmla="*/ 0 w 1369"/>
                  <a:gd name="T1" fmla="*/ 0 h 68"/>
                  <a:gd name="T2" fmla="*/ 0 w 1369"/>
                  <a:gd name="T3" fmla="*/ 34 h 68"/>
                  <a:gd name="T4" fmla="*/ 0 w 1369"/>
                  <a:gd name="T5" fmla="*/ 68 h 68"/>
                  <a:gd name="T6" fmla="*/ 1369 w 1369"/>
                  <a:gd name="T7" fmla="*/ 68 h 68"/>
                  <a:gd name="T8" fmla="*/ 1369 w 1369"/>
                  <a:gd name="T9" fmla="*/ 34 h 68"/>
                  <a:gd name="T10" fmla="*/ 1369 w 1369"/>
                  <a:gd name="T11" fmla="*/ 0 h 68"/>
                  <a:gd name="T12" fmla="*/ 0 w 1369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9" h="68">
                    <a:moveTo>
                      <a:pt x="0" y="0"/>
                    </a:moveTo>
                    <a:lnTo>
                      <a:pt x="0" y="34"/>
                    </a:lnTo>
                    <a:lnTo>
                      <a:pt x="0" y="68"/>
                    </a:lnTo>
                    <a:lnTo>
                      <a:pt x="1369" y="68"/>
                    </a:lnTo>
                    <a:lnTo>
                      <a:pt x="1369" y="34"/>
                    </a:lnTo>
                    <a:lnTo>
                      <a:pt x="1369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73" name="Freeform 1525"/>
              <p:cNvSpPr>
                <a:spLocks/>
              </p:cNvSpPr>
              <p:nvPr/>
            </p:nvSpPr>
            <p:spPr bwMode="auto">
              <a:xfrm>
                <a:off x="4269" y="2664"/>
                <a:ext cx="9" cy="17"/>
              </a:xfrm>
              <a:custGeom>
                <a:avLst/>
                <a:gdLst>
                  <a:gd name="T0" fmla="*/ 0 w 35"/>
                  <a:gd name="T1" fmla="*/ 34 h 68"/>
                  <a:gd name="T2" fmla="*/ 0 w 35"/>
                  <a:gd name="T3" fmla="*/ 0 h 68"/>
                  <a:gd name="T4" fmla="*/ 11 w 35"/>
                  <a:gd name="T5" fmla="*/ 2 h 68"/>
                  <a:gd name="T6" fmla="*/ 21 w 35"/>
                  <a:gd name="T7" fmla="*/ 7 h 68"/>
                  <a:gd name="T8" fmla="*/ 27 w 35"/>
                  <a:gd name="T9" fmla="*/ 14 h 68"/>
                  <a:gd name="T10" fmla="*/ 33 w 35"/>
                  <a:gd name="T11" fmla="*/ 24 h 68"/>
                  <a:gd name="T12" fmla="*/ 35 w 35"/>
                  <a:gd name="T13" fmla="*/ 34 h 68"/>
                  <a:gd name="T14" fmla="*/ 33 w 35"/>
                  <a:gd name="T15" fmla="*/ 45 h 68"/>
                  <a:gd name="T16" fmla="*/ 27 w 35"/>
                  <a:gd name="T17" fmla="*/ 55 h 68"/>
                  <a:gd name="T18" fmla="*/ 21 w 35"/>
                  <a:gd name="T19" fmla="*/ 61 h 68"/>
                  <a:gd name="T20" fmla="*/ 11 w 35"/>
                  <a:gd name="T21" fmla="*/ 67 h 68"/>
                  <a:gd name="T22" fmla="*/ 0 w 35"/>
                  <a:gd name="T23" fmla="*/ 68 h 68"/>
                  <a:gd name="T24" fmla="*/ 0 w 35"/>
                  <a:gd name="T25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68">
                    <a:moveTo>
                      <a:pt x="0" y="34"/>
                    </a:moveTo>
                    <a:lnTo>
                      <a:pt x="0" y="0"/>
                    </a:lnTo>
                    <a:lnTo>
                      <a:pt x="11" y="2"/>
                    </a:lnTo>
                    <a:lnTo>
                      <a:pt x="21" y="7"/>
                    </a:lnTo>
                    <a:lnTo>
                      <a:pt x="27" y="14"/>
                    </a:lnTo>
                    <a:lnTo>
                      <a:pt x="33" y="24"/>
                    </a:lnTo>
                    <a:lnTo>
                      <a:pt x="35" y="34"/>
                    </a:lnTo>
                    <a:lnTo>
                      <a:pt x="33" y="45"/>
                    </a:lnTo>
                    <a:lnTo>
                      <a:pt x="27" y="55"/>
                    </a:lnTo>
                    <a:lnTo>
                      <a:pt x="21" y="61"/>
                    </a:lnTo>
                    <a:lnTo>
                      <a:pt x="11" y="67"/>
                    </a:lnTo>
                    <a:lnTo>
                      <a:pt x="0" y="6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74" name="Freeform 1526"/>
              <p:cNvSpPr>
                <a:spLocks/>
              </p:cNvSpPr>
              <p:nvPr/>
            </p:nvSpPr>
            <p:spPr bwMode="auto">
              <a:xfrm>
                <a:off x="4269" y="2664"/>
                <a:ext cx="9" cy="17"/>
              </a:xfrm>
              <a:custGeom>
                <a:avLst/>
                <a:gdLst>
                  <a:gd name="T0" fmla="*/ 0 w 35"/>
                  <a:gd name="T1" fmla="*/ 0 h 68"/>
                  <a:gd name="T2" fmla="*/ 11 w 35"/>
                  <a:gd name="T3" fmla="*/ 2 h 68"/>
                  <a:gd name="T4" fmla="*/ 21 w 35"/>
                  <a:gd name="T5" fmla="*/ 7 h 68"/>
                  <a:gd name="T6" fmla="*/ 27 w 35"/>
                  <a:gd name="T7" fmla="*/ 14 h 68"/>
                  <a:gd name="T8" fmla="*/ 33 w 35"/>
                  <a:gd name="T9" fmla="*/ 24 h 68"/>
                  <a:gd name="T10" fmla="*/ 35 w 35"/>
                  <a:gd name="T11" fmla="*/ 34 h 68"/>
                  <a:gd name="T12" fmla="*/ 33 w 35"/>
                  <a:gd name="T13" fmla="*/ 45 h 68"/>
                  <a:gd name="T14" fmla="*/ 27 w 35"/>
                  <a:gd name="T15" fmla="*/ 55 h 68"/>
                  <a:gd name="T16" fmla="*/ 21 w 35"/>
                  <a:gd name="T17" fmla="*/ 61 h 68"/>
                  <a:gd name="T18" fmla="*/ 11 w 35"/>
                  <a:gd name="T19" fmla="*/ 67 h 68"/>
                  <a:gd name="T20" fmla="*/ 0 w 35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68">
                    <a:moveTo>
                      <a:pt x="0" y="0"/>
                    </a:moveTo>
                    <a:lnTo>
                      <a:pt x="11" y="2"/>
                    </a:lnTo>
                    <a:lnTo>
                      <a:pt x="21" y="7"/>
                    </a:lnTo>
                    <a:lnTo>
                      <a:pt x="27" y="14"/>
                    </a:lnTo>
                    <a:lnTo>
                      <a:pt x="33" y="24"/>
                    </a:lnTo>
                    <a:lnTo>
                      <a:pt x="35" y="34"/>
                    </a:lnTo>
                    <a:lnTo>
                      <a:pt x="33" y="45"/>
                    </a:lnTo>
                    <a:lnTo>
                      <a:pt x="27" y="55"/>
                    </a:lnTo>
                    <a:lnTo>
                      <a:pt x="21" y="61"/>
                    </a:lnTo>
                    <a:lnTo>
                      <a:pt x="11" y="67"/>
                    </a:lnTo>
                    <a:lnTo>
                      <a:pt x="0" y="6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75" name="Freeform 1527"/>
              <p:cNvSpPr>
                <a:spLocks/>
              </p:cNvSpPr>
              <p:nvPr/>
            </p:nvSpPr>
            <p:spPr bwMode="auto">
              <a:xfrm>
                <a:off x="6089" y="2659"/>
                <a:ext cx="8" cy="17"/>
              </a:xfrm>
              <a:custGeom>
                <a:avLst/>
                <a:gdLst>
                  <a:gd name="T0" fmla="*/ 33 w 33"/>
                  <a:gd name="T1" fmla="*/ 35 h 68"/>
                  <a:gd name="T2" fmla="*/ 33 w 33"/>
                  <a:gd name="T3" fmla="*/ 68 h 68"/>
                  <a:gd name="T4" fmla="*/ 23 w 33"/>
                  <a:gd name="T5" fmla="*/ 67 h 68"/>
                  <a:gd name="T6" fmla="*/ 13 w 33"/>
                  <a:gd name="T7" fmla="*/ 62 h 68"/>
                  <a:gd name="T8" fmla="*/ 6 w 33"/>
                  <a:gd name="T9" fmla="*/ 55 h 68"/>
                  <a:gd name="T10" fmla="*/ 1 w 33"/>
                  <a:gd name="T11" fmla="*/ 45 h 68"/>
                  <a:gd name="T12" fmla="*/ 0 w 33"/>
                  <a:gd name="T13" fmla="*/ 35 h 68"/>
                  <a:gd name="T14" fmla="*/ 1 w 33"/>
                  <a:gd name="T15" fmla="*/ 24 h 68"/>
                  <a:gd name="T16" fmla="*/ 6 w 33"/>
                  <a:gd name="T17" fmla="*/ 14 h 68"/>
                  <a:gd name="T18" fmla="*/ 13 w 33"/>
                  <a:gd name="T19" fmla="*/ 8 h 68"/>
                  <a:gd name="T20" fmla="*/ 23 w 33"/>
                  <a:gd name="T21" fmla="*/ 2 h 68"/>
                  <a:gd name="T22" fmla="*/ 33 w 33"/>
                  <a:gd name="T23" fmla="*/ 0 h 68"/>
                  <a:gd name="T24" fmla="*/ 33 w 33"/>
                  <a:gd name="T25" fmla="*/ 3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68">
                    <a:moveTo>
                      <a:pt x="33" y="35"/>
                    </a:moveTo>
                    <a:lnTo>
                      <a:pt x="33" y="68"/>
                    </a:lnTo>
                    <a:lnTo>
                      <a:pt x="23" y="67"/>
                    </a:lnTo>
                    <a:lnTo>
                      <a:pt x="13" y="62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5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33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76" name="Freeform 1528"/>
              <p:cNvSpPr>
                <a:spLocks/>
              </p:cNvSpPr>
              <p:nvPr/>
            </p:nvSpPr>
            <p:spPr bwMode="auto">
              <a:xfrm>
                <a:off x="6089" y="2659"/>
                <a:ext cx="8" cy="17"/>
              </a:xfrm>
              <a:custGeom>
                <a:avLst/>
                <a:gdLst>
                  <a:gd name="T0" fmla="*/ 33 w 33"/>
                  <a:gd name="T1" fmla="*/ 68 h 68"/>
                  <a:gd name="T2" fmla="*/ 23 w 33"/>
                  <a:gd name="T3" fmla="*/ 67 h 68"/>
                  <a:gd name="T4" fmla="*/ 13 w 33"/>
                  <a:gd name="T5" fmla="*/ 62 h 68"/>
                  <a:gd name="T6" fmla="*/ 6 w 33"/>
                  <a:gd name="T7" fmla="*/ 55 h 68"/>
                  <a:gd name="T8" fmla="*/ 1 w 33"/>
                  <a:gd name="T9" fmla="*/ 45 h 68"/>
                  <a:gd name="T10" fmla="*/ 0 w 33"/>
                  <a:gd name="T11" fmla="*/ 35 h 68"/>
                  <a:gd name="T12" fmla="*/ 1 w 33"/>
                  <a:gd name="T13" fmla="*/ 24 h 68"/>
                  <a:gd name="T14" fmla="*/ 6 w 33"/>
                  <a:gd name="T15" fmla="*/ 14 h 68"/>
                  <a:gd name="T16" fmla="*/ 13 w 33"/>
                  <a:gd name="T17" fmla="*/ 8 h 68"/>
                  <a:gd name="T18" fmla="*/ 23 w 33"/>
                  <a:gd name="T19" fmla="*/ 2 h 68"/>
                  <a:gd name="T20" fmla="*/ 33 w 33"/>
                  <a:gd name="T2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68">
                    <a:moveTo>
                      <a:pt x="33" y="68"/>
                    </a:moveTo>
                    <a:lnTo>
                      <a:pt x="23" y="67"/>
                    </a:lnTo>
                    <a:lnTo>
                      <a:pt x="13" y="62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5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2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77" name="Freeform 1529"/>
              <p:cNvSpPr>
                <a:spLocks/>
              </p:cNvSpPr>
              <p:nvPr/>
            </p:nvSpPr>
            <p:spPr bwMode="auto">
              <a:xfrm>
                <a:off x="6097" y="2659"/>
                <a:ext cx="400" cy="17"/>
              </a:xfrm>
              <a:custGeom>
                <a:avLst/>
                <a:gdLst>
                  <a:gd name="T0" fmla="*/ 0 w 1597"/>
                  <a:gd name="T1" fmla="*/ 0 h 68"/>
                  <a:gd name="T2" fmla="*/ 0 w 1597"/>
                  <a:gd name="T3" fmla="*/ 35 h 68"/>
                  <a:gd name="T4" fmla="*/ 0 w 1597"/>
                  <a:gd name="T5" fmla="*/ 68 h 68"/>
                  <a:gd name="T6" fmla="*/ 1597 w 1597"/>
                  <a:gd name="T7" fmla="*/ 68 h 68"/>
                  <a:gd name="T8" fmla="*/ 1597 w 1597"/>
                  <a:gd name="T9" fmla="*/ 35 h 68"/>
                  <a:gd name="T10" fmla="*/ 1597 w 1597"/>
                  <a:gd name="T11" fmla="*/ 0 h 68"/>
                  <a:gd name="T12" fmla="*/ 0 w 1597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7" h="68">
                    <a:moveTo>
                      <a:pt x="0" y="0"/>
                    </a:moveTo>
                    <a:lnTo>
                      <a:pt x="0" y="35"/>
                    </a:lnTo>
                    <a:lnTo>
                      <a:pt x="0" y="68"/>
                    </a:lnTo>
                    <a:lnTo>
                      <a:pt x="1597" y="68"/>
                    </a:lnTo>
                    <a:lnTo>
                      <a:pt x="1597" y="35"/>
                    </a:lnTo>
                    <a:lnTo>
                      <a:pt x="159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78" name="Freeform 1530"/>
              <p:cNvSpPr>
                <a:spLocks/>
              </p:cNvSpPr>
              <p:nvPr/>
            </p:nvSpPr>
            <p:spPr bwMode="auto">
              <a:xfrm>
                <a:off x="6097" y="2659"/>
                <a:ext cx="400" cy="17"/>
              </a:xfrm>
              <a:custGeom>
                <a:avLst/>
                <a:gdLst>
                  <a:gd name="T0" fmla="*/ 0 w 1597"/>
                  <a:gd name="T1" fmla="*/ 0 h 68"/>
                  <a:gd name="T2" fmla="*/ 0 w 1597"/>
                  <a:gd name="T3" fmla="*/ 35 h 68"/>
                  <a:gd name="T4" fmla="*/ 0 w 1597"/>
                  <a:gd name="T5" fmla="*/ 68 h 68"/>
                  <a:gd name="T6" fmla="*/ 1597 w 1597"/>
                  <a:gd name="T7" fmla="*/ 68 h 68"/>
                  <a:gd name="T8" fmla="*/ 1597 w 1597"/>
                  <a:gd name="T9" fmla="*/ 35 h 68"/>
                  <a:gd name="T10" fmla="*/ 1597 w 1597"/>
                  <a:gd name="T11" fmla="*/ 0 h 68"/>
                  <a:gd name="T12" fmla="*/ 0 w 1597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7" h="68">
                    <a:moveTo>
                      <a:pt x="0" y="0"/>
                    </a:moveTo>
                    <a:lnTo>
                      <a:pt x="0" y="35"/>
                    </a:lnTo>
                    <a:lnTo>
                      <a:pt x="0" y="68"/>
                    </a:lnTo>
                    <a:lnTo>
                      <a:pt x="1597" y="68"/>
                    </a:lnTo>
                    <a:lnTo>
                      <a:pt x="1597" y="35"/>
                    </a:lnTo>
                    <a:lnTo>
                      <a:pt x="159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79" name="Freeform 1531"/>
              <p:cNvSpPr>
                <a:spLocks/>
              </p:cNvSpPr>
              <p:nvPr/>
            </p:nvSpPr>
            <p:spPr bwMode="auto">
              <a:xfrm>
                <a:off x="6497" y="2659"/>
                <a:ext cx="8" cy="17"/>
              </a:xfrm>
              <a:custGeom>
                <a:avLst/>
                <a:gdLst>
                  <a:gd name="T0" fmla="*/ 0 w 35"/>
                  <a:gd name="T1" fmla="*/ 35 h 68"/>
                  <a:gd name="T2" fmla="*/ 0 w 35"/>
                  <a:gd name="T3" fmla="*/ 0 h 68"/>
                  <a:gd name="T4" fmla="*/ 10 w 35"/>
                  <a:gd name="T5" fmla="*/ 2 h 68"/>
                  <a:gd name="T6" fmla="*/ 21 w 35"/>
                  <a:gd name="T7" fmla="*/ 8 h 68"/>
                  <a:gd name="T8" fmla="*/ 27 w 35"/>
                  <a:gd name="T9" fmla="*/ 14 h 68"/>
                  <a:gd name="T10" fmla="*/ 32 w 35"/>
                  <a:gd name="T11" fmla="*/ 24 h 68"/>
                  <a:gd name="T12" fmla="*/ 35 w 35"/>
                  <a:gd name="T13" fmla="*/ 35 h 68"/>
                  <a:gd name="T14" fmla="*/ 32 w 35"/>
                  <a:gd name="T15" fmla="*/ 45 h 68"/>
                  <a:gd name="T16" fmla="*/ 27 w 35"/>
                  <a:gd name="T17" fmla="*/ 55 h 68"/>
                  <a:gd name="T18" fmla="*/ 21 w 35"/>
                  <a:gd name="T19" fmla="*/ 62 h 68"/>
                  <a:gd name="T20" fmla="*/ 10 w 35"/>
                  <a:gd name="T21" fmla="*/ 67 h 68"/>
                  <a:gd name="T22" fmla="*/ 0 w 35"/>
                  <a:gd name="T23" fmla="*/ 68 h 68"/>
                  <a:gd name="T24" fmla="*/ 0 w 35"/>
                  <a:gd name="T25" fmla="*/ 3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68">
                    <a:moveTo>
                      <a:pt x="0" y="35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1" y="8"/>
                    </a:lnTo>
                    <a:lnTo>
                      <a:pt x="27" y="14"/>
                    </a:lnTo>
                    <a:lnTo>
                      <a:pt x="32" y="24"/>
                    </a:lnTo>
                    <a:lnTo>
                      <a:pt x="35" y="35"/>
                    </a:lnTo>
                    <a:lnTo>
                      <a:pt x="32" y="45"/>
                    </a:lnTo>
                    <a:lnTo>
                      <a:pt x="27" y="55"/>
                    </a:lnTo>
                    <a:lnTo>
                      <a:pt x="21" y="62"/>
                    </a:lnTo>
                    <a:lnTo>
                      <a:pt x="10" y="67"/>
                    </a:lnTo>
                    <a:lnTo>
                      <a:pt x="0" y="68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80" name="Freeform 1532"/>
              <p:cNvSpPr>
                <a:spLocks/>
              </p:cNvSpPr>
              <p:nvPr/>
            </p:nvSpPr>
            <p:spPr bwMode="auto">
              <a:xfrm>
                <a:off x="6497" y="2659"/>
                <a:ext cx="8" cy="17"/>
              </a:xfrm>
              <a:custGeom>
                <a:avLst/>
                <a:gdLst>
                  <a:gd name="T0" fmla="*/ 0 w 35"/>
                  <a:gd name="T1" fmla="*/ 0 h 68"/>
                  <a:gd name="T2" fmla="*/ 10 w 35"/>
                  <a:gd name="T3" fmla="*/ 2 h 68"/>
                  <a:gd name="T4" fmla="*/ 21 w 35"/>
                  <a:gd name="T5" fmla="*/ 8 h 68"/>
                  <a:gd name="T6" fmla="*/ 27 w 35"/>
                  <a:gd name="T7" fmla="*/ 14 h 68"/>
                  <a:gd name="T8" fmla="*/ 32 w 35"/>
                  <a:gd name="T9" fmla="*/ 24 h 68"/>
                  <a:gd name="T10" fmla="*/ 35 w 35"/>
                  <a:gd name="T11" fmla="*/ 35 h 68"/>
                  <a:gd name="T12" fmla="*/ 32 w 35"/>
                  <a:gd name="T13" fmla="*/ 45 h 68"/>
                  <a:gd name="T14" fmla="*/ 27 w 35"/>
                  <a:gd name="T15" fmla="*/ 55 h 68"/>
                  <a:gd name="T16" fmla="*/ 21 w 35"/>
                  <a:gd name="T17" fmla="*/ 62 h 68"/>
                  <a:gd name="T18" fmla="*/ 10 w 35"/>
                  <a:gd name="T19" fmla="*/ 67 h 68"/>
                  <a:gd name="T20" fmla="*/ 0 w 35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68">
                    <a:moveTo>
                      <a:pt x="0" y="0"/>
                    </a:moveTo>
                    <a:lnTo>
                      <a:pt x="10" y="2"/>
                    </a:lnTo>
                    <a:lnTo>
                      <a:pt x="21" y="8"/>
                    </a:lnTo>
                    <a:lnTo>
                      <a:pt x="27" y="14"/>
                    </a:lnTo>
                    <a:lnTo>
                      <a:pt x="32" y="24"/>
                    </a:lnTo>
                    <a:lnTo>
                      <a:pt x="35" y="35"/>
                    </a:lnTo>
                    <a:lnTo>
                      <a:pt x="32" y="45"/>
                    </a:lnTo>
                    <a:lnTo>
                      <a:pt x="27" y="55"/>
                    </a:lnTo>
                    <a:lnTo>
                      <a:pt x="21" y="62"/>
                    </a:lnTo>
                    <a:lnTo>
                      <a:pt x="10" y="67"/>
                    </a:lnTo>
                    <a:lnTo>
                      <a:pt x="0" y="6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81" name="Freeform 1533"/>
              <p:cNvSpPr>
                <a:spLocks/>
              </p:cNvSpPr>
              <p:nvPr/>
            </p:nvSpPr>
            <p:spPr bwMode="auto">
              <a:xfrm>
                <a:off x="5755" y="2659"/>
                <a:ext cx="9" cy="17"/>
              </a:xfrm>
              <a:custGeom>
                <a:avLst/>
                <a:gdLst>
                  <a:gd name="T0" fmla="*/ 0 w 35"/>
                  <a:gd name="T1" fmla="*/ 35 h 68"/>
                  <a:gd name="T2" fmla="*/ 0 w 35"/>
                  <a:gd name="T3" fmla="*/ 0 h 68"/>
                  <a:gd name="T4" fmla="*/ 11 w 35"/>
                  <a:gd name="T5" fmla="*/ 2 h 68"/>
                  <a:gd name="T6" fmla="*/ 21 w 35"/>
                  <a:gd name="T7" fmla="*/ 8 h 68"/>
                  <a:gd name="T8" fmla="*/ 27 w 35"/>
                  <a:gd name="T9" fmla="*/ 14 h 68"/>
                  <a:gd name="T10" fmla="*/ 33 w 35"/>
                  <a:gd name="T11" fmla="*/ 24 h 68"/>
                  <a:gd name="T12" fmla="*/ 35 w 35"/>
                  <a:gd name="T13" fmla="*/ 35 h 68"/>
                  <a:gd name="T14" fmla="*/ 33 w 35"/>
                  <a:gd name="T15" fmla="*/ 45 h 68"/>
                  <a:gd name="T16" fmla="*/ 27 w 35"/>
                  <a:gd name="T17" fmla="*/ 55 h 68"/>
                  <a:gd name="T18" fmla="*/ 21 w 35"/>
                  <a:gd name="T19" fmla="*/ 62 h 68"/>
                  <a:gd name="T20" fmla="*/ 11 w 35"/>
                  <a:gd name="T21" fmla="*/ 67 h 68"/>
                  <a:gd name="T22" fmla="*/ 0 w 35"/>
                  <a:gd name="T23" fmla="*/ 68 h 68"/>
                  <a:gd name="T24" fmla="*/ 0 w 35"/>
                  <a:gd name="T25" fmla="*/ 3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68">
                    <a:moveTo>
                      <a:pt x="0" y="35"/>
                    </a:moveTo>
                    <a:lnTo>
                      <a:pt x="0" y="0"/>
                    </a:lnTo>
                    <a:lnTo>
                      <a:pt x="11" y="2"/>
                    </a:lnTo>
                    <a:lnTo>
                      <a:pt x="21" y="8"/>
                    </a:lnTo>
                    <a:lnTo>
                      <a:pt x="27" y="14"/>
                    </a:lnTo>
                    <a:lnTo>
                      <a:pt x="33" y="24"/>
                    </a:lnTo>
                    <a:lnTo>
                      <a:pt x="35" y="35"/>
                    </a:lnTo>
                    <a:lnTo>
                      <a:pt x="33" y="45"/>
                    </a:lnTo>
                    <a:lnTo>
                      <a:pt x="27" y="55"/>
                    </a:lnTo>
                    <a:lnTo>
                      <a:pt x="21" y="62"/>
                    </a:lnTo>
                    <a:lnTo>
                      <a:pt x="11" y="67"/>
                    </a:lnTo>
                    <a:lnTo>
                      <a:pt x="0" y="68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82" name="Freeform 1534"/>
              <p:cNvSpPr>
                <a:spLocks/>
              </p:cNvSpPr>
              <p:nvPr/>
            </p:nvSpPr>
            <p:spPr bwMode="auto">
              <a:xfrm>
                <a:off x="5755" y="2659"/>
                <a:ext cx="9" cy="17"/>
              </a:xfrm>
              <a:custGeom>
                <a:avLst/>
                <a:gdLst>
                  <a:gd name="T0" fmla="*/ 0 w 35"/>
                  <a:gd name="T1" fmla="*/ 0 h 68"/>
                  <a:gd name="T2" fmla="*/ 11 w 35"/>
                  <a:gd name="T3" fmla="*/ 2 h 68"/>
                  <a:gd name="T4" fmla="*/ 21 w 35"/>
                  <a:gd name="T5" fmla="*/ 8 h 68"/>
                  <a:gd name="T6" fmla="*/ 27 w 35"/>
                  <a:gd name="T7" fmla="*/ 14 h 68"/>
                  <a:gd name="T8" fmla="*/ 33 w 35"/>
                  <a:gd name="T9" fmla="*/ 24 h 68"/>
                  <a:gd name="T10" fmla="*/ 35 w 35"/>
                  <a:gd name="T11" fmla="*/ 35 h 68"/>
                  <a:gd name="T12" fmla="*/ 33 w 35"/>
                  <a:gd name="T13" fmla="*/ 45 h 68"/>
                  <a:gd name="T14" fmla="*/ 27 w 35"/>
                  <a:gd name="T15" fmla="*/ 55 h 68"/>
                  <a:gd name="T16" fmla="*/ 21 w 35"/>
                  <a:gd name="T17" fmla="*/ 62 h 68"/>
                  <a:gd name="T18" fmla="*/ 11 w 35"/>
                  <a:gd name="T19" fmla="*/ 67 h 68"/>
                  <a:gd name="T20" fmla="*/ 0 w 35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68">
                    <a:moveTo>
                      <a:pt x="0" y="0"/>
                    </a:moveTo>
                    <a:lnTo>
                      <a:pt x="11" y="2"/>
                    </a:lnTo>
                    <a:lnTo>
                      <a:pt x="21" y="8"/>
                    </a:lnTo>
                    <a:lnTo>
                      <a:pt x="27" y="14"/>
                    </a:lnTo>
                    <a:lnTo>
                      <a:pt x="33" y="24"/>
                    </a:lnTo>
                    <a:lnTo>
                      <a:pt x="35" y="35"/>
                    </a:lnTo>
                    <a:lnTo>
                      <a:pt x="33" y="45"/>
                    </a:lnTo>
                    <a:lnTo>
                      <a:pt x="27" y="55"/>
                    </a:lnTo>
                    <a:lnTo>
                      <a:pt x="21" y="62"/>
                    </a:lnTo>
                    <a:lnTo>
                      <a:pt x="11" y="67"/>
                    </a:lnTo>
                    <a:lnTo>
                      <a:pt x="0" y="6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83" name="Freeform 1535"/>
              <p:cNvSpPr>
                <a:spLocks/>
              </p:cNvSpPr>
              <p:nvPr/>
            </p:nvSpPr>
            <p:spPr bwMode="auto">
              <a:xfrm>
                <a:off x="5413" y="2659"/>
                <a:ext cx="342" cy="17"/>
              </a:xfrm>
              <a:custGeom>
                <a:avLst/>
                <a:gdLst>
                  <a:gd name="T0" fmla="*/ 1369 w 1369"/>
                  <a:gd name="T1" fmla="*/ 68 h 68"/>
                  <a:gd name="T2" fmla="*/ 1369 w 1369"/>
                  <a:gd name="T3" fmla="*/ 35 h 68"/>
                  <a:gd name="T4" fmla="*/ 1369 w 1369"/>
                  <a:gd name="T5" fmla="*/ 0 h 68"/>
                  <a:gd name="T6" fmla="*/ 0 w 1369"/>
                  <a:gd name="T7" fmla="*/ 0 h 68"/>
                  <a:gd name="T8" fmla="*/ 0 w 1369"/>
                  <a:gd name="T9" fmla="*/ 35 h 68"/>
                  <a:gd name="T10" fmla="*/ 0 w 1369"/>
                  <a:gd name="T11" fmla="*/ 68 h 68"/>
                  <a:gd name="T12" fmla="*/ 1369 w 1369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9" h="68">
                    <a:moveTo>
                      <a:pt x="1369" y="68"/>
                    </a:moveTo>
                    <a:lnTo>
                      <a:pt x="1369" y="35"/>
                    </a:lnTo>
                    <a:lnTo>
                      <a:pt x="1369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0" y="68"/>
                    </a:lnTo>
                    <a:lnTo>
                      <a:pt x="1369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84" name="Freeform 1536"/>
              <p:cNvSpPr>
                <a:spLocks/>
              </p:cNvSpPr>
              <p:nvPr/>
            </p:nvSpPr>
            <p:spPr bwMode="auto">
              <a:xfrm>
                <a:off x="5413" y="2659"/>
                <a:ext cx="342" cy="17"/>
              </a:xfrm>
              <a:custGeom>
                <a:avLst/>
                <a:gdLst>
                  <a:gd name="T0" fmla="*/ 1369 w 1369"/>
                  <a:gd name="T1" fmla="*/ 68 h 68"/>
                  <a:gd name="T2" fmla="*/ 1369 w 1369"/>
                  <a:gd name="T3" fmla="*/ 35 h 68"/>
                  <a:gd name="T4" fmla="*/ 1369 w 1369"/>
                  <a:gd name="T5" fmla="*/ 0 h 68"/>
                  <a:gd name="T6" fmla="*/ 0 w 1369"/>
                  <a:gd name="T7" fmla="*/ 0 h 68"/>
                  <a:gd name="T8" fmla="*/ 0 w 1369"/>
                  <a:gd name="T9" fmla="*/ 35 h 68"/>
                  <a:gd name="T10" fmla="*/ 0 w 1369"/>
                  <a:gd name="T11" fmla="*/ 68 h 68"/>
                  <a:gd name="T12" fmla="*/ 1369 w 1369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9" h="68">
                    <a:moveTo>
                      <a:pt x="1369" y="68"/>
                    </a:moveTo>
                    <a:lnTo>
                      <a:pt x="1369" y="35"/>
                    </a:lnTo>
                    <a:lnTo>
                      <a:pt x="1369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0" y="68"/>
                    </a:lnTo>
                    <a:lnTo>
                      <a:pt x="1369" y="68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85" name="Freeform 1537"/>
              <p:cNvSpPr>
                <a:spLocks/>
              </p:cNvSpPr>
              <p:nvPr/>
            </p:nvSpPr>
            <p:spPr bwMode="auto">
              <a:xfrm>
                <a:off x="5405" y="2659"/>
                <a:ext cx="8" cy="17"/>
              </a:xfrm>
              <a:custGeom>
                <a:avLst/>
                <a:gdLst>
                  <a:gd name="T0" fmla="*/ 33 w 33"/>
                  <a:gd name="T1" fmla="*/ 35 h 68"/>
                  <a:gd name="T2" fmla="*/ 33 w 33"/>
                  <a:gd name="T3" fmla="*/ 68 h 68"/>
                  <a:gd name="T4" fmla="*/ 23 w 33"/>
                  <a:gd name="T5" fmla="*/ 67 h 68"/>
                  <a:gd name="T6" fmla="*/ 13 w 33"/>
                  <a:gd name="T7" fmla="*/ 62 h 68"/>
                  <a:gd name="T8" fmla="*/ 6 w 33"/>
                  <a:gd name="T9" fmla="*/ 55 h 68"/>
                  <a:gd name="T10" fmla="*/ 1 w 33"/>
                  <a:gd name="T11" fmla="*/ 45 h 68"/>
                  <a:gd name="T12" fmla="*/ 0 w 33"/>
                  <a:gd name="T13" fmla="*/ 35 h 68"/>
                  <a:gd name="T14" fmla="*/ 1 w 33"/>
                  <a:gd name="T15" fmla="*/ 24 h 68"/>
                  <a:gd name="T16" fmla="*/ 6 w 33"/>
                  <a:gd name="T17" fmla="*/ 14 h 68"/>
                  <a:gd name="T18" fmla="*/ 13 w 33"/>
                  <a:gd name="T19" fmla="*/ 8 h 68"/>
                  <a:gd name="T20" fmla="*/ 23 w 33"/>
                  <a:gd name="T21" fmla="*/ 2 h 68"/>
                  <a:gd name="T22" fmla="*/ 33 w 33"/>
                  <a:gd name="T23" fmla="*/ 0 h 68"/>
                  <a:gd name="T24" fmla="*/ 33 w 33"/>
                  <a:gd name="T25" fmla="*/ 3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68">
                    <a:moveTo>
                      <a:pt x="33" y="35"/>
                    </a:moveTo>
                    <a:lnTo>
                      <a:pt x="33" y="68"/>
                    </a:lnTo>
                    <a:lnTo>
                      <a:pt x="23" y="67"/>
                    </a:lnTo>
                    <a:lnTo>
                      <a:pt x="13" y="62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5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33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86" name="Freeform 1538"/>
              <p:cNvSpPr>
                <a:spLocks/>
              </p:cNvSpPr>
              <p:nvPr/>
            </p:nvSpPr>
            <p:spPr bwMode="auto">
              <a:xfrm>
                <a:off x="5405" y="2659"/>
                <a:ext cx="8" cy="17"/>
              </a:xfrm>
              <a:custGeom>
                <a:avLst/>
                <a:gdLst>
                  <a:gd name="T0" fmla="*/ 33 w 33"/>
                  <a:gd name="T1" fmla="*/ 68 h 68"/>
                  <a:gd name="T2" fmla="*/ 23 w 33"/>
                  <a:gd name="T3" fmla="*/ 67 h 68"/>
                  <a:gd name="T4" fmla="*/ 13 w 33"/>
                  <a:gd name="T5" fmla="*/ 62 h 68"/>
                  <a:gd name="T6" fmla="*/ 6 w 33"/>
                  <a:gd name="T7" fmla="*/ 55 h 68"/>
                  <a:gd name="T8" fmla="*/ 1 w 33"/>
                  <a:gd name="T9" fmla="*/ 45 h 68"/>
                  <a:gd name="T10" fmla="*/ 0 w 33"/>
                  <a:gd name="T11" fmla="*/ 35 h 68"/>
                  <a:gd name="T12" fmla="*/ 1 w 33"/>
                  <a:gd name="T13" fmla="*/ 24 h 68"/>
                  <a:gd name="T14" fmla="*/ 6 w 33"/>
                  <a:gd name="T15" fmla="*/ 14 h 68"/>
                  <a:gd name="T16" fmla="*/ 13 w 33"/>
                  <a:gd name="T17" fmla="*/ 8 h 68"/>
                  <a:gd name="T18" fmla="*/ 23 w 33"/>
                  <a:gd name="T19" fmla="*/ 2 h 68"/>
                  <a:gd name="T20" fmla="*/ 33 w 33"/>
                  <a:gd name="T2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68">
                    <a:moveTo>
                      <a:pt x="33" y="68"/>
                    </a:moveTo>
                    <a:lnTo>
                      <a:pt x="23" y="67"/>
                    </a:lnTo>
                    <a:lnTo>
                      <a:pt x="13" y="62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5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2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87" name="Freeform 1539"/>
              <p:cNvSpPr>
                <a:spLocks/>
              </p:cNvSpPr>
              <p:nvPr/>
            </p:nvSpPr>
            <p:spPr bwMode="auto">
              <a:xfrm>
                <a:off x="5747" y="2659"/>
                <a:ext cx="8" cy="17"/>
              </a:xfrm>
              <a:custGeom>
                <a:avLst/>
                <a:gdLst>
                  <a:gd name="T0" fmla="*/ 33 w 33"/>
                  <a:gd name="T1" fmla="*/ 35 h 68"/>
                  <a:gd name="T2" fmla="*/ 33 w 33"/>
                  <a:gd name="T3" fmla="*/ 68 h 68"/>
                  <a:gd name="T4" fmla="*/ 23 w 33"/>
                  <a:gd name="T5" fmla="*/ 67 h 68"/>
                  <a:gd name="T6" fmla="*/ 13 w 33"/>
                  <a:gd name="T7" fmla="*/ 62 h 68"/>
                  <a:gd name="T8" fmla="*/ 6 w 33"/>
                  <a:gd name="T9" fmla="*/ 55 h 68"/>
                  <a:gd name="T10" fmla="*/ 1 w 33"/>
                  <a:gd name="T11" fmla="*/ 45 h 68"/>
                  <a:gd name="T12" fmla="*/ 0 w 33"/>
                  <a:gd name="T13" fmla="*/ 35 h 68"/>
                  <a:gd name="T14" fmla="*/ 1 w 33"/>
                  <a:gd name="T15" fmla="*/ 24 h 68"/>
                  <a:gd name="T16" fmla="*/ 6 w 33"/>
                  <a:gd name="T17" fmla="*/ 14 h 68"/>
                  <a:gd name="T18" fmla="*/ 13 w 33"/>
                  <a:gd name="T19" fmla="*/ 8 h 68"/>
                  <a:gd name="T20" fmla="*/ 23 w 33"/>
                  <a:gd name="T21" fmla="*/ 2 h 68"/>
                  <a:gd name="T22" fmla="*/ 33 w 33"/>
                  <a:gd name="T23" fmla="*/ 0 h 68"/>
                  <a:gd name="T24" fmla="*/ 33 w 33"/>
                  <a:gd name="T25" fmla="*/ 3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68">
                    <a:moveTo>
                      <a:pt x="33" y="35"/>
                    </a:moveTo>
                    <a:lnTo>
                      <a:pt x="33" y="68"/>
                    </a:lnTo>
                    <a:lnTo>
                      <a:pt x="23" y="67"/>
                    </a:lnTo>
                    <a:lnTo>
                      <a:pt x="13" y="62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5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33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88" name="Freeform 1540"/>
              <p:cNvSpPr>
                <a:spLocks/>
              </p:cNvSpPr>
              <p:nvPr/>
            </p:nvSpPr>
            <p:spPr bwMode="auto">
              <a:xfrm>
                <a:off x="5747" y="2659"/>
                <a:ext cx="8" cy="17"/>
              </a:xfrm>
              <a:custGeom>
                <a:avLst/>
                <a:gdLst>
                  <a:gd name="T0" fmla="*/ 33 w 33"/>
                  <a:gd name="T1" fmla="*/ 68 h 68"/>
                  <a:gd name="T2" fmla="*/ 23 w 33"/>
                  <a:gd name="T3" fmla="*/ 67 h 68"/>
                  <a:gd name="T4" fmla="*/ 13 w 33"/>
                  <a:gd name="T5" fmla="*/ 62 h 68"/>
                  <a:gd name="T6" fmla="*/ 6 w 33"/>
                  <a:gd name="T7" fmla="*/ 55 h 68"/>
                  <a:gd name="T8" fmla="*/ 1 w 33"/>
                  <a:gd name="T9" fmla="*/ 45 h 68"/>
                  <a:gd name="T10" fmla="*/ 0 w 33"/>
                  <a:gd name="T11" fmla="*/ 35 h 68"/>
                  <a:gd name="T12" fmla="*/ 1 w 33"/>
                  <a:gd name="T13" fmla="*/ 24 h 68"/>
                  <a:gd name="T14" fmla="*/ 6 w 33"/>
                  <a:gd name="T15" fmla="*/ 14 h 68"/>
                  <a:gd name="T16" fmla="*/ 13 w 33"/>
                  <a:gd name="T17" fmla="*/ 8 h 68"/>
                  <a:gd name="T18" fmla="*/ 23 w 33"/>
                  <a:gd name="T19" fmla="*/ 2 h 68"/>
                  <a:gd name="T20" fmla="*/ 33 w 33"/>
                  <a:gd name="T2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68">
                    <a:moveTo>
                      <a:pt x="33" y="68"/>
                    </a:moveTo>
                    <a:lnTo>
                      <a:pt x="23" y="67"/>
                    </a:lnTo>
                    <a:lnTo>
                      <a:pt x="13" y="62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5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2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89" name="Freeform 1541"/>
              <p:cNvSpPr>
                <a:spLocks/>
              </p:cNvSpPr>
              <p:nvPr/>
            </p:nvSpPr>
            <p:spPr bwMode="auto">
              <a:xfrm>
                <a:off x="5755" y="2659"/>
                <a:ext cx="342" cy="17"/>
              </a:xfrm>
              <a:custGeom>
                <a:avLst/>
                <a:gdLst>
                  <a:gd name="T0" fmla="*/ 0 w 1368"/>
                  <a:gd name="T1" fmla="*/ 0 h 68"/>
                  <a:gd name="T2" fmla="*/ 0 w 1368"/>
                  <a:gd name="T3" fmla="*/ 35 h 68"/>
                  <a:gd name="T4" fmla="*/ 0 w 1368"/>
                  <a:gd name="T5" fmla="*/ 68 h 68"/>
                  <a:gd name="T6" fmla="*/ 1368 w 1368"/>
                  <a:gd name="T7" fmla="*/ 68 h 68"/>
                  <a:gd name="T8" fmla="*/ 1368 w 1368"/>
                  <a:gd name="T9" fmla="*/ 35 h 68"/>
                  <a:gd name="T10" fmla="*/ 1368 w 1368"/>
                  <a:gd name="T11" fmla="*/ 0 h 68"/>
                  <a:gd name="T12" fmla="*/ 0 w 1368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8" h="68">
                    <a:moveTo>
                      <a:pt x="0" y="0"/>
                    </a:moveTo>
                    <a:lnTo>
                      <a:pt x="0" y="35"/>
                    </a:lnTo>
                    <a:lnTo>
                      <a:pt x="0" y="68"/>
                    </a:lnTo>
                    <a:lnTo>
                      <a:pt x="1368" y="68"/>
                    </a:lnTo>
                    <a:lnTo>
                      <a:pt x="1368" y="35"/>
                    </a:lnTo>
                    <a:lnTo>
                      <a:pt x="136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90" name="Freeform 1542"/>
              <p:cNvSpPr>
                <a:spLocks/>
              </p:cNvSpPr>
              <p:nvPr/>
            </p:nvSpPr>
            <p:spPr bwMode="auto">
              <a:xfrm>
                <a:off x="5755" y="2659"/>
                <a:ext cx="342" cy="17"/>
              </a:xfrm>
              <a:custGeom>
                <a:avLst/>
                <a:gdLst>
                  <a:gd name="T0" fmla="*/ 0 w 1368"/>
                  <a:gd name="T1" fmla="*/ 0 h 68"/>
                  <a:gd name="T2" fmla="*/ 0 w 1368"/>
                  <a:gd name="T3" fmla="*/ 35 h 68"/>
                  <a:gd name="T4" fmla="*/ 0 w 1368"/>
                  <a:gd name="T5" fmla="*/ 68 h 68"/>
                  <a:gd name="T6" fmla="*/ 1368 w 1368"/>
                  <a:gd name="T7" fmla="*/ 68 h 68"/>
                  <a:gd name="T8" fmla="*/ 1368 w 1368"/>
                  <a:gd name="T9" fmla="*/ 35 h 68"/>
                  <a:gd name="T10" fmla="*/ 1368 w 1368"/>
                  <a:gd name="T11" fmla="*/ 0 h 68"/>
                  <a:gd name="T12" fmla="*/ 0 w 1368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8" h="68">
                    <a:moveTo>
                      <a:pt x="0" y="0"/>
                    </a:moveTo>
                    <a:lnTo>
                      <a:pt x="0" y="35"/>
                    </a:lnTo>
                    <a:lnTo>
                      <a:pt x="0" y="68"/>
                    </a:lnTo>
                    <a:lnTo>
                      <a:pt x="1368" y="68"/>
                    </a:lnTo>
                    <a:lnTo>
                      <a:pt x="1368" y="35"/>
                    </a:lnTo>
                    <a:lnTo>
                      <a:pt x="1368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91" name="Freeform 1543"/>
              <p:cNvSpPr>
                <a:spLocks/>
              </p:cNvSpPr>
              <p:nvPr/>
            </p:nvSpPr>
            <p:spPr bwMode="auto">
              <a:xfrm>
                <a:off x="6097" y="2659"/>
                <a:ext cx="9" cy="17"/>
              </a:xfrm>
              <a:custGeom>
                <a:avLst/>
                <a:gdLst>
                  <a:gd name="T0" fmla="*/ 0 w 35"/>
                  <a:gd name="T1" fmla="*/ 35 h 68"/>
                  <a:gd name="T2" fmla="*/ 0 w 35"/>
                  <a:gd name="T3" fmla="*/ 0 h 68"/>
                  <a:gd name="T4" fmla="*/ 10 w 35"/>
                  <a:gd name="T5" fmla="*/ 2 h 68"/>
                  <a:gd name="T6" fmla="*/ 21 w 35"/>
                  <a:gd name="T7" fmla="*/ 8 h 68"/>
                  <a:gd name="T8" fmla="*/ 27 w 35"/>
                  <a:gd name="T9" fmla="*/ 14 h 68"/>
                  <a:gd name="T10" fmla="*/ 32 w 35"/>
                  <a:gd name="T11" fmla="*/ 24 h 68"/>
                  <a:gd name="T12" fmla="*/ 35 w 35"/>
                  <a:gd name="T13" fmla="*/ 35 h 68"/>
                  <a:gd name="T14" fmla="*/ 32 w 35"/>
                  <a:gd name="T15" fmla="*/ 45 h 68"/>
                  <a:gd name="T16" fmla="*/ 27 w 35"/>
                  <a:gd name="T17" fmla="*/ 55 h 68"/>
                  <a:gd name="T18" fmla="*/ 21 w 35"/>
                  <a:gd name="T19" fmla="*/ 62 h 68"/>
                  <a:gd name="T20" fmla="*/ 10 w 35"/>
                  <a:gd name="T21" fmla="*/ 67 h 68"/>
                  <a:gd name="T22" fmla="*/ 0 w 35"/>
                  <a:gd name="T23" fmla="*/ 68 h 68"/>
                  <a:gd name="T24" fmla="*/ 0 w 35"/>
                  <a:gd name="T25" fmla="*/ 3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68">
                    <a:moveTo>
                      <a:pt x="0" y="35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1" y="8"/>
                    </a:lnTo>
                    <a:lnTo>
                      <a:pt x="27" y="14"/>
                    </a:lnTo>
                    <a:lnTo>
                      <a:pt x="32" y="24"/>
                    </a:lnTo>
                    <a:lnTo>
                      <a:pt x="35" y="35"/>
                    </a:lnTo>
                    <a:lnTo>
                      <a:pt x="32" y="45"/>
                    </a:lnTo>
                    <a:lnTo>
                      <a:pt x="27" y="55"/>
                    </a:lnTo>
                    <a:lnTo>
                      <a:pt x="21" y="62"/>
                    </a:lnTo>
                    <a:lnTo>
                      <a:pt x="10" y="67"/>
                    </a:lnTo>
                    <a:lnTo>
                      <a:pt x="0" y="68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92" name="Freeform 1544"/>
              <p:cNvSpPr>
                <a:spLocks/>
              </p:cNvSpPr>
              <p:nvPr/>
            </p:nvSpPr>
            <p:spPr bwMode="auto">
              <a:xfrm>
                <a:off x="6097" y="2659"/>
                <a:ext cx="9" cy="17"/>
              </a:xfrm>
              <a:custGeom>
                <a:avLst/>
                <a:gdLst>
                  <a:gd name="T0" fmla="*/ 0 w 35"/>
                  <a:gd name="T1" fmla="*/ 0 h 68"/>
                  <a:gd name="T2" fmla="*/ 10 w 35"/>
                  <a:gd name="T3" fmla="*/ 2 h 68"/>
                  <a:gd name="T4" fmla="*/ 21 w 35"/>
                  <a:gd name="T5" fmla="*/ 8 h 68"/>
                  <a:gd name="T6" fmla="*/ 27 w 35"/>
                  <a:gd name="T7" fmla="*/ 14 h 68"/>
                  <a:gd name="T8" fmla="*/ 32 w 35"/>
                  <a:gd name="T9" fmla="*/ 24 h 68"/>
                  <a:gd name="T10" fmla="*/ 35 w 35"/>
                  <a:gd name="T11" fmla="*/ 35 h 68"/>
                  <a:gd name="T12" fmla="*/ 32 w 35"/>
                  <a:gd name="T13" fmla="*/ 45 h 68"/>
                  <a:gd name="T14" fmla="*/ 27 w 35"/>
                  <a:gd name="T15" fmla="*/ 55 h 68"/>
                  <a:gd name="T16" fmla="*/ 21 w 35"/>
                  <a:gd name="T17" fmla="*/ 62 h 68"/>
                  <a:gd name="T18" fmla="*/ 10 w 35"/>
                  <a:gd name="T19" fmla="*/ 67 h 68"/>
                  <a:gd name="T20" fmla="*/ 0 w 35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68">
                    <a:moveTo>
                      <a:pt x="0" y="0"/>
                    </a:moveTo>
                    <a:lnTo>
                      <a:pt x="10" y="2"/>
                    </a:lnTo>
                    <a:lnTo>
                      <a:pt x="21" y="8"/>
                    </a:lnTo>
                    <a:lnTo>
                      <a:pt x="27" y="14"/>
                    </a:lnTo>
                    <a:lnTo>
                      <a:pt x="32" y="24"/>
                    </a:lnTo>
                    <a:lnTo>
                      <a:pt x="35" y="35"/>
                    </a:lnTo>
                    <a:lnTo>
                      <a:pt x="32" y="45"/>
                    </a:lnTo>
                    <a:lnTo>
                      <a:pt x="27" y="55"/>
                    </a:lnTo>
                    <a:lnTo>
                      <a:pt x="21" y="62"/>
                    </a:lnTo>
                    <a:lnTo>
                      <a:pt x="10" y="67"/>
                    </a:lnTo>
                    <a:lnTo>
                      <a:pt x="0" y="6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93" name="Freeform 1545"/>
              <p:cNvSpPr>
                <a:spLocks/>
              </p:cNvSpPr>
              <p:nvPr/>
            </p:nvSpPr>
            <p:spPr bwMode="auto">
              <a:xfrm>
                <a:off x="6488" y="2659"/>
                <a:ext cx="9" cy="17"/>
              </a:xfrm>
              <a:custGeom>
                <a:avLst/>
                <a:gdLst>
                  <a:gd name="T0" fmla="*/ 33 w 33"/>
                  <a:gd name="T1" fmla="*/ 35 h 68"/>
                  <a:gd name="T2" fmla="*/ 33 w 33"/>
                  <a:gd name="T3" fmla="*/ 68 h 68"/>
                  <a:gd name="T4" fmla="*/ 23 w 33"/>
                  <a:gd name="T5" fmla="*/ 67 h 68"/>
                  <a:gd name="T6" fmla="*/ 13 w 33"/>
                  <a:gd name="T7" fmla="*/ 62 h 68"/>
                  <a:gd name="T8" fmla="*/ 6 w 33"/>
                  <a:gd name="T9" fmla="*/ 55 h 68"/>
                  <a:gd name="T10" fmla="*/ 1 w 33"/>
                  <a:gd name="T11" fmla="*/ 45 h 68"/>
                  <a:gd name="T12" fmla="*/ 0 w 33"/>
                  <a:gd name="T13" fmla="*/ 35 h 68"/>
                  <a:gd name="T14" fmla="*/ 1 w 33"/>
                  <a:gd name="T15" fmla="*/ 24 h 68"/>
                  <a:gd name="T16" fmla="*/ 6 w 33"/>
                  <a:gd name="T17" fmla="*/ 14 h 68"/>
                  <a:gd name="T18" fmla="*/ 13 w 33"/>
                  <a:gd name="T19" fmla="*/ 8 h 68"/>
                  <a:gd name="T20" fmla="*/ 23 w 33"/>
                  <a:gd name="T21" fmla="*/ 2 h 68"/>
                  <a:gd name="T22" fmla="*/ 33 w 33"/>
                  <a:gd name="T23" fmla="*/ 0 h 68"/>
                  <a:gd name="T24" fmla="*/ 33 w 33"/>
                  <a:gd name="T25" fmla="*/ 3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68">
                    <a:moveTo>
                      <a:pt x="33" y="35"/>
                    </a:moveTo>
                    <a:lnTo>
                      <a:pt x="33" y="68"/>
                    </a:lnTo>
                    <a:lnTo>
                      <a:pt x="23" y="67"/>
                    </a:lnTo>
                    <a:lnTo>
                      <a:pt x="13" y="62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5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33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94" name="Freeform 1546"/>
              <p:cNvSpPr>
                <a:spLocks/>
              </p:cNvSpPr>
              <p:nvPr/>
            </p:nvSpPr>
            <p:spPr bwMode="auto">
              <a:xfrm>
                <a:off x="6488" y="2659"/>
                <a:ext cx="9" cy="17"/>
              </a:xfrm>
              <a:custGeom>
                <a:avLst/>
                <a:gdLst>
                  <a:gd name="T0" fmla="*/ 33 w 33"/>
                  <a:gd name="T1" fmla="*/ 68 h 68"/>
                  <a:gd name="T2" fmla="*/ 23 w 33"/>
                  <a:gd name="T3" fmla="*/ 67 h 68"/>
                  <a:gd name="T4" fmla="*/ 13 w 33"/>
                  <a:gd name="T5" fmla="*/ 62 h 68"/>
                  <a:gd name="T6" fmla="*/ 6 w 33"/>
                  <a:gd name="T7" fmla="*/ 55 h 68"/>
                  <a:gd name="T8" fmla="*/ 1 w 33"/>
                  <a:gd name="T9" fmla="*/ 45 h 68"/>
                  <a:gd name="T10" fmla="*/ 0 w 33"/>
                  <a:gd name="T11" fmla="*/ 35 h 68"/>
                  <a:gd name="T12" fmla="*/ 1 w 33"/>
                  <a:gd name="T13" fmla="*/ 24 h 68"/>
                  <a:gd name="T14" fmla="*/ 6 w 33"/>
                  <a:gd name="T15" fmla="*/ 14 h 68"/>
                  <a:gd name="T16" fmla="*/ 13 w 33"/>
                  <a:gd name="T17" fmla="*/ 8 h 68"/>
                  <a:gd name="T18" fmla="*/ 23 w 33"/>
                  <a:gd name="T19" fmla="*/ 2 h 68"/>
                  <a:gd name="T20" fmla="*/ 33 w 33"/>
                  <a:gd name="T2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68">
                    <a:moveTo>
                      <a:pt x="33" y="68"/>
                    </a:moveTo>
                    <a:lnTo>
                      <a:pt x="23" y="67"/>
                    </a:lnTo>
                    <a:lnTo>
                      <a:pt x="13" y="62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5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2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95" name="Freeform 1547"/>
              <p:cNvSpPr>
                <a:spLocks/>
              </p:cNvSpPr>
              <p:nvPr/>
            </p:nvSpPr>
            <p:spPr bwMode="auto">
              <a:xfrm>
                <a:off x="6497" y="2659"/>
                <a:ext cx="399" cy="17"/>
              </a:xfrm>
              <a:custGeom>
                <a:avLst/>
                <a:gdLst>
                  <a:gd name="T0" fmla="*/ 0 w 1597"/>
                  <a:gd name="T1" fmla="*/ 0 h 68"/>
                  <a:gd name="T2" fmla="*/ 0 w 1597"/>
                  <a:gd name="T3" fmla="*/ 35 h 68"/>
                  <a:gd name="T4" fmla="*/ 0 w 1597"/>
                  <a:gd name="T5" fmla="*/ 68 h 68"/>
                  <a:gd name="T6" fmla="*/ 1597 w 1597"/>
                  <a:gd name="T7" fmla="*/ 68 h 68"/>
                  <a:gd name="T8" fmla="*/ 1597 w 1597"/>
                  <a:gd name="T9" fmla="*/ 35 h 68"/>
                  <a:gd name="T10" fmla="*/ 1597 w 1597"/>
                  <a:gd name="T11" fmla="*/ 0 h 68"/>
                  <a:gd name="T12" fmla="*/ 0 w 1597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7" h="68">
                    <a:moveTo>
                      <a:pt x="0" y="0"/>
                    </a:moveTo>
                    <a:lnTo>
                      <a:pt x="0" y="35"/>
                    </a:lnTo>
                    <a:lnTo>
                      <a:pt x="0" y="68"/>
                    </a:lnTo>
                    <a:lnTo>
                      <a:pt x="1597" y="68"/>
                    </a:lnTo>
                    <a:lnTo>
                      <a:pt x="1597" y="35"/>
                    </a:lnTo>
                    <a:lnTo>
                      <a:pt x="159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96" name="Freeform 1548"/>
              <p:cNvSpPr>
                <a:spLocks/>
              </p:cNvSpPr>
              <p:nvPr/>
            </p:nvSpPr>
            <p:spPr bwMode="auto">
              <a:xfrm>
                <a:off x="6497" y="2659"/>
                <a:ext cx="399" cy="17"/>
              </a:xfrm>
              <a:custGeom>
                <a:avLst/>
                <a:gdLst>
                  <a:gd name="T0" fmla="*/ 0 w 1597"/>
                  <a:gd name="T1" fmla="*/ 0 h 68"/>
                  <a:gd name="T2" fmla="*/ 0 w 1597"/>
                  <a:gd name="T3" fmla="*/ 35 h 68"/>
                  <a:gd name="T4" fmla="*/ 0 w 1597"/>
                  <a:gd name="T5" fmla="*/ 68 h 68"/>
                  <a:gd name="T6" fmla="*/ 1597 w 1597"/>
                  <a:gd name="T7" fmla="*/ 68 h 68"/>
                  <a:gd name="T8" fmla="*/ 1597 w 1597"/>
                  <a:gd name="T9" fmla="*/ 35 h 68"/>
                  <a:gd name="T10" fmla="*/ 1597 w 1597"/>
                  <a:gd name="T11" fmla="*/ 0 h 68"/>
                  <a:gd name="T12" fmla="*/ 0 w 1597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97" h="68">
                    <a:moveTo>
                      <a:pt x="0" y="0"/>
                    </a:moveTo>
                    <a:lnTo>
                      <a:pt x="0" y="35"/>
                    </a:lnTo>
                    <a:lnTo>
                      <a:pt x="0" y="68"/>
                    </a:lnTo>
                    <a:lnTo>
                      <a:pt x="1597" y="68"/>
                    </a:lnTo>
                    <a:lnTo>
                      <a:pt x="1597" y="35"/>
                    </a:lnTo>
                    <a:lnTo>
                      <a:pt x="159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97" name="Freeform 1549"/>
              <p:cNvSpPr>
                <a:spLocks/>
              </p:cNvSpPr>
              <p:nvPr/>
            </p:nvSpPr>
            <p:spPr bwMode="auto">
              <a:xfrm>
                <a:off x="6896" y="2659"/>
                <a:ext cx="8" cy="17"/>
              </a:xfrm>
              <a:custGeom>
                <a:avLst/>
                <a:gdLst>
                  <a:gd name="T0" fmla="*/ 0 w 35"/>
                  <a:gd name="T1" fmla="*/ 35 h 68"/>
                  <a:gd name="T2" fmla="*/ 0 w 35"/>
                  <a:gd name="T3" fmla="*/ 0 h 68"/>
                  <a:gd name="T4" fmla="*/ 10 w 35"/>
                  <a:gd name="T5" fmla="*/ 2 h 68"/>
                  <a:gd name="T6" fmla="*/ 21 w 35"/>
                  <a:gd name="T7" fmla="*/ 8 h 68"/>
                  <a:gd name="T8" fmla="*/ 27 w 35"/>
                  <a:gd name="T9" fmla="*/ 14 h 68"/>
                  <a:gd name="T10" fmla="*/ 32 w 35"/>
                  <a:gd name="T11" fmla="*/ 24 h 68"/>
                  <a:gd name="T12" fmla="*/ 35 w 35"/>
                  <a:gd name="T13" fmla="*/ 35 h 68"/>
                  <a:gd name="T14" fmla="*/ 32 w 35"/>
                  <a:gd name="T15" fmla="*/ 45 h 68"/>
                  <a:gd name="T16" fmla="*/ 27 w 35"/>
                  <a:gd name="T17" fmla="*/ 55 h 68"/>
                  <a:gd name="T18" fmla="*/ 21 w 35"/>
                  <a:gd name="T19" fmla="*/ 62 h 68"/>
                  <a:gd name="T20" fmla="*/ 10 w 35"/>
                  <a:gd name="T21" fmla="*/ 67 h 68"/>
                  <a:gd name="T22" fmla="*/ 0 w 35"/>
                  <a:gd name="T23" fmla="*/ 68 h 68"/>
                  <a:gd name="T24" fmla="*/ 0 w 35"/>
                  <a:gd name="T25" fmla="*/ 3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68">
                    <a:moveTo>
                      <a:pt x="0" y="35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1" y="8"/>
                    </a:lnTo>
                    <a:lnTo>
                      <a:pt x="27" y="14"/>
                    </a:lnTo>
                    <a:lnTo>
                      <a:pt x="32" y="24"/>
                    </a:lnTo>
                    <a:lnTo>
                      <a:pt x="35" y="35"/>
                    </a:lnTo>
                    <a:lnTo>
                      <a:pt x="32" y="45"/>
                    </a:lnTo>
                    <a:lnTo>
                      <a:pt x="27" y="55"/>
                    </a:lnTo>
                    <a:lnTo>
                      <a:pt x="21" y="62"/>
                    </a:lnTo>
                    <a:lnTo>
                      <a:pt x="10" y="67"/>
                    </a:lnTo>
                    <a:lnTo>
                      <a:pt x="0" y="68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98" name="Freeform 1550"/>
              <p:cNvSpPr>
                <a:spLocks/>
              </p:cNvSpPr>
              <p:nvPr/>
            </p:nvSpPr>
            <p:spPr bwMode="auto">
              <a:xfrm>
                <a:off x="6896" y="2659"/>
                <a:ext cx="8" cy="17"/>
              </a:xfrm>
              <a:custGeom>
                <a:avLst/>
                <a:gdLst>
                  <a:gd name="T0" fmla="*/ 0 w 35"/>
                  <a:gd name="T1" fmla="*/ 0 h 68"/>
                  <a:gd name="T2" fmla="*/ 10 w 35"/>
                  <a:gd name="T3" fmla="*/ 2 h 68"/>
                  <a:gd name="T4" fmla="*/ 21 w 35"/>
                  <a:gd name="T5" fmla="*/ 8 h 68"/>
                  <a:gd name="T6" fmla="*/ 27 w 35"/>
                  <a:gd name="T7" fmla="*/ 14 h 68"/>
                  <a:gd name="T8" fmla="*/ 32 w 35"/>
                  <a:gd name="T9" fmla="*/ 24 h 68"/>
                  <a:gd name="T10" fmla="*/ 35 w 35"/>
                  <a:gd name="T11" fmla="*/ 35 h 68"/>
                  <a:gd name="T12" fmla="*/ 32 w 35"/>
                  <a:gd name="T13" fmla="*/ 45 h 68"/>
                  <a:gd name="T14" fmla="*/ 27 w 35"/>
                  <a:gd name="T15" fmla="*/ 55 h 68"/>
                  <a:gd name="T16" fmla="*/ 21 w 35"/>
                  <a:gd name="T17" fmla="*/ 62 h 68"/>
                  <a:gd name="T18" fmla="*/ 10 w 35"/>
                  <a:gd name="T19" fmla="*/ 67 h 68"/>
                  <a:gd name="T20" fmla="*/ 0 w 35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68">
                    <a:moveTo>
                      <a:pt x="0" y="0"/>
                    </a:moveTo>
                    <a:lnTo>
                      <a:pt x="10" y="2"/>
                    </a:lnTo>
                    <a:lnTo>
                      <a:pt x="21" y="8"/>
                    </a:lnTo>
                    <a:lnTo>
                      <a:pt x="27" y="14"/>
                    </a:lnTo>
                    <a:lnTo>
                      <a:pt x="32" y="24"/>
                    </a:lnTo>
                    <a:lnTo>
                      <a:pt x="35" y="35"/>
                    </a:lnTo>
                    <a:lnTo>
                      <a:pt x="32" y="45"/>
                    </a:lnTo>
                    <a:lnTo>
                      <a:pt x="27" y="55"/>
                    </a:lnTo>
                    <a:lnTo>
                      <a:pt x="21" y="62"/>
                    </a:lnTo>
                    <a:lnTo>
                      <a:pt x="10" y="67"/>
                    </a:lnTo>
                    <a:lnTo>
                      <a:pt x="0" y="6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899" name="Line 1551"/>
              <p:cNvSpPr>
                <a:spLocks noChangeShapeType="1"/>
              </p:cNvSpPr>
              <p:nvPr/>
            </p:nvSpPr>
            <p:spPr bwMode="auto">
              <a:xfrm>
                <a:off x="6312" y="2154"/>
                <a:ext cx="6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00" name="Line 1552"/>
              <p:cNvSpPr>
                <a:spLocks noChangeShapeType="1"/>
              </p:cNvSpPr>
              <p:nvPr/>
            </p:nvSpPr>
            <p:spPr bwMode="auto">
              <a:xfrm>
                <a:off x="6436" y="2154"/>
                <a:ext cx="12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01" name="Line 1553"/>
              <p:cNvSpPr>
                <a:spLocks noChangeShapeType="1"/>
              </p:cNvSpPr>
              <p:nvPr/>
            </p:nvSpPr>
            <p:spPr bwMode="auto">
              <a:xfrm>
                <a:off x="6617" y="2154"/>
                <a:ext cx="6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02" name="Freeform 1554"/>
              <p:cNvSpPr>
                <a:spLocks/>
              </p:cNvSpPr>
              <p:nvPr/>
            </p:nvSpPr>
            <p:spPr bwMode="auto">
              <a:xfrm>
                <a:off x="6647" y="2271"/>
                <a:ext cx="27" cy="38"/>
              </a:xfrm>
              <a:custGeom>
                <a:avLst/>
                <a:gdLst>
                  <a:gd name="T0" fmla="*/ 76 w 106"/>
                  <a:gd name="T1" fmla="*/ 0 h 153"/>
                  <a:gd name="T2" fmla="*/ 46 w 106"/>
                  <a:gd name="T3" fmla="*/ 0 h 153"/>
                  <a:gd name="T4" fmla="*/ 36 w 106"/>
                  <a:gd name="T5" fmla="*/ 8 h 153"/>
                  <a:gd name="T6" fmla="*/ 41 w 106"/>
                  <a:gd name="T7" fmla="*/ 16 h 153"/>
                  <a:gd name="T8" fmla="*/ 72 w 106"/>
                  <a:gd name="T9" fmla="*/ 16 h 153"/>
                  <a:gd name="T10" fmla="*/ 86 w 106"/>
                  <a:gd name="T11" fmla="*/ 22 h 153"/>
                  <a:gd name="T12" fmla="*/ 89 w 106"/>
                  <a:gd name="T13" fmla="*/ 39 h 153"/>
                  <a:gd name="T14" fmla="*/ 77 w 106"/>
                  <a:gd name="T15" fmla="*/ 55 h 153"/>
                  <a:gd name="T16" fmla="*/ 59 w 106"/>
                  <a:gd name="T17" fmla="*/ 61 h 153"/>
                  <a:gd name="T18" fmla="*/ 45 w 106"/>
                  <a:gd name="T19" fmla="*/ 61 h 153"/>
                  <a:gd name="T20" fmla="*/ 35 w 106"/>
                  <a:gd name="T21" fmla="*/ 69 h 153"/>
                  <a:gd name="T22" fmla="*/ 41 w 106"/>
                  <a:gd name="T23" fmla="*/ 77 h 153"/>
                  <a:gd name="T24" fmla="*/ 55 w 106"/>
                  <a:gd name="T25" fmla="*/ 77 h 153"/>
                  <a:gd name="T26" fmla="*/ 69 w 106"/>
                  <a:gd name="T27" fmla="*/ 83 h 153"/>
                  <a:gd name="T28" fmla="*/ 72 w 106"/>
                  <a:gd name="T29" fmla="*/ 100 h 153"/>
                  <a:gd name="T30" fmla="*/ 68 w 106"/>
                  <a:gd name="T31" fmla="*/ 115 h 153"/>
                  <a:gd name="T32" fmla="*/ 58 w 106"/>
                  <a:gd name="T33" fmla="*/ 131 h 153"/>
                  <a:gd name="T34" fmla="*/ 40 w 106"/>
                  <a:gd name="T35" fmla="*/ 137 h 153"/>
                  <a:gd name="T36" fmla="*/ 9 w 106"/>
                  <a:gd name="T37" fmla="*/ 137 h 153"/>
                  <a:gd name="T38" fmla="*/ 0 w 106"/>
                  <a:gd name="T39" fmla="*/ 145 h 153"/>
                  <a:gd name="T40" fmla="*/ 5 w 106"/>
                  <a:gd name="T41" fmla="*/ 153 h 153"/>
                  <a:gd name="T42" fmla="*/ 35 w 106"/>
                  <a:gd name="T43" fmla="*/ 153 h 153"/>
                  <a:gd name="T44" fmla="*/ 45 w 106"/>
                  <a:gd name="T45" fmla="*/ 151 h 153"/>
                  <a:gd name="T46" fmla="*/ 66 w 106"/>
                  <a:gd name="T47" fmla="*/ 141 h 153"/>
                  <a:gd name="T48" fmla="*/ 73 w 106"/>
                  <a:gd name="T49" fmla="*/ 135 h 153"/>
                  <a:gd name="T50" fmla="*/ 84 w 106"/>
                  <a:gd name="T51" fmla="*/ 115 h 153"/>
                  <a:gd name="T52" fmla="*/ 88 w 106"/>
                  <a:gd name="T53" fmla="*/ 100 h 153"/>
                  <a:gd name="T54" fmla="*/ 89 w 106"/>
                  <a:gd name="T55" fmla="*/ 84 h 153"/>
                  <a:gd name="T56" fmla="*/ 81 w 106"/>
                  <a:gd name="T57" fmla="*/ 69 h 153"/>
                  <a:gd name="T58" fmla="*/ 94 w 106"/>
                  <a:gd name="T59" fmla="*/ 57 h 153"/>
                  <a:gd name="T60" fmla="*/ 104 w 106"/>
                  <a:gd name="T61" fmla="*/ 39 h 153"/>
                  <a:gd name="T62" fmla="*/ 106 w 106"/>
                  <a:gd name="T63" fmla="*/ 29 h 153"/>
                  <a:gd name="T64" fmla="*/ 100 w 106"/>
                  <a:gd name="T65" fmla="*/ 12 h 153"/>
                  <a:gd name="T66" fmla="*/ 94 w 106"/>
                  <a:gd name="T67" fmla="*/ 6 h 153"/>
                  <a:gd name="T68" fmla="*/ 76 w 106"/>
                  <a:gd name="T6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6" h="153">
                    <a:moveTo>
                      <a:pt x="76" y="0"/>
                    </a:moveTo>
                    <a:lnTo>
                      <a:pt x="46" y="0"/>
                    </a:lnTo>
                    <a:lnTo>
                      <a:pt x="36" y="8"/>
                    </a:lnTo>
                    <a:lnTo>
                      <a:pt x="41" y="16"/>
                    </a:lnTo>
                    <a:lnTo>
                      <a:pt x="72" y="16"/>
                    </a:lnTo>
                    <a:lnTo>
                      <a:pt x="86" y="22"/>
                    </a:lnTo>
                    <a:lnTo>
                      <a:pt x="89" y="39"/>
                    </a:lnTo>
                    <a:lnTo>
                      <a:pt x="77" y="55"/>
                    </a:lnTo>
                    <a:lnTo>
                      <a:pt x="59" y="61"/>
                    </a:lnTo>
                    <a:lnTo>
                      <a:pt x="45" y="61"/>
                    </a:lnTo>
                    <a:lnTo>
                      <a:pt x="35" y="69"/>
                    </a:lnTo>
                    <a:lnTo>
                      <a:pt x="41" y="77"/>
                    </a:lnTo>
                    <a:lnTo>
                      <a:pt x="55" y="77"/>
                    </a:lnTo>
                    <a:lnTo>
                      <a:pt x="69" y="83"/>
                    </a:lnTo>
                    <a:lnTo>
                      <a:pt x="72" y="100"/>
                    </a:lnTo>
                    <a:lnTo>
                      <a:pt x="68" y="115"/>
                    </a:lnTo>
                    <a:lnTo>
                      <a:pt x="58" y="131"/>
                    </a:lnTo>
                    <a:lnTo>
                      <a:pt x="40" y="137"/>
                    </a:lnTo>
                    <a:lnTo>
                      <a:pt x="9" y="137"/>
                    </a:lnTo>
                    <a:lnTo>
                      <a:pt x="0" y="145"/>
                    </a:lnTo>
                    <a:lnTo>
                      <a:pt x="5" y="153"/>
                    </a:lnTo>
                    <a:lnTo>
                      <a:pt x="35" y="153"/>
                    </a:lnTo>
                    <a:lnTo>
                      <a:pt x="45" y="151"/>
                    </a:lnTo>
                    <a:lnTo>
                      <a:pt x="66" y="141"/>
                    </a:lnTo>
                    <a:lnTo>
                      <a:pt x="73" y="135"/>
                    </a:lnTo>
                    <a:lnTo>
                      <a:pt x="84" y="115"/>
                    </a:lnTo>
                    <a:lnTo>
                      <a:pt x="88" y="100"/>
                    </a:lnTo>
                    <a:lnTo>
                      <a:pt x="89" y="84"/>
                    </a:lnTo>
                    <a:lnTo>
                      <a:pt x="81" y="69"/>
                    </a:lnTo>
                    <a:lnTo>
                      <a:pt x="94" y="57"/>
                    </a:lnTo>
                    <a:lnTo>
                      <a:pt x="104" y="39"/>
                    </a:lnTo>
                    <a:lnTo>
                      <a:pt x="106" y="29"/>
                    </a:lnTo>
                    <a:lnTo>
                      <a:pt x="100" y="12"/>
                    </a:lnTo>
                    <a:lnTo>
                      <a:pt x="94" y="6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FF007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03" name="Freeform 1555"/>
              <p:cNvSpPr>
                <a:spLocks/>
              </p:cNvSpPr>
              <p:nvPr/>
            </p:nvSpPr>
            <p:spPr bwMode="auto">
              <a:xfrm>
                <a:off x="6117" y="1632"/>
                <a:ext cx="66" cy="95"/>
              </a:xfrm>
              <a:custGeom>
                <a:avLst/>
                <a:gdLst>
                  <a:gd name="T0" fmla="*/ 192 w 265"/>
                  <a:gd name="T1" fmla="*/ 0 h 381"/>
                  <a:gd name="T2" fmla="*/ 116 w 265"/>
                  <a:gd name="T3" fmla="*/ 0 h 381"/>
                  <a:gd name="T4" fmla="*/ 91 w 265"/>
                  <a:gd name="T5" fmla="*/ 20 h 381"/>
                  <a:gd name="T6" fmla="*/ 105 w 265"/>
                  <a:gd name="T7" fmla="*/ 39 h 381"/>
                  <a:gd name="T8" fmla="*/ 181 w 265"/>
                  <a:gd name="T9" fmla="*/ 39 h 381"/>
                  <a:gd name="T10" fmla="*/ 217 w 265"/>
                  <a:gd name="T11" fmla="*/ 56 h 381"/>
                  <a:gd name="T12" fmla="*/ 223 w 265"/>
                  <a:gd name="T13" fmla="*/ 96 h 381"/>
                  <a:gd name="T14" fmla="*/ 195 w 265"/>
                  <a:gd name="T15" fmla="*/ 136 h 381"/>
                  <a:gd name="T16" fmla="*/ 150 w 265"/>
                  <a:gd name="T17" fmla="*/ 153 h 381"/>
                  <a:gd name="T18" fmla="*/ 113 w 265"/>
                  <a:gd name="T19" fmla="*/ 153 h 381"/>
                  <a:gd name="T20" fmla="*/ 89 w 265"/>
                  <a:gd name="T21" fmla="*/ 172 h 381"/>
                  <a:gd name="T22" fmla="*/ 103 w 265"/>
                  <a:gd name="T23" fmla="*/ 191 h 381"/>
                  <a:gd name="T24" fmla="*/ 140 w 265"/>
                  <a:gd name="T25" fmla="*/ 191 h 381"/>
                  <a:gd name="T26" fmla="*/ 176 w 265"/>
                  <a:gd name="T27" fmla="*/ 208 h 381"/>
                  <a:gd name="T28" fmla="*/ 183 w 265"/>
                  <a:gd name="T29" fmla="*/ 248 h 381"/>
                  <a:gd name="T30" fmla="*/ 172 w 265"/>
                  <a:gd name="T31" fmla="*/ 287 h 381"/>
                  <a:gd name="T32" fmla="*/ 145 w 265"/>
                  <a:gd name="T33" fmla="*/ 327 h 381"/>
                  <a:gd name="T34" fmla="*/ 100 w 265"/>
                  <a:gd name="T35" fmla="*/ 343 h 381"/>
                  <a:gd name="T36" fmla="*/ 24 w 265"/>
                  <a:gd name="T37" fmla="*/ 343 h 381"/>
                  <a:gd name="T38" fmla="*/ 0 w 265"/>
                  <a:gd name="T39" fmla="*/ 363 h 381"/>
                  <a:gd name="T40" fmla="*/ 14 w 265"/>
                  <a:gd name="T41" fmla="*/ 381 h 381"/>
                  <a:gd name="T42" fmla="*/ 90 w 265"/>
                  <a:gd name="T43" fmla="*/ 381 h 381"/>
                  <a:gd name="T44" fmla="*/ 114 w 265"/>
                  <a:gd name="T45" fmla="*/ 378 h 381"/>
                  <a:gd name="T46" fmla="*/ 165 w 265"/>
                  <a:gd name="T47" fmla="*/ 354 h 381"/>
                  <a:gd name="T48" fmla="*/ 184 w 265"/>
                  <a:gd name="T49" fmla="*/ 334 h 381"/>
                  <a:gd name="T50" fmla="*/ 210 w 265"/>
                  <a:gd name="T51" fmla="*/ 287 h 381"/>
                  <a:gd name="T52" fmla="*/ 220 w 265"/>
                  <a:gd name="T53" fmla="*/ 248 h 381"/>
                  <a:gd name="T54" fmla="*/ 223 w 265"/>
                  <a:gd name="T55" fmla="*/ 211 h 381"/>
                  <a:gd name="T56" fmla="*/ 202 w 265"/>
                  <a:gd name="T57" fmla="*/ 172 h 381"/>
                  <a:gd name="T58" fmla="*/ 235 w 265"/>
                  <a:gd name="T59" fmla="*/ 144 h 381"/>
                  <a:gd name="T60" fmla="*/ 261 w 265"/>
                  <a:gd name="T61" fmla="*/ 96 h 381"/>
                  <a:gd name="T62" fmla="*/ 265 w 265"/>
                  <a:gd name="T63" fmla="*/ 73 h 381"/>
                  <a:gd name="T64" fmla="*/ 251 w 265"/>
                  <a:gd name="T65" fmla="*/ 29 h 381"/>
                  <a:gd name="T66" fmla="*/ 237 w 265"/>
                  <a:gd name="T67" fmla="*/ 13 h 381"/>
                  <a:gd name="T68" fmla="*/ 192 w 265"/>
                  <a:gd name="T69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5" h="381">
                    <a:moveTo>
                      <a:pt x="192" y="0"/>
                    </a:moveTo>
                    <a:lnTo>
                      <a:pt x="116" y="0"/>
                    </a:lnTo>
                    <a:lnTo>
                      <a:pt x="91" y="20"/>
                    </a:lnTo>
                    <a:lnTo>
                      <a:pt x="105" y="39"/>
                    </a:lnTo>
                    <a:lnTo>
                      <a:pt x="181" y="39"/>
                    </a:lnTo>
                    <a:lnTo>
                      <a:pt x="217" y="56"/>
                    </a:lnTo>
                    <a:lnTo>
                      <a:pt x="223" y="96"/>
                    </a:lnTo>
                    <a:lnTo>
                      <a:pt x="195" y="136"/>
                    </a:lnTo>
                    <a:lnTo>
                      <a:pt x="150" y="153"/>
                    </a:lnTo>
                    <a:lnTo>
                      <a:pt x="113" y="153"/>
                    </a:lnTo>
                    <a:lnTo>
                      <a:pt x="89" y="172"/>
                    </a:lnTo>
                    <a:lnTo>
                      <a:pt x="103" y="191"/>
                    </a:lnTo>
                    <a:lnTo>
                      <a:pt x="140" y="191"/>
                    </a:lnTo>
                    <a:lnTo>
                      <a:pt x="176" y="208"/>
                    </a:lnTo>
                    <a:lnTo>
                      <a:pt x="183" y="248"/>
                    </a:lnTo>
                    <a:lnTo>
                      <a:pt x="172" y="287"/>
                    </a:lnTo>
                    <a:lnTo>
                      <a:pt x="145" y="327"/>
                    </a:lnTo>
                    <a:lnTo>
                      <a:pt x="100" y="343"/>
                    </a:lnTo>
                    <a:lnTo>
                      <a:pt x="24" y="343"/>
                    </a:lnTo>
                    <a:lnTo>
                      <a:pt x="0" y="363"/>
                    </a:lnTo>
                    <a:lnTo>
                      <a:pt x="14" y="381"/>
                    </a:lnTo>
                    <a:lnTo>
                      <a:pt x="90" y="381"/>
                    </a:lnTo>
                    <a:lnTo>
                      <a:pt x="114" y="378"/>
                    </a:lnTo>
                    <a:lnTo>
                      <a:pt x="165" y="354"/>
                    </a:lnTo>
                    <a:lnTo>
                      <a:pt x="184" y="334"/>
                    </a:lnTo>
                    <a:lnTo>
                      <a:pt x="210" y="287"/>
                    </a:lnTo>
                    <a:lnTo>
                      <a:pt x="220" y="248"/>
                    </a:lnTo>
                    <a:lnTo>
                      <a:pt x="223" y="211"/>
                    </a:lnTo>
                    <a:lnTo>
                      <a:pt x="202" y="172"/>
                    </a:lnTo>
                    <a:lnTo>
                      <a:pt x="235" y="144"/>
                    </a:lnTo>
                    <a:lnTo>
                      <a:pt x="261" y="96"/>
                    </a:lnTo>
                    <a:lnTo>
                      <a:pt x="265" y="73"/>
                    </a:lnTo>
                    <a:lnTo>
                      <a:pt x="251" y="29"/>
                    </a:lnTo>
                    <a:lnTo>
                      <a:pt x="237" y="13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3F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04" name="Freeform 1556"/>
              <p:cNvSpPr>
                <a:spLocks/>
              </p:cNvSpPr>
              <p:nvPr/>
            </p:nvSpPr>
            <p:spPr bwMode="auto">
              <a:xfrm>
                <a:off x="5405" y="1631"/>
                <a:ext cx="8" cy="17"/>
              </a:xfrm>
              <a:custGeom>
                <a:avLst/>
                <a:gdLst>
                  <a:gd name="T0" fmla="*/ 33 w 33"/>
                  <a:gd name="T1" fmla="*/ 35 h 69"/>
                  <a:gd name="T2" fmla="*/ 33 w 33"/>
                  <a:gd name="T3" fmla="*/ 69 h 69"/>
                  <a:gd name="T4" fmla="*/ 23 w 33"/>
                  <a:gd name="T5" fmla="*/ 68 h 69"/>
                  <a:gd name="T6" fmla="*/ 13 w 33"/>
                  <a:gd name="T7" fmla="*/ 62 h 69"/>
                  <a:gd name="T8" fmla="*/ 6 w 33"/>
                  <a:gd name="T9" fmla="*/ 56 h 69"/>
                  <a:gd name="T10" fmla="*/ 1 w 33"/>
                  <a:gd name="T11" fmla="*/ 46 h 69"/>
                  <a:gd name="T12" fmla="*/ 0 w 33"/>
                  <a:gd name="T13" fmla="*/ 35 h 69"/>
                  <a:gd name="T14" fmla="*/ 1 w 33"/>
                  <a:gd name="T15" fmla="*/ 25 h 69"/>
                  <a:gd name="T16" fmla="*/ 6 w 33"/>
                  <a:gd name="T17" fmla="*/ 15 h 69"/>
                  <a:gd name="T18" fmla="*/ 13 w 33"/>
                  <a:gd name="T19" fmla="*/ 8 h 69"/>
                  <a:gd name="T20" fmla="*/ 23 w 33"/>
                  <a:gd name="T21" fmla="*/ 3 h 69"/>
                  <a:gd name="T22" fmla="*/ 33 w 33"/>
                  <a:gd name="T23" fmla="*/ 0 h 69"/>
                  <a:gd name="T24" fmla="*/ 33 w 33"/>
                  <a:gd name="T25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69">
                    <a:moveTo>
                      <a:pt x="33" y="35"/>
                    </a:moveTo>
                    <a:lnTo>
                      <a:pt x="33" y="69"/>
                    </a:lnTo>
                    <a:lnTo>
                      <a:pt x="23" y="68"/>
                    </a:lnTo>
                    <a:lnTo>
                      <a:pt x="13" y="62"/>
                    </a:lnTo>
                    <a:lnTo>
                      <a:pt x="6" y="56"/>
                    </a:lnTo>
                    <a:lnTo>
                      <a:pt x="1" y="46"/>
                    </a:lnTo>
                    <a:lnTo>
                      <a:pt x="0" y="35"/>
                    </a:lnTo>
                    <a:lnTo>
                      <a:pt x="1" y="25"/>
                    </a:lnTo>
                    <a:lnTo>
                      <a:pt x="6" y="15"/>
                    </a:lnTo>
                    <a:lnTo>
                      <a:pt x="13" y="8"/>
                    </a:lnTo>
                    <a:lnTo>
                      <a:pt x="23" y="3"/>
                    </a:lnTo>
                    <a:lnTo>
                      <a:pt x="33" y="0"/>
                    </a:lnTo>
                    <a:lnTo>
                      <a:pt x="33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05" name="Freeform 1557"/>
              <p:cNvSpPr>
                <a:spLocks/>
              </p:cNvSpPr>
              <p:nvPr/>
            </p:nvSpPr>
            <p:spPr bwMode="auto">
              <a:xfrm>
                <a:off x="5405" y="1631"/>
                <a:ext cx="8" cy="17"/>
              </a:xfrm>
              <a:custGeom>
                <a:avLst/>
                <a:gdLst>
                  <a:gd name="T0" fmla="*/ 33 w 33"/>
                  <a:gd name="T1" fmla="*/ 69 h 69"/>
                  <a:gd name="T2" fmla="*/ 23 w 33"/>
                  <a:gd name="T3" fmla="*/ 68 h 69"/>
                  <a:gd name="T4" fmla="*/ 13 w 33"/>
                  <a:gd name="T5" fmla="*/ 62 h 69"/>
                  <a:gd name="T6" fmla="*/ 6 w 33"/>
                  <a:gd name="T7" fmla="*/ 56 h 69"/>
                  <a:gd name="T8" fmla="*/ 1 w 33"/>
                  <a:gd name="T9" fmla="*/ 46 h 69"/>
                  <a:gd name="T10" fmla="*/ 0 w 33"/>
                  <a:gd name="T11" fmla="*/ 35 h 69"/>
                  <a:gd name="T12" fmla="*/ 1 w 33"/>
                  <a:gd name="T13" fmla="*/ 25 h 69"/>
                  <a:gd name="T14" fmla="*/ 6 w 33"/>
                  <a:gd name="T15" fmla="*/ 15 h 69"/>
                  <a:gd name="T16" fmla="*/ 13 w 33"/>
                  <a:gd name="T17" fmla="*/ 8 h 69"/>
                  <a:gd name="T18" fmla="*/ 23 w 33"/>
                  <a:gd name="T19" fmla="*/ 3 h 69"/>
                  <a:gd name="T20" fmla="*/ 33 w 33"/>
                  <a:gd name="T21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69">
                    <a:moveTo>
                      <a:pt x="33" y="69"/>
                    </a:moveTo>
                    <a:lnTo>
                      <a:pt x="23" y="68"/>
                    </a:lnTo>
                    <a:lnTo>
                      <a:pt x="13" y="62"/>
                    </a:lnTo>
                    <a:lnTo>
                      <a:pt x="6" y="56"/>
                    </a:lnTo>
                    <a:lnTo>
                      <a:pt x="1" y="46"/>
                    </a:lnTo>
                    <a:lnTo>
                      <a:pt x="0" y="35"/>
                    </a:lnTo>
                    <a:lnTo>
                      <a:pt x="1" y="25"/>
                    </a:lnTo>
                    <a:lnTo>
                      <a:pt x="6" y="15"/>
                    </a:lnTo>
                    <a:lnTo>
                      <a:pt x="13" y="8"/>
                    </a:lnTo>
                    <a:lnTo>
                      <a:pt x="23" y="3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06" name="Freeform 1558"/>
              <p:cNvSpPr>
                <a:spLocks/>
              </p:cNvSpPr>
              <p:nvPr/>
            </p:nvSpPr>
            <p:spPr bwMode="auto">
              <a:xfrm>
                <a:off x="5413" y="1631"/>
                <a:ext cx="684" cy="17"/>
              </a:xfrm>
              <a:custGeom>
                <a:avLst/>
                <a:gdLst>
                  <a:gd name="T0" fmla="*/ 0 w 2737"/>
                  <a:gd name="T1" fmla="*/ 0 h 69"/>
                  <a:gd name="T2" fmla="*/ 0 w 2737"/>
                  <a:gd name="T3" fmla="*/ 35 h 69"/>
                  <a:gd name="T4" fmla="*/ 0 w 2737"/>
                  <a:gd name="T5" fmla="*/ 69 h 69"/>
                  <a:gd name="T6" fmla="*/ 2737 w 2737"/>
                  <a:gd name="T7" fmla="*/ 69 h 69"/>
                  <a:gd name="T8" fmla="*/ 2737 w 2737"/>
                  <a:gd name="T9" fmla="*/ 35 h 69"/>
                  <a:gd name="T10" fmla="*/ 2737 w 2737"/>
                  <a:gd name="T11" fmla="*/ 0 h 69"/>
                  <a:gd name="T12" fmla="*/ 0 w 2737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37" h="69">
                    <a:moveTo>
                      <a:pt x="0" y="0"/>
                    </a:moveTo>
                    <a:lnTo>
                      <a:pt x="0" y="35"/>
                    </a:lnTo>
                    <a:lnTo>
                      <a:pt x="0" y="69"/>
                    </a:lnTo>
                    <a:lnTo>
                      <a:pt x="2737" y="69"/>
                    </a:lnTo>
                    <a:lnTo>
                      <a:pt x="2737" y="35"/>
                    </a:lnTo>
                    <a:lnTo>
                      <a:pt x="273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07" name="Freeform 1559"/>
              <p:cNvSpPr>
                <a:spLocks/>
              </p:cNvSpPr>
              <p:nvPr/>
            </p:nvSpPr>
            <p:spPr bwMode="auto">
              <a:xfrm>
                <a:off x="5413" y="1631"/>
                <a:ext cx="684" cy="17"/>
              </a:xfrm>
              <a:custGeom>
                <a:avLst/>
                <a:gdLst>
                  <a:gd name="T0" fmla="*/ 0 w 2737"/>
                  <a:gd name="T1" fmla="*/ 0 h 69"/>
                  <a:gd name="T2" fmla="*/ 0 w 2737"/>
                  <a:gd name="T3" fmla="*/ 35 h 69"/>
                  <a:gd name="T4" fmla="*/ 0 w 2737"/>
                  <a:gd name="T5" fmla="*/ 69 h 69"/>
                  <a:gd name="T6" fmla="*/ 2737 w 2737"/>
                  <a:gd name="T7" fmla="*/ 69 h 69"/>
                  <a:gd name="T8" fmla="*/ 2737 w 2737"/>
                  <a:gd name="T9" fmla="*/ 35 h 69"/>
                  <a:gd name="T10" fmla="*/ 2737 w 2737"/>
                  <a:gd name="T11" fmla="*/ 0 h 69"/>
                  <a:gd name="T12" fmla="*/ 0 w 2737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37" h="69">
                    <a:moveTo>
                      <a:pt x="0" y="0"/>
                    </a:moveTo>
                    <a:lnTo>
                      <a:pt x="0" y="35"/>
                    </a:lnTo>
                    <a:lnTo>
                      <a:pt x="0" y="69"/>
                    </a:lnTo>
                    <a:lnTo>
                      <a:pt x="2737" y="69"/>
                    </a:lnTo>
                    <a:lnTo>
                      <a:pt x="2737" y="35"/>
                    </a:lnTo>
                    <a:lnTo>
                      <a:pt x="273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08" name="Freeform 1560"/>
              <p:cNvSpPr>
                <a:spLocks/>
              </p:cNvSpPr>
              <p:nvPr/>
            </p:nvSpPr>
            <p:spPr bwMode="auto">
              <a:xfrm>
                <a:off x="6097" y="1631"/>
                <a:ext cx="9" cy="17"/>
              </a:xfrm>
              <a:custGeom>
                <a:avLst/>
                <a:gdLst>
                  <a:gd name="T0" fmla="*/ 0 w 35"/>
                  <a:gd name="T1" fmla="*/ 35 h 69"/>
                  <a:gd name="T2" fmla="*/ 0 w 35"/>
                  <a:gd name="T3" fmla="*/ 0 h 69"/>
                  <a:gd name="T4" fmla="*/ 10 w 35"/>
                  <a:gd name="T5" fmla="*/ 3 h 69"/>
                  <a:gd name="T6" fmla="*/ 21 w 35"/>
                  <a:gd name="T7" fmla="*/ 8 h 69"/>
                  <a:gd name="T8" fmla="*/ 27 w 35"/>
                  <a:gd name="T9" fmla="*/ 15 h 69"/>
                  <a:gd name="T10" fmla="*/ 32 w 35"/>
                  <a:gd name="T11" fmla="*/ 25 h 69"/>
                  <a:gd name="T12" fmla="*/ 35 w 35"/>
                  <a:gd name="T13" fmla="*/ 35 h 69"/>
                  <a:gd name="T14" fmla="*/ 32 w 35"/>
                  <a:gd name="T15" fmla="*/ 46 h 69"/>
                  <a:gd name="T16" fmla="*/ 27 w 35"/>
                  <a:gd name="T17" fmla="*/ 56 h 69"/>
                  <a:gd name="T18" fmla="*/ 21 w 35"/>
                  <a:gd name="T19" fmla="*/ 62 h 69"/>
                  <a:gd name="T20" fmla="*/ 10 w 35"/>
                  <a:gd name="T21" fmla="*/ 68 h 69"/>
                  <a:gd name="T22" fmla="*/ 0 w 35"/>
                  <a:gd name="T23" fmla="*/ 69 h 69"/>
                  <a:gd name="T24" fmla="*/ 0 w 35"/>
                  <a:gd name="T25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69">
                    <a:moveTo>
                      <a:pt x="0" y="35"/>
                    </a:moveTo>
                    <a:lnTo>
                      <a:pt x="0" y="0"/>
                    </a:lnTo>
                    <a:lnTo>
                      <a:pt x="10" y="3"/>
                    </a:lnTo>
                    <a:lnTo>
                      <a:pt x="21" y="8"/>
                    </a:lnTo>
                    <a:lnTo>
                      <a:pt x="27" y="15"/>
                    </a:lnTo>
                    <a:lnTo>
                      <a:pt x="32" y="25"/>
                    </a:lnTo>
                    <a:lnTo>
                      <a:pt x="35" y="35"/>
                    </a:lnTo>
                    <a:lnTo>
                      <a:pt x="32" y="46"/>
                    </a:lnTo>
                    <a:lnTo>
                      <a:pt x="27" y="56"/>
                    </a:lnTo>
                    <a:lnTo>
                      <a:pt x="21" y="62"/>
                    </a:lnTo>
                    <a:lnTo>
                      <a:pt x="10" y="68"/>
                    </a:lnTo>
                    <a:lnTo>
                      <a:pt x="0" y="6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09" name="Freeform 1561"/>
              <p:cNvSpPr>
                <a:spLocks/>
              </p:cNvSpPr>
              <p:nvPr/>
            </p:nvSpPr>
            <p:spPr bwMode="auto">
              <a:xfrm>
                <a:off x="6097" y="1631"/>
                <a:ext cx="9" cy="17"/>
              </a:xfrm>
              <a:custGeom>
                <a:avLst/>
                <a:gdLst>
                  <a:gd name="T0" fmla="*/ 0 w 35"/>
                  <a:gd name="T1" fmla="*/ 0 h 69"/>
                  <a:gd name="T2" fmla="*/ 10 w 35"/>
                  <a:gd name="T3" fmla="*/ 3 h 69"/>
                  <a:gd name="T4" fmla="*/ 21 w 35"/>
                  <a:gd name="T5" fmla="*/ 8 h 69"/>
                  <a:gd name="T6" fmla="*/ 27 w 35"/>
                  <a:gd name="T7" fmla="*/ 15 h 69"/>
                  <a:gd name="T8" fmla="*/ 32 w 35"/>
                  <a:gd name="T9" fmla="*/ 25 h 69"/>
                  <a:gd name="T10" fmla="*/ 35 w 35"/>
                  <a:gd name="T11" fmla="*/ 35 h 69"/>
                  <a:gd name="T12" fmla="*/ 32 w 35"/>
                  <a:gd name="T13" fmla="*/ 46 h 69"/>
                  <a:gd name="T14" fmla="*/ 27 w 35"/>
                  <a:gd name="T15" fmla="*/ 56 h 69"/>
                  <a:gd name="T16" fmla="*/ 21 w 35"/>
                  <a:gd name="T17" fmla="*/ 62 h 69"/>
                  <a:gd name="T18" fmla="*/ 10 w 35"/>
                  <a:gd name="T19" fmla="*/ 68 h 69"/>
                  <a:gd name="T20" fmla="*/ 0 w 35"/>
                  <a:gd name="T21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69">
                    <a:moveTo>
                      <a:pt x="0" y="0"/>
                    </a:moveTo>
                    <a:lnTo>
                      <a:pt x="10" y="3"/>
                    </a:lnTo>
                    <a:lnTo>
                      <a:pt x="21" y="8"/>
                    </a:lnTo>
                    <a:lnTo>
                      <a:pt x="27" y="15"/>
                    </a:lnTo>
                    <a:lnTo>
                      <a:pt x="32" y="25"/>
                    </a:lnTo>
                    <a:lnTo>
                      <a:pt x="35" y="35"/>
                    </a:lnTo>
                    <a:lnTo>
                      <a:pt x="32" y="46"/>
                    </a:lnTo>
                    <a:lnTo>
                      <a:pt x="27" y="56"/>
                    </a:lnTo>
                    <a:lnTo>
                      <a:pt x="21" y="62"/>
                    </a:lnTo>
                    <a:lnTo>
                      <a:pt x="10" y="68"/>
                    </a:lnTo>
                    <a:lnTo>
                      <a:pt x="0" y="6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10" name="Freeform 1562"/>
              <p:cNvSpPr>
                <a:spLocks/>
              </p:cNvSpPr>
              <p:nvPr/>
            </p:nvSpPr>
            <p:spPr bwMode="auto">
              <a:xfrm>
                <a:off x="5711" y="2018"/>
                <a:ext cx="26" cy="38"/>
              </a:xfrm>
              <a:custGeom>
                <a:avLst/>
                <a:gdLst>
                  <a:gd name="T0" fmla="*/ 78 w 106"/>
                  <a:gd name="T1" fmla="*/ 0 h 152"/>
                  <a:gd name="T2" fmla="*/ 47 w 106"/>
                  <a:gd name="T3" fmla="*/ 0 h 152"/>
                  <a:gd name="T4" fmla="*/ 38 w 106"/>
                  <a:gd name="T5" fmla="*/ 8 h 152"/>
                  <a:gd name="T6" fmla="*/ 43 w 106"/>
                  <a:gd name="T7" fmla="*/ 16 h 152"/>
                  <a:gd name="T8" fmla="*/ 73 w 106"/>
                  <a:gd name="T9" fmla="*/ 16 h 152"/>
                  <a:gd name="T10" fmla="*/ 88 w 106"/>
                  <a:gd name="T11" fmla="*/ 22 h 152"/>
                  <a:gd name="T12" fmla="*/ 89 w 106"/>
                  <a:gd name="T13" fmla="*/ 38 h 152"/>
                  <a:gd name="T14" fmla="*/ 79 w 106"/>
                  <a:gd name="T15" fmla="*/ 54 h 152"/>
                  <a:gd name="T16" fmla="*/ 61 w 106"/>
                  <a:gd name="T17" fmla="*/ 61 h 152"/>
                  <a:gd name="T18" fmla="*/ 45 w 106"/>
                  <a:gd name="T19" fmla="*/ 61 h 152"/>
                  <a:gd name="T20" fmla="*/ 36 w 106"/>
                  <a:gd name="T21" fmla="*/ 69 h 152"/>
                  <a:gd name="T22" fmla="*/ 42 w 106"/>
                  <a:gd name="T23" fmla="*/ 76 h 152"/>
                  <a:gd name="T24" fmla="*/ 57 w 106"/>
                  <a:gd name="T25" fmla="*/ 76 h 152"/>
                  <a:gd name="T26" fmla="*/ 71 w 106"/>
                  <a:gd name="T27" fmla="*/ 83 h 152"/>
                  <a:gd name="T28" fmla="*/ 74 w 106"/>
                  <a:gd name="T29" fmla="*/ 100 h 152"/>
                  <a:gd name="T30" fmla="*/ 70 w 106"/>
                  <a:gd name="T31" fmla="*/ 115 h 152"/>
                  <a:gd name="T32" fmla="*/ 58 w 106"/>
                  <a:gd name="T33" fmla="*/ 131 h 152"/>
                  <a:gd name="T34" fmla="*/ 40 w 106"/>
                  <a:gd name="T35" fmla="*/ 137 h 152"/>
                  <a:gd name="T36" fmla="*/ 11 w 106"/>
                  <a:gd name="T37" fmla="*/ 137 h 152"/>
                  <a:gd name="T38" fmla="*/ 0 w 106"/>
                  <a:gd name="T39" fmla="*/ 145 h 152"/>
                  <a:gd name="T40" fmla="*/ 6 w 106"/>
                  <a:gd name="T41" fmla="*/ 152 h 152"/>
                  <a:gd name="T42" fmla="*/ 36 w 106"/>
                  <a:gd name="T43" fmla="*/ 152 h 152"/>
                  <a:gd name="T44" fmla="*/ 47 w 106"/>
                  <a:gd name="T45" fmla="*/ 151 h 152"/>
                  <a:gd name="T46" fmla="*/ 66 w 106"/>
                  <a:gd name="T47" fmla="*/ 141 h 152"/>
                  <a:gd name="T48" fmla="*/ 74 w 106"/>
                  <a:gd name="T49" fmla="*/ 134 h 152"/>
                  <a:gd name="T50" fmla="*/ 84 w 106"/>
                  <a:gd name="T51" fmla="*/ 115 h 152"/>
                  <a:gd name="T52" fmla="*/ 89 w 106"/>
                  <a:gd name="T53" fmla="*/ 100 h 152"/>
                  <a:gd name="T54" fmla="*/ 91 w 106"/>
                  <a:gd name="T55" fmla="*/ 84 h 152"/>
                  <a:gd name="T56" fmla="*/ 82 w 106"/>
                  <a:gd name="T57" fmla="*/ 69 h 152"/>
                  <a:gd name="T58" fmla="*/ 94 w 106"/>
                  <a:gd name="T59" fmla="*/ 57 h 152"/>
                  <a:gd name="T60" fmla="*/ 105 w 106"/>
                  <a:gd name="T61" fmla="*/ 38 h 152"/>
                  <a:gd name="T62" fmla="*/ 106 w 106"/>
                  <a:gd name="T63" fmla="*/ 29 h 152"/>
                  <a:gd name="T64" fmla="*/ 101 w 106"/>
                  <a:gd name="T65" fmla="*/ 12 h 152"/>
                  <a:gd name="T66" fmla="*/ 96 w 106"/>
                  <a:gd name="T67" fmla="*/ 5 h 152"/>
                  <a:gd name="T68" fmla="*/ 78 w 106"/>
                  <a:gd name="T6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6" h="152">
                    <a:moveTo>
                      <a:pt x="78" y="0"/>
                    </a:moveTo>
                    <a:lnTo>
                      <a:pt x="47" y="0"/>
                    </a:lnTo>
                    <a:lnTo>
                      <a:pt x="38" y="8"/>
                    </a:lnTo>
                    <a:lnTo>
                      <a:pt x="43" y="16"/>
                    </a:lnTo>
                    <a:lnTo>
                      <a:pt x="73" y="16"/>
                    </a:lnTo>
                    <a:lnTo>
                      <a:pt x="88" y="22"/>
                    </a:lnTo>
                    <a:lnTo>
                      <a:pt x="89" y="38"/>
                    </a:lnTo>
                    <a:lnTo>
                      <a:pt x="79" y="54"/>
                    </a:lnTo>
                    <a:lnTo>
                      <a:pt x="61" y="61"/>
                    </a:lnTo>
                    <a:lnTo>
                      <a:pt x="45" y="61"/>
                    </a:lnTo>
                    <a:lnTo>
                      <a:pt x="36" y="69"/>
                    </a:lnTo>
                    <a:lnTo>
                      <a:pt x="42" y="76"/>
                    </a:lnTo>
                    <a:lnTo>
                      <a:pt x="57" y="76"/>
                    </a:lnTo>
                    <a:lnTo>
                      <a:pt x="71" y="83"/>
                    </a:lnTo>
                    <a:lnTo>
                      <a:pt x="74" y="100"/>
                    </a:lnTo>
                    <a:lnTo>
                      <a:pt x="70" y="115"/>
                    </a:lnTo>
                    <a:lnTo>
                      <a:pt x="58" y="131"/>
                    </a:lnTo>
                    <a:lnTo>
                      <a:pt x="40" y="137"/>
                    </a:lnTo>
                    <a:lnTo>
                      <a:pt x="11" y="137"/>
                    </a:lnTo>
                    <a:lnTo>
                      <a:pt x="0" y="145"/>
                    </a:lnTo>
                    <a:lnTo>
                      <a:pt x="6" y="152"/>
                    </a:lnTo>
                    <a:lnTo>
                      <a:pt x="36" y="152"/>
                    </a:lnTo>
                    <a:lnTo>
                      <a:pt x="47" y="151"/>
                    </a:lnTo>
                    <a:lnTo>
                      <a:pt x="66" y="141"/>
                    </a:lnTo>
                    <a:lnTo>
                      <a:pt x="74" y="134"/>
                    </a:lnTo>
                    <a:lnTo>
                      <a:pt x="84" y="115"/>
                    </a:lnTo>
                    <a:lnTo>
                      <a:pt x="89" y="100"/>
                    </a:lnTo>
                    <a:lnTo>
                      <a:pt x="91" y="84"/>
                    </a:lnTo>
                    <a:lnTo>
                      <a:pt x="82" y="69"/>
                    </a:lnTo>
                    <a:lnTo>
                      <a:pt x="94" y="57"/>
                    </a:lnTo>
                    <a:lnTo>
                      <a:pt x="105" y="38"/>
                    </a:lnTo>
                    <a:lnTo>
                      <a:pt x="106" y="29"/>
                    </a:lnTo>
                    <a:lnTo>
                      <a:pt x="101" y="12"/>
                    </a:lnTo>
                    <a:lnTo>
                      <a:pt x="96" y="5"/>
                    </a:lnTo>
                    <a:lnTo>
                      <a:pt x="78" y="0"/>
                    </a:lnTo>
                    <a:close/>
                  </a:path>
                </a:pathLst>
              </a:custGeom>
              <a:solidFill>
                <a:srgbClr val="3F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11" name="Freeform 1563"/>
              <p:cNvSpPr>
                <a:spLocks/>
              </p:cNvSpPr>
              <p:nvPr/>
            </p:nvSpPr>
            <p:spPr bwMode="auto">
              <a:xfrm>
                <a:off x="6170" y="1704"/>
                <a:ext cx="26" cy="38"/>
              </a:xfrm>
              <a:custGeom>
                <a:avLst/>
                <a:gdLst>
                  <a:gd name="T0" fmla="*/ 76 w 106"/>
                  <a:gd name="T1" fmla="*/ 0 h 152"/>
                  <a:gd name="T2" fmla="*/ 46 w 106"/>
                  <a:gd name="T3" fmla="*/ 0 h 152"/>
                  <a:gd name="T4" fmla="*/ 36 w 106"/>
                  <a:gd name="T5" fmla="*/ 7 h 152"/>
                  <a:gd name="T6" fmla="*/ 41 w 106"/>
                  <a:gd name="T7" fmla="*/ 15 h 152"/>
                  <a:gd name="T8" fmla="*/ 72 w 106"/>
                  <a:gd name="T9" fmla="*/ 15 h 152"/>
                  <a:gd name="T10" fmla="*/ 86 w 106"/>
                  <a:gd name="T11" fmla="*/ 22 h 152"/>
                  <a:gd name="T12" fmla="*/ 89 w 106"/>
                  <a:gd name="T13" fmla="*/ 38 h 152"/>
                  <a:gd name="T14" fmla="*/ 79 w 106"/>
                  <a:gd name="T15" fmla="*/ 54 h 152"/>
                  <a:gd name="T16" fmla="*/ 60 w 106"/>
                  <a:gd name="T17" fmla="*/ 62 h 152"/>
                  <a:gd name="T18" fmla="*/ 45 w 106"/>
                  <a:gd name="T19" fmla="*/ 62 h 152"/>
                  <a:gd name="T20" fmla="*/ 35 w 106"/>
                  <a:gd name="T21" fmla="*/ 68 h 152"/>
                  <a:gd name="T22" fmla="*/ 41 w 106"/>
                  <a:gd name="T23" fmla="*/ 76 h 152"/>
                  <a:gd name="T24" fmla="*/ 55 w 106"/>
                  <a:gd name="T25" fmla="*/ 76 h 152"/>
                  <a:gd name="T26" fmla="*/ 71 w 106"/>
                  <a:gd name="T27" fmla="*/ 83 h 152"/>
                  <a:gd name="T28" fmla="*/ 72 w 106"/>
                  <a:gd name="T29" fmla="*/ 99 h 152"/>
                  <a:gd name="T30" fmla="*/ 68 w 106"/>
                  <a:gd name="T31" fmla="*/ 114 h 152"/>
                  <a:gd name="T32" fmla="*/ 58 w 106"/>
                  <a:gd name="T33" fmla="*/ 130 h 152"/>
                  <a:gd name="T34" fmla="*/ 40 w 106"/>
                  <a:gd name="T35" fmla="*/ 138 h 152"/>
                  <a:gd name="T36" fmla="*/ 9 w 106"/>
                  <a:gd name="T37" fmla="*/ 138 h 152"/>
                  <a:gd name="T38" fmla="*/ 0 w 106"/>
                  <a:gd name="T39" fmla="*/ 144 h 152"/>
                  <a:gd name="T40" fmla="*/ 5 w 106"/>
                  <a:gd name="T41" fmla="*/ 152 h 152"/>
                  <a:gd name="T42" fmla="*/ 36 w 106"/>
                  <a:gd name="T43" fmla="*/ 152 h 152"/>
                  <a:gd name="T44" fmla="*/ 45 w 106"/>
                  <a:gd name="T45" fmla="*/ 152 h 152"/>
                  <a:gd name="T46" fmla="*/ 66 w 106"/>
                  <a:gd name="T47" fmla="*/ 142 h 152"/>
                  <a:gd name="T48" fmla="*/ 73 w 106"/>
                  <a:gd name="T49" fmla="*/ 134 h 152"/>
                  <a:gd name="T50" fmla="*/ 84 w 106"/>
                  <a:gd name="T51" fmla="*/ 114 h 152"/>
                  <a:gd name="T52" fmla="*/ 88 w 106"/>
                  <a:gd name="T53" fmla="*/ 99 h 152"/>
                  <a:gd name="T54" fmla="*/ 89 w 106"/>
                  <a:gd name="T55" fmla="*/ 85 h 152"/>
                  <a:gd name="T56" fmla="*/ 81 w 106"/>
                  <a:gd name="T57" fmla="*/ 68 h 152"/>
                  <a:gd name="T58" fmla="*/ 94 w 106"/>
                  <a:gd name="T59" fmla="*/ 58 h 152"/>
                  <a:gd name="T60" fmla="*/ 104 w 106"/>
                  <a:gd name="T61" fmla="*/ 38 h 152"/>
                  <a:gd name="T62" fmla="*/ 106 w 106"/>
                  <a:gd name="T63" fmla="*/ 28 h 152"/>
                  <a:gd name="T64" fmla="*/ 100 w 106"/>
                  <a:gd name="T65" fmla="*/ 11 h 152"/>
                  <a:gd name="T66" fmla="*/ 94 w 106"/>
                  <a:gd name="T67" fmla="*/ 5 h 152"/>
                  <a:gd name="T68" fmla="*/ 76 w 106"/>
                  <a:gd name="T6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6" h="152">
                    <a:moveTo>
                      <a:pt x="76" y="0"/>
                    </a:moveTo>
                    <a:lnTo>
                      <a:pt x="46" y="0"/>
                    </a:lnTo>
                    <a:lnTo>
                      <a:pt x="36" y="7"/>
                    </a:lnTo>
                    <a:lnTo>
                      <a:pt x="41" y="15"/>
                    </a:lnTo>
                    <a:lnTo>
                      <a:pt x="72" y="15"/>
                    </a:lnTo>
                    <a:lnTo>
                      <a:pt x="86" y="22"/>
                    </a:lnTo>
                    <a:lnTo>
                      <a:pt x="89" y="38"/>
                    </a:lnTo>
                    <a:lnTo>
                      <a:pt x="79" y="54"/>
                    </a:lnTo>
                    <a:lnTo>
                      <a:pt x="60" y="62"/>
                    </a:lnTo>
                    <a:lnTo>
                      <a:pt x="45" y="62"/>
                    </a:lnTo>
                    <a:lnTo>
                      <a:pt x="35" y="68"/>
                    </a:lnTo>
                    <a:lnTo>
                      <a:pt x="41" y="76"/>
                    </a:lnTo>
                    <a:lnTo>
                      <a:pt x="55" y="76"/>
                    </a:lnTo>
                    <a:lnTo>
                      <a:pt x="71" y="83"/>
                    </a:lnTo>
                    <a:lnTo>
                      <a:pt x="72" y="99"/>
                    </a:lnTo>
                    <a:lnTo>
                      <a:pt x="68" y="114"/>
                    </a:lnTo>
                    <a:lnTo>
                      <a:pt x="58" y="130"/>
                    </a:lnTo>
                    <a:lnTo>
                      <a:pt x="40" y="138"/>
                    </a:lnTo>
                    <a:lnTo>
                      <a:pt x="9" y="138"/>
                    </a:lnTo>
                    <a:lnTo>
                      <a:pt x="0" y="144"/>
                    </a:lnTo>
                    <a:lnTo>
                      <a:pt x="5" y="152"/>
                    </a:lnTo>
                    <a:lnTo>
                      <a:pt x="36" y="152"/>
                    </a:lnTo>
                    <a:lnTo>
                      <a:pt x="45" y="152"/>
                    </a:lnTo>
                    <a:lnTo>
                      <a:pt x="66" y="142"/>
                    </a:lnTo>
                    <a:lnTo>
                      <a:pt x="73" y="134"/>
                    </a:lnTo>
                    <a:lnTo>
                      <a:pt x="84" y="114"/>
                    </a:lnTo>
                    <a:lnTo>
                      <a:pt x="88" y="99"/>
                    </a:lnTo>
                    <a:lnTo>
                      <a:pt x="89" y="85"/>
                    </a:lnTo>
                    <a:lnTo>
                      <a:pt x="81" y="68"/>
                    </a:lnTo>
                    <a:lnTo>
                      <a:pt x="94" y="58"/>
                    </a:lnTo>
                    <a:lnTo>
                      <a:pt x="104" y="38"/>
                    </a:lnTo>
                    <a:lnTo>
                      <a:pt x="106" y="28"/>
                    </a:lnTo>
                    <a:lnTo>
                      <a:pt x="100" y="11"/>
                    </a:lnTo>
                    <a:lnTo>
                      <a:pt x="94" y="5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3F00FF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12" name="Freeform 1564"/>
              <p:cNvSpPr>
                <a:spLocks/>
              </p:cNvSpPr>
              <p:nvPr/>
            </p:nvSpPr>
            <p:spPr bwMode="auto">
              <a:xfrm>
                <a:off x="7229" y="2668"/>
                <a:ext cx="17" cy="8"/>
              </a:xfrm>
              <a:custGeom>
                <a:avLst/>
                <a:gdLst>
                  <a:gd name="T0" fmla="*/ 34 w 69"/>
                  <a:gd name="T1" fmla="*/ 0 h 33"/>
                  <a:gd name="T2" fmla="*/ 69 w 69"/>
                  <a:gd name="T3" fmla="*/ 0 h 33"/>
                  <a:gd name="T4" fmla="*/ 66 w 69"/>
                  <a:gd name="T5" fmla="*/ 10 h 33"/>
                  <a:gd name="T6" fmla="*/ 61 w 69"/>
                  <a:gd name="T7" fmla="*/ 20 h 33"/>
                  <a:gd name="T8" fmla="*/ 55 w 69"/>
                  <a:gd name="T9" fmla="*/ 27 h 33"/>
                  <a:gd name="T10" fmla="*/ 44 w 69"/>
                  <a:gd name="T11" fmla="*/ 32 h 33"/>
                  <a:gd name="T12" fmla="*/ 34 w 69"/>
                  <a:gd name="T13" fmla="*/ 33 h 33"/>
                  <a:gd name="T14" fmla="*/ 24 w 69"/>
                  <a:gd name="T15" fmla="*/ 32 h 33"/>
                  <a:gd name="T16" fmla="*/ 13 w 69"/>
                  <a:gd name="T17" fmla="*/ 27 h 33"/>
                  <a:gd name="T18" fmla="*/ 7 w 69"/>
                  <a:gd name="T19" fmla="*/ 20 h 33"/>
                  <a:gd name="T20" fmla="*/ 2 w 69"/>
                  <a:gd name="T21" fmla="*/ 10 h 33"/>
                  <a:gd name="T22" fmla="*/ 0 w 69"/>
                  <a:gd name="T23" fmla="*/ 0 h 33"/>
                  <a:gd name="T24" fmla="*/ 34 w 69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33">
                    <a:moveTo>
                      <a:pt x="34" y="0"/>
                    </a:moveTo>
                    <a:lnTo>
                      <a:pt x="69" y="0"/>
                    </a:lnTo>
                    <a:lnTo>
                      <a:pt x="66" y="10"/>
                    </a:lnTo>
                    <a:lnTo>
                      <a:pt x="61" y="20"/>
                    </a:lnTo>
                    <a:lnTo>
                      <a:pt x="55" y="27"/>
                    </a:lnTo>
                    <a:lnTo>
                      <a:pt x="44" y="32"/>
                    </a:lnTo>
                    <a:lnTo>
                      <a:pt x="34" y="33"/>
                    </a:lnTo>
                    <a:lnTo>
                      <a:pt x="24" y="32"/>
                    </a:lnTo>
                    <a:lnTo>
                      <a:pt x="13" y="27"/>
                    </a:lnTo>
                    <a:lnTo>
                      <a:pt x="7" y="20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13" name="Freeform 1565"/>
              <p:cNvSpPr>
                <a:spLocks/>
              </p:cNvSpPr>
              <p:nvPr/>
            </p:nvSpPr>
            <p:spPr bwMode="auto">
              <a:xfrm>
                <a:off x="7229" y="2668"/>
                <a:ext cx="17" cy="8"/>
              </a:xfrm>
              <a:custGeom>
                <a:avLst/>
                <a:gdLst>
                  <a:gd name="T0" fmla="*/ 69 w 69"/>
                  <a:gd name="T1" fmla="*/ 0 h 33"/>
                  <a:gd name="T2" fmla="*/ 66 w 69"/>
                  <a:gd name="T3" fmla="*/ 10 h 33"/>
                  <a:gd name="T4" fmla="*/ 61 w 69"/>
                  <a:gd name="T5" fmla="*/ 20 h 33"/>
                  <a:gd name="T6" fmla="*/ 55 w 69"/>
                  <a:gd name="T7" fmla="*/ 27 h 33"/>
                  <a:gd name="T8" fmla="*/ 44 w 69"/>
                  <a:gd name="T9" fmla="*/ 32 h 33"/>
                  <a:gd name="T10" fmla="*/ 34 w 69"/>
                  <a:gd name="T11" fmla="*/ 33 h 33"/>
                  <a:gd name="T12" fmla="*/ 24 w 69"/>
                  <a:gd name="T13" fmla="*/ 32 h 33"/>
                  <a:gd name="T14" fmla="*/ 13 w 69"/>
                  <a:gd name="T15" fmla="*/ 27 h 33"/>
                  <a:gd name="T16" fmla="*/ 7 w 69"/>
                  <a:gd name="T17" fmla="*/ 20 h 33"/>
                  <a:gd name="T18" fmla="*/ 2 w 69"/>
                  <a:gd name="T19" fmla="*/ 10 h 33"/>
                  <a:gd name="T20" fmla="*/ 0 w 69"/>
                  <a:gd name="T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33">
                    <a:moveTo>
                      <a:pt x="69" y="0"/>
                    </a:moveTo>
                    <a:lnTo>
                      <a:pt x="66" y="10"/>
                    </a:lnTo>
                    <a:lnTo>
                      <a:pt x="61" y="20"/>
                    </a:lnTo>
                    <a:lnTo>
                      <a:pt x="55" y="27"/>
                    </a:lnTo>
                    <a:lnTo>
                      <a:pt x="44" y="32"/>
                    </a:lnTo>
                    <a:lnTo>
                      <a:pt x="34" y="33"/>
                    </a:lnTo>
                    <a:lnTo>
                      <a:pt x="24" y="32"/>
                    </a:lnTo>
                    <a:lnTo>
                      <a:pt x="13" y="27"/>
                    </a:lnTo>
                    <a:lnTo>
                      <a:pt x="7" y="20"/>
                    </a:lnTo>
                    <a:lnTo>
                      <a:pt x="2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14" name="Freeform 1566"/>
              <p:cNvSpPr>
                <a:spLocks/>
              </p:cNvSpPr>
              <p:nvPr/>
            </p:nvSpPr>
            <p:spPr bwMode="auto">
              <a:xfrm>
                <a:off x="7229" y="2154"/>
                <a:ext cx="17" cy="514"/>
              </a:xfrm>
              <a:custGeom>
                <a:avLst/>
                <a:gdLst>
                  <a:gd name="T0" fmla="*/ 0 w 69"/>
                  <a:gd name="T1" fmla="*/ 2057 h 2057"/>
                  <a:gd name="T2" fmla="*/ 34 w 69"/>
                  <a:gd name="T3" fmla="*/ 2057 h 2057"/>
                  <a:gd name="T4" fmla="*/ 69 w 69"/>
                  <a:gd name="T5" fmla="*/ 2057 h 2057"/>
                  <a:gd name="T6" fmla="*/ 69 w 69"/>
                  <a:gd name="T7" fmla="*/ 0 h 2057"/>
                  <a:gd name="T8" fmla="*/ 34 w 69"/>
                  <a:gd name="T9" fmla="*/ 0 h 2057"/>
                  <a:gd name="T10" fmla="*/ 0 w 69"/>
                  <a:gd name="T11" fmla="*/ 0 h 2057"/>
                  <a:gd name="T12" fmla="*/ 0 w 69"/>
                  <a:gd name="T13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2057">
                    <a:moveTo>
                      <a:pt x="0" y="2057"/>
                    </a:moveTo>
                    <a:lnTo>
                      <a:pt x="34" y="2057"/>
                    </a:lnTo>
                    <a:lnTo>
                      <a:pt x="69" y="2057"/>
                    </a:lnTo>
                    <a:lnTo>
                      <a:pt x="69" y="0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205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15" name="Freeform 1567"/>
              <p:cNvSpPr>
                <a:spLocks/>
              </p:cNvSpPr>
              <p:nvPr/>
            </p:nvSpPr>
            <p:spPr bwMode="auto">
              <a:xfrm>
                <a:off x="7229" y="2154"/>
                <a:ext cx="17" cy="514"/>
              </a:xfrm>
              <a:custGeom>
                <a:avLst/>
                <a:gdLst>
                  <a:gd name="T0" fmla="*/ 0 w 69"/>
                  <a:gd name="T1" fmla="*/ 2057 h 2057"/>
                  <a:gd name="T2" fmla="*/ 34 w 69"/>
                  <a:gd name="T3" fmla="*/ 2057 h 2057"/>
                  <a:gd name="T4" fmla="*/ 69 w 69"/>
                  <a:gd name="T5" fmla="*/ 2057 h 2057"/>
                  <a:gd name="T6" fmla="*/ 69 w 69"/>
                  <a:gd name="T7" fmla="*/ 0 h 2057"/>
                  <a:gd name="T8" fmla="*/ 34 w 69"/>
                  <a:gd name="T9" fmla="*/ 0 h 2057"/>
                  <a:gd name="T10" fmla="*/ 0 w 69"/>
                  <a:gd name="T11" fmla="*/ 0 h 2057"/>
                  <a:gd name="T12" fmla="*/ 0 w 69"/>
                  <a:gd name="T13" fmla="*/ 2057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2057">
                    <a:moveTo>
                      <a:pt x="0" y="2057"/>
                    </a:moveTo>
                    <a:lnTo>
                      <a:pt x="34" y="2057"/>
                    </a:lnTo>
                    <a:lnTo>
                      <a:pt x="69" y="2057"/>
                    </a:lnTo>
                    <a:lnTo>
                      <a:pt x="69" y="0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2057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16" name="Freeform 1568"/>
              <p:cNvSpPr>
                <a:spLocks/>
              </p:cNvSpPr>
              <p:nvPr/>
            </p:nvSpPr>
            <p:spPr bwMode="auto">
              <a:xfrm>
                <a:off x="7229" y="2145"/>
                <a:ext cx="17" cy="9"/>
              </a:xfrm>
              <a:custGeom>
                <a:avLst/>
                <a:gdLst>
                  <a:gd name="T0" fmla="*/ 34 w 69"/>
                  <a:gd name="T1" fmla="*/ 35 h 35"/>
                  <a:gd name="T2" fmla="*/ 0 w 69"/>
                  <a:gd name="T3" fmla="*/ 35 h 35"/>
                  <a:gd name="T4" fmla="*/ 2 w 69"/>
                  <a:gd name="T5" fmla="*/ 25 h 35"/>
                  <a:gd name="T6" fmla="*/ 7 w 69"/>
                  <a:gd name="T7" fmla="*/ 14 h 35"/>
                  <a:gd name="T8" fmla="*/ 13 w 69"/>
                  <a:gd name="T9" fmla="*/ 8 h 35"/>
                  <a:gd name="T10" fmla="*/ 24 w 69"/>
                  <a:gd name="T11" fmla="*/ 3 h 35"/>
                  <a:gd name="T12" fmla="*/ 34 w 69"/>
                  <a:gd name="T13" fmla="*/ 0 h 35"/>
                  <a:gd name="T14" fmla="*/ 44 w 69"/>
                  <a:gd name="T15" fmla="*/ 3 h 35"/>
                  <a:gd name="T16" fmla="*/ 55 w 69"/>
                  <a:gd name="T17" fmla="*/ 8 h 35"/>
                  <a:gd name="T18" fmla="*/ 61 w 69"/>
                  <a:gd name="T19" fmla="*/ 14 h 35"/>
                  <a:gd name="T20" fmla="*/ 66 w 69"/>
                  <a:gd name="T21" fmla="*/ 25 h 35"/>
                  <a:gd name="T22" fmla="*/ 69 w 69"/>
                  <a:gd name="T23" fmla="*/ 35 h 35"/>
                  <a:gd name="T24" fmla="*/ 34 w 69"/>
                  <a:gd name="T2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35">
                    <a:moveTo>
                      <a:pt x="34" y="35"/>
                    </a:moveTo>
                    <a:lnTo>
                      <a:pt x="0" y="35"/>
                    </a:lnTo>
                    <a:lnTo>
                      <a:pt x="2" y="25"/>
                    </a:lnTo>
                    <a:lnTo>
                      <a:pt x="7" y="14"/>
                    </a:lnTo>
                    <a:lnTo>
                      <a:pt x="13" y="8"/>
                    </a:lnTo>
                    <a:lnTo>
                      <a:pt x="24" y="3"/>
                    </a:lnTo>
                    <a:lnTo>
                      <a:pt x="34" y="0"/>
                    </a:lnTo>
                    <a:lnTo>
                      <a:pt x="44" y="3"/>
                    </a:lnTo>
                    <a:lnTo>
                      <a:pt x="55" y="8"/>
                    </a:lnTo>
                    <a:lnTo>
                      <a:pt x="61" y="14"/>
                    </a:lnTo>
                    <a:lnTo>
                      <a:pt x="66" y="25"/>
                    </a:lnTo>
                    <a:lnTo>
                      <a:pt x="69" y="35"/>
                    </a:lnTo>
                    <a:lnTo>
                      <a:pt x="34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17" name="Freeform 1569"/>
              <p:cNvSpPr>
                <a:spLocks/>
              </p:cNvSpPr>
              <p:nvPr/>
            </p:nvSpPr>
            <p:spPr bwMode="auto">
              <a:xfrm>
                <a:off x="7229" y="2145"/>
                <a:ext cx="17" cy="9"/>
              </a:xfrm>
              <a:custGeom>
                <a:avLst/>
                <a:gdLst>
                  <a:gd name="T0" fmla="*/ 0 w 69"/>
                  <a:gd name="T1" fmla="*/ 35 h 35"/>
                  <a:gd name="T2" fmla="*/ 2 w 69"/>
                  <a:gd name="T3" fmla="*/ 25 h 35"/>
                  <a:gd name="T4" fmla="*/ 7 w 69"/>
                  <a:gd name="T5" fmla="*/ 14 h 35"/>
                  <a:gd name="T6" fmla="*/ 13 w 69"/>
                  <a:gd name="T7" fmla="*/ 8 h 35"/>
                  <a:gd name="T8" fmla="*/ 24 w 69"/>
                  <a:gd name="T9" fmla="*/ 3 h 35"/>
                  <a:gd name="T10" fmla="*/ 34 w 69"/>
                  <a:gd name="T11" fmla="*/ 0 h 35"/>
                  <a:gd name="T12" fmla="*/ 44 w 69"/>
                  <a:gd name="T13" fmla="*/ 3 h 35"/>
                  <a:gd name="T14" fmla="*/ 55 w 69"/>
                  <a:gd name="T15" fmla="*/ 8 h 35"/>
                  <a:gd name="T16" fmla="*/ 61 w 69"/>
                  <a:gd name="T17" fmla="*/ 14 h 35"/>
                  <a:gd name="T18" fmla="*/ 66 w 69"/>
                  <a:gd name="T19" fmla="*/ 25 h 35"/>
                  <a:gd name="T20" fmla="*/ 69 w 69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35">
                    <a:moveTo>
                      <a:pt x="0" y="35"/>
                    </a:moveTo>
                    <a:lnTo>
                      <a:pt x="2" y="25"/>
                    </a:lnTo>
                    <a:lnTo>
                      <a:pt x="7" y="14"/>
                    </a:lnTo>
                    <a:lnTo>
                      <a:pt x="13" y="8"/>
                    </a:lnTo>
                    <a:lnTo>
                      <a:pt x="24" y="3"/>
                    </a:lnTo>
                    <a:lnTo>
                      <a:pt x="34" y="0"/>
                    </a:lnTo>
                    <a:lnTo>
                      <a:pt x="44" y="3"/>
                    </a:lnTo>
                    <a:lnTo>
                      <a:pt x="55" y="8"/>
                    </a:lnTo>
                    <a:lnTo>
                      <a:pt x="61" y="14"/>
                    </a:lnTo>
                    <a:lnTo>
                      <a:pt x="66" y="25"/>
                    </a:lnTo>
                    <a:lnTo>
                      <a:pt x="69" y="3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18" name="Freeform 1570"/>
              <p:cNvSpPr>
                <a:spLocks/>
              </p:cNvSpPr>
              <p:nvPr/>
            </p:nvSpPr>
            <p:spPr bwMode="auto">
              <a:xfrm>
                <a:off x="7641" y="6168"/>
                <a:ext cx="17" cy="32"/>
              </a:xfrm>
              <a:custGeom>
                <a:avLst/>
                <a:gdLst>
                  <a:gd name="T0" fmla="*/ 43 w 69"/>
                  <a:gd name="T1" fmla="*/ 0 h 130"/>
                  <a:gd name="T2" fmla="*/ 18 w 69"/>
                  <a:gd name="T3" fmla="*/ 18 h 130"/>
                  <a:gd name="T4" fmla="*/ 3 w 69"/>
                  <a:gd name="T5" fmla="*/ 77 h 130"/>
                  <a:gd name="T6" fmla="*/ 0 w 69"/>
                  <a:gd name="T7" fmla="*/ 93 h 130"/>
                  <a:gd name="T8" fmla="*/ 11 w 69"/>
                  <a:gd name="T9" fmla="*/ 130 h 130"/>
                  <a:gd name="T10" fmla="*/ 69 w 69"/>
                  <a:gd name="T11" fmla="*/ 113 h 130"/>
                  <a:gd name="T12" fmla="*/ 46 w 69"/>
                  <a:gd name="T13" fmla="*/ 103 h 130"/>
                  <a:gd name="T14" fmla="*/ 40 w 69"/>
                  <a:gd name="T15" fmla="*/ 76 h 130"/>
                  <a:gd name="T16" fmla="*/ 56 w 69"/>
                  <a:gd name="T17" fmla="*/ 18 h 130"/>
                  <a:gd name="T18" fmla="*/ 43 w 69"/>
                  <a:gd name="T19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130">
                    <a:moveTo>
                      <a:pt x="43" y="0"/>
                    </a:moveTo>
                    <a:lnTo>
                      <a:pt x="18" y="18"/>
                    </a:lnTo>
                    <a:lnTo>
                      <a:pt x="3" y="77"/>
                    </a:lnTo>
                    <a:lnTo>
                      <a:pt x="0" y="93"/>
                    </a:lnTo>
                    <a:lnTo>
                      <a:pt x="11" y="130"/>
                    </a:lnTo>
                    <a:lnTo>
                      <a:pt x="69" y="113"/>
                    </a:lnTo>
                    <a:lnTo>
                      <a:pt x="46" y="103"/>
                    </a:lnTo>
                    <a:lnTo>
                      <a:pt x="40" y="76"/>
                    </a:lnTo>
                    <a:lnTo>
                      <a:pt x="56" y="18"/>
                    </a:lnTo>
                    <a:lnTo>
                      <a:pt x="4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19" name="Freeform 1571"/>
              <p:cNvSpPr>
                <a:spLocks/>
              </p:cNvSpPr>
              <p:nvPr/>
            </p:nvSpPr>
            <p:spPr bwMode="auto">
              <a:xfrm>
                <a:off x="7643" y="6168"/>
                <a:ext cx="50" cy="66"/>
              </a:xfrm>
              <a:custGeom>
                <a:avLst/>
                <a:gdLst>
                  <a:gd name="T0" fmla="*/ 184 w 197"/>
                  <a:gd name="T1" fmla="*/ 0 h 265"/>
                  <a:gd name="T2" fmla="*/ 159 w 197"/>
                  <a:gd name="T3" fmla="*/ 18 h 265"/>
                  <a:gd name="T4" fmla="*/ 134 w 197"/>
                  <a:gd name="T5" fmla="*/ 113 h 265"/>
                  <a:gd name="T6" fmla="*/ 58 w 197"/>
                  <a:gd name="T7" fmla="*/ 113 h 265"/>
                  <a:gd name="T8" fmla="*/ 0 w 197"/>
                  <a:gd name="T9" fmla="*/ 130 h 265"/>
                  <a:gd name="T10" fmla="*/ 10 w 197"/>
                  <a:gd name="T11" fmla="*/ 140 h 265"/>
                  <a:gd name="T12" fmla="*/ 47 w 197"/>
                  <a:gd name="T13" fmla="*/ 152 h 265"/>
                  <a:gd name="T14" fmla="*/ 123 w 197"/>
                  <a:gd name="T15" fmla="*/ 152 h 265"/>
                  <a:gd name="T16" fmla="*/ 98 w 197"/>
                  <a:gd name="T17" fmla="*/ 247 h 265"/>
                  <a:gd name="T18" fmla="*/ 112 w 197"/>
                  <a:gd name="T19" fmla="*/ 265 h 265"/>
                  <a:gd name="T20" fmla="*/ 136 w 197"/>
                  <a:gd name="T21" fmla="*/ 247 h 265"/>
                  <a:gd name="T22" fmla="*/ 197 w 197"/>
                  <a:gd name="T23" fmla="*/ 18 h 265"/>
                  <a:gd name="T24" fmla="*/ 184 w 197"/>
                  <a:gd name="T25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7" h="265">
                    <a:moveTo>
                      <a:pt x="184" y="0"/>
                    </a:moveTo>
                    <a:lnTo>
                      <a:pt x="159" y="18"/>
                    </a:lnTo>
                    <a:lnTo>
                      <a:pt x="134" y="113"/>
                    </a:lnTo>
                    <a:lnTo>
                      <a:pt x="58" y="113"/>
                    </a:lnTo>
                    <a:lnTo>
                      <a:pt x="0" y="130"/>
                    </a:lnTo>
                    <a:lnTo>
                      <a:pt x="10" y="140"/>
                    </a:lnTo>
                    <a:lnTo>
                      <a:pt x="47" y="152"/>
                    </a:lnTo>
                    <a:lnTo>
                      <a:pt x="123" y="152"/>
                    </a:lnTo>
                    <a:lnTo>
                      <a:pt x="98" y="247"/>
                    </a:lnTo>
                    <a:lnTo>
                      <a:pt x="112" y="265"/>
                    </a:lnTo>
                    <a:lnTo>
                      <a:pt x="136" y="247"/>
                    </a:lnTo>
                    <a:lnTo>
                      <a:pt x="197" y="18"/>
                    </a:lnTo>
                    <a:lnTo>
                      <a:pt x="18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20" name="Freeform 1572"/>
              <p:cNvSpPr>
                <a:spLocks/>
              </p:cNvSpPr>
              <p:nvPr/>
            </p:nvSpPr>
            <p:spPr bwMode="auto">
              <a:xfrm>
                <a:off x="7700" y="6175"/>
                <a:ext cx="50" cy="59"/>
              </a:xfrm>
              <a:custGeom>
                <a:avLst/>
                <a:gdLst>
                  <a:gd name="T0" fmla="*/ 74 w 202"/>
                  <a:gd name="T1" fmla="*/ 0 h 238"/>
                  <a:gd name="T2" fmla="*/ 48 w 202"/>
                  <a:gd name="T3" fmla="*/ 26 h 238"/>
                  <a:gd name="T4" fmla="*/ 28 w 202"/>
                  <a:gd name="T5" fmla="*/ 68 h 238"/>
                  <a:gd name="T6" fmla="*/ 3 w 202"/>
                  <a:gd name="T7" fmla="*/ 162 h 238"/>
                  <a:gd name="T8" fmla="*/ 0 w 202"/>
                  <a:gd name="T9" fmla="*/ 180 h 238"/>
                  <a:gd name="T10" fmla="*/ 10 w 202"/>
                  <a:gd name="T11" fmla="*/ 217 h 238"/>
                  <a:gd name="T12" fmla="*/ 21 w 202"/>
                  <a:gd name="T13" fmla="*/ 227 h 238"/>
                  <a:gd name="T14" fmla="*/ 58 w 202"/>
                  <a:gd name="T15" fmla="*/ 238 h 238"/>
                  <a:gd name="T16" fmla="*/ 153 w 202"/>
                  <a:gd name="T17" fmla="*/ 238 h 238"/>
                  <a:gd name="T18" fmla="*/ 178 w 202"/>
                  <a:gd name="T19" fmla="*/ 220 h 238"/>
                  <a:gd name="T20" fmla="*/ 164 w 202"/>
                  <a:gd name="T21" fmla="*/ 201 h 238"/>
                  <a:gd name="T22" fmla="*/ 68 w 202"/>
                  <a:gd name="T23" fmla="*/ 201 h 238"/>
                  <a:gd name="T24" fmla="*/ 44 w 202"/>
                  <a:gd name="T25" fmla="*/ 189 h 238"/>
                  <a:gd name="T26" fmla="*/ 40 w 202"/>
                  <a:gd name="T27" fmla="*/ 162 h 238"/>
                  <a:gd name="T28" fmla="*/ 50 w 202"/>
                  <a:gd name="T29" fmla="*/ 125 h 238"/>
                  <a:gd name="T30" fmla="*/ 202 w 202"/>
                  <a:gd name="T31" fmla="*/ 125 h 238"/>
                  <a:gd name="T32" fmla="*/ 61 w 202"/>
                  <a:gd name="T33" fmla="*/ 86 h 238"/>
                  <a:gd name="T34" fmla="*/ 66 w 202"/>
                  <a:gd name="T35" fmla="*/ 68 h 238"/>
                  <a:gd name="T36" fmla="*/ 66 w 202"/>
                  <a:gd name="T37" fmla="*/ 66 h 238"/>
                  <a:gd name="T38" fmla="*/ 93 w 202"/>
                  <a:gd name="T39" fmla="*/ 27 h 238"/>
                  <a:gd name="T40" fmla="*/ 95 w 202"/>
                  <a:gd name="T41" fmla="*/ 26 h 238"/>
                  <a:gd name="T42" fmla="*/ 138 w 202"/>
                  <a:gd name="T43" fmla="*/ 10 h 238"/>
                  <a:gd name="T44" fmla="*/ 74 w 202"/>
                  <a:gd name="T45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2" h="238">
                    <a:moveTo>
                      <a:pt x="74" y="0"/>
                    </a:moveTo>
                    <a:lnTo>
                      <a:pt x="48" y="26"/>
                    </a:lnTo>
                    <a:lnTo>
                      <a:pt x="28" y="68"/>
                    </a:lnTo>
                    <a:lnTo>
                      <a:pt x="3" y="162"/>
                    </a:lnTo>
                    <a:lnTo>
                      <a:pt x="0" y="180"/>
                    </a:lnTo>
                    <a:lnTo>
                      <a:pt x="10" y="217"/>
                    </a:lnTo>
                    <a:lnTo>
                      <a:pt x="21" y="227"/>
                    </a:lnTo>
                    <a:lnTo>
                      <a:pt x="58" y="238"/>
                    </a:lnTo>
                    <a:lnTo>
                      <a:pt x="153" y="238"/>
                    </a:lnTo>
                    <a:lnTo>
                      <a:pt x="178" y="220"/>
                    </a:lnTo>
                    <a:lnTo>
                      <a:pt x="164" y="201"/>
                    </a:lnTo>
                    <a:lnTo>
                      <a:pt x="68" y="201"/>
                    </a:lnTo>
                    <a:lnTo>
                      <a:pt x="44" y="189"/>
                    </a:lnTo>
                    <a:lnTo>
                      <a:pt x="40" y="162"/>
                    </a:lnTo>
                    <a:lnTo>
                      <a:pt x="50" y="125"/>
                    </a:lnTo>
                    <a:lnTo>
                      <a:pt x="202" y="125"/>
                    </a:lnTo>
                    <a:lnTo>
                      <a:pt x="61" y="86"/>
                    </a:lnTo>
                    <a:lnTo>
                      <a:pt x="66" y="68"/>
                    </a:lnTo>
                    <a:lnTo>
                      <a:pt x="66" y="66"/>
                    </a:lnTo>
                    <a:lnTo>
                      <a:pt x="93" y="27"/>
                    </a:lnTo>
                    <a:lnTo>
                      <a:pt x="95" y="26"/>
                    </a:lnTo>
                    <a:lnTo>
                      <a:pt x="138" y="1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21" name="Freeform 1573"/>
              <p:cNvSpPr>
                <a:spLocks/>
              </p:cNvSpPr>
              <p:nvPr/>
            </p:nvSpPr>
            <p:spPr bwMode="auto">
              <a:xfrm>
                <a:off x="7715" y="6168"/>
                <a:ext cx="40" cy="38"/>
              </a:xfrm>
              <a:custGeom>
                <a:avLst/>
                <a:gdLst>
                  <a:gd name="T0" fmla="*/ 87 w 161"/>
                  <a:gd name="T1" fmla="*/ 0 h 152"/>
                  <a:gd name="T2" fmla="*/ 55 w 161"/>
                  <a:gd name="T3" fmla="*/ 5 h 152"/>
                  <a:gd name="T4" fmla="*/ 13 w 161"/>
                  <a:gd name="T5" fmla="*/ 27 h 152"/>
                  <a:gd name="T6" fmla="*/ 77 w 161"/>
                  <a:gd name="T7" fmla="*/ 37 h 152"/>
                  <a:gd name="T8" fmla="*/ 80 w 161"/>
                  <a:gd name="T9" fmla="*/ 37 h 152"/>
                  <a:gd name="T10" fmla="*/ 113 w 161"/>
                  <a:gd name="T11" fmla="*/ 54 h 152"/>
                  <a:gd name="T12" fmla="*/ 114 w 161"/>
                  <a:gd name="T13" fmla="*/ 55 h 152"/>
                  <a:gd name="T14" fmla="*/ 119 w 161"/>
                  <a:gd name="T15" fmla="*/ 95 h 152"/>
                  <a:gd name="T16" fmla="*/ 114 w 161"/>
                  <a:gd name="T17" fmla="*/ 113 h 152"/>
                  <a:gd name="T18" fmla="*/ 0 w 161"/>
                  <a:gd name="T19" fmla="*/ 113 h 152"/>
                  <a:gd name="T20" fmla="*/ 141 w 161"/>
                  <a:gd name="T21" fmla="*/ 152 h 152"/>
                  <a:gd name="T22" fmla="*/ 157 w 161"/>
                  <a:gd name="T23" fmla="*/ 95 h 152"/>
                  <a:gd name="T24" fmla="*/ 161 w 161"/>
                  <a:gd name="T25" fmla="*/ 63 h 152"/>
                  <a:gd name="T26" fmla="*/ 148 w 161"/>
                  <a:gd name="T27" fmla="*/ 27 h 152"/>
                  <a:gd name="T28" fmla="*/ 127 w 161"/>
                  <a:gd name="T29" fmla="*/ 9 h 152"/>
                  <a:gd name="T30" fmla="*/ 87 w 161"/>
                  <a:gd name="T31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1" h="152">
                    <a:moveTo>
                      <a:pt x="87" y="0"/>
                    </a:moveTo>
                    <a:lnTo>
                      <a:pt x="55" y="5"/>
                    </a:lnTo>
                    <a:lnTo>
                      <a:pt x="13" y="27"/>
                    </a:lnTo>
                    <a:lnTo>
                      <a:pt x="77" y="37"/>
                    </a:lnTo>
                    <a:lnTo>
                      <a:pt x="80" y="37"/>
                    </a:lnTo>
                    <a:lnTo>
                      <a:pt x="113" y="54"/>
                    </a:lnTo>
                    <a:lnTo>
                      <a:pt x="114" y="55"/>
                    </a:lnTo>
                    <a:lnTo>
                      <a:pt x="119" y="95"/>
                    </a:lnTo>
                    <a:lnTo>
                      <a:pt x="114" y="113"/>
                    </a:lnTo>
                    <a:lnTo>
                      <a:pt x="0" y="113"/>
                    </a:lnTo>
                    <a:lnTo>
                      <a:pt x="141" y="152"/>
                    </a:lnTo>
                    <a:lnTo>
                      <a:pt x="157" y="95"/>
                    </a:lnTo>
                    <a:lnTo>
                      <a:pt x="161" y="63"/>
                    </a:lnTo>
                    <a:lnTo>
                      <a:pt x="148" y="27"/>
                    </a:lnTo>
                    <a:lnTo>
                      <a:pt x="127" y="9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22" name="Freeform 1574"/>
              <p:cNvSpPr>
                <a:spLocks/>
              </p:cNvSpPr>
              <p:nvPr/>
            </p:nvSpPr>
            <p:spPr bwMode="auto">
              <a:xfrm>
                <a:off x="7766" y="6168"/>
                <a:ext cx="50" cy="66"/>
              </a:xfrm>
              <a:custGeom>
                <a:avLst/>
                <a:gdLst>
                  <a:gd name="T0" fmla="*/ 187 w 201"/>
                  <a:gd name="T1" fmla="*/ 0 h 265"/>
                  <a:gd name="T2" fmla="*/ 131 w 201"/>
                  <a:gd name="T3" fmla="*/ 0 h 265"/>
                  <a:gd name="T4" fmla="*/ 114 w 201"/>
                  <a:gd name="T5" fmla="*/ 1 h 265"/>
                  <a:gd name="T6" fmla="*/ 71 w 201"/>
                  <a:gd name="T7" fmla="*/ 22 h 265"/>
                  <a:gd name="T8" fmla="*/ 57 w 201"/>
                  <a:gd name="T9" fmla="*/ 35 h 265"/>
                  <a:gd name="T10" fmla="*/ 34 w 201"/>
                  <a:gd name="T11" fmla="*/ 76 h 265"/>
                  <a:gd name="T12" fmla="*/ 3 w 201"/>
                  <a:gd name="T13" fmla="*/ 189 h 265"/>
                  <a:gd name="T14" fmla="*/ 0 w 201"/>
                  <a:gd name="T15" fmla="*/ 207 h 265"/>
                  <a:gd name="T16" fmla="*/ 11 w 201"/>
                  <a:gd name="T17" fmla="*/ 244 h 265"/>
                  <a:gd name="T18" fmla="*/ 21 w 201"/>
                  <a:gd name="T19" fmla="*/ 254 h 265"/>
                  <a:gd name="T20" fmla="*/ 60 w 201"/>
                  <a:gd name="T21" fmla="*/ 265 h 265"/>
                  <a:gd name="T22" fmla="*/ 116 w 201"/>
                  <a:gd name="T23" fmla="*/ 265 h 265"/>
                  <a:gd name="T24" fmla="*/ 141 w 201"/>
                  <a:gd name="T25" fmla="*/ 247 h 265"/>
                  <a:gd name="T26" fmla="*/ 127 w 201"/>
                  <a:gd name="T27" fmla="*/ 228 h 265"/>
                  <a:gd name="T28" fmla="*/ 70 w 201"/>
                  <a:gd name="T29" fmla="*/ 228 h 265"/>
                  <a:gd name="T30" fmla="*/ 46 w 201"/>
                  <a:gd name="T31" fmla="*/ 216 h 265"/>
                  <a:gd name="T32" fmla="*/ 42 w 201"/>
                  <a:gd name="T33" fmla="*/ 189 h 265"/>
                  <a:gd name="T34" fmla="*/ 73 w 201"/>
                  <a:gd name="T35" fmla="*/ 76 h 265"/>
                  <a:gd name="T36" fmla="*/ 91 w 201"/>
                  <a:gd name="T37" fmla="*/ 49 h 265"/>
                  <a:gd name="T38" fmla="*/ 120 w 201"/>
                  <a:gd name="T39" fmla="*/ 37 h 265"/>
                  <a:gd name="T40" fmla="*/ 177 w 201"/>
                  <a:gd name="T41" fmla="*/ 37 h 265"/>
                  <a:gd name="T42" fmla="*/ 201 w 201"/>
                  <a:gd name="T43" fmla="*/ 18 h 265"/>
                  <a:gd name="T44" fmla="*/ 187 w 201"/>
                  <a:gd name="T45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1" h="265">
                    <a:moveTo>
                      <a:pt x="187" y="0"/>
                    </a:moveTo>
                    <a:lnTo>
                      <a:pt x="131" y="0"/>
                    </a:lnTo>
                    <a:lnTo>
                      <a:pt x="114" y="1"/>
                    </a:lnTo>
                    <a:lnTo>
                      <a:pt x="71" y="22"/>
                    </a:lnTo>
                    <a:lnTo>
                      <a:pt x="57" y="35"/>
                    </a:lnTo>
                    <a:lnTo>
                      <a:pt x="34" y="76"/>
                    </a:lnTo>
                    <a:lnTo>
                      <a:pt x="3" y="189"/>
                    </a:lnTo>
                    <a:lnTo>
                      <a:pt x="0" y="207"/>
                    </a:lnTo>
                    <a:lnTo>
                      <a:pt x="11" y="244"/>
                    </a:lnTo>
                    <a:lnTo>
                      <a:pt x="21" y="254"/>
                    </a:lnTo>
                    <a:lnTo>
                      <a:pt x="60" y="265"/>
                    </a:lnTo>
                    <a:lnTo>
                      <a:pt x="116" y="265"/>
                    </a:lnTo>
                    <a:lnTo>
                      <a:pt x="141" y="247"/>
                    </a:lnTo>
                    <a:lnTo>
                      <a:pt x="127" y="228"/>
                    </a:lnTo>
                    <a:lnTo>
                      <a:pt x="70" y="228"/>
                    </a:lnTo>
                    <a:lnTo>
                      <a:pt x="46" y="216"/>
                    </a:lnTo>
                    <a:lnTo>
                      <a:pt x="42" y="189"/>
                    </a:lnTo>
                    <a:lnTo>
                      <a:pt x="73" y="76"/>
                    </a:lnTo>
                    <a:lnTo>
                      <a:pt x="91" y="49"/>
                    </a:lnTo>
                    <a:lnTo>
                      <a:pt x="120" y="37"/>
                    </a:lnTo>
                    <a:lnTo>
                      <a:pt x="177" y="37"/>
                    </a:lnTo>
                    <a:lnTo>
                      <a:pt x="201" y="18"/>
                    </a:lnTo>
                    <a:lnTo>
                      <a:pt x="18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23" name="Freeform 1575"/>
              <p:cNvSpPr>
                <a:spLocks/>
              </p:cNvSpPr>
              <p:nvPr/>
            </p:nvSpPr>
            <p:spPr bwMode="auto">
              <a:xfrm>
                <a:off x="7820" y="6168"/>
                <a:ext cx="25" cy="66"/>
              </a:xfrm>
              <a:custGeom>
                <a:avLst/>
                <a:gdLst>
                  <a:gd name="T0" fmla="*/ 85 w 100"/>
                  <a:gd name="T1" fmla="*/ 0 h 265"/>
                  <a:gd name="T2" fmla="*/ 60 w 100"/>
                  <a:gd name="T3" fmla="*/ 18 h 265"/>
                  <a:gd name="T4" fmla="*/ 0 w 100"/>
                  <a:gd name="T5" fmla="*/ 247 h 265"/>
                  <a:gd name="T6" fmla="*/ 13 w 100"/>
                  <a:gd name="T7" fmla="*/ 265 h 265"/>
                  <a:gd name="T8" fmla="*/ 37 w 100"/>
                  <a:gd name="T9" fmla="*/ 247 h 265"/>
                  <a:gd name="T10" fmla="*/ 55 w 100"/>
                  <a:gd name="T11" fmla="*/ 178 h 265"/>
                  <a:gd name="T12" fmla="*/ 100 w 100"/>
                  <a:gd name="T13" fmla="*/ 143 h 265"/>
                  <a:gd name="T14" fmla="*/ 71 w 100"/>
                  <a:gd name="T15" fmla="*/ 125 h 265"/>
                  <a:gd name="T16" fmla="*/ 99 w 100"/>
                  <a:gd name="T17" fmla="*/ 18 h 265"/>
                  <a:gd name="T18" fmla="*/ 85 w 100"/>
                  <a:gd name="T19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" h="265">
                    <a:moveTo>
                      <a:pt x="85" y="0"/>
                    </a:moveTo>
                    <a:lnTo>
                      <a:pt x="60" y="18"/>
                    </a:lnTo>
                    <a:lnTo>
                      <a:pt x="0" y="247"/>
                    </a:lnTo>
                    <a:lnTo>
                      <a:pt x="13" y="265"/>
                    </a:lnTo>
                    <a:lnTo>
                      <a:pt x="37" y="247"/>
                    </a:lnTo>
                    <a:lnTo>
                      <a:pt x="55" y="178"/>
                    </a:lnTo>
                    <a:lnTo>
                      <a:pt x="100" y="143"/>
                    </a:lnTo>
                    <a:lnTo>
                      <a:pt x="71" y="125"/>
                    </a:lnTo>
                    <a:lnTo>
                      <a:pt x="99" y="18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24" name="Freeform 1576"/>
              <p:cNvSpPr>
                <a:spLocks/>
              </p:cNvSpPr>
              <p:nvPr/>
            </p:nvSpPr>
            <p:spPr bwMode="auto">
              <a:xfrm>
                <a:off x="7838" y="6168"/>
                <a:ext cx="45" cy="66"/>
              </a:xfrm>
              <a:custGeom>
                <a:avLst/>
                <a:gdLst>
                  <a:gd name="T0" fmla="*/ 166 w 180"/>
                  <a:gd name="T1" fmla="*/ 0 h 265"/>
                  <a:gd name="T2" fmla="*/ 150 w 180"/>
                  <a:gd name="T3" fmla="*/ 5 h 265"/>
                  <a:gd name="T4" fmla="*/ 0 w 180"/>
                  <a:gd name="T5" fmla="*/ 125 h 265"/>
                  <a:gd name="T6" fmla="*/ 29 w 180"/>
                  <a:gd name="T7" fmla="*/ 143 h 265"/>
                  <a:gd name="T8" fmla="*/ 81 w 180"/>
                  <a:gd name="T9" fmla="*/ 258 h 265"/>
                  <a:gd name="T10" fmla="*/ 95 w 180"/>
                  <a:gd name="T11" fmla="*/ 265 h 265"/>
                  <a:gd name="T12" fmla="*/ 118 w 180"/>
                  <a:gd name="T13" fmla="*/ 247 h 265"/>
                  <a:gd name="T14" fmla="*/ 118 w 180"/>
                  <a:gd name="T15" fmla="*/ 236 h 265"/>
                  <a:gd name="T16" fmla="*/ 64 w 180"/>
                  <a:gd name="T17" fmla="*/ 116 h 265"/>
                  <a:gd name="T18" fmla="*/ 171 w 180"/>
                  <a:gd name="T19" fmla="*/ 32 h 265"/>
                  <a:gd name="T20" fmla="*/ 180 w 180"/>
                  <a:gd name="T21" fmla="*/ 18 h 265"/>
                  <a:gd name="T22" fmla="*/ 166 w 180"/>
                  <a:gd name="T23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0" h="265">
                    <a:moveTo>
                      <a:pt x="166" y="0"/>
                    </a:moveTo>
                    <a:lnTo>
                      <a:pt x="150" y="5"/>
                    </a:lnTo>
                    <a:lnTo>
                      <a:pt x="0" y="125"/>
                    </a:lnTo>
                    <a:lnTo>
                      <a:pt x="29" y="143"/>
                    </a:lnTo>
                    <a:lnTo>
                      <a:pt x="81" y="258"/>
                    </a:lnTo>
                    <a:lnTo>
                      <a:pt x="95" y="265"/>
                    </a:lnTo>
                    <a:lnTo>
                      <a:pt x="118" y="247"/>
                    </a:lnTo>
                    <a:lnTo>
                      <a:pt x="118" y="236"/>
                    </a:lnTo>
                    <a:lnTo>
                      <a:pt x="64" y="116"/>
                    </a:lnTo>
                    <a:lnTo>
                      <a:pt x="171" y="32"/>
                    </a:lnTo>
                    <a:lnTo>
                      <a:pt x="180" y="18"/>
                    </a:lnTo>
                    <a:lnTo>
                      <a:pt x="1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25" name="Freeform 1577"/>
              <p:cNvSpPr>
                <a:spLocks/>
              </p:cNvSpPr>
              <p:nvPr/>
            </p:nvSpPr>
            <p:spPr bwMode="auto">
              <a:xfrm>
                <a:off x="7890" y="6168"/>
                <a:ext cx="21" cy="61"/>
              </a:xfrm>
              <a:custGeom>
                <a:avLst/>
                <a:gdLst>
                  <a:gd name="T0" fmla="*/ 72 w 86"/>
                  <a:gd name="T1" fmla="*/ 0 h 244"/>
                  <a:gd name="T2" fmla="*/ 49 w 86"/>
                  <a:gd name="T3" fmla="*/ 18 h 244"/>
                  <a:gd name="T4" fmla="*/ 3 w 86"/>
                  <a:gd name="T5" fmla="*/ 189 h 244"/>
                  <a:gd name="T6" fmla="*/ 0 w 86"/>
                  <a:gd name="T7" fmla="*/ 207 h 244"/>
                  <a:gd name="T8" fmla="*/ 10 w 86"/>
                  <a:gd name="T9" fmla="*/ 244 h 244"/>
                  <a:gd name="T10" fmla="*/ 68 w 86"/>
                  <a:gd name="T11" fmla="*/ 228 h 244"/>
                  <a:gd name="T12" fmla="*/ 45 w 86"/>
                  <a:gd name="T13" fmla="*/ 216 h 244"/>
                  <a:gd name="T14" fmla="*/ 41 w 86"/>
                  <a:gd name="T15" fmla="*/ 189 h 244"/>
                  <a:gd name="T16" fmla="*/ 86 w 86"/>
                  <a:gd name="T17" fmla="*/ 18 h 244"/>
                  <a:gd name="T18" fmla="*/ 72 w 86"/>
                  <a:gd name="T1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244">
                    <a:moveTo>
                      <a:pt x="72" y="0"/>
                    </a:moveTo>
                    <a:lnTo>
                      <a:pt x="49" y="18"/>
                    </a:lnTo>
                    <a:lnTo>
                      <a:pt x="3" y="189"/>
                    </a:lnTo>
                    <a:lnTo>
                      <a:pt x="0" y="207"/>
                    </a:lnTo>
                    <a:lnTo>
                      <a:pt x="10" y="244"/>
                    </a:lnTo>
                    <a:lnTo>
                      <a:pt x="68" y="228"/>
                    </a:lnTo>
                    <a:lnTo>
                      <a:pt x="45" y="216"/>
                    </a:lnTo>
                    <a:lnTo>
                      <a:pt x="41" y="189"/>
                    </a:lnTo>
                    <a:lnTo>
                      <a:pt x="86" y="18"/>
                    </a:lnTo>
                    <a:lnTo>
                      <a:pt x="7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26" name="Freeform 1578"/>
              <p:cNvSpPr>
                <a:spLocks/>
              </p:cNvSpPr>
              <p:nvPr/>
            </p:nvSpPr>
            <p:spPr bwMode="auto">
              <a:xfrm>
                <a:off x="7892" y="6168"/>
                <a:ext cx="57" cy="66"/>
              </a:xfrm>
              <a:custGeom>
                <a:avLst/>
                <a:gdLst>
                  <a:gd name="T0" fmla="*/ 215 w 228"/>
                  <a:gd name="T1" fmla="*/ 0 h 265"/>
                  <a:gd name="T2" fmla="*/ 191 w 228"/>
                  <a:gd name="T3" fmla="*/ 18 h 265"/>
                  <a:gd name="T4" fmla="*/ 134 w 228"/>
                  <a:gd name="T5" fmla="*/ 228 h 265"/>
                  <a:gd name="T6" fmla="*/ 58 w 228"/>
                  <a:gd name="T7" fmla="*/ 228 h 265"/>
                  <a:gd name="T8" fmla="*/ 0 w 228"/>
                  <a:gd name="T9" fmla="*/ 244 h 265"/>
                  <a:gd name="T10" fmla="*/ 11 w 228"/>
                  <a:gd name="T11" fmla="*/ 254 h 265"/>
                  <a:gd name="T12" fmla="*/ 48 w 228"/>
                  <a:gd name="T13" fmla="*/ 265 h 265"/>
                  <a:gd name="T14" fmla="*/ 143 w 228"/>
                  <a:gd name="T15" fmla="*/ 265 h 265"/>
                  <a:gd name="T16" fmla="*/ 168 w 228"/>
                  <a:gd name="T17" fmla="*/ 247 h 265"/>
                  <a:gd name="T18" fmla="*/ 228 w 228"/>
                  <a:gd name="T19" fmla="*/ 18 h 265"/>
                  <a:gd name="T20" fmla="*/ 215 w 228"/>
                  <a:gd name="T21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" h="265">
                    <a:moveTo>
                      <a:pt x="215" y="0"/>
                    </a:moveTo>
                    <a:lnTo>
                      <a:pt x="191" y="18"/>
                    </a:lnTo>
                    <a:lnTo>
                      <a:pt x="134" y="228"/>
                    </a:lnTo>
                    <a:lnTo>
                      <a:pt x="58" y="228"/>
                    </a:lnTo>
                    <a:lnTo>
                      <a:pt x="0" y="244"/>
                    </a:lnTo>
                    <a:lnTo>
                      <a:pt x="11" y="254"/>
                    </a:lnTo>
                    <a:lnTo>
                      <a:pt x="48" y="265"/>
                    </a:lnTo>
                    <a:lnTo>
                      <a:pt x="143" y="265"/>
                    </a:lnTo>
                    <a:lnTo>
                      <a:pt x="168" y="247"/>
                    </a:lnTo>
                    <a:lnTo>
                      <a:pt x="228" y="18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27" name="Freeform 1579"/>
              <p:cNvSpPr>
                <a:spLocks/>
              </p:cNvSpPr>
              <p:nvPr/>
            </p:nvSpPr>
            <p:spPr bwMode="auto">
              <a:xfrm>
                <a:off x="7982" y="6201"/>
                <a:ext cx="19" cy="33"/>
              </a:xfrm>
              <a:custGeom>
                <a:avLst/>
                <a:gdLst>
                  <a:gd name="T0" fmla="*/ 32 w 74"/>
                  <a:gd name="T1" fmla="*/ 0 h 132"/>
                  <a:gd name="T2" fmla="*/ 0 w 74"/>
                  <a:gd name="T3" fmla="*/ 34 h 132"/>
                  <a:gd name="T4" fmla="*/ 36 w 74"/>
                  <a:gd name="T5" fmla="*/ 125 h 132"/>
                  <a:gd name="T6" fmla="*/ 50 w 74"/>
                  <a:gd name="T7" fmla="*/ 132 h 132"/>
                  <a:gd name="T8" fmla="*/ 74 w 74"/>
                  <a:gd name="T9" fmla="*/ 114 h 132"/>
                  <a:gd name="T10" fmla="*/ 73 w 74"/>
                  <a:gd name="T11" fmla="*/ 103 h 132"/>
                  <a:gd name="T12" fmla="*/ 32 w 74"/>
                  <a:gd name="T13" fmla="*/ 0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4" h="132">
                    <a:moveTo>
                      <a:pt x="32" y="0"/>
                    </a:moveTo>
                    <a:lnTo>
                      <a:pt x="0" y="34"/>
                    </a:lnTo>
                    <a:lnTo>
                      <a:pt x="36" y="125"/>
                    </a:lnTo>
                    <a:lnTo>
                      <a:pt x="50" y="132"/>
                    </a:lnTo>
                    <a:lnTo>
                      <a:pt x="74" y="114"/>
                    </a:lnTo>
                    <a:lnTo>
                      <a:pt x="73" y="103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28" name="Freeform 1580"/>
              <p:cNvSpPr>
                <a:spLocks/>
              </p:cNvSpPr>
              <p:nvPr/>
            </p:nvSpPr>
            <p:spPr bwMode="auto">
              <a:xfrm>
                <a:off x="7953" y="6168"/>
                <a:ext cx="63" cy="66"/>
              </a:xfrm>
              <a:custGeom>
                <a:avLst/>
                <a:gdLst>
                  <a:gd name="T0" fmla="*/ 237 w 251"/>
                  <a:gd name="T1" fmla="*/ 0 h 265"/>
                  <a:gd name="T2" fmla="*/ 219 w 251"/>
                  <a:gd name="T3" fmla="*/ 7 h 265"/>
                  <a:gd name="T4" fmla="*/ 135 w 251"/>
                  <a:gd name="T5" fmla="*/ 98 h 265"/>
                  <a:gd name="T6" fmla="*/ 103 w 251"/>
                  <a:gd name="T7" fmla="*/ 133 h 265"/>
                  <a:gd name="T8" fmla="*/ 6 w 251"/>
                  <a:gd name="T9" fmla="*/ 236 h 265"/>
                  <a:gd name="T10" fmla="*/ 0 w 251"/>
                  <a:gd name="T11" fmla="*/ 247 h 265"/>
                  <a:gd name="T12" fmla="*/ 2 w 251"/>
                  <a:gd name="T13" fmla="*/ 260 h 265"/>
                  <a:gd name="T14" fmla="*/ 14 w 251"/>
                  <a:gd name="T15" fmla="*/ 265 h 265"/>
                  <a:gd name="T16" fmla="*/ 32 w 251"/>
                  <a:gd name="T17" fmla="*/ 258 h 265"/>
                  <a:gd name="T18" fmla="*/ 116 w 251"/>
                  <a:gd name="T19" fmla="*/ 167 h 265"/>
                  <a:gd name="T20" fmla="*/ 148 w 251"/>
                  <a:gd name="T21" fmla="*/ 133 h 265"/>
                  <a:gd name="T22" fmla="*/ 244 w 251"/>
                  <a:gd name="T23" fmla="*/ 29 h 265"/>
                  <a:gd name="T24" fmla="*/ 251 w 251"/>
                  <a:gd name="T25" fmla="*/ 18 h 265"/>
                  <a:gd name="T26" fmla="*/ 237 w 251"/>
                  <a:gd name="T27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1" h="265">
                    <a:moveTo>
                      <a:pt x="237" y="0"/>
                    </a:moveTo>
                    <a:lnTo>
                      <a:pt x="219" y="7"/>
                    </a:lnTo>
                    <a:lnTo>
                      <a:pt x="135" y="98"/>
                    </a:lnTo>
                    <a:lnTo>
                      <a:pt x="103" y="133"/>
                    </a:lnTo>
                    <a:lnTo>
                      <a:pt x="6" y="236"/>
                    </a:lnTo>
                    <a:lnTo>
                      <a:pt x="0" y="247"/>
                    </a:lnTo>
                    <a:lnTo>
                      <a:pt x="2" y="260"/>
                    </a:lnTo>
                    <a:lnTo>
                      <a:pt x="14" y="265"/>
                    </a:lnTo>
                    <a:lnTo>
                      <a:pt x="32" y="258"/>
                    </a:lnTo>
                    <a:lnTo>
                      <a:pt x="116" y="167"/>
                    </a:lnTo>
                    <a:lnTo>
                      <a:pt x="148" y="133"/>
                    </a:lnTo>
                    <a:lnTo>
                      <a:pt x="244" y="29"/>
                    </a:lnTo>
                    <a:lnTo>
                      <a:pt x="251" y="18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29" name="Freeform 1581"/>
              <p:cNvSpPr>
                <a:spLocks/>
              </p:cNvSpPr>
              <p:nvPr/>
            </p:nvSpPr>
            <p:spPr bwMode="auto">
              <a:xfrm>
                <a:off x="7968" y="6168"/>
                <a:ext cx="19" cy="33"/>
              </a:xfrm>
              <a:custGeom>
                <a:avLst/>
                <a:gdLst>
                  <a:gd name="T0" fmla="*/ 25 w 75"/>
                  <a:gd name="T1" fmla="*/ 0 h 133"/>
                  <a:gd name="T2" fmla="*/ 0 w 75"/>
                  <a:gd name="T3" fmla="*/ 18 h 133"/>
                  <a:gd name="T4" fmla="*/ 2 w 75"/>
                  <a:gd name="T5" fmla="*/ 29 h 133"/>
                  <a:gd name="T6" fmla="*/ 43 w 75"/>
                  <a:gd name="T7" fmla="*/ 133 h 133"/>
                  <a:gd name="T8" fmla="*/ 75 w 75"/>
                  <a:gd name="T9" fmla="*/ 98 h 133"/>
                  <a:gd name="T10" fmla="*/ 39 w 75"/>
                  <a:gd name="T11" fmla="*/ 7 h 133"/>
                  <a:gd name="T12" fmla="*/ 25 w 75"/>
                  <a:gd name="T13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5" h="133">
                    <a:moveTo>
                      <a:pt x="25" y="0"/>
                    </a:moveTo>
                    <a:lnTo>
                      <a:pt x="0" y="18"/>
                    </a:lnTo>
                    <a:lnTo>
                      <a:pt x="2" y="29"/>
                    </a:lnTo>
                    <a:lnTo>
                      <a:pt x="43" y="133"/>
                    </a:lnTo>
                    <a:lnTo>
                      <a:pt x="75" y="98"/>
                    </a:lnTo>
                    <a:lnTo>
                      <a:pt x="39" y="7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0" name="Freeform 1582"/>
              <p:cNvSpPr>
                <a:spLocks/>
              </p:cNvSpPr>
              <p:nvPr/>
            </p:nvSpPr>
            <p:spPr bwMode="auto">
              <a:xfrm>
                <a:off x="8105" y="6177"/>
                <a:ext cx="24" cy="57"/>
              </a:xfrm>
              <a:custGeom>
                <a:avLst/>
                <a:gdLst>
                  <a:gd name="T0" fmla="*/ 94 w 94"/>
                  <a:gd name="T1" fmla="*/ 0 h 228"/>
                  <a:gd name="T2" fmla="*/ 56 w 94"/>
                  <a:gd name="T3" fmla="*/ 0 h 228"/>
                  <a:gd name="T4" fmla="*/ 0 w 94"/>
                  <a:gd name="T5" fmla="*/ 210 h 228"/>
                  <a:gd name="T6" fmla="*/ 14 w 94"/>
                  <a:gd name="T7" fmla="*/ 228 h 228"/>
                  <a:gd name="T8" fmla="*/ 38 w 94"/>
                  <a:gd name="T9" fmla="*/ 210 h 228"/>
                  <a:gd name="T10" fmla="*/ 94 w 94"/>
                  <a:gd name="T11" fmla="*/ 0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" h="228">
                    <a:moveTo>
                      <a:pt x="94" y="0"/>
                    </a:moveTo>
                    <a:lnTo>
                      <a:pt x="56" y="0"/>
                    </a:lnTo>
                    <a:lnTo>
                      <a:pt x="0" y="210"/>
                    </a:lnTo>
                    <a:lnTo>
                      <a:pt x="14" y="228"/>
                    </a:lnTo>
                    <a:lnTo>
                      <a:pt x="38" y="210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1" name="Freeform 1583"/>
              <p:cNvSpPr>
                <a:spLocks/>
              </p:cNvSpPr>
              <p:nvPr/>
            </p:nvSpPr>
            <p:spPr bwMode="auto">
              <a:xfrm>
                <a:off x="8134" y="6173"/>
                <a:ext cx="21" cy="61"/>
              </a:xfrm>
              <a:custGeom>
                <a:avLst/>
                <a:gdLst>
                  <a:gd name="T0" fmla="*/ 76 w 87"/>
                  <a:gd name="T1" fmla="*/ 0 h 243"/>
                  <a:gd name="T2" fmla="*/ 18 w 87"/>
                  <a:gd name="T3" fmla="*/ 15 h 243"/>
                  <a:gd name="T4" fmla="*/ 41 w 87"/>
                  <a:gd name="T5" fmla="*/ 27 h 243"/>
                  <a:gd name="T6" fmla="*/ 45 w 87"/>
                  <a:gd name="T7" fmla="*/ 54 h 243"/>
                  <a:gd name="T8" fmla="*/ 0 w 87"/>
                  <a:gd name="T9" fmla="*/ 225 h 243"/>
                  <a:gd name="T10" fmla="*/ 14 w 87"/>
                  <a:gd name="T11" fmla="*/ 243 h 243"/>
                  <a:gd name="T12" fmla="*/ 38 w 87"/>
                  <a:gd name="T13" fmla="*/ 225 h 243"/>
                  <a:gd name="T14" fmla="*/ 84 w 87"/>
                  <a:gd name="T15" fmla="*/ 54 h 243"/>
                  <a:gd name="T16" fmla="*/ 87 w 87"/>
                  <a:gd name="T17" fmla="*/ 37 h 243"/>
                  <a:gd name="T18" fmla="*/ 76 w 87"/>
                  <a:gd name="T19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243">
                    <a:moveTo>
                      <a:pt x="76" y="0"/>
                    </a:moveTo>
                    <a:lnTo>
                      <a:pt x="18" y="15"/>
                    </a:lnTo>
                    <a:lnTo>
                      <a:pt x="41" y="27"/>
                    </a:lnTo>
                    <a:lnTo>
                      <a:pt x="45" y="54"/>
                    </a:lnTo>
                    <a:lnTo>
                      <a:pt x="0" y="225"/>
                    </a:lnTo>
                    <a:lnTo>
                      <a:pt x="14" y="243"/>
                    </a:lnTo>
                    <a:lnTo>
                      <a:pt x="38" y="225"/>
                    </a:lnTo>
                    <a:lnTo>
                      <a:pt x="84" y="54"/>
                    </a:lnTo>
                    <a:lnTo>
                      <a:pt x="87" y="37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2" name="Freeform 1584"/>
              <p:cNvSpPr>
                <a:spLocks/>
              </p:cNvSpPr>
              <p:nvPr/>
            </p:nvSpPr>
            <p:spPr bwMode="auto">
              <a:xfrm>
                <a:off x="8077" y="6168"/>
                <a:ext cx="76" cy="66"/>
              </a:xfrm>
              <a:custGeom>
                <a:avLst/>
                <a:gdLst>
                  <a:gd name="T0" fmla="*/ 257 w 304"/>
                  <a:gd name="T1" fmla="*/ 0 h 265"/>
                  <a:gd name="T2" fmla="*/ 85 w 304"/>
                  <a:gd name="T3" fmla="*/ 0 h 265"/>
                  <a:gd name="T4" fmla="*/ 61 w 304"/>
                  <a:gd name="T5" fmla="*/ 18 h 265"/>
                  <a:gd name="T6" fmla="*/ 0 w 304"/>
                  <a:gd name="T7" fmla="*/ 247 h 265"/>
                  <a:gd name="T8" fmla="*/ 13 w 304"/>
                  <a:gd name="T9" fmla="*/ 265 h 265"/>
                  <a:gd name="T10" fmla="*/ 38 w 304"/>
                  <a:gd name="T11" fmla="*/ 247 h 265"/>
                  <a:gd name="T12" fmla="*/ 94 w 304"/>
                  <a:gd name="T13" fmla="*/ 37 h 265"/>
                  <a:gd name="T14" fmla="*/ 170 w 304"/>
                  <a:gd name="T15" fmla="*/ 37 h 265"/>
                  <a:gd name="T16" fmla="*/ 208 w 304"/>
                  <a:gd name="T17" fmla="*/ 37 h 265"/>
                  <a:gd name="T18" fmla="*/ 246 w 304"/>
                  <a:gd name="T19" fmla="*/ 37 h 265"/>
                  <a:gd name="T20" fmla="*/ 304 w 304"/>
                  <a:gd name="T21" fmla="*/ 22 h 265"/>
                  <a:gd name="T22" fmla="*/ 294 w 304"/>
                  <a:gd name="T23" fmla="*/ 11 h 265"/>
                  <a:gd name="T24" fmla="*/ 257 w 304"/>
                  <a:gd name="T25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4" h="265">
                    <a:moveTo>
                      <a:pt x="257" y="0"/>
                    </a:moveTo>
                    <a:lnTo>
                      <a:pt x="85" y="0"/>
                    </a:lnTo>
                    <a:lnTo>
                      <a:pt x="61" y="18"/>
                    </a:lnTo>
                    <a:lnTo>
                      <a:pt x="0" y="247"/>
                    </a:lnTo>
                    <a:lnTo>
                      <a:pt x="13" y="265"/>
                    </a:lnTo>
                    <a:lnTo>
                      <a:pt x="38" y="247"/>
                    </a:lnTo>
                    <a:lnTo>
                      <a:pt x="94" y="37"/>
                    </a:lnTo>
                    <a:lnTo>
                      <a:pt x="170" y="37"/>
                    </a:lnTo>
                    <a:lnTo>
                      <a:pt x="208" y="37"/>
                    </a:lnTo>
                    <a:lnTo>
                      <a:pt x="246" y="37"/>
                    </a:lnTo>
                    <a:lnTo>
                      <a:pt x="304" y="22"/>
                    </a:lnTo>
                    <a:lnTo>
                      <a:pt x="294" y="11"/>
                    </a:lnTo>
                    <a:lnTo>
                      <a:pt x="2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3" name="Freeform 1585"/>
              <p:cNvSpPr>
                <a:spLocks/>
              </p:cNvSpPr>
              <p:nvPr/>
            </p:nvSpPr>
            <p:spPr bwMode="auto">
              <a:xfrm>
                <a:off x="8165" y="6175"/>
                <a:ext cx="51" cy="59"/>
              </a:xfrm>
              <a:custGeom>
                <a:avLst/>
                <a:gdLst>
                  <a:gd name="T0" fmla="*/ 75 w 204"/>
                  <a:gd name="T1" fmla="*/ 0 h 238"/>
                  <a:gd name="T2" fmla="*/ 49 w 204"/>
                  <a:gd name="T3" fmla="*/ 26 h 238"/>
                  <a:gd name="T4" fmla="*/ 29 w 204"/>
                  <a:gd name="T5" fmla="*/ 68 h 238"/>
                  <a:gd name="T6" fmla="*/ 3 w 204"/>
                  <a:gd name="T7" fmla="*/ 162 h 238"/>
                  <a:gd name="T8" fmla="*/ 0 w 204"/>
                  <a:gd name="T9" fmla="*/ 180 h 238"/>
                  <a:gd name="T10" fmla="*/ 11 w 204"/>
                  <a:gd name="T11" fmla="*/ 217 h 238"/>
                  <a:gd name="T12" fmla="*/ 21 w 204"/>
                  <a:gd name="T13" fmla="*/ 227 h 238"/>
                  <a:gd name="T14" fmla="*/ 58 w 204"/>
                  <a:gd name="T15" fmla="*/ 238 h 238"/>
                  <a:gd name="T16" fmla="*/ 154 w 204"/>
                  <a:gd name="T17" fmla="*/ 238 h 238"/>
                  <a:gd name="T18" fmla="*/ 178 w 204"/>
                  <a:gd name="T19" fmla="*/ 220 h 238"/>
                  <a:gd name="T20" fmla="*/ 164 w 204"/>
                  <a:gd name="T21" fmla="*/ 201 h 238"/>
                  <a:gd name="T22" fmla="*/ 69 w 204"/>
                  <a:gd name="T23" fmla="*/ 201 h 238"/>
                  <a:gd name="T24" fmla="*/ 46 w 204"/>
                  <a:gd name="T25" fmla="*/ 189 h 238"/>
                  <a:gd name="T26" fmla="*/ 42 w 204"/>
                  <a:gd name="T27" fmla="*/ 162 h 238"/>
                  <a:gd name="T28" fmla="*/ 52 w 204"/>
                  <a:gd name="T29" fmla="*/ 125 h 238"/>
                  <a:gd name="T30" fmla="*/ 204 w 204"/>
                  <a:gd name="T31" fmla="*/ 125 h 238"/>
                  <a:gd name="T32" fmla="*/ 62 w 204"/>
                  <a:gd name="T33" fmla="*/ 86 h 238"/>
                  <a:gd name="T34" fmla="*/ 66 w 204"/>
                  <a:gd name="T35" fmla="*/ 68 h 238"/>
                  <a:gd name="T36" fmla="*/ 67 w 204"/>
                  <a:gd name="T37" fmla="*/ 66 h 238"/>
                  <a:gd name="T38" fmla="*/ 94 w 204"/>
                  <a:gd name="T39" fmla="*/ 27 h 238"/>
                  <a:gd name="T40" fmla="*/ 96 w 204"/>
                  <a:gd name="T41" fmla="*/ 26 h 238"/>
                  <a:gd name="T42" fmla="*/ 140 w 204"/>
                  <a:gd name="T43" fmla="*/ 10 h 238"/>
                  <a:gd name="T44" fmla="*/ 75 w 204"/>
                  <a:gd name="T45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4" h="238">
                    <a:moveTo>
                      <a:pt x="75" y="0"/>
                    </a:moveTo>
                    <a:lnTo>
                      <a:pt x="49" y="26"/>
                    </a:lnTo>
                    <a:lnTo>
                      <a:pt x="29" y="68"/>
                    </a:lnTo>
                    <a:lnTo>
                      <a:pt x="3" y="162"/>
                    </a:lnTo>
                    <a:lnTo>
                      <a:pt x="0" y="180"/>
                    </a:lnTo>
                    <a:lnTo>
                      <a:pt x="11" y="217"/>
                    </a:lnTo>
                    <a:lnTo>
                      <a:pt x="21" y="227"/>
                    </a:lnTo>
                    <a:lnTo>
                      <a:pt x="58" y="238"/>
                    </a:lnTo>
                    <a:lnTo>
                      <a:pt x="154" y="238"/>
                    </a:lnTo>
                    <a:lnTo>
                      <a:pt x="178" y="220"/>
                    </a:lnTo>
                    <a:lnTo>
                      <a:pt x="164" y="201"/>
                    </a:lnTo>
                    <a:lnTo>
                      <a:pt x="69" y="201"/>
                    </a:lnTo>
                    <a:lnTo>
                      <a:pt x="46" y="189"/>
                    </a:lnTo>
                    <a:lnTo>
                      <a:pt x="42" y="162"/>
                    </a:lnTo>
                    <a:lnTo>
                      <a:pt x="52" y="125"/>
                    </a:lnTo>
                    <a:lnTo>
                      <a:pt x="204" y="125"/>
                    </a:lnTo>
                    <a:lnTo>
                      <a:pt x="62" y="86"/>
                    </a:lnTo>
                    <a:lnTo>
                      <a:pt x="66" y="68"/>
                    </a:lnTo>
                    <a:lnTo>
                      <a:pt x="67" y="66"/>
                    </a:lnTo>
                    <a:lnTo>
                      <a:pt x="94" y="27"/>
                    </a:lnTo>
                    <a:lnTo>
                      <a:pt x="96" y="26"/>
                    </a:lnTo>
                    <a:lnTo>
                      <a:pt x="140" y="1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4" name="Freeform 1586"/>
              <p:cNvSpPr>
                <a:spLocks/>
              </p:cNvSpPr>
              <p:nvPr/>
            </p:nvSpPr>
            <p:spPr bwMode="auto">
              <a:xfrm>
                <a:off x="8181" y="6168"/>
                <a:ext cx="40" cy="38"/>
              </a:xfrm>
              <a:custGeom>
                <a:avLst/>
                <a:gdLst>
                  <a:gd name="T0" fmla="*/ 88 w 160"/>
                  <a:gd name="T1" fmla="*/ 0 h 152"/>
                  <a:gd name="T2" fmla="*/ 54 w 160"/>
                  <a:gd name="T3" fmla="*/ 5 h 152"/>
                  <a:gd name="T4" fmla="*/ 13 w 160"/>
                  <a:gd name="T5" fmla="*/ 27 h 152"/>
                  <a:gd name="T6" fmla="*/ 78 w 160"/>
                  <a:gd name="T7" fmla="*/ 37 h 152"/>
                  <a:gd name="T8" fmla="*/ 79 w 160"/>
                  <a:gd name="T9" fmla="*/ 37 h 152"/>
                  <a:gd name="T10" fmla="*/ 112 w 160"/>
                  <a:gd name="T11" fmla="*/ 54 h 152"/>
                  <a:gd name="T12" fmla="*/ 114 w 160"/>
                  <a:gd name="T13" fmla="*/ 55 h 152"/>
                  <a:gd name="T14" fmla="*/ 119 w 160"/>
                  <a:gd name="T15" fmla="*/ 95 h 152"/>
                  <a:gd name="T16" fmla="*/ 114 w 160"/>
                  <a:gd name="T17" fmla="*/ 113 h 152"/>
                  <a:gd name="T18" fmla="*/ 0 w 160"/>
                  <a:gd name="T19" fmla="*/ 113 h 152"/>
                  <a:gd name="T20" fmla="*/ 142 w 160"/>
                  <a:gd name="T21" fmla="*/ 152 h 152"/>
                  <a:gd name="T22" fmla="*/ 157 w 160"/>
                  <a:gd name="T23" fmla="*/ 95 h 152"/>
                  <a:gd name="T24" fmla="*/ 160 w 160"/>
                  <a:gd name="T25" fmla="*/ 63 h 152"/>
                  <a:gd name="T26" fmla="*/ 147 w 160"/>
                  <a:gd name="T27" fmla="*/ 27 h 152"/>
                  <a:gd name="T28" fmla="*/ 126 w 160"/>
                  <a:gd name="T29" fmla="*/ 9 h 152"/>
                  <a:gd name="T30" fmla="*/ 88 w 160"/>
                  <a:gd name="T31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0" h="152">
                    <a:moveTo>
                      <a:pt x="88" y="0"/>
                    </a:moveTo>
                    <a:lnTo>
                      <a:pt x="54" y="5"/>
                    </a:lnTo>
                    <a:lnTo>
                      <a:pt x="13" y="27"/>
                    </a:lnTo>
                    <a:lnTo>
                      <a:pt x="78" y="37"/>
                    </a:lnTo>
                    <a:lnTo>
                      <a:pt x="79" y="37"/>
                    </a:lnTo>
                    <a:lnTo>
                      <a:pt x="112" y="54"/>
                    </a:lnTo>
                    <a:lnTo>
                      <a:pt x="114" y="55"/>
                    </a:lnTo>
                    <a:lnTo>
                      <a:pt x="119" y="95"/>
                    </a:lnTo>
                    <a:lnTo>
                      <a:pt x="114" y="113"/>
                    </a:lnTo>
                    <a:lnTo>
                      <a:pt x="0" y="113"/>
                    </a:lnTo>
                    <a:lnTo>
                      <a:pt x="142" y="152"/>
                    </a:lnTo>
                    <a:lnTo>
                      <a:pt x="157" y="95"/>
                    </a:lnTo>
                    <a:lnTo>
                      <a:pt x="160" y="63"/>
                    </a:lnTo>
                    <a:lnTo>
                      <a:pt x="147" y="27"/>
                    </a:lnTo>
                    <a:lnTo>
                      <a:pt x="126" y="9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5" name="Freeform 1587"/>
              <p:cNvSpPr>
                <a:spLocks/>
              </p:cNvSpPr>
              <p:nvPr/>
            </p:nvSpPr>
            <p:spPr bwMode="auto">
              <a:xfrm>
                <a:off x="8267" y="6172"/>
                <a:ext cx="25" cy="62"/>
              </a:xfrm>
              <a:custGeom>
                <a:avLst/>
                <a:gdLst>
                  <a:gd name="T0" fmla="*/ 99 w 99"/>
                  <a:gd name="T1" fmla="*/ 0 h 247"/>
                  <a:gd name="T2" fmla="*/ 57 w 99"/>
                  <a:gd name="T3" fmla="*/ 19 h 247"/>
                  <a:gd name="T4" fmla="*/ 0 w 99"/>
                  <a:gd name="T5" fmla="*/ 229 h 247"/>
                  <a:gd name="T6" fmla="*/ 14 w 99"/>
                  <a:gd name="T7" fmla="*/ 247 h 247"/>
                  <a:gd name="T8" fmla="*/ 39 w 99"/>
                  <a:gd name="T9" fmla="*/ 229 h 247"/>
                  <a:gd name="T10" fmla="*/ 99 w 99"/>
                  <a:gd name="T11" fmla="*/ 0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" h="247">
                    <a:moveTo>
                      <a:pt x="99" y="0"/>
                    </a:moveTo>
                    <a:lnTo>
                      <a:pt x="57" y="19"/>
                    </a:lnTo>
                    <a:lnTo>
                      <a:pt x="0" y="229"/>
                    </a:lnTo>
                    <a:lnTo>
                      <a:pt x="14" y="247"/>
                    </a:lnTo>
                    <a:lnTo>
                      <a:pt x="39" y="229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6" name="Freeform 1588"/>
              <p:cNvSpPr>
                <a:spLocks/>
              </p:cNvSpPr>
              <p:nvPr/>
            </p:nvSpPr>
            <p:spPr bwMode="auto">
              <a:xfrm>
                <a:off x="8229" y="6168"/>
                <a:ext cx="63" cy="66"/>
              </a:xfrm>
              <a:custGeom>
                <a:avLst/>
                <a:gdLst>
                  <a:gd name="T0" fmla="*/ 237 w 251"/>
                  <a:gd name="T1" fmla="*/ 0 h 265"/>
                  <a:gd name="T2" fmla="*/ 161 w 251"/>
                  <a:gd name="T3" fmla="*/ 0 h 265"/>
                  <a:gd name="T4" fmla="*/ 138 w 251"/>
                  <a:gd name="T5" fmla="*/ 15 h 265"/>
                  <a:gd name="T6" fmla="*/ 3 w 251"/>
                  <a:gd name="T7" fmla="*/ 241 h 265"/>
                  <a:gd name="T8" fmla="*/ 0 w 251"/>
                  <a:gd name="T9" fmla="*/ 246 h 265"/>
                  <a:gd name="T10" fmla="*/ 14 w 251"/>
                  <a:gd name="T11" fmla="*/ 265 h 265"/>
                  <a:gd name="T12" fmla="*/ 35 w 251"/>
                  <a:gd name="T13" fmla="*/ 253 h 265"/>
                  <a:gd name="T14" fmla="*/ 165 w 251"/>
                  <a:gd name="T15" fmla="*/ 37 h 265"/>
                  <a:gd name="T16" fmla="*/ 209 w 251"/>
                  <a:gd name="T17" fmla="*/ 37 h 265"/>
                  <a:gd name="T18" fmla="*/ 251 w 251"/>
                  <a:gd name="T19" fmla="*/ 18 h 265"/>
                  <a:gd name="T20" fmla="*/ 237 w 251"/>
                  <a:gd name="T21" fmla="*/ 0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1" h="265">
                    <a:moveTo>
                      <a:pt x="237" y="0"/>
                    </a:moveTo>
                    <a:lnTo>
                      <a:pt x="161" y="0"/>
                    </a:lnTo>
                    <a:lnTo>
                      <a:pt x="138" y="15"/>
                    </a:lnTo>
                    <a:lnTo>
                      <a:pt x="3" y="241"/>
                    </a:lnTo>
                    <a:lnTo>
                      <a:pt x="0" y="246"/>
                    </a:lnTo>
                    <a:lnTo>
                      <a:pt x="14" y="265"/>
                    </a:lnTo>
                    <a:lnTo>
                      <a:pt x="35" y="253"/>
                    </a:lnTo>
                    <a:lnTo>
                      <a:pt x="165" y="37"/>
                    </a:lnTo>
                    <a:lnTo>
                      <a:pt x="209" y="37"/>
                    </a:lnTo>
                    <a:lnTo>
                      <a:pt x="251" y="18"/>
                    </a:lnTo>
                    <a:lnTo>
                      <a:pt x="2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7" name="Line 1589"/>
              <p:cNvSpPr>
                <a:spLocks noChangeShapeType="1"/>
              </p:cNvSpPr>
              <p:nvPr/>
            </p:nvSpPr>
            <p:spPr bwMode="auto">
              <a:xfrm>
                <a:off x="8167" y="4467"/>
                <a:ext cx="78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8" name="Line 1590"/>
              <p:cNvSpPr>
                <a:spLocks noChangeShapeType="1"/>
              </p:cNvSpPr>
              <p:nvPr/>
            </p:nvSpPr>
            <p:spPr bwMode="auto">
              <a:xfrm>
                <a:off x="8305" y="4483"/>
                <a:ext cx="120" cy="1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39" name="Line 1591"/>
              <p:cNvSpPr>
                <a:spLocks noChangeShapeType="1"/>
              </p:cNvSpPr>
              <p:nvPr/>
            </p:nvSpPr>
            <p:spPr bwMode="auto">
              <a:xfrm>
                <a:off x="8485" y="4504"/>
                <a:ext cx="120" cy="1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40" name="Line 1592"/>
              <p:cNvSpPr>
                <a:spLocks noChangeShapeType="1"/>
              </p:cNvSpPr>
              <p:nvPr/>
            </p:nvSpPr>
            <p:spPr bwMode="auto">
              <a:xfrm>
                <a:off x="8665" y="4525"/>
                <a:ext cx="78" cy="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41" name="Freeform 1593"/>
              <p:cNvSpPr>
                <a:spLocks/>
              </p:cNvSpPr>
              <p:nvPr/>
            </p:nvSpPr>
            <p:spPr bwMode="auto">
              <a:xfrm>
                <a:off x="8736" y="4529"/>
                <a:ext cx="15" cy="13"/>
              </a:xfrm>
              <a:custGeom>
                <a:avLst/>
                <a:gdLst>
                  <a:gd name="T0" fmla="*/ 30 w 63"/>
                  <a:gd name="T1" fmla="*/ 17 h 51"/>
                  <a:gd name="T2" fmla="*/ 60 w 63"/>
                  <a:gd name="T3" fmla="*/ 0 h 51"/>
                  <a:gd name="T4" fmla="*/ 63 w 63"/>
                  <a:gd name="T5" fmla="*/ 11 h 51"/>
                  <a:gd name="T6" fmla="*/ 63 w 63"/>
                  <a:gd name="T7" fmla="*/ 21 h 51"/>
                  <a:gd name="T8" fmla="*/ 61 w 63"/>
                  <a:gd name="T9" fmla="*/ 31 h 51"/>
                  <a:gd name="T10" fmla="*/ 54 w 63"/>
                  <a:gd name="T11" fmla="*/ 40 h 51"/>
                  <a:gd name="T12" fmla="*/ 47 w 63"/>
                  <a:gd name="T13" fmla="*/ 47 h 51"/>
                  <a:gd name="T14" fmla="*/ 36 w 63"/>
                  <a:gd name="T15" fmla="*/ 51 h 51"/>
                  <a:gd name="T16" fmla="*/ 26 w 63"/>
                  <a:gd name="T17" fmla="*/ 51 h 51"/>
                  <a:gd name="T18" fmla="*/ 16 w 63"/>
                  <a:gd name="T19" fmla="*/ 48 h 51"/>
                  <a:gd name="T20" fmla="*/ 7 w 63"/>
                  <a:gd name="T21" fmla="*/ 42 h 51"/>
                  <a:gd name="T22" fmla="*/ 0 w 63"/>
                  <a:gd name="T23" fmla="*/ 34 h 51"/>
                  <a:gd name="T24" fmla="*/ 30 w 63"/>
                  <a:gd name="T25" fmla="*/ 1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" h="51">
                    <a:moveTo>
                      <a:pt x="30" y="17"/>
                    </a:moveTo>
                    <a:lnTo>
                      <a:pt x="60" y="0"/>
                    </a:lnTo>
                    <a:lnTo>
                      <a:pt x="63" y="11"/>
                    </a:lnTo>
                    <a:lnTo>
                      <a:pt x="63" y="21"/>
                    </a:lnTo>
                    <a:lnTo>
                      <a:pt x="61" y="31"/>
                    </a:lnTo>
                    <a:lnTo>
                      <a:pt x="54" y="40"/>
                    </a:lnTo>
                    <a:lnTo>
                      <a:pt x="47" y="47"/>
                    </a:lnTo>
                    <a:lnTo>
                      <a:pt x="36" y="51"/>
                    </a:lnTo>
                    <a:lnTo>
                      <a:pt x="26" y="51"/>
                    </a:lnTo>
                    <a:lnTo>
                      <a:pt x="16" y="48"/>
                    </a:lnTo>
                    <a:lnTo>
                      <a:pt x="7" y="42"/>
                    </a:lnTo>
                    <a:lnTo>
                      <a:pt x="0" y="34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42" name="Freeform 1594"/>
              <p:cNvSpPr>
                <a:spLocks/>
              </p:cNvSpPr>
              <p:nvPr/>
            </p:nvSpPr>
            <p:spPr bwMode="auto">
              <a:xfrm>
                <a:off x="8736" y="4529"/>
                <a:ext cx="15" cy="13"/>
              </a:xfrm>
              <a:custGeom>
                <a:avLst/>
                <a:gdLst>
                  <a:gd name="T0" fmla="*/ 60 w 63"/>
                  <a:gd name="T1" fmla="*/ 0 h 51"/>
                  <a:gd name="T2" fmla="*/ 63 w 63"/>
                  <a:gd name="T3" fmla="*/ 11 h 51"/>
                  <a:gd name="T4" fmla="*/ 63 w 63"/>
                  <a:gd name="T5" fmla="*/ 21 h 51"/>
                  <a:gd name="T6" fmla="*/ 61 w 63"/>
                  <a:gd name="T7" fmla="*/ 31 h 51"/>
                  <a:gd name="T8" fmla="*/ 54 w 63"/>
                  <a:gd name="T9" fmla="*/ 40 h 51"/>
                  <a:gd name="T10" fmla="*/ 47 w 63"/>
                  <a:gd name="T11" fmla="*/ 47 h 51"/>
                  <a:gd name="T12" fmla="*/ 36 w 63"/>
                  <a:gd name="T13" fmla="*/ 51 h 51"/>
                  <a:gd name="T14" fmla="*/ 26 w 63"/>
                  <a:gd name="T15" fmla="*/ 51 h 51"/>
                  <a:gd name="T16" fmla="*/ 16 w 63"/>
                  <a:gd name="T17" fmla="*/ 48 h 51"/>
                  <a:gd name="T18" fmla="*/ 7 w 63"/>
                  <a:gd name="T19" fmla="*/ 42 h 51"/>
                  <a:gd name="T20" fmla="*/ 0 w 63"/>
                  <a:gd name="T21" fmla="*/ 3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51">
                    <a:moveTo>
                      <a:pt x="60" y="0"/>
                    </a:moveTo>
                    <a:lnTo>
                      <a:pt x="63" y="11"/>
                    </a:lnTo>
                    <a:lnTo>
                      <a:pt x="63" y="21"/>
                    </a:lnTo>
                    <a:lnTo>
                      <a:pt x="61" y="31"/>
                    </a:lnTo>
                    <a:lnTo>
                      <a:pt x="54" y="40"/>
                    </a:lnTo>
                    <a:lnTo>
                      <a:pt x="47" y="47"/>
                    </a:lnTo>
                    <a:lnTo>
                      <a:pt x="36" y="51"/>
                    </a:lnTo>
                    <a:lnTo>
                      <a:pt x="26" y="51"/>
                    </a:lnTo>
                    <a:lnTo>
                      <a:pt x="16" y="48"/>
                    </a:lnTo>
                    <a:lnTo>
                      <a:pt x="7" y="42"/>
                    </a:lnTo>
                    <a:lnTo>
                      <a:pt x="0" y="3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43" name="Freeform 1595"/>
              <p:cNvSpPr>
                <a:spLocks/>
              </p:cNvSpPr>
              <p:nvPr/>
            </p:nvSpPr>
            <p:spPr bwMode="auto">
              <a:xfrm>
                <a:off x="8341" y="3806"/>
                <a:ext cx="409" cy="732"/>
              </a:xfrm>
              <a:custGeom>
                <a:avLst/>
                <a:gdLst>
                  <a:gd name="T0" fmla="*/ 1580 w 1640"/>
                  <a:gd name="T1" fmla="*/ 2929 h 2929"/>
                  <a:gd name="T2" fmla="*/ 1610 w 1640"/>
                  <a:gd name="T3" fmla="*/ 2912 h 2929"/>
                  <a:gd name="T4" fmla="*/ 1640 w 1640"/>
                  <a:gd name="T5" fmla="*/ 2895 h 2929"/>
                  <a:gd name="T6" fmla="*/ 59 w 1640"/>
                  <a:gd name="T7" fmla="*/ 0 h 2929"/>
                  <a:gd name="T8" fmla="*/ 30 w 1640"/>
                  <a:gd name="T9" fmla="*/ 17 h 2929"/>
                  <a:gd name="T10" fmla="*/ 0 w 1640"/>
                  <a:gd name="T11" fmla="*/ 34 h 2929"/>
                  <a:gd name="T12" fmla="*/ 1580 w 1640"/>
                  <a:gd name="T13" fmla="*/ 2929 h 2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0" h="2929">
                    <a:moveTo>
                      <a:pt x="1580" y="2929"/>
                    </a:moveTo>
                    <a:lnTo>
                      <a:pt x="1610" y="2912"/>
                    </a:lnTo>
                    <a:lnTo>
                      <a:pt x="1640" y="2895"/>
                    </a:lnTo>
                    <a:lnTo>
                      <a:pt x="59" y="0"/>
                    </a:lnTo>
                    <a:lnTo>
                      <a:pt x="30" y="17"/>
                    </a:lnTo>
                    <a:lnTo>
                      <a:pt x="0" y="34"/>
                    </a:lnTo>
                    <a:lnTo>
                      <a:pt x="1580" y="29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44" name="Freeform 1596"/>
              <p:cNvSpPr>
                <a:spLocks/>
              </p:cNvSpPr>
              <p:nvPr/>
            </p:nvSpPr>
            <p:spPr bwMode="auto">
              <a:xfrm>
                <a:off x="8341" y="3806"/>
                <a:ext cx="409" cy="732"/>
              </a:xfrm>
              <a:custGeom>
                <a:avLst/>
                <a:gdLst>
                  <a:gd name="T0" fmla="*/ 1580 w 1640"/>
                  <a:gd name="T1" fmla="*/ 2929 h 2929"/>
                  <a:gd name="T2" fmla="*/ 1610 w 1640"/>
                  <a:gd name="T3" fmla="*/ 2912 h 2929"/>
                  <a:gd name="T4" fmla="*/ 1640 w 1640"/>
                  <a:gd name="T5" fmla="*/ 2895 h 2929"/>
                  <a:gd name="T6" fmla="*/ 59 w 1640"/>
                  <a:gd name="T7" fmla="*/ 0 h 2929"/>
                  <a:gd name="T8" fmla="*/ 30 w 1640"/>
                  <a:gd name="T9" fmla="*/ 17 h 2929"/>
                  <a:gd name="T10" fmla="*/ 0 w 1640"/>
                  <a:gd name="T11" fmla="*/ 34 h 2929"/>
                  <a:gd name="T12" fmla="*/ 1580 w 1640"/>
                  <a:gd name="T13" fmla="*/ 2929 h 2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0" h="2929">
                    <a:moveTo>
                      <a:pt x="1580" y="2929"/>
                    </a:moveTo>
                    <a:lnTo>
                      <a:pt x="1610" y="2912"/>
                    </a:lnTo>
                    <a:lnTo>
                      <a:pt x="1640" y="2895"/>
                    </a:lnTo>
                    <a:lnTo>
                      <a:pt x="59" y="0"/>
                    </a:lnTo>
                    <a:lnTo>
                      <a:pt x="30" y="17"/>
                    </a:lnTo>
                    <a:lnTo>
                      <a:pt x="0" y="34"/>
                    </a:lnTo>
                    <a:lnTo>
                      <a:pt x="1580" y="2929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45" name="Freeform 1597"/>
              <p:cNvSpPr>
                <a:spLocks/>
              </p:cNvSpPr>
              <p:nvPr/>
            </p:nvSpPr>
            <p:spPr bwMode="auto">
              <a:xfrm>
                <a:off x="8340" y="3801"/>
                <a:ext cx="15" cy="13"/>
              </a:xfrm>
              <a:custGeom>
                <a:avLst/>
                <a:gdLst>
                  <a:gd name="T0" fmla="*/ 34 w 63"/>
                  <a:gd name="T1" fmla="*/ 34 h 51"/>
                  <a:gd name="T2" fmla="*/ 4 w 63"/>
                  <a:gd name="T3" fmla="*/ 51 h 51"/>
                  <a:gd name="T4" fmla="*/ 0 w 63"/>
                  <a:gd name="T5" fmla="*/ 40 h 51"/>
                  <a:gd name="T6" fmla="*/ 0 w 63"/>
                  <a:gd name="T7" fmla="*/ 30 h 51"/>
                  <a:gd name="T8" fmla="*/ 3 w 63"/>
                  <a:gd name="T9" fmla="*/ 20 h 51"/>
                  <a:gd name="T10" fmla="*/ 9 w 63"/>
                  <a:gd name="T11" fmla="*/ 11 h 51"/>
                  <a:gd name="T12" fmla="*/ 17 w 63"/>
                  <a:gd name="T13" fmla="*/ 4 h 51"/>
                  <a:gd name="T14" fmla="*/ 27 w 63"/>
                  <a:gd name="T15" fmla="*/ 0 h 51"/>
                  <a:gd name="T16" fmla="*/ 38 w 63"/>
                  <a:gd name="T17" fmla="*/ 0 h 51"/>
                  <a:gd name="T18" fmla="*/ 48 w 63"/>
                  <a:gd name="T19" fmla="*/ 3 h 51"/>
                  <a:gd name="T20" fmla="*/ 57 w 63"/>
                  <a:gd name="T21" fmla="*/ 10 h 51"/>
                  <a:gd name="T22" fmla="*/ 63 w 63"/>
                  <a:gd name="T23" fmla="*/ 17 h 51"/>
                  <a:gd name="T24" fmla="*/ 34 w 63"/>
                  <a:gd name="T25" fmla="*/ 3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" h="51">
                    <a:moveTo>
                      <a:pt x="34" y="34"/>
                    </a:moveTo>
                    <a:lnTo>
                      <a:pt x="4" y="51"/>
                    </a:lnTo>
                    <a:lnTo>
                      <a:pt x="0" y="40"/>
                    </a:lnTo>
                    <a:lnTo>
                      <a:pt x="0" y="30"/>
                    </a:lnTo>
                    <a:lnTo>
                      <a:pt x="3" y="20"/>
                    </a:lnTo>
                    <a:lnTo>
                      <a:pt x="9" y="11"/>
                    </a:lnTo>
                    <a:lnTo>
                      <a:pt x="17" y="4"/>
                    </a:lnTo>
                    <a:lnTo>
                      <a:pt x="27" y="0"/>
                    </a:lnTo>
                    <a:lnTo>
                      <a:pt x="38" y="0"/>
                    </a:lnTo>
                    <a:lnTo>
                      <a:pt x="48" y="3"/>
                    </a:lnTo>
                    <a:lnTo>
                      <a:pt x="57" y="10"/>
                    </a:lnTo>
                    <a:lnTo>
                      <a:pt x="63" y="17"/>
                    </a:lnTo>
                    <a:lnTo>
                      <a:pt x="34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46" name="Freeform 1598"/>
              <p:cNvSpPr>
                <a:spLocks/>
              </p:cNvSpPr>
              <p:nvPr/>
            </p:nvSpPr>
            <p:spPr bwMode="auto">
              <a:xfrm>
                <a:off x="8340" y="3801"/>
                <a:ext cx="15" cy="13"/>
              </a:xfrm>
              <a:custGeom>
                <a:avLst/>
                <a:gdLst>
                  <a:gd name="T0" fmla="*/ 4 w 63"/>
                  <a:gd name="T1" fmla="*/ 51 h 51"/>
                  <a:gd name="T2" fmla="*/ 0 w 63"/>
                  <a:gd name="T3" fmla="*/ 40 h 51"/>
                  <a:gd name="T4" fmla="*/ 0 w 63"/>
                  <a:gd name="T5" fmla="*/ 30 h 51"/>
                  <a:gd name="T6" fmla="*/ 3 w 63"/>
                  <a:gd name="T7" fmla="*/ 20 h 51"/>
                  <a:gd name="T8" fmla="*/ 9 w 63"/>
                  <a:gd name="T9" fmla="*/ 11 h 51"/>
                  <a:gd name="T10" fmla="*/ 17 w 63"/>
                  <a:gd name="T11" fmla="*/ 4 h 51"/>
                  <a:gd name="T12" fmla="*/ 27 w 63"/>
                  <a:gd name="T13" fmla="*/ 0 h 51"/>
                  <a:gd name="T14" fmla="*/ 38 w 63"/>
                  <a:gd name="T15" fmla="*/ 0 h 51"/>
                  <a:gd name="T16" fmla="*/ 48 w 63"/>
                  <a:gd name="T17" fmla="*/ 3 h 51"/>
                  <a:gd name="T18" fmla="*/ 57 w 63"/>
                  <a:gd name="T19" fmla="*/ 10 h 51"/>
                  <a:gd name="T20" fmla="*/ 63 w 63"/>
                  <a:gd name="T21" fmla="*/ 1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51">
                    <a:moveTo>
                      <a:pt x="4" y="51"/>
                    </a:moveTo>
                    <a:lnTo>
                      <a:pt x="0" y="40"/>
                    </a:lnTo>
                    <a:lnTo>
                      <a:pt x="0" y="30"/>
                    </a:lnTo>
                    <a:lnTo>
                      <a:pt x="3" y="20"/>
                    </a:lnTo>
                    <a:lnTo>
                      <a:pt x="9" y="11"/>
                    </a:lnTo>
                    <a:lnTo>
                      <a:pt x="17" y="4"/>
                    </a:lnTo>
                    <a:lnTo>
                      <a:pt x="27" y="0"/>
                    </a:lnTo>
                    <a:lnTo>
                      <a:pt x="38" y="0"/>
                    </a:lnTo>
                    <a:lnTo>
                      <a:pt x="48" y="3"/>
                    </a:lnTo>
                    <a:lnTo>
                      <a:pt x="57" y="10"/>
                    </a:lnTo>
                    <a:lnTo>
                      <a:pt x="63" y="1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47" name="Freeform 1599"/>
              <p:cNvSpPr>
                <a:spLocks/>
              </p:cNvSpPr>
              <p:nvPr/>
            </p:nvSpPr>
            <p:spPr bwMode="auto">
              <a:xfrm>
                <a:off x="8340" y="3801"/>
                <a:ext cx="16" cy="13"/>
              </a:xfrm>
              <a:custGeom>
                <a:avLst/>
                <a:gdLst>
                  <a:gd name="T0" fmla="*/ 34 w 65"/>
                  <a:gd name="T1" fmla="*/ 34 h 50"/>
                  <a:gd name="T2" fmla="*/ 3 w 65"/>
                  <a:gd name="T3" fmla="*/ 50 h 50"/>
                  <a:gd name="T4" fmla="*/ 0 w 65"/>
                  <a:gd name="T5" fmla="*/ 39 h 50"/>
                  <a:gd name="T6" fmla="*/ 0 w 65"/>
                  <a:gd name="T7" fmla="*/ 28 h 50"/>
                  <a:gd name="T8" fmla="*/ 4 w 65"/>
                  <a:gd name="T9" fmla="*/ 17 h 50"/>
                  <a:gd name="T10" fmla="*/ 11 w 65"/>
                  <a:gd name="T11" fmla="*/ 10 h 50"/>
                  <a:gd name="T12" fmla="*/ 18 w 65"/>
                  <a:gd name="T13" fmla="*/ 3 h 50"/>
                  <a:gd name="T14" fmla="*/ 29 w 65"/>
                  <a:gd name="T15" fmla="*/ 0 h 50"/>
                  <a:gd name="T16" fmla="*/ 40 w 65"/>
                  <a:gd name="T17" fmla="*/ 0 h 50"/>
                  <a:gd name="T18" fmla="*/ 50 w 65"/>
                  <a:gd name="T19" fmla="*/ 4 h 50"/>
                  <a:gd name="T20" fmla="*/ 58 w 65"/>
                  <a:gd name="T21" fmla="*/ 11 h 50"/>
                  <a:gd name="T22" fmla="*/ 65 w 65"/>
                  <a:gd name="T23" fmla="*/ 19 h 50"/>
                  <a:gd name="T24" fmla="*/ 34 w 65"/>
                  <a:gd name="T25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50">
                    <a:moveTo>
                      <a:pt x="34" y="34"/>
                    </a:moveTo>
                    <a:lnTo>
                      <a:pt x="3" y="50"/>
                    </a:lnTo>
                    <a:lnTo>
                      <a:pt x="0" y="39"/>
                    </a:lnTo>
                    <a:lnTo>
                      <a:pt x="0" y="28"/>
                    </a:lnTo>
                    <a:lnTo>
                      <a:pt x="4" y="17"/>
                    </a:lnTo>
                    <a:lnTo>
                      <a:pt x="11" y="10"/>
                    </a:lnTo>
                    <a:lnTo>
                      <a:pt x="18" y="3"/>
                    </a:lnTo>
                    <a:lnTo>
                      <a:pt x="29" y="0"/>
                    </a:lnTo>
                    <a:lnTo>
                      <a:pt x="40" y="0"/>
                    </a:lnTo>
                    <a:lnTo>
                      <a:pt x="50" y="4"/>
                    </a:lnTo>
                    <a:lnTo>
                      <a:pt x="58" y="11"/>
                    </a:lnTo>
                    <a:lnTo>
                      <a:pt x="65" y="19"/>
                    </a:lnTo>
                    <a:lnTo>
                      <a:pt x="34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48" name="Freeform 1600"/>
              <p:cNvSpPr>
                <a:spLocks/>
              </p:cNvSpPr>
              <p:nvPr/>
            </p:nvSpPr>
            <p:spPr bwMode="auto">
              <a:xfrm>
                <a:off x="8340" y="3801"/>
                <a:ext cx="16" cy="13"/>
              </a:xfrm>
              <a:custGeom>
                <a:avLst/>
                <a:gdLst>
                  <a:gd name="T0" fmla="*/ 3 w 65"/>
                  <a:gd name="T1" fmla="*/ 50 h 50"/>
                  <a:gd name="T2" fmla="*/ 0 w 65"/>
                  <a:gd name="T3" fmla="*/ 39 h 50"/>
                  <a:gd name="T4" fmla="*/ 0 w 65"/>
                  <a:gd name="T5" fmla="*/ 28 h 50"/>
                  <a:gd name="T6" fmla="*/ 4 w 65"/>
                  <a:gd name="T7" fmla="*/ 17 h 50"/>
                  <a:gd name="T8" fmla="*/ 11 w 65"/>
                  <a:gd name="T9" fmla="*/ 10 h 50"/>
                  <a:gd name="T10" fmla="*/ 18 w 65"/>
                  <a:gd name="T11" fmla="*/ 3 h 50"/>
                  <a:gd name="T12" fmla="*/ 29 w 65"/>
                  <a:gd name="T13" fmla="*/ 0 h 50"/>
                  <a:gd name="T14" fmla="*/ 40 w 65"/>
                  <a:gd name="T15" fmla="*/ 0 h 50"/>
                  <a:gd name="T16" fmla="*/ 50 w 65"/>
                  <a:gd name="T17" fmla="*/ 4 h 50"/>
                  <a:gd name="T18" fmla="*/ 58 w 65"/>
                  <a:gd name="T19" fmla="*/ 11 h 50"/>
                  <a:gd name="T20" fmla="*/ 65 w 65"/>
                  <a:gd name="T21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50">
                    <a:moveTo>
                      <a:pt x="3" y="50"/>
                    </a:moveTo>
                    <a:lnTo>
                      <a:pt x="0" y="39"/>
                    </a:lnTo>
                    <a:lnTo>
                      <a:pt x="0" y="28"/>
                    </a:lnTo>
                    <a:lnTo>
                      <a:pt x="4" y="17"/>
                    </a:lnTo>
                    <a:lnTo>
                      <a:pt x="11" y="10"/>
                    </a:lnTo>
                    <a:lnTo>
                      <a:pt x="18" y="3"/>
                    </a:lnTo>
                    <a:lnTo>
                      <a:pt x="29" y="0"/>
                    </a:lnTo>
                    <a:lnTo>
                      <a:pt x="40" y="0"/>
                    </a:lnTo>
                    <a:lnTo>
                      <a:pt x="50" y="4"/>
                    </a:lnTo>
                    <a:lnTo>
                      <a:pt x="58" y="11"/>
                    </a:lnTo>
                    <a:lnTo>
                      <a:pt x="65" y="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49" name="Freeform 1601"/>
              <p:cNvSpPr>
                <a:spLocks/>
              </p:cNvSpPr>
              <p:nvPr/>
            </p:nvSpPr>
            <p:spPr bwMode="auto">
              <a:xfrm>
                <a:off x="8340" y="3806"/>
                <a:ext cx="375" cy="752"/>
              </a:xfrm>
              <a:custGeom>
                <a:avLst/>
                <a:gdLst>
                  <a:gd name="T0" fmla="*/ 62 w 1499"/>
                  <a:gd name="T1" fmla="*/ 0 h 3008"/>
                  <a:gd name="T2" fmla="*/ 31 w 1499"/>
                  <a:gd name="T3" fmla="*/ 15 h 3008"/>
                  <a:gd name="T4" fmla="*/ 0 w 1499"/>
                  <a:gd name="T5" fmla="*/ 31 h 3008"/>
                  <a:gd name="T6" fmla="*/ 1437 w 1499"/>
                  <a:gd name="T7" fmla="*/ 3008 h 3008"/>
                  <a:gd name="T8" fmla="*/ 1468 w 1499"/>
                  <a:gd name="T9" fmla="*/ 2993 h 3008"/>
                  <a:gd name="T10" fmla="*/ 1499 w 1499"/>
                  <a:gd name="T11" fmla="*/ 2977 h 3008"/>
                  <a:gd name="T12" fmla="*/ 62 w 1499"/>
                  <a:gd name="T13" fmla="*/ 0 h 3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9" h="3008">
                    <a:moveTo>
                      <a:pt x="62" y="0"/>
                    </a:moveTo>
                    <a:lnTo>
                      <a:pt x="31" y="15"/>
                    </a:lnTo>
                    <a:lnTo>
                      <a:pt x="0" y="31"/>
                    </a:lnTo>
                    <a:lnTo>
                      <a:pt x="1437" y="3008"/>
                    </a:lnTo>
                    <a:lnTo>
                      <a:pt x="1468" y="2993"/>
                    </a:lnTo>
                    <a:lnTo>
                      <a:pt x="1499" y="2977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0" name="Freeform 1602"/>
              <p:cNvSpPr>
                <a:spLocks/>
              </p:cNvSpPr>
              <p:nvPr/>
            </p:nvSpPr>
            <p:spPr bwMode="auto">
              <a:xfrm>
                <a:off x="8340" y="3806"/>
                <a:ext cx="375" cy="752"/>
              </a:xfrm>
              <a:custGeom>
                <a:avLst/>
                <a:gdLst>
                  <a:gd name="T0" fmla="*/ 62 w 1499"/>
                  <a:gd name="T1" fmla="*/ 0 h 3008"/>
                  <a:gd name="T2" fmla="*/ 31 w 1499"/>
                  <a:gd name="T3" fmla="*/ 15 h 3008"/>
                  <a:gd name="T4" fmla="*/ 0 w 1499"/>
                  <a:gd name="T5" fmla="*/ 31 h 3008"/>
                  <a:gd name="T6" fmla="*/ 1437 w 1499"/>
                  <a:gd name="T7" fmla="*/ 3008 h 3008"/>
                  <a:gd name="T8" fmla="*/ 1468 w 1499"/>
                  <a:gd name="T9" fmla="*/ 2993 h 3008"/>
                  <a:gd name="T10" fmla="*/ 1499 w 1499"/>
                  <a:gd name="T11" fmla="*/ 2977 h 3008"/>
                  <a:gd name="T12" fmla="*/ 62 w 1499"/>
                  <a:gd name="T13" fmla="*/ 0 h 30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9" h="3008">
                    <a:moveTo>
                      <a:pt x="62" y="0"/>
                    </a:moveTo>
                    <a:lnTo>
                      <a:pt x="31" y="15"/>
                    </a:lnTo>
                    <a:lnTo>
                      <a:pt x="0" y="31"/>
                    </a:lnTo>
                    <a:lnTo>
                      <a:pt x="1437" y="3008"/>
                    </a:lnTo>
                    <a:lnTo>
                      <a:pt x="1468" y="2993"/>
                    </a:lnTo>
                    <a:lnTo>
                      <a:pt x="1499" y="2977"/>
                    </a:lnTo>
                    <a:lnTo>
                      <a:pt x="62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1" name="Freeform 1603"/>
              <p:cNvSpPr>
                <a:spLocks/>
              </p:cNvSpPr>
              <p:nvPr/>
            </p:nvSpPr>
            <p:spPr bwMode="auto">
              <a:xfrm>
                <a:off x="8700" y="4550"/>
                <a:ext cx="16" cy="13"/>
              </a:xfrm>
              <a:custGeom>
                <a:avLst/>
                <a:gdLst>
                  <a:gd name="T0" fmla="*/ 31 w 64"/>
                  <a:gd name="T1" fmla="*/ 16 h 49"/>
                  <a:gd name="T2" fmla="*/ 62 w 64"/>
                  <a:gd name="T3" fmla="*/ 0 h 49"/>
                  <a:gd name="T4" fmla="*/ 64 w 64"/>
                  <a:gd name="T5" fmla="*/ 11 h 49"/>
                  <a:gd name="T6" fmla="*/ 64 w 64"/>
                  <a:gd name="T7" fmla="*/ 22 h 49"/>
                  <a:gd name="T8" fmla="*/ 61 w 64"/>
                  <a:gd name="T9" fmla="*/ 33 h 49"/>
                  <a:gd name="T10" fmla="*/ 54 w 64"/>
                  <a:gd name="T11" fmla="*/ 40 h 49"/>
                  <a:gd name="T12" fmla="*/ 46 w 64"/>
                  <a:gd name="T13" fmla="*/ 47 h 49"/>
                  <a:gd name="T14" fmla="*/ 36 w 64"/>
                  <a:gd name="T15" fmla="*/ 49 h 49"/>
                  <a:gd name="T16" fmla="*/ 25 w 64"/>
                  <a:gd name="T17" fmla="*/ 49 h 49"/>
                  <a:gd name="T18" fmla="*/ 14 w 64"/>
                  <a:gd name="T19" fmla="*/ 45 h 49"/>
                  <a:gd name="T20" fmla="*/ 7 w 64"/>
                  <a:gd name="T21" fmla="*/ 39 h 49"/>
                  <a:gd name="T22" fmla="*/ 0 w 64"/>
                  <a:gd name="T23" fmla="*/ 31 h 49"/>
                  <a:gd name="T24" fmla="*/ 31 w 64"/>
                  <a:gd name="T25" fmla="*/ 1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49">
                    <a:moveTo>
                      <a:pt x="31" y="16"/>
                    </a:moveTo>
                    <a:lnTo>
                      <a:pt x="62" y="0"/>
                    </a:lnTo>
                    <a:lnTo>
                      <a:pt x="64" y="11"/>
                    </a:lnTo>
                    <a:lnTo>
                      <a:pt x="64" y="22"/>
                    </a:lnTo>
                    <a:lnTo>
                      <a:pt x="61" y="33"/>
                    </a:lnTo>
                    <a:lnTo>
                      <a:pt x="54" y="40"/>
                    </a:lnTo>
                    <a:lnTo>
                      <a:pt x="46" y="47"/>
                    </a:lnTo>
                    <a:lnTo>
                      <a:pt x="36" y="49"/>
                    </a:lnTo>
                    <a:lnTo>
                      <a:pt x="25" y="49"/>
                    </a:lnTo>
                    <a:lnTo>
                      <a:pt x="14" y="45"/>
                    </a:lnTo>
                    <a:lnTo>
                      <a:pt x="7" y="39"/>
                    </a:lnTo>
                    <a:lnTo>
                      <a:pt x="0" y="31"/>
                    </a:lnTo>
                    <a:lnTo>
                      <a:pt x="31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2" name="Freeform 1604"/>
              <p:cNvSpPr>
                <a:spLocks/>
              </p:cNvSpPr>
              <p:nvPr/>
            </p:nvSpPr>
            <p:spPr bwMode="auto">
              <a:xfrm>
                <a:off x="8700" y="4550"/>
                <a:ext cx="16" cy="13"/>
              </a:xfrm>
              <a:custGeom>
                <a:avLst/>
                <a:gdLst>
                  <a:gd name="T0" fmla="*/ 62 w 64"/>
                  <a:gd name="T1" fmla="*/ 0 h 49"/>
                  <a:gd name="T2" fmla="*/ 64 w 64"/>
                  <a:gd name="T3" fmla="*/ 11 h 49"/>
                  <a:gd name="T4" fmla="*/ 64 w 64"/>
                  <a:gd name="T5" fmla="*/ 22 h 49"/>
                  <a:gd name="T6" fmla="*/ 61 w 64"/>
                  <a:gd name="T7" fmla="*/ 33 h 49"/>
                  <a:gd name="T8" fmla="*/ 54 w 64"/>
                  <a:gd name="T9" fmla="*/ 40 h 49"/>
                  <a:gd name="T10" fmla="*/ 46 w 64"/>
                  <a:gd name="T11" fmla="*/ 47 h 49"/>
                  <a:gd name="T12" fmla="*/ 36 w 64"/>
                  <a:gd name="T13" fmla="*/ 49 h 49"/>
                  <a:gd name="T14" fmla="*/ 25 w 64"/>
                  <a:gd name="T15" fmla="*/ 49 h 49"/>
                  <a:gd name="T16" fmla="*/ 14 w 64"/>
                  <a:gd name="T17" fmla="*/ 45 h 49"/>
                  <a:gd name="T18" fmla="*/ 7 w 64"/>
                  <a:gd name="T19" fmla="*/ 39 h 49"/>
                  <a:gd name="T20" fmla="*/ 0 w 64"/>
                  <a:gd name="T21" fmla="*/ 3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49">
                    <a:moveTo>
                      <a:pt x="62" y="0"/>
                    </a:moveTo>
                    <a:lnTo>
                      <a:pt x="64" y="11"/>
                    </a:lnTo>
                    <a:lnTo>
                      <a:pt x="64" y="22"/>
                    </a:lnTo>
                    <a:lnTo>
                      <a:pt x="61" y="33"/>
                    </a:lnTo>
                    <a:lnTo>
                      <a:pt x="54" y="40"/>
                    </a:lnTo>
                    <a:lnTo>
                      <a:pt x="46" y="47"/>
                    </a:lnTo>
                    <a:lnTo>
                      <a:pt x="36" y="49"/>
                    </a:lnTo>
                    <a:lnTo>
                      <a:pt x="25" y="49"/>
                    </a:lnTo>
                    <a:lnTo>
                      <a:pt x="14" y="45"/>
                    </a:lnTo>
                    <a:lnTo>
                      <a:pt x="7" y="39"/>
                    </a:lnTo>
                    <a:lnTo>
                      <a:pt x="0" y="3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3" name="Freeform 1605"/>
              <p:cNvSpPr>
                <a:spLocks/>
              </p:cNvSpPr>
              <p:nvPr/>
            </p:nvSpPr>
            <p:spPr bwMode="auto">
              <a:xfrm>
                <a:off x="8521" y="5056"/>
                <a:ext cx="16" cy="10"/>
              </a:xfrm>
              <a:custGeom>
                <a:avLst/>
                <a:gdLst>
                  <a:gd name="T0" fmla="*/ 33 w 67"/>
                  <a:gd name="T1" fmla="*/ 6 h 39"/>
                  <a:gd name="T2" fmla="*/ 67 w 67"/>
                  <a:gd name="T3" fmla="*/ 0 h 39"/>
                  <a:gd name="T4" fmla="*/ 67 w 67"/>
                  <a:gd name="T5" fmla="*/ 11 h 39"/>
                  <a:gd name="T6" fmla="*/ 63 w 67"/>
                  <a:gd name="T7" fmla="*/ 21 h 39"/>
                  <a:gd name="T8" fmla="*/ 57 w 67"/>
                  <a:gd name="T9" fmla="*/ 30 h 39"/>
                  <a:gd name="T10" fmla="*/ 49 w 67"/>
                  <a:gd name="T11" fmla="*/ 36 h 39"/>
                  <a:gd name="T12" fmla="*/ 39 w 67"/>
                  <a:gd name="T13" fmla="*/ 39 h 39"/>
                  <a:gd name="T14" fmla="*/ 28 w 67"/>
                  <a:gd name="T15" fmla="*/ 39 h 39"/>
                  <a:gd name="T16" fmla="*/ 18 w 67"/>
                  <a:gd name="T17" fmla="*/ 35 h 39"/>
                  <a:gd name="T18" fmla="*/ 9 w 67"/>
                  <a:gd name="T19" fmla="*/ 29 h 39"/>
                  <a:gd name="T20" fmla="*/ 3 w 67"/>
                  <a:gd name="T21" fmla="*/ 21 h 39"/>
                  <a:gd name="T22" fmla="*/ 0 w 67"/>
                  <a:gd name="T23" fmla="*/ 11 h 39"/>
                  <a:gd name="T24" fmla="*/ 33 w 67"/>
                  <a:gd name="T25" fmla="*/ 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39">
                    <a:moveTo>
                      <a:pt x="33" y="6"/>
                    </a:moveTo>
                    <a:lnTo>
                      <a:pt x="67" y="0"/>
                    </a:lnTo>
                    <a:lnTo>
                      <a:pt x="67" y="11"/>
                    </a:lnTo>
                    <a:lnTo>
                      <a:pt x="63" y="21"/>
                    </a:lnTo>
                    <a:lnTo>
                      <a:pt x="57" y="30"/>
                    </a:lnTo>
                    <a:lnTo>
                      <a:pt x="49" y="36"/>
                    </a:lnTo>
                    <a:lnTo>
                      <a:pt x="39" y="39"/>
                    </a:lnTo>
                    <a:lnTo>
                      <a:pt x="28" y="39"/>
                    </a:lnTo>
                    <a:lnTo>
                      <a:pt x="18" y="35"/>
                    </a:lnTo>
                    <a:lnTo>
                      <a:pt x="9" y="29"/>
                    </a:lnTo>
                    <a:lnTo>
                      <a:pt x="3" y="21"/>
                    </a:lnTo>
                    <a:lnTo>
                      <a:pt x="0" y="11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4" name="Freeform 1606"/>
              <p:cNvSpPr>
                <a:spLocks/>
              </p:cNvSpPr>
              <p:nvPr/>
            </p:nvSpPr>
            <p:spPr bwMode="auto">
              <a:xfrm>
                <a:off x="8521" y="5056"/>
                <a:ext cx="16" cy="10"/>
              </a:xfrm>
              <a:custGeom>
                <a:avLst/>
                <a:gdLst>
                  <a:gd name="T0" fmla="*/ 67 w 67"/>
                  <a:gd name="T1" fmla="*/ 0 h 39"/>
                  <a:gd name="T2" fmla="*/ 67 w 67"/>
                  <a:gd name="T3" fmla="*/ 11 h 39"/>
                  <a:gd name="T4" fmla="*/ 63 w 67"/>
                  <a:gd name="T5" fmla="*/ 21 h 39"/>
                  <a:gd name="T6" fmla="*/ 57 w 67"/>
                  <a:gd name="T7" fmla="*/ 30 h 39"/>
                  <a:gd name="T8" fmla="*/ 49 w 67"/>
                  <a:gd name="T9" fmla="*/ 36 h 39"/>
                  <a:gd name="T10" fmla="*/ 39 w 67"/>
                  <a:gd name="T11" fmla="*/ 39 h 39"/>
                  <a:gd name="T12" fmla="*/ 28 w 67"/>
                  <a:gd name="T13" fmla="*/ 39 h 39"/>
                  <a:gd name="T14" fmla="*/ 18 w 67"/>
                  <a:gd name="T15" fmla="*/ 35 h 39"/>
                  <a:gd name="T16" fmla="*/ 9 w 67"/>
                  <a:gd name="T17" fmla="*/ 29 h 39"/>
                  <a:gd name="T18" fmla="*/ 3 w 67"/>
                  <a:gd name="T19" fmla="*/ 21 h 39"/>
                  <a:gd name="T20" fmla="*/ 0 w 67"/>
                  <a:gd name="T21" fmla="*/ 1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39">
                    <a:moveTo>
                      <a:pt x="67" y="0"/>
                    </a:moveTo>
                    <a:lnTo>
                      <a:pt x="67" y="11"/>
                    </a:lnTo>
                    <a:lnTo>
                      <a:pt x="63" y="21"/>
                    </a:lnTo>
                    <a:lnTo>
                      <a:pt x="57" y="30"/>
                    </a:lnTo>
                    <a:lnTo>
                      <a:pt x="49" y="36"/>
                    </a:lnTo>
                    <a:lnTo>
                      <a:pt x="39" y="39"/>
                    </a:lnTo>
                    <a:lnTo>
                      <a:pt x="28" y="39"/>
                    </a:lnTo>
                    <a:lnTo>
                      <a:pt x="18" y="35"/>
                    </a:lnTo>
                    <a:lnTo>
                      <a:pt x="9" y="29"/>
                    </a:lnTo>
                    <a:lnTo>
                      <a:pt x="3" y="21"/>
                    </a:lnTo>
                    <a:lnTo>
                      <a:pt x="0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5" name="Freeform 1607"/>
              <p:cNvSpPr>
                <a:spLocks/>
              </p:cNvSpPr>
              <p:nvPr/>
            </p:nvSpPr>
            <p:spPr bwMode="auto">
              <a:xfrm>
                <a:off x="8340" y="3808"/>
                <a:ext cx="197" cy="1251"/>
              </a:xfrm>
              <a:custGeom>
                <a:avLst/>
                <a:gdLst>
                  <a:gd name="T0" fmla="*/ 724 w 791"/>
                  <a:gd name="T1" fmla="*/ 5001 h 5001"/>
                  <a:gd name="T2" fmla="*/ 757 w 791"/>
                  <a:gd name="T3" fmla="*/ 4996 h 5001"/>
                  <a:gd name="T4" fmla="*/ 791 w 791"/>
                  <a:gd name="T5" fmla="*/ 4990 h 5001"/>
                  <a:gd name="T6" fmla="*/ 67 w 791"/>
                  <a:gd name="T7" fmla="*/ 0 h 5001"/>
                  <a:gd name="T8" fmla="*/ 34 w 791"/>
                  <a:gd name="T9" fmla="*/ 5 h 5001"/>
                  <a:gd name="T10" fmla="*/ 0 w 791"/>
                  <a:gd name="T11" fmla="*/ 10 h 5001"/>
                  <a:gd name="T12" fmla="*/ 724 w 791"/>
                  <a:gd name="T13" fmla="*/ 5001 h 5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1" h="5001">
                    <a:moveTo>
                      <a:pt x="724" y="5001"/>
                    </a:moveTo>
                    <a:lnTo>
                      <a:pt x="757" y="4996"/>
                    </a:lnTo>
                    <a:lnTo>
                      <a:pt x="791" y="4990"/>
                    </a:lnTo>
                    <a:lnTo>
                      <a:pt x="67" y="0"/>
                    </a:lnTo>
                    <a:lnTo>
                      <a:pt x="34" y="5"/>
                    </a:lnTo>
                    <a:lnTo>
                      <a:pt x="0" y="10"/>
                    </a:lnTo>
                    <a:lnTo>
                      <a:pt x="724" y="50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6" name="Freeform 1608"/>
              <p:cNvSpPr>
                <a:spLocks/>
              </p:cNvSpPr>
              <p:nvPr/>
            </p:nvSpPr>
            <p:spPr bwMode="auto">
              <a:xfrm>
                <a:off x="8340" y="3808"/>
                <a:ext cx="197" cy="1251"/>
              </a:xfrm>
              <a:custGeom>
                <a:avLst/>
                <a:gdLst>
                  <a:gd name="T0" fmla="*/ 724 w 791"/>
                  <a:gd name="T1" fmla="*/ 5001 h 5001"/>
                  <a:gd name="T2" fmla="*/ 757 w 791"/>
                  <a:gd name="T3" fmla="*/ 4996 h 5001"/>
                  <a:gd name="T4" fmla="*/ 791 w 791"/>
                  <a:gd name="T5" fmla="*/ 4990 h 5001"/>
                  <a:gd name="T6" fmla="*/ 67 w 791"/>
                  <a:gd name="T7" fmla="*/ 0 h 5001"/>
                  <a:gd name="T8" fmla="*/ 34 w 791"/>
                  <a:gd name="T9" fmla="*/ 5 h 5001"/>
                  <a:gd name="T10" fmla="*/ 0 w 791"/>
                  <a:gd name="T11" fmla="*/ 10 h 5001"/>
                  <a:gd name="T12" fmla="*/ 724 w 791"/>
                  <a:gd name="T13" fmla="*/ 5001 h 5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1" h="5001">
                    <a:moveTo>
                      <a:pt x="724" y="5001"/>
                    </a:moveTo>
                    <a:lnTo>
                      <a:pt x="757" y="4996"/>
                    </a:lnTo>
                    <a:lnTo>
                      <a:pt x="791" y="4990"/>
                    </a:lnTo>
                    <a:lnTo>
                      <a:pt x="67" y="0"/>
                    </a:lnTo>
                    <a:lnTo>
                      <a:pt x="34" y="5"/>
                    </a:lnTo>
                    <a:lnTo>
                      <a:pt x="0" y="10"/>
                    </a:lnTo>
                    <a:lnTo>
                      <a:pt x="724" y="5001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7" name="Freeform 1609"/>
              <p:cNvSpPr>
                <a:spLocks/>
              </p:cNvSpPr>
              <p:nvPr/>
            </p:nvSpPr>
            <p:spPr bwMode="auto">
              <a:xfrm>
                <a:off x="8340" y="3801"/>
                <a:ext cx="16" cy="10"/>
              </a:xfrm>
              <a:custGeom>
                <a:avLst/>
                <a:gdLst>
                  <a:gd name="T0" fmla="*/ 34 w 67"/>
                  <a:gd name="T1" fmla="*/ 34 h 39"/>
                  <a:gd name="T2" fmla="*/ 0 w 67"/>
                  <a:gd name="T3" fmla="*/ 39 h 39"/>
                  <a:gd name="T4" fmla="*/ 0 w 67"/>
                  <a:gd name="T5" fmla="*/ 29 h 39"/>
                  <a:gd name="T6" fmla="*/ 4 w 67"/>
                  <a:gd name="T7" fmla="*/ 19 h 39"/>
                  <a:gd name="T8" fmla="*/ 11 w 67"/>
                  <a:gd name="T9" fmla="*/ 10 h 39"/>
                  <a:gd name="T10" fmla="*/ 18 w 67"/>
                  <a:gd name="T11" fmla="*/ 3 h 39"/>
                  <a:gd name="T12" fmla="*/ 29 w 67"/>
                  <a:gd name="T13" fmla="*/ 0 h 39"/>
                  <a:gd name="T14" fmla="*/ 39 w 67"/>
                  <a:gd name="T15" fmla="*/ 0 h 39"/>
                  <a:gd name="T16" fmla="*/ 49 w 67"/>
                  <a:gd name="T17" fmla="*/ 4 h 39"/>
                  <a:gd name="T18" fmla="*/ 58 w 67"/>
                  <a:gd name="T19" fmla="*/ 11 h 39"/>
                  <a:gd name="T20" fmla="*/ 65 w 67"/>
                  <a:gd name="T21" fmla="*/ 19 h 39"/>
                  <a:gd name="T22" fmla="*/ 67 w 67"/>
                  <a:gd name="T23" fmla="*/ 29 h 39"/>
                  <a:gd name="T24" fmla="*/ 34 w 67"/>
                  <a:gd name="T25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39">
                    <a:moveTo>
                      <a:pt x="34" y="34"/>
                    </a:moveTo>
                    <a:lnTo>
                      <a:pt x="0" y="39"/>
                    </a:lnTo>
                    <a:lnTo>
                      <a:pt x="0" y="29"/>
                    </a:lnTo>
                    <a:lnTo>
                      <a:pt x="4" y="19"/>
                    </a:lnTo>
                    <a:lnTo>
                      <a:pt x="11" y="10"/>
                    </a:lnTo>
                    <a:lnTo>
                      <a:pt x="18" y="3"/>
                    </a:lnTo>
                    <a:lnTo>
                      <a:pt x="29" y="0"/>
                    </a:lnTo>
                    <a:lnTo>
                      <a:pt x="39" y="0"/>
                    </a:lnTo>
                    <a:lnTo>
                      <a:pt x="49" y="4"/>
                    </a:lnTo>
                    <a:lnTo>
                      <a:pt x="58" y="11"/>
                    </a:lnTo>
                    <a:lnTo>
                      <a:pt x="65" y="19"/>
                    </a:lnTo>
                    <a:lnTo>
                      <a:pt x="67" y="29"/>
                    </a:lnTo>
                    <a:lnTo>
                      <a:pt x="34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8" name="Freeform 1610"/>
              <p:cNvSpPr>
                <a:spLocks/>
              </p:cNvSpPr>
              <p:nvPr/>
            </p:nvSpPr>
            <p:spPr bwMode="auto">
              <a:xfrm>
                <a:off x="8340" y="3801"/>
                <a:ext cx="16" cy="10"/>
              </a:xfrm>
              <a:custGeom>
                <a:avLst/>
                <a:gdLst>
                  <a:gd name="T0" fmla="*/ 0 w 67"/>
                  <a:gd name="T1" fmla="*/ 39 h 39"/>
                  <a:gd name="T2" fmla="*/ 0 w 67"/>
                  <a:gd name="T3" fmla="*/ 29 h 39"/>
                  <a:gd name="T4" fmla="*/ 4 w 67"/>
                  <a:gd name="T5" fmla="*/ 19 h 39"/>
                  <a:gd name="T6" fmla="*/ 11 w 67"/>
                  <a:gd name="T7" fmla="*/ 10 h 39"/>
                  <a:gd name="T8" fmla="*/ 18 w 67"/>
                  <a:gd name="T9" fmla="*/ 3 h 39"/>
                  <a:gd name="T10" fmla="*/ 29 w 67"/>
                  <a:gd name="T11" fmla="*/ 0 h 39"/>
                  <a:gd name="T12" fmla="*/ 39 w 67"/>
                  <a:gd name="T13" fmla="*/ 0 h 39"/>
                  <a:gd name="T14" fmla="*/ 49 w 67"/>
                  <a:gd name="T15" fmla="*/ 4 h 39"/>
                  <a:gd name="T16" fmla="*/ 58 w 67"/>
                  <a:gd name="T17" fmla="*/ 11 h 39"/>
                  <a:gd name="T18" fmla="*/ 65 w 67"/>
                  <a:gd name="T19" fmla="*/ 19 h 39"/>
                  <a:gd name="T20" fmla="*/ 67 w 67"/>
                  <a:gd name="T21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39">
                    <a:moveTo>
                      <a:pt x="0" y="39"/>
                    </a:moveTo>
                    <a:lnTo>
                      <a:pt x="0" y="29"/>
                    </a:lnTo>
                    <a:lnTo>
                      <a:pt x="4" y="19"/>
                    </a:lnTo>
                    <a:lnTo>
                      <a:pt x="11" y="10"/>
                    </a:lnTo>
                    <a:lnTo>
                      <a:pt x="18" y="3"/>
                    </a:lnTo>
                    <a:lnTo>
                      <a:pt x="29" y="0"/>
                    </a:lnTo>
                    <a:lnTo>
                      <a:pt x="39" y="0"/>
                    </a:lnTo>
                    <a:lnTo>
                      <a:pt x="49" y="4"/>
                    </a:lnTo>
                    <a:lnTo>
                      <a:pt x="58" y="11"/>
                    </a:lnTo>
                    <a:lnTo>
                      <a:pt x="65" y="19"/>
                    </a:lnTo>
                    <a:lnTo>
                      <a:pt x="67" y="2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959" name="Freeform 1611"/>
              <p:cNvSpPr>
                <a:spLocks/>
              </p:cNvSpPr>
              <p:nvPr/>
            </p:nvSpPr>
            <p:spPr bwMode="auto">
              <a:xfrm>
                <a:off x="8340" y="3801"/>
                <a:ext cx="16" cy="10"/>
              </a:xfrm>
              <a:custGeom>
                <a:avLst/>
                <a:gdLst>
                  <a:gd name="T0" fmla="*/ 34 w 67"/>
                  <a:gd name="T1" fmla="*/ 34 h 39"/>
                  <a:gd name="T2" fmla="*/ 0 w 67"/>
                  <a:gd name="T3" fmla="*/ 39 h 39"/>
                  <a:gd name="T4" fmla="*/ 0 w 67"/>
                  <a:gd name="T5" fmla="*/ 29 h 39"/>
                  <a:gd name="T6" fmla="*/ 4 w 67"/>
                  <a:gd name="T7" fmla="*/ 19 h 39"/>
                  <a:gd name="T8" fmla="*/ 11 w 67"/>
                  <a:gd name="T9" fmla="*/ 10 h 39"/>
                  <a:gd name="T10" fmla="*/ 18 w 67"/>
                  <a:gd name="T11" fmla="*/ 3 h 39"/>
                  <a:gd name="T12" fmla="*/ 29 w 67"/>
                  <a:gd name="T13" fmla="*/ 0 h 39"/>
                  <a:gd name="T14" fmla="*/ 39 w 67"/>
                  <a:gd name="T15" fmla="*/ 0 h 39"/>
                  <a:gd name="T16" fmla="*/ 49 w 67"/>
                  <a:gd name="T17" fmla="*/ 4 h 39"/>
                  <a:gd name="T18" fmla="*/ 58 w 67"/>
                  <a:gd name="T19" fmla="*/ 11 h 39"/>
                  <a:gd name="T20" fmla="*/ 65 w 67"/>
                  <a:gd name="T21" fmla="*/ 19 h 39"/>
                  <a:gd name="T22" fmla="*/ 67 w 67"/>
                  <a:gd name="T23" fmla="*/ 29 h 39"/>
                  <a:gd name="T24" fmla="*/ 34 w 67"/>
                  <a:gd name="T25" fmla="*/ 3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39">
                    <a:moveTo>
                      <a:pt x="34" y="34"/>
                    </a:moveTo>
                    <a:lnTo>
                      <a:pt x="0" y="39"/>
                    </a:lnTo>
                    <a:lnTo>
                      <a:pt x="0" y="29"/>
                    </a:lnTo>
                    <a:lnTo>
                      <a:pt x="4" y="19"/>
                    </a:lnTo>
                    <a:lnTo>
                      <a:pt x="11" y="10"/>
                    </a:lnTo>
                    <a:lnTo>
                      <a:pt x="18" y="3"/>
                    </a:lnTo>
                    <a:lnTo>
                      <a:pt x="29" y="0"/>
                    </a:lnTo>
                    <a:lnTo>
                      <a:pt x="39" y="0"/>
                    </a:lnTo>
                    <a:lnTo>
                      <a:pt x="49" y="4"/>
                    </a:lnTo>
                    <a:lnTo>
                      <a:pt x="58" y="11"/>
                    </a:lnTo>
                    <a:lnTo>
                      <a:pt x="65" y="19"/>
                    </a:lnTo>
                    <a:lnTo>
                      <a:pt x="67" y="29"/>
                    </a:lnTo>
                    <a:lnTo>
                      <a:pt x="34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5" name="Group 1612"/>
            <p:cNvGrpSpPr>
              <a:grpSpLocks/>
            </p:cNvGrpSpPr>
            <p:nvPr/>
          </p:nvGrpSpPr>
          <p:grpSpPr bwMode="auto">
            <a:xfrm>
              <a:off x="6313" y="1188"/>
              <a:ext cx="3533" cy="5427"/>
              <a:chOff x="6313" y="1188"/>
              <a:chExt cx="3533" cy="5427"/>
            </a:xfrm>
          </p:grpSpPr>
          <p:sp>
            <p:nvSpPr>
              <p:cNvPr id="560" name="Freeform 1613"/>
              <p:cNvSpPr>
                <a:spLocks/>
              </p:cNvSpPr>
              <p:nvPr/>
            </p:nvSpPr>
            <p:spPr bwMode="auto">
              <a:xfrm>
                <a:off x="8340" y="3801"/>
                <a:ext cx="16" cy="10"/>
              </a:xfrm>
              <a:custGeom>
                <a:avLst/>
                <a:gdLst>
                  <a:gd name="T0" fmla="*/ 0 w 67"/>
                  <a:gd name="T1" fmla="*/ 39 h 39"/>
                  <a:gd name="T2" fmla="*/ 0 w 67"/>
                  <a:gd name="T3" fmla="*/ 29 h 39"/>
                  <a:gd name="T4" fmla="*/ 4 w 67"/>
                  <a:gd name="T5" fmla="*/ 19 h 39"/>
                  <a:gd name="T6" fmla="*/ 11 w 67"/>
                  <a:gd name="T7" fmla="*/ 10 h 39"/>
                  <a:gd name="T8" fmla="*/ 18 w 67"/>
                  <a:gd name="T9" fmla="*/ 3 h 39"/>
                  <a:gd name="T10" fmla="*/ 29 w 67"/>
                  <a:gd name="T11" fmla="*/ 0 h 39"/>
                  <a:gd name="T12" fmla="*/ 39 w 67"/>
                  <a:gd name="T13" fmla="*/ 0 h 39"/>
                  <a:gd name="T14" fmla="*/ 49 w 67"/>
                  <a:gd name="T15" fmla="*/ 4 h 39"/>
                  <a:gd name="T16" fmla="*/ 58 w 67"/>
                  <a:gd name="T17" fmla="*/ 11 h 39"/>
                  <a:gd name="T18" fmla="*/ 65 w 67"/>
                  <a:gd name="T19" fmla="*/ 19 h 39"/>
                  <a:gd name="T20" fmla="*/ 67 w 67"/>
                  <a:gd name="T21" fmla="*/ 2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39">
                    <a:moveTo>
                      <a:pt x="0" y="39"/>
                    </a:moveTo>
                    <a:lnTo>
                      <a:pt x="0" y="29"/>
                    </a:lnTo>
                    <a:lnTo>
                      <a:pt x="4" y="19"/>
                    </a:lnTo>
                    <a:lnTo>
                      <a:pt x="11" y="10"/>
                    </a:lnTo>
                    <a:lnTo>
                      <a:pt x="18" y="3"/>
                    </a:lnTo>
                    <a:lnTo>
                      <a:pt x="29" y="0"/>
                    </a:lnTo>
                    <a:lnTo>
                      <a:pt x="39" y="0"/>
                    </a:lnTo>
                    <a:lnTo>
                      <a:pt x="49" y="4"/>
                    </a:lnTo>
                    <a:lnTo>
                      <a:pt x="58" y="11"/>
                    </a:lnTo>
                    <a:lnTo>
                      <a:pt x="65" y="19"/>
                    </a:lnTo>
                    <a:lnTo>
                      <a:pt x="67" y="2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61" name="Freeform 1614"/>
              <p:cNvSpPr>
                <a:spLocks/>
              </p:cNvSpPr>
              <p:nvPr/>
            </p:nvSpPr>
            <p:spPr bwMode="auto">
              <a:xfrm>
                <a:off x="8340" y="3808"/>
                <a:ext cx="197" cy="1251"/>
              </a:xfrm>
              <a:custGeom>
                <a:avLst/>
                <a:gdLst>
                  <a:gd name="T0" fmla="*/ 67 w 791"/>
                  <a:gd name="T1" fmla="*/ 0 h 5001"/>
                  <a:gd name="T2" fmla="*/ 34 w 791"/>
                  <a:gd name="T3" fmla="*/ 5 h 5001"/>
                  <a:gd name="T4" fmla="*/ 0 w 791"/>
                  <a:gd name="T5" fmla="*/ 10 h 5001"/>
                  <a:gd name="T6" fmla="*/ 724 w 791"/>
                  <a:gd name="T7" fmla="*/ 5001 h 5001"/>
                  <a:gd name="T8" fmla="*/ 757 w 791"/>
                  <a:gd name="T9" fmla="*/ 4996 h 5001"/>
                  <a:gd name="T10" fmla="*/ 791 w 791"/>
                  <a:gd name="T11" fmla="*/ 4990 h 5001"/>
                  <a:gd name="T12" fmla="*/ 67 w 791"/>
                  <a:gd name="T13" fmla="*/ 0 h 5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1" h="5001">
                    <a:moveTo>
                      <a:pt x="67" y="0"/>
                    </a:moveTo>
                    <a:lnTo>
                      <a:pt x="34" y="5"/>
                    </a:lnTo>
                    <a:lnTo>
                      <a:pt x="0" y="10"/>
                    </a:lnTo>
                    <a:lnTo>
                      <a:pt x="724" y="5001"/>
                    </a:lnTo>
                    <a:lnTo>
                      <a:pt x="757" y="4996"/>
                    </a:lnTo>
                    <a:lnTo>
                      <a:pt x="791" y="4990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62" name="Freeform 1615"/>
              <p:cNvSpPr>
                <a:spLocks/>
              </p:cNvSpPr>
              <p:nvPr/>
            </p:nvSpPr>
            <p:spPr bwMode="auto">
              <a:xfrm>
                <a:off x="8340" y="3808"/>
                <a:ext cx="197" cy="1251"/>
              </a:xfrm>
              <a:custGeom>
                <a:avLst/>
                <a:gdLst>
                  <a:gd name="T0" fmla="*/ 67 w 791"/>
                  <a:gd name="T1" fmla="*/ 0 h 5001"/>
                  <a:gd name="T2" fmla="*/ 34 w 791"/>
                  <a:gd name="T3" fmla="*/ 5 h 5001"/>
                  <a:gd name="T4" fmla="*/ 0 w 791"/>
                  <a:gd name="T5" fmla="*/ 10 h 5001"/>
                  <a:gd name="T6" fmla="*/ 724 w 791"/>
                  <a:gd name="T7" fmla="*/ 5001 h 5001"/>
                  <a:gd name="T8" fmla="*/ 757 w 791"/>
                  <a:gd name="T9" fmla="*/ 4996 h 5001"/>
                  <a:gd name="T10" fmla="*/ 791 w 791"/>
                  <a:gd name="T11" fmla="*/ 4990 h 5001"/>
                  <a:gd name="T12" fmla="*/ 67 w 791"/>
                  <a:gd name="T13" fmla="*/ 0 h 5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1" h="5001">
                    <a:moveTo>
                      <a:pt x="67" y="0"/>
                    </a:moveTo>
                    <a:lnTo>
                      <a:pt x="34" y="5"/>
                    </a:lnTo>
                    <a:lnTo>
                      <a:pt x="0" y="10"/>
                    </a:lnTo>
                    <a:lnTo>
                      <a:pt x="724" y="5001"/>
                    </a:lnTo>
                    <a:lnTo>
                      <a:pt x="757" y="4996"/>
                    </a:lnTo>
                    <a:lnTo>
                      <a:pt x="791" y="4990"/>
                    </a:lnTo>
                    <a:lnTo>
                      <a:pt x="67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63" name="Freeform 1616"/>
              <p:cNvSpPr>
                <a:spLocks/>
              </p:cNvSpPr>
              <p:nvPr/>
            </p:nvSpPr>
            <p:spPr bwMode="auto">
              <a:xfrm>
                <a:off x="8521" y="5056"/>
                <a:ext cx="16" cy="10"/>
              </a:xfrm>
              <a:custGeom>
                <a:avLst/>
                <a:gdLst>
                  <a:gd name="T0" fmla="*/ 33 w 67"/>
                  <a:gd name="T1" fmla="*/ 6 h 39"/>
                  <a:gd name="T2" fmla="*/ 67 w 67"/>
                  <a:gd name="T3" fmla="*/ 0 h 39"/>
                  <a:gd name="T4" fmla="*/ 67 w 67"/>
                  <a:gd name="T5" fmla="*/ 11 h 39"/>
                  <a:gd name="T6" fmla="*/ 63 w 67"/>
                  <a:gd name="T7" fmla="*/ 21 h 39"/>
                  <a:gd name="T8" fmla="*/ 57 w 67"/>
                  <a:gd name="T9" fmla="*/ 30 h 39"/>
                  <a:gd name="T10" fmla="*/ 49 w 67"/>
                  <a:gd name="T11" fmla="*/ 36 h 39"/>
                  <a:gd name="T12" fmla="*/ 39 w 67"/>
                  <a:gd name="T13" fmla="*/ 39 h 39"/>
                  <a:gd name="T14" fmla="*/ 28 w 67"/>
                  <a:gd name="T15" fmla="*/ 39 h 39"/>
                  <a:gd name="T16" fmla="*/ 18 w 67"/>
                  <a:gd name="T17" fmla="*/ 35 h 39"/>
                  <a:gd name="T18" fmla="*/ 9 w 67"/>
                  <a:gd name="T19" fmla="*/ 29 h 39"/>
                  <a:gd name="T20" fmla="*/ 3 w 67"/>
                  <a:gd name="T21" fmla="*/ 21 h 39"/>
                  <a:gd name="T22" fmla="*/ 0 w 67"/>
                  <a:gd name="T23" fmla="*/ 11 h 39"/>
                  <a:gd name="T24" fmla="*/ 33 w 67"/>
                  <a:gd name="T25" fmla="*/ 6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39">
                    <a:moveTo>
                      <a:pt x="33" y="6"/>
                    </a:moveTo>
                    <a:lnTo>
                      <a:pt x="67" y="0"/>
                    </a:lnTo>
                    <a:lnTo>
                      <a:pt x="67" y="11"/>
                    </a:lnTo>
                    <a:lnTo>
                      <a:pt x="63" y="21"/>
                    </a:lnTo>
                    <a:lnTo>
                      <a:pt x="57" y="30"/>
                    </a:lnTo>
                    <a:lnTo>
                      <a:pt x="49" y="36"/>
                    </a:lnTo>
                    <a:lnTo>
                      <a:pt x="39" y="39"/>
                    </a:lnTo>
                    <a:lnTo>
                      <a:pt x="28" y="39"/>
                    </a:lnTo>
                    <a:lnTo>
                      <a:pt x="18" y="35"/>
                    </a:lnTo>
                    <a:lnTo>
                      <a:pt x="9" y="29"/>
                    </a:lnTo>
                    <a:lnTo>
                      <a:pt x="3" y="21"/>
                    </a:lnTo>
                    <a:lnTo>
                      <a:pt x="0" y="11"/>
                    </a:lnTo>
                    <a:lnTo>
                      <a:pt x="3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64" name="Freeform 1617"/>
              <p:cNvSpPr>
                <a:spLocks/>
              </p:cNvSpPr>
              <p:nvPr/>
            </p:nvSpPr>
            <p:spPr bwMode="auto">
              <a:xfrm>
                <a:off x="8521" y="5056"/>
                <a:ext cx="16" cy="10"/>
              </a:xfrm>
              <a:custGeom>
                <a:avLst/>
                <a:gdLst>
                  <a:gd name="T0" fmla="*/ 67 w 67"/>
                  <a:gd name="T1" fmla="*/ 0 h 39"/>
                  <a:gd name="T2" fmla="*/ 67 w 67"/>
                  <a:gd name="T3" fmla="*/ 11 h 39"/>
                  <a:gd name="T4" fmla="*/ 63 w 67"/>
                  <a:gd name="T5" fmla="*/ 21 h 39"/>
                  <a:gd name="T6" fmla="*/ 57 w 67"/>
                  <a:gd name="T7" fmla="*/ 30 h 39"/>
                  <a:gd name="T8" fmla="*/ 49 w 67"/>
                  <a:gd name="T9" fmla="*/ 36 h 39"/>
                  <a:gd name="T10" fmla="*/ 39 w 67"/>
                  <a:gd name="T11" fmla="*/ 39 h 39"/>
                  <a:gd name="T12" fmla="*/ 28 w 67"/>
                  <a:gd name="T13" fmla="*/ 39 h 39"/>
                  <a:gd name="T14" fmla="*/ 18 w 67"/>
                  <a:gd name="T15" fmla="*/ 35 h 39"/>
                  <a:gd name="T16" fmla="*/ 9 w 67"/>
                  <a:gd name="T17" fmla="*/ 29 h 39"/>
                  <a:gd name="T18" fmla="*/ 3 w 67"/>
                  <a:gd name="T19" fmla="*/ 21 h 39"/>
                  <a:gd name="T20" fmla="*/ 0 w 67"/>
                  <a:gd name="T21" fmla="*/ 1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7" h="39">
                    <a:moveTo>
                      <a:pt x="67" y="0"/>
                    </a:moveTo>
                    <a:lnTo>
                      <a:pt x="67" y="11"/>
                    </a:lnTo>
                    <a:lnTo>
                      <a:pt x="63" y="21"/>
                    </a:lnTo>
                    <a:lnTo>
                      <a:pt x="57" y="30"/>
                    </a:lnTo>
                    <a:lnTo>
                      <a:pt x="49" y="36"/>
                    </a:lnTo>
                    <a:lnTo>
                      <a:pt x="39" y="39"/>
                    </a:lnTo>
                    <a:lnTo>
                      <a:pt x="28" y="39"/>
                    </a:lnTo>
                    <a:lnTo>
                      <a:pt x="18" y="35"/>
                    </a:lnTo>
                    <a:lnTo>
                      <a:pt x="9" y="29"/>
                    </a:lnTo>
                    <a:lnTo>
                      <a:pt x="3" y="21"/>
                    </a:lnTo>
                    <a:lnTo>
                      <a:pt x="0" y="1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65" name="Freeform 1618"/>
              <p:cNvSpPr>
                <a:spLocks/>
              </p:cNvSpPr>
              <p:nvPr/>
            </p:nvSpPr>
            <p:spPr bwMode="auto">
              <a:xfrm>
                <a:off x="8851" y="4863"/>
                <a:ext cx="16" cy="12"/>
              </a:xfrm>
              <a:custGeom>
                <a:avLst/>
                <a:gdLst>
                  <a:gd name="T0" fmla="*/ 31 w 65"/>
                  <a:gd name="T1" fmla="*/ 15 h 49"/>
                  <a:gd name="T2" fmla="*/ 62 w 65"/>
                  <a:gd name="T3" fmla="*/ 0 h 49"/>
                  <a:gd name="T4" fmla="*/ 65 w 65"/>
                  <a:gd name="T5" fmla="*/ 10 h 49"/>
                  <a:gd name="T6" fmla="*/ 65 w 65"/>
                  <a:gd name="T7" fmla="*/ 22 h 49"/>
                  <a:gd name="T8" fmla="*/ 61 w 65"/>
                  <a:gd name="T9" fmla="*/ 32 h 49"/>
                  <a:gd name="T10" fmla="*/ 54 w 65"/>
                  <a:gd name="T11" fmla="*/ 40 h 49"/>
                  <a:gd name="T12" fmla="*/ 46 w 65"/>
                  <a:gd name="T13" fmla="*/ 46 h 49"/>
                  <a:gd name="T14" fmla="*/ 36 w 65"/>
                  <a:gd name="T15" fmla="*/ 49 h 49"/>
                  <a:gd name="T16" fmla="*/ 25 w 65"/>
                  <a:gd name="T17" fmla="*/ 49 h 49"/>
                  <a:gd name="T18" fmla="*/ 14 w 65"/>
                  <a:gd name="T19" fmla="*/ 45 h 49"/>
                  <a:gd name="T20" fmla="*/ 7 w 65"/>
                  <a:gd name="T21" fmla="*/ 39 h 49"/>
                  <a:gd name="T22" fmla="*/ 0 w 65"/>
                  <a:gd name="T23" fmla="*/ 31 h 49"/>
                  <a:gd name="T24" fmla="*/ 31 w 65"/>
                  <a:gd name="T25" fmla="*/ 1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49">
                    <a:moveTo>
                      <a:pt x="31" y="15"/>
                    </a:moveTo>
                    <a:lnTo>
                      <a:pt x="62" y="0"/>
                    </a:lnTo>
                    <a:lnTo>
                      <a:pt x="65" y="10"/>
                    </a:lnTo>
                    <a:lnTo>
                      <a:pt x="65" y="22"/>
                    </a:lnTo>
                    <a:lnTo>
                      <a:pt x="61" y="32"/>
                    </a:lnTo>
                    <a:lnTo>
                      <a:pt x="54" y="40"/>
                    </a:lnTo>
                    <a:lnTo>
                      <a:pt x="46" y="46"/>
                    </a:lnTo>
                    <a:lnTo>
                      <a:pt x="36" y="49"/>
                    </a:lnTo>
                    <a:lnTo>
                      <a:pt x="25" y="49"/>
                    </a:lnTo>
                    <a:lnTo>
                      <a:pt x="14" y="45"/>
                    </a:lnTo>
                    <a:lnTo>
                      <a:pt x="7" y="39"/>
                    </a:lnTo>
                    <a:lnTo>
                      <a:pt x="0" y="31"/>
                    </a:lnTo>
                    <a:lnTo>
                      <a:pt x="31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66" name="Freeform 1619"/>
              <p:cNvSpPr>
                <a:spLocks/>
              </p:cNvSpPr>
              <p:nvPr/>
            </p:nvSpPr>
            <p:spPr bwMode="auto">
              <a:xfrm>
                <a:off x="8851" y="4863"/>
                <a:ext cx="16" cy="12"/>
              </a:xfrm>
              <a:custGeom>
                <a:avLst/>
                <a:gdLst>
                  <a:gd name="T0" fmla="*/ 62 w 65"/>
                  <a:gd name="T1" fmla="*/ 0 h 49"/>
                  <a:gd name="T2" fmla="*/ 65 w 65"/>
                  <a:gd name="T3" fmla="*/ 10 h 49"/>
                  <a:gd name="T4" fmla="*/ 65 w 65"/>
                  <a:gd name="T5" fmla="*/ 22 h 49"/>
                  <a:gd name="T6" fmla="*/ 61 w 65"/>
                  <a:gd name="T7" fmla="*/ 32 h 49"/>
                  <a:gd name="T8" fmla="*/ 54 w 65"/>
                  <a:gd name="T9" fmla="*/ 40 h 49"/>
                  <a:gd name="T10" fmla="*/ 46 w 65"/>
                  <a:gd name="T11" fmla="*/ 46 h 49"/>
                  <a:gd name="T12" fmla="*/ 36 w 65"/>
                  <a:gd name="T13" fmla="*/ 49 h 49"/>
                  <a:gd name="T14" fmla="*/ 25 w 65"/>
                  <a:gd name="T15" fmla="*/ 49 h 49"/>
                  <a:gd name="T16" fmla="*/ 14 w 65"/>
                  <a:gd name="T17" fmla="*/ 45 h 49"/>
                  <a:gd name="T18" fmla="*/ 7 w 65"/>
                  <a:gd name="T19" fmla="*/ 39 h 49"/>
                  <a:gd name="T20" fmla="*/ 0 w 65"/>
                  <a:gd name="T21" fmla="*/ 3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49">
                    <a:moveTo>
                      <a:pt x="62" y="0"/>
                    </a:moveTo>
                    <a:lnTo>
                      <a:pt x="65" y="10"/>
                    </a:lnTo>
                    <a:lnTo>
                      <a:pt x="65" y="22"/>
                    </a:lnTo>
                    <a:lnTo>
                      <a:pt x="61" y="32"/>
                    </a:lnTo>
                    <a:lnTo>
                      <a:pt x="54" y="40"/>
                    </a:lnTo>
                    <a:lnTo>
                      <a:pt x="46" y="46"/>
                    </a:lnTo>
                    <a:lnTo>
                      <a:pt x="36" y="49"/>
                    </a:lnTo>
                    <a:lnTo>
                      <a:pt x="25" y="49"/>
                    </a:lnTo>
                    <a:lnTo>
                      <a:pt x="14" y="45"/>
                    </a:lnTo>
                    <a:lnTo>
                      <a:pt x="7" y="39"/>
                    </a:lnTo>
                    <a:lnTo>
                      <a:pt x="0" y="3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67" name="Freeform 1620"/>
              <p:cNvSpPr>
                <a:spLocks/>
              </p:cNvSpPr>
              <p:nvPr/>
            </p:nvSpPr>
            <p:spPr bwMode="auto">
              <a:xfrm>
                <a:off x="8340" y="3806"/>
                <a:ext cx="526" cy="1065"/>
              </a:xfrm>
              <a:custGeom>
                <a:avLst/>
                <a:gdLst>
                  <a:gd name="T0" fmla="*/ 2041 w 2103"/>
                  <a:gd name="T1" fmla="*/ 4260 h 4260"/>
                  <a:gd name="T2" fmla="*/ 2072 w 2103"/>
                  <a:gd name="T3" fmla="*/ 4244 h 4260"/>
                  <a:gd name="T4" fmla="*/ 2103 w 2103"/>
                  <a:gd name="T5" fmla="*/ 4229 h 4260"/>
                  <a:gd name="T6" fmla="*/ 62 w 2103"/>
                  <a:gd name="T7" fmla="*/ 0 h 4260"/>
                  <a:gd name="T8" fmla="*/ 31 w 2103"/>
                  <a:gd name="T9" fmla="*/ 15 h 4260"/>
                  <a:gd name="T10" fmla="*/ 0 w 2103"/>
                  <a:gd name="T11" fmla="*/ 31 h 4260"/>
                  <a:gd name="T12" fmla="*/ 2041 w 2103"/>
                  <a:gd name="T13" fmla="*/ 4260 h 4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3" h="4260">
                    <a:moveTo>
                      <a:pt x="2041" y="4260"/>
                    </a:moveTo>
                    <a:lnTo>
                      <a:pt x="2072" y="4244"/>
                    </a:lnTo>
                    <a:lnTo>
                      <a:pt x="2103" y="4229"/>
                    </a:lnTo>
                    <a:lnTo>
                      <a:pt x="62" y="0"/>
                    </a:lnTo>
                    <a:lnTo>
                      <a:pt x="31" y="15"/>
                    </a:lnTo>
                    <a:lnTo>
                      <a:pt x="0" y="31"/>
                    </a:lnTo>
                    <a:lnTo>
                      <a:pt x="2041" y="42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68" name="Freeform 1621"/>
              <p:cNvSpPr>
                <a:spLocks/>
              </p:cNvSpPr>
              <p:nvPr/>
            </p:nvSpPr>
            <p:spPr bwMode="auto">
              <a:xfrm>
                <a:off x="8340" y="3806"/>
                <a:ext cx="526" cy="1065"/>
              </a:xfrm>
              <a:custGeom>
                <a:avLst/>
                <a:gdLst>
                  <a:gd name="T0" fmla="*/ 2041 w 2103"/>
                  <a:gd name="T1" fmla="*/ 4260 h 4260"/>
                  <a:gd name="T2" fmla="*/ 2072 w 2103"/>
                  <a:gd name="T3" fmla="*/ 4244 h 4260"/>
                  <a:gd name="T4" fmla="*/ 2103 w 2103"/>
                  <a:gd name="T5" fmla="*/ 4229 h 4260"/>
                  <a:gd name="T6" fmla="*/ 62 w 2103"/>
                  <a:gd name="T7" fmla="*/ 0 h 4260"/>
                  <a:gd name="T8" fmla="*/ 31 w 2103"/>
                  <a:gd name="T9" fmla="*/ 15 h 4260"/>
                  <a:gd name="T10" fmla="*/ 0 w 2103"/>
                  <a:gd name="T11" fmla="*/ 31 h 4260"/>
                  <a:gd name="T12" fmla="*/ 2041 w 2103"/>
                  <a:gd name="T13" fmla="*/ 4260 h 4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3" h="4260">
                    <a:moveTo>
                      <a:pt x="2041" y="4260"/>
                    </a:moveTo>
                    <a:lnTo>
                      <a:pt x="2072" y="4244"/>
                    </a:lnTo>
                    <a:lnTo>
                      <a:pt x="2103" y="4229"/>
                    </a:lnTo>
                    <a:lnTo>
                      <a:pt x="62" y="0"/>
                    </a:lnTo>
                    <a:lnTo>
                      <a:pt x="31" y="15"/>
                    </a:lnTo>
                    <a:lnTo>
                      <a:pt x="0" y="31"/>
                    </a:lnTo>
                    <a:lnTo>
                      <a:pt x="2041" y="426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69" name="Freeform 1622"/>
              <p:cNvSpPr>
                <a:spLocks/>
              </p:cNvSpPr>
              <p:nvPr/>
            </p:nvSpPr>
            <p:spPr bwMode="auto">
              <a:xfrm>
                <a:off x="8340" y="3801"/>
                <a:ext cx="16" cy="13"/>
              </a:xfrm>
              <a:custGeom>
                <a:avLst/>
                <a:gdLst>
                  <a:gd name="T0" fmla="*/ 34 w 65"/>
                  <a:gd name="T1" fmla="*/ 34 h 50"/>
                  <a:gd name="T2" fmla="*/ 3 w 65"/>
                  <a:gd name="T3" fmla="*/ 50 h 50"/>
                  <a:gd name="T4" fmla="*/ 0 w 65"/>
                  <a:gd name="T5" fmla="*/ 39 h 50"/>
                  <a:gd name="T6" fmla="*/ 0 w 65"/>
                  <a:gd name="T7" fmla="*/ 28 h 50"/>
                  <a:gd name="T8" fmla="*/ 4 w 65"/>
                  <a:gd name="T9" fmla="*/ 17 h 50"/>
                  <a:gd name="T10" fmla="*/ 11 w 65"/>
                  <a:gd name="T11" fmla="*/ 10 h 50"/>
                  <a:gd name="T12" fmla="*/ 18 w 65"/>
                  <a:gd name="T13" fmla="*/ 3 h 50"/>
                  <a:gd name="T14" fmla="*/ 29 w 65"/>
                  <a:gd name="T15" fmla="*/ 0 h 50"/>
                  <a:gd name="T16" fmla="*/ 40 w 65"/>
                  <a:gd name="T17" fmla="*/ 0 h 50"/>
                  <a:gd name="T18" fmla="*/ 50 w 65"/>
                  <a:gd name="T19" fmla="*/ 4 h 50"/>
                  <a:gd name="T20" fmla="*/ 58 w 65"/>
                  <a:gd name="T21" fmla="*/ 11 h 50"/>
                  <a:gd name="T22" fmla="*/ 65 w 65"/>
                  <a:gd name="T23" fmla="*/ 19 h 50"/>
                  <a:gd name="T24" fmla="*/ 34 w 65"/>
                  <a:gd name="T25" fmla="*/ 34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50">
                    <a:moveTo>
                      <a:pt x="34" y="34"/>
                    </a:moveTo>
                    <a:lnTo>
                      <a:pt x="3" y="50"/>
                    </a:lnTo>
                    <a:lnTo>
                      <a:pt x="0" y="39"/>
                    </a:lnTo>
                    <a:lnTo>
                      <a:pt x="0" y="28"/>
                    </a:lnTo>
                    <a:lnTo>
                      <a:pt x="4" y="17"/>
                    </a:lnTo>
                    <a:lnTo>
                      <a:pt x="11" y="10"/>
                    </a:lnTo>
                    <a:lnTo>
                      <a:pt x="18" y="3"/>
                    </a:lnTo>
                    <a:lnTo>
                      <a:pt x="29" y="0"/>
                    </a:lnTo>
                    <a:lnTo>
                      <a:pt x="40" y="0"/>
                    </a:lnTo>
                    <a:lnTo>
                      <a:pt x="50" y="4"/>
                    </a:lnTo>
                    <a:lnTo>
                      <a:pt x="58" y="11"/>
                    </a:lnTo>
                    <a:lnTo>
                      <a:pt x="65" y="19"/>
                    </a:lnTo>
                    <a:lnTo>
                      <a:pt x="34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70" name="Freeform 1623"/>
              <p:cNvSpPr>
                <a:spLocks/>
              </p:cNvSpPr>
              <p:nvPr/>
            </p:nvSpPr>
            <p:spPr bwMode="auto">
              <a:xfrm>
                <a:off x="8340" y="3801"/>
                <a:ext cx="16" cy="13"/>
              </a:xfrm>
              <a:custGeom>
                <a:avLst/>
                <a:gdLst>
                  <a:gd name="T0" fmla="*/ 3 w 65"/>
                  <a:gd name="T1" fmla="*/ 50 h 50"/>
                  <a:gd name="T2" fmla="*/ 0 w 65"/>
                  <a:gd name="T3" fmla="*/ 39 h 50"/>
                  <a:gd name="T4" fmla="*/ 0 w 65"/>
                  <a:gd name="T5" fmla="*/ 28 h 50"/>
                  <a:gd name="T6" fmla="*/ 4 w 65"/>
                  <a:gd name="T7" fmla="*/ 17 h 50"/>
                  <a:gd name="T8" fmla="*/ 11 w 65"/>
                  <a:gd name="T9" fmla="*/ 10 h 50"/>
                  <a:gd name="T10" fmla="*/ 18 w 65"/>
                  <a:gd name="T11" fmla="*/ 3 h 50"/>
                  <a:gd name="T12" fmla="*/ 29 w 65"/>
                  <a:gd name="T13" fmla="*/ 0 h 50"/>
                  <a:gd name="T14" fmla="*/ 40 w 65"/>
                  <a:gd name="T15" fmla="*/ 0 h 50"/>
                  <a:gd name="T16" fmla="*/ 50 w 65"/>
                  <a:gd name="T17" fmla="*/ 4 h 50"/>
                  <a:gd name="T18" fmla="*/ 58 w 65"/>
                  <a:gd name="T19" fmla="*/ 11 h 50"/>
                  <a:gd name="T20" fmla="*/ 65 w 65"/>
                  <a:gd name="T21" fmla="*/ 19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50">
                    <a:moveTo>
                      <a:pt x="3" y="50"/>
                    </a:moveTo>
                    <a:lnTo>
                      <a:pt x="0" y="39"/>
                    </a:lnTo>
                    <a:lnTo>
                      <a:pt x="0" y="28"/>
                    </a:lnTo>
                    <a:lnTo>
                      <a:pt x="4" y="17"/>
                    </a:lnTo>
                    <a:lnTo>
                      <a:pt x="11" y="10"/>
                    </a:lnTo>
                    <a:lnTo>
                      <a:pt x="18" y="3"/>
                    </a:lnTo>
                    <a:lnTo>
                      <a:pt x="29" y="0"/>
                    </a:lnTo>
                    <a:lnTo>
                      <a:pt x="40" y="0"/>
                    </a:lnTo>
                    <a:lnTo>
                      <a:pt x="50" y="4"/>
                    </a:lnTo>
                    <a:lnTo>
                      <a:pt x="58" y="11"/>
                    </a:lnTo>
                    <a:lnTo>
                      <a:pt x="65" y="1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71" name="Freeform 1624"/>
              <p:cNvSpPr>
                <a:spLocks/>
              </p:cNvSpPr>
              <p:nvPr/>
            </p:nvSpPr>
            <p:spPr bwMode="auto">
              <a:xfrm>
                <a:off x="7944" y="4982"/>
                <a:ext cx="10" cy="17"/>
              </a:xfrm>
              <a:custGeom>
                <a:avLst/>
                <a:gdLst>
                  <a:gd name="T0" fmla="*/ 33 w 37"/>
                  <a:gd name="T1" fmla="*/ 33 h 67"/>
                  <a:gd name="T2" fmla="*/ 30 w 37"/>
                  <a:gd name="T3" fmla="*/ 67 h 67"/>
                  <a:gd name="T4" fmla="*/ 19 w 37"/>
                  <a:gd name="T5" fmla="*/ 64 h 67"/>
                  <a:gd name="T6" fmla="*/ 10 w 37"/>
                  <a:gd name="T7" fmla="*/ 59 h 67"/>
                  <a:gd name="T8" fmla="*/ 4 w 37"/>
                  <a:gd name="T9" fmla="*/ 50 h 67"/>
                  <a:gd name="T10" fmla="*/ 0 w 37"/>
                  <a:gd name="T11" fmla="*/ 40 h 67"/>
                  <a:gd name="T12" fmla="*/ 0 w 37"/>
                  <a:gd name="T13" fmla="*/ 30 h 67"/>
                  <a:gd name="T14" fmla="*/ 3 w 37"/>
                  <a:gd name="T15" fmla="*/ 19 h 67"/>
                  <a:gd name="T16" fmla="*/ 8 w 37"/>
                  <a:gd name="T17" fmla="*/ 10 h 67"/>
                  <a:gd name="T18" fmla="*/ 17 w 37"/>
                  <a:gd name="T19" fmla="*/ 4 h 67"/>
                  <a:gd name="T20" fmla="*/ 27 w 37"/>
                  <a:gd name="T21" fmla="*/ 0 h 67"/>
                  <a:gd name="T22" fmla="*/ 37 w 37"/>
                  <a:gd name="T23" fmla="*/ 0 h 67"/>
                  <a:gd name="T24" fmla="*/ 33 w 37"/>
                  <a:gd name="T25" fmla="*/ 33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67">
                    <a:moveTo>
                      <a:pt x="33" y="33"/>
                    </a:moveTo>
                    <a:lnTo>
                      <a:pt x="30" y="67"/>
                    </a:lnTo>
                    <a:lnTo>
                      <a:pt x="19" y="64"/>
                    </a:lnTo>
                    <a:lnTo>
                      <a:pt x="10" y="59"/>
                    </a:lnTo>
                    <a:lnTo>
                      <a:pt x="4" y="50"/>
                    </a:lnTo>
                    <a:lnTo>
                      <a:pt x="0" y="40"/>
                    </a:lnTo>
                    <a:lnTo>
                      <a:pt x="0" y="30"/>
                    </a:lnTo>
                    <a:lnTo>
                      <a:pt x="3" y="19"/>
                    </a:lnTo>
                    <a:lnTo>
                      <a:pt x="8" y="10"/>
                    </a:lnTo>
                    <a:lnTo>
                      <a:pt x="17" y="4"/>
                    </a:lnTo>
                    <a:lnTo>
                      <a:pt x="27" y="0"/>
                    </a:lnTo>
                    <a:lnTo>
                      <a:pt x="37" y="0"/>
                    </a:lnTo>
                    <a:lnTo>
                      <a:pt x="33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72" name="Freeform 1625"/>
              <p:cNvSpPr>
                <a:spLocks/>
              </p:cNvSpPr>
              <p:nvPr/>
            </p:nvSpPr>
            <p:spPr bwMode="auto">
              <a:xfrm>
                <a:off x="7944" y="4982"/>
                <a:ext cx="10" cy="17"/>
              </a:xfrm>
              <a:custGeom>
                <a:avLst/>
                <a:gdLst>
                  <a:gd name="T0" fmla="*/ 30 w 37"/>
                  <a:gd name="T1" fmla="*/ 67 h 67"/>
                  <a:gd name="T2" fmla="*/ 19 w 37"/>
                  <a:gd name="T3" fmla="*/ 64 h 67"/>
                  <a:gd name="T4" fmla="*/ 10 w 37"/>
                  <a:gd name="T5" fmla="*/ 59 h 67"/>
                  <a:gd name="T6" fmla="*/ 4 w 37"/>
                  <a:gd name="T7" fmla="*/ 50 h 67"/>
                  <a:gd name="T8" fmla="*/ 0 w 37"/>
                  <a:gd name="T9" fmla="*/ 40 h 67"/>
                  <a:gd name="T10" fmla="*/ 0 w 37"/>
                  <a:gd name="T11" fmla="*/ 30 h 67"/>
                  <a:gd name="T12" fmla="*/ 3 w 37"/>
                  <a:gd name="T13" fmla="*/ 19 h 67"/>
                  <a:gd name="T14" fmla="*/ 8 w 37"/>
                  <a:gd name="T15" fmla="*/ 10 h 67"/>
                  <a:gd name="T16" fmla="*/ 17 w 37"/>
                  <a:gd name="T17" fmla="*/ 4 h 67"/>
                  <a:gd name="T18" fmla="*/ 27 w 37"/>
                  <a:gd name="T19" fmla="*/ 0 h 67"/>
                  <a:gd name="T20" fmla="*/ 37 w 37"/>
                  <a:gd name="T21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67">
                    <a:moveTo>
                      <a:pt x="30" y="67"/>
                    </a:moveTo>
                    <a:lnTo>
                      <a:pt x="19" y="64"/>
                    </a:lnTo>
                    <a:lnTo>
                      <a:pt x="10" y="59"/>
                    </a:lnTo>
                    <a:lnTo>
                      <a:pt x="4" y="50"/>
                    </a:lnTo>
                    <a:lnTo>
                      <a:pt x="0" y="40"/>
                    </a:lnTo>
                    <a:lnTo>
                      <a:pt x="0" y="30"/>
                    </a:lnTo>
                    <a:lnTo>
                      <a:pt x="3" y="19"/>
                    </a:lnTo>
                    <a:lnTo>
                      <a:pt x="8" y="10"/>
                    </a:lnTo>
                    <a:lnTo>
                      <a:pt x="17" y="4"/>
                    </a:lnTo>
                    <a:lnTo>
                      <a:pt x="27" y="0"/>
                    </a:lnTo>
                    <a:lnTo>
                      <a:pt x="37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73" name="Freeform 1626"/>
              <p:cNvSpPr>
                <a:spLocks/>
              </p:cNvSpPr>
              <p:nvPr/>
            </p:nvSpPr>
            <p:spPr bwMode="auto">
              <a:xfrm>
                <a:off x="7952" y="4982"/>
                <a:ext cx="578" cy="84"/>
              </a:xfrm>
              <a:custGeom>
                <a:avLst/>
                <a:gdLst>
                  <a:gd name="T0" fmla="*/ 7 w 2311"/>
                  <a:gd name="T1" fmla="*/ 0 h 334"/>
                  <a:gd name="T2" fmla="*/ 3 w 2311"/>
                  <a:gd name="T3" fmla="*/ 33 h 334"/>
                  <a:gd name="T4" fmla="*/ 0 w 2311"/>
                  <a:gd name="T5" fmla="*/ 67 h 334"/>
                  <a:gd name="T6" fmla="*/ 2304 w 2311"/>
                  <a:gd name="T7" fmla="*/ 334 h 334"/>
                  <a:gd name="T8" fmla="*/ 2307 w 2311"/>
                  <a:gd name="T9" fmla="*/ 301 h 334"/>
                  <a:gd name="T10" fmla="*/ 2311 w 2311"/>
                  <a:gd name="T11" fmla="*/ 267 h 334"/>
                  <a:gd name="T12" fmla="*/ 7 w 2311"/>
                  <a:gd name="T13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11" h="334">
                    <a:moveTo>
                      <a:pt x="7" y="0"/>
                    </a:moveTo>
                    <a:lnTo>
                      <a:pt x="3" y="33"/>
                    </a:lnTo>
                    <a:lnTo>
                      <a:pt x="0" y="67"/>
                    </a:lnTo>
                    <a:lnTo>
                      <a:pt x="2304" y="334"/>
                    </a:lnTo>
                    <a:lnTo>
                      <a:pt x="2307" y="301"/>
                    </a:lnTo>
                    <a:lnTo>
                      <a:pt x="2311" y="267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74" name="Freeform 1627"/>
              <p:cNvSpPr>
                <a:spLocks/>
              </p:cNvSpPr>
              <p:nvPr/>
            </p:nvSpPr>
            <p:spPr bwMode="auto">
              <a:xfrm>
                <a:off x="7952" y="4982"/>
                <a:ext cx="578" cy="84"/>
              </a:xfrm>
              <a:custGeom>
                <a:avLst/>
                <a:gdLst>
                  <a:gd name="T0" fmla="*/ 7 w 2311"/>
                  <a:gd name="T1" fmla="*/ 0 h 334"/>
                  <a:gd name="T2" fmla="*/ 3 w 2311"/>
                  <a:gd name="T3" fmla="*/ 33 h 334"/>
                  <a:gd name="T4" fmla="*/ 0 w 2311"/>
                  <a:gd name="T5" fmla="*/ 67 h 334"/>
                  <a:gd name="T6" fmla="*/ 2304 w 2311"/>
                  <a:gd name="T7" fmla="*/ 334 h 334"/>
                  <a:gd name="T8" fmla="*/ 2307 w 2311"/>
                  <a:gd name="T9" fmla="*/ 301 h 334"/>
                  <a:gd name="T10" fmla="*/ 2311 w 2311"/>
                  <a:gd name="T11" fmla="*/ 267 h 334"/>
                  <a:gd name="T12" fmla="*/ 7 w 2311"/>
                  <a:gd name="T13" fmla="*/ 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11" h="334">
                    <a:moveTo>
                      <a:pt x="7" y="0"/>
                    </a:moveTo>
                    <a:lnTo>
                      <a:pt x="3" y="33"/>
                    </a:lnTo>
                    <a:lnTo>
                      <a:pt x="0" y="67"/>
                    </a:lnTo>
                    <a:lnTo>
                      <a:pt x="2304" y="334"/>
                    </a:lnTo>
                    <a:lnTo>
                      <a:pt x="2307" y="301"/>
                    </a:lnTo>
                    <a:lnTo>
                      <a:pt x="2311" y="267"/>
                    </a:lnTo>
                    <a:lnTo>
                      <a:pt x="7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75" name="Freeform 1628"/>
              <p:cNvSpPr>
                <a:spLocks/>
              </p:cNvSpPr>
              <p:nvPr/>
            </p:nvSpPr>
            <p:spPr bwMode="auto">
              <a:xfrm>
                <a:off x="8528" y="5049"/>
                <a:ext cx="9" cy="17"/>
              </a:xfrm>
              <a:custGeom>
                <a:avLst/>
                <a:gdLst>
                  <a:gd name="T0" fmla="*/ 3 w 37"/>
                  <a:gd name="T1" fmla="*/ 34 h 67"/>
                  <a:gd name="T2" fmla="*/ 7 w 37"/>
                  <a:gd name="T3" fmla="*/ 0 h 67"/>
                  <a:gd name="T4" fmla="*/ 18 w 37"/>
                  <a:gd name="T5" fmla="*/ 3 h 67"/>
                  <a:gd name="T6" fmla="*/ 27 w 37"/>
                  <a:gd name="T7" fmla="*/ 8 h 67"/>
                  <a:gd name="T8" fmla="*/ 33 w 37"/>
                  <a:gd name="T9" fmla="*/ 17 h 67"/>
                  <a:gd name="T10" fmla="*/ 37 w 37"/>
                  <a:gd name="T11" fmla="*/ 27 h 67"/>
                  <a:gd name="T12" fmla="*/ 37 w 37"/>
                  <a:gd name="T13" fmla="*/ 37 h 67"/>
                  <a:gd name="T14" fmla="*/ 34 w 37"/>
                  <a:gd name="T15" fmla="*/ 48 h 67"/>
                  <a:gd name="T16" fmla="*/ 29 w 37"/>
                  <a:gd name="T17" fmla="*/ 57 h 67"/>
                  <a:gd name="T18" fmla="*/ 20 w 37"/>
                  <a:gd name="T19" fmla="*/ 63 h 67"/>
                  <a:gd name="T20" fmla="*/ 10 w 37"/>
                  <a:gd name="T21" fmla="*/ 67 h 67"/>
                  <a:gd name="T22" fmla="*/ 0 w 37"/>
                  <a:gd name="T23" fmla="*/ 67 h 67"/>
                  <a:gd name="T24" fmla="*/ 3 w 37"/>
                  <a:gd name="T25" fmla="*/ 3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67">
                    <a:moveTo>
                      <a:pt x="3" y="34"/>
                    </a:moveTo>
                    <a:lnTo>
                      <a:pt x="7" y="0"/>
                    </a:lnTo>
                    <a:lnTo>
                      <a:pt x="18" y="3"/>
                    </a:lnTo>
                    <a:lnTo>
                      <a:pt x="27" y="8"/>
                    </a:lnTo>
                    <a:lnTo>
                      <a:pt x="33" y="17"/>
                    </a:lnTo>
                    <a:lnTo>
                      <a:pt x="37" y="27"/>
                    </a:lnTo>
                    <a:lnTo>
                      <a:pt x="37" y="37"/>
                    </a:lnTo>
                    <a:lnTo>
                      <a:pt x="34" y="48"/>
                    </a:lnTo>
                    <a:lnTo>
                      <a:pt x="29" y="57"/>
                    </a:lnTo>
                    <a:lnTo>
                      <a:pt x="20" y="63"/>
                    </a:lnTo>
                    <a:lnTo>
                      <a:pt x="10" y="67"/>
                    </a:lnTo>
                    <a:lnTo>
                      <a:pt x="0" y="67"/>
                    </a:lnTo>
                    <a:lnTo>
                      <a:pt x="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76" name="Freeform 1629"/>
              <p:cNvSpPr>
                <a:spLocks/>
              </p:cNvSpPr>
              <p:nvPr/>
            </p:nvSpPr>
            <p:spPr bwMode="auto">
              <a:xfrm>
                <a:off x="8528" y="5049"/>
                <a:ext cx="9" cy="17"/>
              </a:xfrm>
              <a:custGeom>
                <a:avLst/>
                <a:gdLst>
                  <a:gd name="T0" fmla="*/ 7 w 37"/>
                  <a:gd name="T1" fmla="*/ 0 h 67"/>
                  <a:gd name="T2" fmla="*/ 18 w 37"/>
                  <a:gd name="T3" fmla="*/ 3 h 67"/>
                  <a:gd name="T4" fmla="*/ 27 w 37"/>
                  <a:gd name="T5" fmla="*/ 8 h 67"/>
                  <a:gd name="T6" fmla="*/ 33 w 37"/>
                  <a:gd name="T7" fmla="*/ 17 h 67"/>
                  <a:gd name="T8" fmla="*/ 37 w 37"/>
                  <a:gd name="T9" fmla="*/ 27 h 67"/>
                  <a:gd name="T10" fmla="*/ 37 w 37"/>
                  <a:gd name="T11" fmla="*/ 37 h 67"/>
                  <a:gd name="T12" fmla="*/ 34 w 37"/>
                  <a:gd name="T13" fmla="*/ 48 h 67"/>
                  <a:gd name="T14" fmla="*/ 29 w 37"/>
                  <a:gd name="T15" fmla="*/ 57 h 67"/>
                  <a:gd name="T16" fmla="*/ 20 w 37"/>
                  <a:gd name="T17" fmla="*/ 63 h 67"/>
                  <a:gd name="T18" fmla="*/ 10 w 37"/>
                  <a:gd name="T19" fmla="*/ 67 h 67"/>
                  <a:gd name="T20" fmla="*/ 0 w 37"/>
                  <a:gd name="T21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67">
                    <a:moveTo>
                      <a:pt x="7" y="0"/>
                    </a:moveTo>
                    <a:lnTo>
                      <a:pt x="18" y="3"/>
                    </a:lnTo>
                    <a:lnTo>
                      <a:pt x="27" y="8"/>
                    </a:lnTo>
                    <a:lnTo>
                      <a:pt x="33" y="17"/>
                    </a:lnTo>
                    <a:lnTo>
                      <a:pt x="37" y="27"/>
                    </a:lnTo>
                    <a:lnTo>
                      <a:pt x="37" y="37"/>
                    </a:lnTo>
                    <a:lnTo>
                      <a:pt x="34" y="48"/>
                    </a:lnTo>
                    <a:lnTo>
                      <a:pt x="29" y="57"/>
                    </a:lnTo>
                    <a:lnTo>
                      <a:pt x="20" y="63"/>
                    </a:lnTo>
                    <a:lnTo>
                      <a:pt x="10" y="67"/>
                    </a:lnTo>
                    <a:lnTo>
                      <a:pt x="0" y="67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77" name="Line 1630"/>
              <p:cNvSpPr>
                <a:spLocks noChangeShapeType="1"/>
              </p:cNvSpPr>
              <p:nvPr/>
            </p:nvSpPr>
            <p:spPr bwMode="auto">
              <a:xfrm>
                <a:off x="8626" y="4237"/>
                <a:ext cx="429" cy="2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78" name="Line 1631"/>
              <p:cNvSpPr>
                <a:spLocks noChangeShapeType="1"/>
              </p:cNvSpPr>
              <p:nvPr/>
            </p:nvSpPr>
            <p:spPr bwMode="auto">
              <a:xfrm>
                <a:off x="9154" y="4543"/>
                <a:ext cx="428" cy="24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79" name="Line 1632"/>
              <p:cNvSpPr>
                <a:spLocks noChangeShapeType="1"/>
              </p:cNvSpPr>
              <p:nvPr/>
            </p:nvSpPr>
            <p:spPr bwMode="auto">
              <a:xfrm>
                <a:off x="9104" y="4514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80" name="Line 1633"/>
              <p:cNvSpPr>
                <a:spLocks noChangeShapeType="1"/>
              </p:cNvSpPr>
              <p:nvPr/>
            </p:nvSpPr>
            <p:spPr bwMode="auto">
              <a:xfrm flipV="1">
                <a:off x="7809" y="4914"/>
                <a:ext cx="274" cy="15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81" name="Line 1634"/>
              <p:cNvSpPr>
                <a:spLocks noChangeShapeType="1"/>
              </p:cNvSpPr>
              <p:nvPr/>
            </p:nvSpPr>
            <p:spPr bwMode="auto">
              <a:xfrm flipV="1">
                <a:off x="8182" y="4628"/>
                <a:ext cx="395" cy="22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82" name="Line 1635"/>
              <p:cNvSpPr>
                <a:spLocks noChangeShapeType="1"/>
              </p:cNvSpPr>
              <p:nvPr/>
            </p:nvSpPr>
            <p:spPr bwMode="auto">
              <a:xfrm flipV="1">
                <a:off x="8676" y="4343"/>
                <a:ext cx="395" cy="22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83" name="Line 1636"/>
              <p:cNvSpPr>
                <a:spLocks noChangeShapeType="1"/>
              </p:cNvSpPr>
              <p:nvPr/>
            </p:nvSpPr>
            <p:spPr bwMode="auto">
              <a:xfrm flipV="1">
                <a:off x="9170" y="4127"/>
                <a:ext cx="274" cy="15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84" name="Line 1637"/>
              <p:cNvSpPr>
                <a:spLocks noChangeShapeType="1"/>
              </p:cNvSpPr>
              <p:nvPr/>
            </p:nvSpPr>
            <p:spPr bwMode="auto">
              <a:xfrm>
                <a:off x="8133" y="4885"/>
                <a:ext cx="0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85" name="Line 1638"/>
              <p:cNvSpPr>
                <a:spLocks noChangeShapeType="1"/>
              </p:cNvSpPr>
              <p:nvPr/>
            </p:nvSpPr>
            <p:spPr bwMode="auto">
              <a:xfrm>
                <a:off x="8626" y="4600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86" name="Line 1639"/>
              <p:cNvSpPr>
                <a:spLocks noChangeShapeType="1"/>
              </p:cNvSpPr>
              <p:nvPr/>
            </p:nvSpPr>
            <p:spPr bwMode="auto">
              <a:xfrm>
                <a:off x="9120" y="4314"/>
                <a:ext cx="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87" name="Freeform 1640"/>
              <p:cNvSpPr>
                <a:spLocks/>
              </p:cNvSpPr>
              <p:nvPr/>
            </p:nvSpPr>
            <p:spPr bwMode="auto">
              <a:xfrm>
                <a:off x="7548" y="5836"/>
                <a:ext cx="9" cy="17"/>
              </a:xfrm>
              <a:custGeom>
                <a:avLst/>
                <a:gdLst>
                  <a:gd name="T0" fmla="*/ 33 w 33"/>
                  <a:gd name="T1" fmla="*/ 35 h 68"/>
                  <a:gd name="T2" fmla="*/ 33 w 33"/>
                  <a:gd name="T3" fmla="*/ 68 h 68"/>
                  <a:gd name="T4" fmla="*/ 23 w 33"/>
                  <a:gd name="T5" fmla="*/ 67 h 68"/>
                  <a:gd name="T6" fmla="*/ 13 w 33"/>
                  <a:gd name="T7" fmla="*/ 62 h 68"/>
                  <a:gd name="T8" fmla="*/ 6 w 33"/>
                  <a:gd name="T9" fmla="*/ 55 h 68"/>
                  <a:gd name="T10" fmla="*/ 1 w 33"/>
                  <a:gd name="T11" fmla="*/ 45 h 68"/>
                  <a:gd name="T12" fmla="*/ 0 w 33"/>
                  <a:gd name="T13" fmla="*/ 35 h 68"/>
                  <a:gd name="T14" fmla="*/ 1 w 33"/>
                  <a:gd name="T15" fmla="*/ 24 h 68"/>
                  <a:gd name="T16" fmla="*/ 6 w 33"/>
                  <a:gd name="T17" fmla="*/ 14 h 68"/>
                  <a:gd name="T18" fmla="*/ 13 w 33"/>
                  <a:gd name="T19" fmla="*/ 8 h 68"/>
                  <a:gd name="T20" fmla="*/ 23 w 33"/>
                  <a:gd name="T21" fmla="*/ 2 h 68"/>
                  <a:gd name="T22" fmla="*/ 33 w 33"/>
                  <a:gd name="T23" fmla="*/ 0 h 68"/>
                  <a:gd name="T24" fmla="*/ 33 w 33"/>
                  <a:gd name="T25" fmla="*/ 3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68">
                    <a:moveTo>
                      <a:pt x="33" y="35"/>
                    </a:moveTo>
                    <a:lnTo>
                      <a:pt x="33" y="68"/>
                    </a:lnTo>
                    <a:lnTo>
                      <a:pt x="23" y="67"/>
                    </a:lnTo>
                    <a:lnTo>
                      <a:pt x="13" y="62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5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33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88" name="Freeform 1641"/>
              <p:cNvSpPr>
                <a:spLocks/>
              </p:cNvSpPr>
              <p:nvPr/>
            </p:nvSpPr>
            <p:spPr bwMode="auto">
              <a:xfrm>
                <a:off x="7548" y="5836"/>
                <a:ext cx="9" cy="17"/>
              </a:xfrm>
              <a:custGeom>
                <a:avLst/>
                <a:gdLst>
                  <a:gd name="T0" fmla="*/ 33 w 33"/>
                  <a:gd name="T1" fmla="*/ 68 h 68"/>
                  <a:gd name="T2" fmla="*/ 23 w 33"/>
                  <a:gd name="T3" fmla="*/ 67 h 68"/>
                  <a:gd name="T4" fmla="*/ 13 w 33"/>
                  <a:gd name="T5" fmla="*/ 62 h 68"/>
                  <a:gd name="T6" fmla="*/ 6 w 33"/>
                  <a:gd name="T7" fmla="*/ 55 h 68"/>
                  <a:gd name="T8" fmla="*/ 1 w 33"/>
                  <a:gd name="T9" fmla="*/ 45 h 68"/>
                  <a:gd name="T10" fmla="*/ 0 w 33"/>
                  <a:gd name="T11" fmla="*/ 35 h 68"/>
                  <a:gd name="T12" fmla="*/ 1 w 33"/>
                  <a:gd name="T13" fmla="*/ 24 h 68"/>
                  <a:gd name="T14" fmla="*/ 6 w 33"/>
                  <a:gd name="T15" fmla="*/ 14 h 68"/>
                  <a:gd name="T16" fmla="*/ 13 w 33"/>
                  <a:gd name="T17" fmla="*/ 8 h 68"/>
                  <a:gd name="T18" fmla="*/ 23 w 33"/>
                  <a:gd name="T19" fmla="*/ 2 h 68"/>
                  <a:gd name="T20" fmla="*/ 33 w 33"/>
                  <a:gd name="T2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68">
                    <a:moveTo>
                      <a:pt x="33" y="68"/>
                    </a:moveTo>
                    <a:lnTo>
                      <a:pt x="23" y="67"/>
                    </a:lnTo>
                    <a:lnTo>
                      <a:pt x="13" y="62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5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2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89" name="Freeform 1642"/>
              <p:cNvSpPr>
                <a:spLocks/>
              </p:cNvSpPr>
              <p:nvPr/>
            </p:nvSpPr>
            <p:spPr bwMode="auto">
              <a:xfrm>
                <a:off x="7557" y="5836"/>
                <a:ext cx="2281" cy="17"/>
              </a:xfrm>
              <a:custGeom>
                <a:avLst/>
                <a:gdLst>
                  <a:gd name="T0" fmla="*/ 0 w 9124"/>
                  <a:gd name="T1" fmla="*/ 0 h 68"/>
                  <a:gd name="T2" fmla="*/ 0 w 9124"/>
                  <a:gd name="T3" fmla="*/ 35 h 68"/>
                  <a:gd name="T4" fmla="*/ 0 w 9124"/>
                  <a:gd name="T5" fmla="*/ 68 h 68"/>
                  <a:gd name="T6" fmla="*/ 9124 w 9124"/>
                  <a:gd name="T7" fmla="*/ 68 h 68"/>
                  <a:gd name="T8" fmla="*/ 9124 w 9124"/>
                  <a:gd name="T9" fmla="*/ 35 h 68"/>
                  <a:gd name="T10" fmla="*/ 9124 w 9124"/>
                  <a:gd name="T11" fmla="*/ 0 h 68"/>
                  <a:gd name="T12" fmla="*/ 0 w 9124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24" h="68">
                    <a:moveTo>
                      <a:pt x="0" y="0"/>
                    </a:moveTo>
                    <a:lnTo>
                      <a:pt x="0" y="35"/>
                    </a:lnTo>
                    <a:lnTo>
                      <a:pt x="0" y="68"/>
                    </a:lnTo>
                    <a:lnTo>
                      <a:pt x="9124" y="68"/>
                    </a:lnTo>
                    <a:lnTo>
                      <a:pt x="9124" y="35"/>
                    </a:lnTo>
                    <a:lnTo>
                      <a:pt x="91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90" name="Freeform 1643"/>
              <p:cNvSpPr>
                <a:spLocks/>
              </p:cNvSpPr>
              <p:nvPr/>
            </p:nvSpPr>
            <p:spPr bwMode="auto">
              <a:xfrm>
                <a:off x="7557" y="5836"/>
                <a:ext cx="2281" cy="17"/>
              </a:xfrm>
              <a:custGeom>
                <a:avLst/>
                <a:gdLst>
                  <a:gd name="T0" fmla="*/ 0 w 9124"/>
                  <a:gd name="T1" fmla="*/ 0 h 68"/>
                  <a:gd name="T2" fmla="*/ 0 w 9124"/>
                  <a:gd name="T3" fmla="*/ 35 h 68"/>
                  <a:gd name="T4" fmla="*/ 0 w 9124"/>
                  <a:gd name="T5" fmla="*/ 68 h 68"/>
                  <a:gd name="T6" fmla="*/ 9124 w 9124"/>
                  <a:gd name="T7" fmla="*/ 68 h 68"/>
                  <a:gd name="T8" fmla="*/ 9124 w 9124"/>
                  <a:gd name="T9" fmla="*/ 35 h 68"/>
                  <a:gd name="T10" fmla="*/ 9124 w 9124"/>
                  <a:gd name="T11" fmla="*/ 0 h 68"/>
                  <a:gd name="T12" fmla="*/ 0 w 9124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24" h="68">
                    <a:moveTo>
                      <a:pt x="0" y="0"/>
                    </a:moveTo>
                    <a:lnTo>
                      <a:pt x="0" y="35"/>
                    </a:lnTo>
                    <a:lnTo>
                      <a:pt x="0" y="68"/>
                    </a:lnTo>
                    <a:lnTo>
                      <a:pt x="9124" y="68"/>
                    </a:lnTo>
                    <a:lnTo>
                      <a:pt x="9124" y="35"/>
                    </a:lnTo>
                    <a:lnTo>
                      <a:pt x="912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91" name="Freeform 1644"/>
              <p:cNvSpPr>
                <a:spLocks/>
              </p:cNvSpPr>
              <p:nvPr/>
            </p:nvSpPr>
            <p:spPr bwMode="auto">
              <a:xfrm>
                <a:off x="9838" y="5836"/>
                <a:ext cx="8" cy="17"/>
              </a:xfrm>
              <a:custGeom>
                <a:avLst/>
                <a:gdLst>
                  <a:gd name="T0" fmla="*/ 0 w 35"/>
                  <a:gd name="T1" fmla="*/ 35 h 68"/>
                  <a:gd name="T2" fmla="*/ 0 w 35"/>
                  <a:gd name="T3" fmla="*/ 0 h 68"/>
                  <a:gd name="T4" fmla="*/ 10 w 35"/>
                  <a:gd name="T5" fmla="*/ 2 h 68"/>
                  <a:gd name="T6" fmla="*/ 20 w 35"/>
                  <a:gd name="T7" fmla="*/ 8 h 68"/>
                  <a:gd name="T8" fmla="*/ 27 w 35"/>
                  <a:gd name="T9" fmla="*/ 14 h 68"/>
                  <a:gd name="T10" fmla="*/ 32 w 35"/>
                  <a:gd name="T11" fmla="*/ 24 h 68"/>
                  <a:gd name="T12" fmla="*/ 35 w 35"/>
                  <a:gd name="T13" fmla="*/ 35 h 68"/>
                  <a:gd name="T14" fmla="*/ 32 w 35"/>
                  <a:gd name="T15" fmla="*/ 45 h 68"/>
                  <a:gd name="T16" fmla="*/ 27 w 35"/>
                  <a:gd name="T17" fmla="*/ 55 h 68"/>
                  <a:gd name="T18" fmla="*/ 20 w 35"/>
                  <a:gd name="T19" fmla="*/ 62 h 68"/>
                  <a:gd name="T20" fmla="*/ 10 w 35"/>
                  <a:gd name="T21" fmla="*/ 67 h 68"/>
                  <a:gd name="T22" fmla="*/ 0 w 35"/>
                  <a:gd name="T23" fmla="*/ 68 h 68"/>
                  <a:gd name="T24" fmla="*/ 0 w 35"/>
                  <a:gd name="T25" fmla="*/ 3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68">
                    <a:moveTo>
                      <a:pt x="0" y="35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8"/>
                    </a:lnTo>
                    <a:lnTo>
                      <a:pt x="27" y="14"/>
                    </a:lnTo>
                    <a:lnTo>
                      <a:pt x="32" y="24"/>
                    </a:lnTo>
                    <a:lnTo>
                      <a:pt x="35" y="35"/>
                    </a:lnTo>
                    <a:lnTo>
                      <a:pt x="32" y="45"/>
                    </a:lnTo>
                    <a:lnTo>
                      <a:pt x="27" y="55"/>
                    </a:lnTo>
                    <a:lnTo>
                      <a:pt x="20" y="62"/>
                    </a:lnTo>
                    <a:lnTo>
                      <a:pt x="10" y="67"/>
                    </a:lnTo>
                    <a:lnTo>
                      <a:pt x="0" y="68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92" name="Freeform 1645"/>
              <p:cNvSpPr>
                <a:spLocks/>
              </p:cNvSpPr>
              <p:nvPr/>
            </p:nvSpPr>
            <p:spPr bwMode="auto">
              <a:xfrm>
                <a:off x="9838" y="5836"/>
                <a:ext cx="8" cy="17"/>
              </a:xfrm>
              <a:custGeom>
                <a:avLst/>
                <a:gdLst>
                  <a:gd name="T0" fmla="*/ 0 w 35"/>
                  <a:gd name="T1" fmla="*/ 0 h 68"/>
                  <a:gd name="T2" fmla="*/ 10 w 35"/>
                  <a:gd name="T3" fmla="*/ 2 h 68"/>
                  <a:gd name="T4" fmla="*/ 20 w 35"/>
                  <a:gd name="T5" fmla="*/ 8 h 68"/>
                  <a:gd name="T6" fmla="*/ 27 w 35"/>
                  <a:gd name="T7" fmla="*/ 14 h 68"/>
                  <a:gd name="T8" fmla="*/ 32 w 35"/>
                  <a:gd name="T9" fmla="*/ 24 h 68"/>
                  <a:gd name="T10" fmla="*/ 35 w 35"/>
                  <a:gd name="T11" fmla="*/ 35 h 68"/>
                  <a:gd name="T12" fmla="*/ 32 w 35"/>
                  <a:gd name="T13" fmla="*/ 45 h 68"/>
                  <a:gd name="T14" fmla="*/ 27 w 35"/>
                  <a:gd name="T15" fmla="*/ 55 h 68"/>
                  <a:gd name="T16" fmla="*/ 20 w 35"/>
                  <a:gd name="T17" fmla="*/ 62 h 68"/>
                  <a:gd name="T18" fmla="*/ 10 w 35"/>
                  <a:gd name="T19" fmla="*/ 67 h 68"/>
                  <a:gd name="T20" fmla="*/ 0 w 35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68">
                    <a:moveTo>
                      <a:pt x="0" y="0"/>
                    </a:moveTo>
                    <a:lnTo>
                      <a:pt x="10" y="2"/>
                    </a:lnTo>
                    <a:lnTo>
                      <a:pt x="20" y="8"/>
                    </a:lnTo>
                    <a:lnTo>
                      <a:pt x="27" y="14"/>
                    </a:lnTo>
                    <a:lnTo>
                      <a:pt x="32" y="24"/>
                    </a:lnTo>
                    <a:lnTo>
                      <a:pt x="35" y="35"/>
                    </a:lnTo>
                    <a:lnTo>
                      <a:pt x="32" y="45"/>
                    </a:lnTo>
                    <a:lnTo>
                      <a:pt x="27" y="55"/>
                    </a:lnTo>
                    <a:lnTo>
                      <a:pt x="20" y="62"/>
                    </a:lnTo>
                    <a:lnTo>
                      <a:pt x="10" y="67"/>
                    </a:lnTo>
                    <a:lnTo>
                      <a:pt x="0" y="6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93" name="Freeform 1646"/>
              <p:cNvSpPr>
                <a:spLocks/>
              </p:cNvSpPr>
              <p:nvPr/>
            </p:nvSpPr>
            <p:spPr bwMode="auto">
              <a:xfrm>
                <a:off x="7548" y="5550"/>
                <a:ext cx="9" cy="17"/>
              </a:xfrm>
              <a:custGeom>
                <a:avLst/>
                <a:gdLst>
                  <a:gd name="T0" fmla="*/ 33 w 33"/>
                  <a:gd name="T1" fmla="*/ 34 h 68"/>
                  <a:gd name="T2" fmla="*/ 33 w 33"/>
                  <a:gd name="T3" fmla="*/ 68 h 68"/>
                  <a:gd name="T4" fmla="*/ 23 w 33"/>
                  <a:gd name="T5" fmla="*/ 67 h 68"/>
                  <a:gd name="T6" fmla="*/ 13 w 33"/>
                  <a:gd name="T7" fmla="*/ 62 h 68"/>
                  <a:gd name="T8" fmla="*/ 6 w 33"/>
                  <a:gd name="T9" fmla="*/ 55 h 68"/>
                  <a:gd name="T10" fmla="*/ 1 w 33"/>
                  <a:gd name="T11" fmla="*/ 45 h 68"/>
                  <a:gd name="T12" fmla="*/ 0 w 33"/>
                  <a:gd name="T13" fmla="*/ 34 h 68"/>
                  <a:gd name="T14" fmla="*/ 1 w 33"/>
                  <a:gd name="T15" fmla="*/ 24 h 68"/>
                  <a:gd name="T16" fmla="*/ 6 w 33"/>
                  <a:gd name="T17" fmla="*/ 14 h 68"/>
                  <a:gd name="T18" fmla="*/ 13 w 33"/>
                  <a:gd name="T19" fmla="*/ 7 h 68"/>
                  <a:gd name="T20" fmla="*/ 23 w 33"/>
                  <a:gd name="T21" fmla="*/ 2 h 68"/>
                  <a:gd name="T22" fmla="*/ 33 w 33"/>
                  <a:gd name="T23" fmla="*/ 0 h 68"/>
                  <a:gd name="T24" fmla="*/ 33 w 33"/>
                  <a:gd name="T25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68">
                    <a:moveTo>
                      <a:pt x="33" y="34"/>
                    </a:moveTo>
                    <a:lnTo>
                      <a:pt x="33" y="68"/>
                    </a:lnTo>
                    <a:lnTo>
                      <a:pt x="23" y="67"/>
                    </a:lnTo>
                    <a:lnTo>
                      <a:pt x="13" y="62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4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3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94" name="Freeform 1647"/>
              <p:cNvSpPr>
                <a:spLocks/>
              </p:cNvSpPr>
              <p:nvPr/>
            </p:nvSpPr>
            <p:spPr bwMode="auto">
              <a:xfrm>
                <a:off x="7548" y="5550"/>
                <a:ext cx="9" cy="17"/>
              </a:xfrm>
              <a:custGeom>
                <a:avLst/>
                <a:gdLst>
                  <a:gd name="T0" fmla="*/ 33 w 33"/>
                  <a:gd name="T1" fmla="*/ 68 h 68"/>
                  <a:gd name="T2" fmla="*/ 23 w 33"/>
                  <a:gd name="T3" fmla="*/ 67 h 68"/>
                  <a:gd name="T4" fmla="*/ 13 w 33"/>
                  <a:gd name="T5" fmla="*/ 62 h 68"/>
                  <a:gd name="T6" fmla="*/ 6 w 33"/>
                  <a:gd name="T7" fmla="*/ 55 h 68"/>
                  <a:gd name="T8" fmla="*/ 1 w 33"/>
                  <a:gd name="T9" fmla="*/ 45 h 68"/>
                  <a:gd name="T10" fmla="*/ 0 w 33"/>
                  <a:gd name="T11" fmla="*/ 34 h 68"/>
                  <a:gd name="T12" fmla="*/ 1 w 33"/>
                  <a:gd name="T13" fmla="*/ 24 h 68"/>
                  <a:gd name="T14" fmla="*/ 6 w 33"/>
                  <a:gd name="T15" fmla="*/ 14 h 68"/>
                  <a:gd name="T16" fmla="*/ 13 w 33"/>
                  <a:gd name="T17" fmla="*/ 7 h 68"/>
                  <a:gd name="T18" fmla="*/ 23 w 33"/>
                  <a:gd name="T19" fmla="*/ 2 h 68"/>
                  <a:gd name="T20" fmla="*/ 33 w 33"/>
                  <a:gd name="T2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68">
                    <a:moveTo>
                      <a:pt x="33" y="68"/>
                    </a:moveTo>
                    <a:lnTo>
                      <a:pt x="23" y="67"/>
                    </a:lnTo>
                    <a:lnTo>
                      <a:pt x="13" y="62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4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95" name="Freeform 1648"/>
              <p:cNvSpPr>
                <a:spLocks/>
              </p:cNvSpPr>
              <p:nvPr/>
            </p:nvSpPr>
            <p:spPr bwMode="auto">
              <a:xfrm>
                <a:off x="7557" y="5550"/>
                <a:ext cx="2281" cy="17"/>
              </a:xfrm>
              <a:custGeom>
                <a:avLst/>
                <a:gdLst>
                  <a:gd name="T0" fmla="*/ 0 w 9124"/>
                  <a:gd name="T1" fmla="*/ 0 h 68"/>
                  <a:gd name="T2" fmla="*/ 0 w 9124"/>
                  <a:gd name="T3" fmla="*/ 34 h 68"/>
                  <a:gd name="T4" fmla="*/ 0 w 9124"/>
                  <a:gd name="T5" fmla="*/ 68 h 68"/>
                  <a:gd name="T6" fmla="*/ 9124 w 9124"/>
                  <a:gd name="T7" fmla="*/ 68 h 68"/>
                  <a:gd name="T8" fmla="*/ 9124 w 9124"/>
                  <a:gd name="T9" fmla="*/ 34 h 68"/>
                  <a:gd name="T10" fmla="*/ 9124 w 9124"/>
                  <a:gd name="T11" fmla="*/ 0 h 68"/>
                  <a:gd name="T12" fmla="*/ 0 w 9124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24" h="68">
                    <a:moveTo>
                      <a:pt x="0" y="0"/>
                    </a:moveTo>
                    <a:lnTo>
                      <a:pt x="0" y="34"/>
                    </a:lnTo>
                    <a:lnTo>
                      <a:pt x="0" y="68"/>
                    </a:lnTo>
                    <a:lnTo>
                      <a:pt x="9124" y="68"/>
                    </a:lnTo>
                    <a:lnTo>
                      <a:pt x="9124" y="34"/>
                    </a:lnTo>
                    <a:lnTo>
                      <a:pt x="91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96" name="Freeform 1649"/>
              <p:cNvSpPr>
                <a:spLocks/>
              </p:cNvSpPr>
              <p:nvPr/>
            </p:nvSpPr>
            <p:spPr bwMode="auto">
              <a:xfrm>
                <a:off x="7557" y="5550"/>
                <a:ext cx="2281" cy="17"/>
              </a:xfrm>
              <a:custGeom>
                <a:avLst/>
                <a:gdLst>
                  <a:gd name="T0" fmla="*/ 0 w 9124"/>
                  <a:gd name="T1" fmla="*/ 0 h 68"/>
                  <a:gd name="T2" fmla="*/ 0 w 9124"/>
                  <a:gd name="T3" fmla="*/ 34 h 68"/>
                  <a:gd name="T4" fmla="*/ 0 w 9124"/>
                  <a:gd name="T5" fmla="*/ 68 h 68"/>
                  <a:gd name="T6" fmla="*/ 9124 w 9124"/>
                  <a:gd name="T7" fmla="*/ 68 h 68"/>
                  <a:gd name="T8" fmla="*/ 9124 w 9124"/>
                  <a:gd name="T9" fmla="*/ 34 h 68"/>
                  <a:gd name="T10" fmla="*/ 9124 w 9124"/>
                  <a:gd name="T11" fmla="*/ 0 h 68"/>
                  <a:gd name="T12" fmla="*/ 0 w 9124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24" h="68">
                    <a:moveTo>
                      <a:pt x="0" y="0"/>
                    </a:moveTo>
                    <a:lnTo>
                      <a:pt x="0" y="34"/>
                    </a:lnTo>
                    <a:lnTo>
                      <a:pt x="0" y="68"/>
                    </a:lnTo>
                    <a:lnTo>
                      <a:pt x="9124" y="68"/>
                    </a:lnTo>
                    <a:lnTo>
                      <a:pt x="9124" y="34"/>
                    </a:lnTo>
                    <a:lnTo>
                      <a:pt x="912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97" name="Freeform 1650"/>
              <p:cNvSpPr>
                <a:spLocks/>
              </p:cNvSpPr>
              <p:nvPr/>
            </p:nvSpPr>
            <p:spPr bwMode="auto">
              <a:xfrm>
                <a:off x="9838" y="5550"/>
                <a:ext cx="8" cy="17"/>
              </a:xfrm>
              <a:custGeom>
                <a:avLst/>
                <a:gdLst>
                  <a:gd name="T0" fmla="*/ 0 w 35"/>
                  <a:gd name="T1" fmla="*/ 34 h 68"/>
                  <a:gd name="T2" fmla="*/ 0 w 35"/>
                  <a:gd name="T3" fmla="*/ 0 h 68"/>
                  <a:gd name="T4" fmla="*/ 10 w 35"/>
                  <a:gd name="T5" fmla="*/ 2 h 68"/>
                  <a:gd name="T6" fmla="*/ 20 w 35"/>
                  <a:gd name="T7" fmla="*/ 7 h 68"/>
                  <a:gd name="T8" fmla="*/ 27 w 35"/>
                  <a:gd name="T9" fmla="*/ 14 h 68"/>
                  <a:gd name="T10" fmla="*/ 32 w 35"/>
                  <a:gd name="T11" fmla="*/ 24 h 68"/>
                  <a:gd name="T12" fmla="*/ 35 w 35"/>
                  <a:gd name="T13" fmla="*/ 34 h 68"/>
                  <a:gd name="T14" fmla="*/ 32 w 35"/>
                  <a:gd name="T15" fmla="*/ 45 h 68"/>
                  <a:gd name="T16" fmla="*/ 27 w 35"/>
                  <a:gd name="T17" fmla="*/ 55 h 68"/>
                  <a:gd name="T18" fmla="*/ 20 w 35"/>
                  <a:gd name="T19" fmla="*/ 62 h 68"/>
                  <a:gd name="T20" fmla="*/ 10 w 35"/>
                  <a:gd name="T21" fmla="*/ 67 h 68"/>
                  <a:gd name="T22" fmla="*/ 0 w 35"/>
                  <a:gd name="T23" fmla="*/ 68 h 68"/>
                  <a:gd name="T24" fmla="*/ 0 w 35"/>
                  <a:gd name="T25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68">
                    <a:moveTo>
                      <a:pt x="0" y="34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7"/>
                    </a:lnTo>
                    <a:lnTo>
                      <a:pt x="27" y="14"/>
                    </a:lnTo>
                    <a:lnTo>
                      <a:pt x="32" y="24"/>
                    </a:lnTo>
                    <a:lnTo>
                      <a:pt x="35" y="34"/>
                    </a:lnTo>
                    <a:lnTo>
                      <a:pt x="32" y="45"/>
                    </a:lnTo>
                    <a:lnTo>
                      <a:pt x="27" y="55"/>
                    </a:lnTo>
                    <a:lnTo>
                      <a:pt x="20" y="62"/>
                    </a:lnTo>
                    <a:lnTo>
                      <a:pt x="10" y="67"/>
                    </a:lnTo>
                    <a:lnTo>
                      <a:pt x="0" y="6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98" name="Freeform 1651"/>
              <p:cNvSpPr>
                <a:spLocks/>
              </p:cNvSpPr>
              <p:nvPr/>
            </p:nvSpPr>
            <p:spPr bwMode="auto">
              <a:xfrm>
                <a:off x="9838" y="5550"/>
                <a:ext cx="8" cy="17"/>
              </a:xfrm>
              <a:custGeom>
                <a:avLst/>
                <a:gdLst>
                  <a:gd name="T0" fmla="*/ 0 w 35"/>
                  <a:gd name="T1" fmla="*/ 0 h 68"/>
                  <a:gd name="T2" fmla="*/ 10 w 35"/>
                  <a:gd name="T3" fmla="*/ 2 h 68"/>
                  <a:gd name="T4" fmla="*/ 20 w 35"/>
                  <a:gd name="T5" fmla="*/ 7 h 68"/>
                  <a:gd name="T6" fmla="*/ 27 w 35"/>
                  <a:gd name="T7" fmla="*/ 14 h 68"/>
                  <a:gd name="T8" fmla="*/ 32 w 35"/>
                  <a:gd name="T9" fmla="*/ 24 h 68"/>
                  <a:gd name="T10" fmla="*/ 35 w 35"/>
                  <a:gd name="T11" fmla="*/ 34 h 68"/>
                  <a:gd name="T12" fmla="*/ 32 w 35"/>
                  <a:gd name="T13" fmla="*/ 45 h 68"/>
                  <a:gd name="T14" fmla="*/ 27 w 35"/>
                  <a:gd name="T15" fmla="*/ 55 h 68"/>
                  <a:gd name="T16" fmla="*/ 20 w 35"/>
                  <a:gd name="T17" fmla="*/ 62 h 68"/>
                  <a:gd name="T18" fmla="*/ 10 w 35"/>
                  <a:gd name="T19" fmla="*/ 67 h 68"/>
                  <a:gd name="T20" fmla="*/ 0 w 35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68">
                    <a:moveTo>
                      <a:pt x="0" y="0"/>
                    </a:moveTo>
                    <a:lnTo>
                      <a:pt x="10" y="2"/>
                    </a:lnTo>
                    <a:lnTo>
                      <a:pt x="20" y="7"/>
                    </a:lnTo>
                    <a:lnTo>
                      <a:pt x="27" y="14"/>
                    </a:lnTo>
                    <a:lnTo>
                      <a:pt x="32" y="24"/>
                    </a:lnTo>
                    <a:lnTo>
                      <a:pt x="35" y="34"/>
                    </a:lnTo>
                    <a:lnTo>
                      <a:pt x="32" y="45"/>
                    </a:lnTo>
                    <a:lnTo>
                      <a:pt x="27" y="55"/>
                    </a:lnTo>
                    <a:lnTo>
                      <a:pt x="20" y="62"/>
                    </a:lnTo>
                    <a:lnTo>
                      <a:pt x="10" y="67"/>
                    </a:lnTo>
                    <a:lnTo>
                      <a:pt x="0" y="6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99" name="Freeform 1652"/>
              <p:cNvSpPr>
                <a:spLocks/>
              </p:cNvSpPr>
              <p:nvPr/>
            </p:nvSpPr>
            <p:spPr bwMode="auto">
              <a:xfrm>
                <a:off x="7648" y="5957"/>
                <a:ext cx="70" cy="95"/>
              </a:xfrm>
              <a:custGeom>
                <a:avLst/>
                <a:gdLst>
                  <a:gd name="T0" fmla="*/ 268 w 283"/>
                  <a:gd name="T1" fmla="*/ 0 h 381"/>
                  <a:gd name="T2" fmla="*/ 116 w 283"/>
                  <a:gd name="T3" fmla="*/ 0 h 381"/>
                  <a:gd name="T4" fmla="*/ 92 w 283"/>
                  <a:gd name="T5" fmla="*/ 19 h 381"/>
                  <a:gd name="T6" fmla="*/ 0 w 283"/>
                  <a:gd name="T7" fmla="*/ 361 h 381"/>
                  <a:gd name="T8" fmla="*/ 15 w 283"/>
                  <a:gd name="T9" fmla="*/ 381 h 381"/>
                  <a:gd name="T10" fmla="*/ 39 w 283"/>
                  <a:gd name="T11" fmla="*/ 361 h 381"/>
                  <a:gd name="T12" fmla="*/ 125 w 283"/>
                  <a:gd name="T13" fmla="*/ 37 h 381"/>
                  <a:gd name="T14" fmla="*/ 258 w 283"/>
                  <a:gd name="T15" fmla="*/ 37 h 381"/>
                  <a:gd name="T16" fmla="*/ 283 w 283"/>
                  <a:gd name="T17" fmla="*/ 19 h 381"/>
                  <a:gd name="T18" fmla="*/ 268 w 283"/>
                  <a:gd name="T19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3" h="381">
                    <a:moveTo>
                      <a:pt x="268" y="0"/>
                    </a:moveTo>
                    <a:lnTo>
                      <a:pt x="116" y="0"/>
                    </a:lnTo>
                    <a:lnTo>
                      <a:pt x="92" y="19"/>
                    </a:lnTo>
                    <a:lnTo>
                      <a:pt x="0" y="361"/>
                    </a:lnTo>
                    <a:lnTo>
                      <a:pt x="15" y="381"/>
                    </a:lnTo>
                    <a:lnTo>
                      <a:pt x="39" y="361"/>
                    </a:lnTo>
                    <a:lnTo>
                      <a:pt x="125" y="37"/>
                    </a:lnTo>
                    <a:lnTo>
                      <a:pt x="258" y="37"/>
                    </a:lnTo>
                    <a:lnTo>
                      <a:pt x="283" y="19"/>
                    </a:lnTo>
                    <a:lnTo>
                      <a:pt x="2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00" name="Freeform 1653"/>
              <p:cNvSpPr>
                <a:spLocks/>
              </p:cNvSpPr>
              <p:nvPr/>
            </p:nvSpPr>
            <p:spPr bwMode="auto">
              <a:xfrm>
                <a:off x="7725" y="5991"/>
                <a:ext cx="49" cy="52"/>
              </a:xfrm>
              <a:custGeom>
                <a:avLst/>
                <a:gdLst>
                  <a:gd name="T0" fmla="*/ 185 w 195"/>
                  <a:gd name="T1" fmla="*/ 0 h 211"/>
                  <a:gd name="T2" fmla="*/ 127 w 195"/>
                  <a:gd name="T3" fmla="*/ 17 h 211"/>
                  <a:gd name="T4" fmla="*/ 152 w 195"/>
                  <a:gd name="T5" fmla="*/ 27 h 211"/>
                  <a:gd name="T6" fmla="*/ 155 w 195"/>
                  <a:gd name="T7" fmla="*/ 55 h 211"/>
                  <a:gd name="T8" fmla="*/ 125 w 195"/>
                  <a:gd name="T9" fmla="*/ 169 h 211"/>
                  <a:gd name="T10" fmla="*/ 106 w 195"/>
                  <a:gd name="T11" fmla="*/ 196 h 211"/>
                  <a:gd name="T12" fmla="*/ 76 w 195"/>
                  <a:gd name="T13" fmla="*/ 208 h 211"/>
                  <a:gd name="T14" fmla="*/ 0 w 195"/>
                  <a:gd name="T15" fmla="*/ 208 h 211"/>
                  <a:gd name="T16" fmla="*/ 140 w 195"/>
                  <a:gd name="T17" fmla="*/ 211 h 211"/>
                  <a:gd name="T18" fmla="*/ 162 w 195"/>
                  <a:gd name="T19" fmla="*/ 169 h 211"/>
                  <a:gd name="T20" fmla="*/ 193 w 195"/>
                  <a:gd name="T21" fmla="*/ 55 h 211"/>
                  <a:gd name="T22" fmla="*/ 195 w 195"/>
                  <a:gd name="T23" fmla="*/ 38 h 211"/>
                  <a:gd name="T24" fmla="*/ 185 w 195"/>
                  <a:gd name="T25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5" h="211">
                    <a:moveTo>
                      <a:pt x="185" y="0"/>
                    </a:moveTo>
                    <a:lnTo>
                      <a:pt x="127" y="17"/>
                    </a:lnTo>
                    <a:lnTo>
                      <a:pt x="152" y="27"/>
                    </a:lnTo>
                    <a:lnTo>
                      <a:pt x="155" y="55"/>
                    </a:lnTo>
                    <a:lnTo>
                      <a:pt x="125" y="169"/>
                    </a:lnTo>
                    <a:lnTo>
                      <a:pt x="106" y="196"/>
                    </a:lnTo>
                    <a:lnTo>
                      <a:pt x="76" y="208"/>
                    </a:lnTo>
                    <a:lnTo>
                      <a:pt x="0" y="208"/>
                    </a:lnTo>
                    <a:lnTo>
                      <a:pt x="140" y="211"/>
                    </a:lnTo>
                    <a:lnTo>
                      <a:pt x="162" y="169"/>
                    </a:lnTo>
                    <a:lnTo>
                      <a:pt x="193" y="55"/>
                    </a:lnTo>
                    <a:lnTo>
                      <a:pt x="195" y="38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01" name="Freeform 1654"/>
              <p:cNvSpPr>
                <a:spLocks/>
              </p:cNvSpPr>
              <p:nvPr/>
            </p:nvSpPr>
            <p:spPr bwMode="auto">
              <a:xfrm>
                <a:off x="7707" y="5985"/>
                <a:ext cx="64" cy="96"/>
              </a:xfrm>
              <a:custGeom>
                <a:avLst/>
                <a:gdLst>
                  <a:gd name="T0" fmla="*/ 211 w 259"/>
                  <a:gd name="T1" fmla="*/ 0 h 382"/>
                  <a:gd name="T2" fmla="*/ 116 w 259"/>
                  <a:gd name="T3" fmla="*/ 0 h 382"/>
                  <a:gd name="T4" fmla="*/ 92 w 259"/>
                  <a:gd name="T5" fmla="*/ 20 h 382"/>
                  <a:gd name="T6" fmla="*/ 0 w 259"/>
                  <a:gd name="T7" fmla="*/ 363 h 382"/>
                  <a:gd name="T8" fmla="*/ 14 w 259"/>
                  <a:gd name="T9" fmla="*/ 382 h 382"/>
                  <a:gd name="T10" fmla="*/ 39 w 259"/>
                  <a:gd name="T11" fmla="*/ 363 h 382"/>
                  <a:gd name="T12" fmla="*/ 63 w 259"/>
                  <a:gd name="T13" fmla="*/ 268 h 382"/>
                  <a:gd name="T14" fmla="*/ 139 w 259"/>
                  <a:gd name="T15" fmla="*/ 268 h 382"/>
                  <a:gd name="T16" fmla="*/ 157 w 259"/>
                  <a:gd name="T17" fmla="*/ 266 h 382"/>
                  <a:gd name="T18" fmla="*/ 200 w 259"/>
                  <a:gd name="T19" fmla="*/ 246 h 382"/>
                  <a:gd name="T20" fmla="*/ 214 w 259"/>
                  <a:gd name="T21" fmla="*/ 233 h 382"/>
                  <a:gd name="T22" fmla="*/ 74 w 259"/>
                  <a:gd name="T23" fmla="*/ 230 h 382"/>
                  <a:gd name="T24" fmla="*/ 125 w 259"/>
                  <a:gd name="T25" fmla="*/ 39 h 382"/>
                  <a:gd name="T26" fmla="*/ 201 w 259"/>
                  <a:gd name="T27" fmla="*/ 39 h 382"/>
                  <a:gd name="T28" fmla="*/ 259 w 259"/>
                  <a:gd name="T29" fmla="*/ 22 h 382"/>
                  <a:gd name="T30" fmla="*/ 249 w 259"/>
                  <a:gd name="T31" fmla="*/ 12 h 382"/>
                  <a:gd name="T32" fmla="*/ 211 w 259"/>
                  <a:gd name="T33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9" h="382">
                    <a:moveTo>
                      <a:pt x="211" y="0"/>
                    </a:moveTo>
                    <a:lnTo>
                      <a:pt x="116" y="0"/>
                    </a:lnTo>
                    <a:lnTo>
                      <a:pt x="92" y="20"/>
                    </a:lnTo>
                    <a:lnTo>
                      <a:pt x="0" y="363"/>
                    </a:lnTo>
                    <a:lnTo>
                      <a:pt x="14" y="382"/>
                    </a:lnTo>
                    <a:lnTo>
                      <a:pt x="39" y="363"/>
                    </a:lnTo>
                    <a:lnTo>
                      <a:pt x="63" y="268"/>
                    </a:lnTo>
                    <a:lnTo>
                      <a:pt x="139" y="268"/>
                    </a:lnTo>
                    <a:lnTo>
                      <a:pt x="157" y="266"/>
                    </a:lnTo>
                    <a:lnTo>
                      <a:pt x="200" y="246"/>
                    </a:lnTo>
                    <a:lnTo>
                      <a:pt x="214" y="233"/>
                    </a:lnTo>
                    <a:lnTo>
                      <a:pt x="74" y="230"/>
                    </a:lnTo>
                    <a:lnTo>
                      <a:pt x="125" y="39"/>
                    </a:lnTo>
                    <a:lnTo>
                      <a:pt x="201" y="39"/>
                    </a:lnTo>
                    <a:lnTo>
                      <a:pt x="259" y="22"/>
                    </a:lnTo>
                    <a:lnTo>
                      <a:pt x="249" y="12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02" name="Freeform 1655"/>
              <p:cNvSpPr>
                <a:spLocks/>
              </p:cNvSpPr>
              <p:nvPr/>
            </p:nvSpPr>
            <p:spPr bwMode="auto">
              <a:xfrm>
                <a:off x="7784" y="5985"/>
                <a:ext cx="21" cy="62"/>
              </a:xfrm>
              <a:custGeom>
                <a:avLst/>
                <a:gdLst>
                  <a:gd name="T0" fmla="*/ 74 w 87"/>
                  <a:gd name="T1" fmla="*/ 0 h 246"/>
                  <a:gd name="T2" fmla="*/ 49 w 87"/>
                  <a:gd name="T3" fmla="*/ 20 h 246"/>
                  <a:gd name="T4" fmla="*/ 3 w 87"/>
                  <a:gd name="T5" fmla="*/ 191 h 246"/>
                  <a:gd name="T6" fmla="*/ 0 w 87"/>
                  <a:gd name="T7" fmla="*/ 208 h 246"/>
                  <a:gd name="T8" fmla="*/ 11 w 87"/>
                  <a:gd name="T9" fmla="*/ 246 h 246"/>
                  <a:gd name="T10" fmla="*/ 69 w 87"/>
                  <a:gd name="T11" fmla="*/ 230 h 246"/>
                  <a:gd name="T12" fmla="*/ 45 w 87"/>
                  <a:gd name="T13" fmla="*/ 218 h 246"/>
                  <a:gd name="T14" fmla="*/ 41 w 87"/>
                  <a:gd name="T15" fmla="*/ 191 h 246"/>
                  <a:gd name="T16" fmla="*/ 87 w 87"/>
                  <a:gd name="T17" fmla="*/ 20 h 246"/>
                  <a:gd name="T18" fmla="*/ 74 w 87"/>
                  <a:gd name="T1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246">
                    <a:moveTo>
                      <a:pt x="74" y="0"/>
                    </a:moveTo>
                    <a:lnTo>
                      <a:pt x="49" y="20"/>
                    </a:lnTo>
                    <a:lnTo>
                      <a:pt x="3" y="191"/>
                    </a:lnTo>
                    <a:lnTo>
                      <a:pt x="0" y="208"/>
                    </a:lnTo>
                    <a:lnTo>
                      <a:pt x="11" y="246"/>
                    </a:lnTo>
                    <a:lnTo>
                      <a:pt x="69" y="230"/>
                    </a:lnTo>
                    <a:lnTo>
                      <a:pt x="45" y="218"/>
                    </a:lnTo>
                    <a:lnTo>
                      <a:pt x="41" y="191"/>
                    </a:lnTo>
                    <a:lnTo>
                      <a:pt x="87" y="2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03" name="Freeform 1656"/>
              <p:cNvSpPr>
                <a:spLocks/>
              </p:cNvSpPr>
              <p:nvPr/>
            </p:nvSpPr>
            <p:spPr bwMode="auto">
              <a:xfrm>
                <a:off x="7778" y="5985"/>
                <a:ext cx="66" cy="96"/>
              </a:xfrm>
              <a:custGeom>
                <a:avLst/>
                <a:gdLst>
                  <a:gd name="T0" fmla="*/ 249 w 263"/>
                  <a:gd name="T1" fmla="*/ 0 h 382"/>
                  <a:gd name="T2" fmla="*/ 224 w 263"/>
                  <a:gd name="T3" fmla="*/ 20 h 382"/>
                  <a:gd name="T4" fmla="*/ 168 w 263"/>
                  <a:gd name="T5" fmla="*/ 230 h 382"/>
                  <a:gd name="T6" fmla="*/ 92 w 263"/>
                  <a:gd name="T7" fmla="*/ 230 h 382"/>
                  <a:gd name="T8" fmla="*/ 34 w 263"/>
                  <a:gd name="T9" fmla="*/ 246 h 382"/>
                  <a:gd name="T10" fmla="*/ 44 w 263"/>
                  <a:gd name="T11" fmla="*/ 256 h 382"/>
                  <a:gd name="T12" fmla="*/ 83 w 263"/>
                  <a:gd name="T13" fmla="*/ 268 h 382"/>
                  <a:gd name="T14" fmla="*/ 158 w 263"/>
                  <a:gd name="T15" fmla="*/ 268 h 382"/>
                  <a:gd name="T16" fmla="*/ 148 w 263"/>
                  <a:gd name="T17" fmla="*/ 306 h 382"/>
                  <a:gd name="T18" fmla="*/ 129 w 263"/>
                  <a:gd name="T19" fmla="*/ 333 h 382"/>
                  <a:gd name="T20" fmla="*/ 99 w 263"/>
                  <a:gd name="T21" fmla="*/ 344 h 382"/>
                  <a:gd name="T22" fmla="*/ 23 w 263"/>
                  <a:gd name="T23" fmla="*/ 344 h 382"/>
                  <a:gd name="T24" fmla="*/ 9 w 263"/>
                  <a:gd name="T25" fmla="*/ 350 h 382"/>
                  <a:gd name="T26" fmla="*/ 0 w 263"/>
                  <a:gd name="T27" fmla="*/ 363 h 382"/>
                  <a:gd name="T28" fmla="*/ 13 w 263"/>
                  <a:gd name="T29" fmla="*/ 382 h 382"/>
                  <a:gd name="T30" fmla="*/ 90 w 263"/>
                  <a:gd name="T31" fmla="*/ 382 h 382"/>
                  <a:gd name="T32" fmla="*/ 107 w 263"/>
                  <a:gd name="T33" fmla="*/ 380 h 382"/>
                  <a:gd name="T34" fmla="*/ 149 w 263"/>
                  <a:gd name="T35" fmla="*/ 359 h 382"/>
                  <a:gd name="T36" fmla="*/ 164 w 263"/>
                  <a:gd name="T37" fmla="*/ 346 h 382"/>
                  <a:gd name="T38" fmla="*/ 186 w 263"/>
                  <a:gd name="T39" fmla="*/ 306 h 382"/>
                  <a:gd name="T40" fmla="*/ 263 w 263"/>
                  <a:gd name="T41" fmla="*/ 20 h 382"/>
                  <a:gd name="T42" fmla="*/ 249 w 263"/>
                  <a:gd name="T43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3" h="382">
                    <a:moveTo>
                      <a:pt x="249" y="0"/>
                    </a:moveTo>
                    <a:lnTo>
                      <a:pt x="224" y="20"/>
                    </a:lnTo>
                    <a:lnTo>
                      <a:pt x="168" y="230"/>
                    </a:lnTo>
                    <a:lnTo>
                      <a:pt x="92" y="230"/>
                    </a:lnTo>
                    <a:lnTo>
                      <a:pt x="34" y="246"/>
                    </a:lnTo>
                    <a:lnTo>
                      <a:pt x="44" y="256"/>
                    </a:lnTo>
                    <a:lnTo>
                      <a:pt x="83" y="268"/>
                    </a:lnTo>
                    <a:lnTo>
                      <a:pt x="158" y="268"/>
                    </a:lnTo>
                    <a:lnTo>
                      <a:pt x="148" y="306"/>
                    </a:lnTo>
                    <a:lnTo>
                      <a:pt x="129" y="333"/>
                    </a:lnTo>
                    <a:lnTo>
                      <a:pt x="99" y="344"/>
                    </a:lnTo>
                    <a:lnTo>
                      <a:pt x="23" y="344"/>
                    </a:lnTo>
                    <a:lnTo>
                      <a:pt x="9" y="350"/>
                    </a:lnTo>
                    <a:lnTo>
                      <a:pt x="0" y="363"/>
                    </a:lnTo>
                    <a:lnTo>
                      <a:pt x="13" y="382"/>
                    </a:lnTo>
                    <a:lnTo>
                      <a:pt x="90" y="382"/>
                    </a:lnTo>
                    <a:lnTo>
                      <a:pt x="107" y="380"/>
                    </a:lnTo>
                    <a:lnTo>
                      <a:pt x="149" y="359"/>
                    </a:lnTo>
                    <a:lnTo>
                      <a:pt x="164" y="346"/>
                    </a:lnTo>
                    <a:lnTo>
                      <a:pt x="186" y="306"/>
                    </a:lnTo>
                    <a:lnTo>
                      <a:pt x="263" y="20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04" name="Freeform 1657"/>
              <p:cNvSpPr>
                <a:spLocks/>
              </p:cNvSpPr>
              <p:nvPr/>
            </p:nvSpPr>
            <p:spPr bwMode="auto">
              <a:xfrm>
                <a:off x="7885" y="5991"/>
                <a:ext cx="22" cy="61"/>
              </a:xfrm>
              <a:custGeom>
                <a:avLst/>
                <a:gdLst>
                  <a:gd name="T0" fmla="*/ 76 w 86"/>
                  <a:gd name="T1" fmla="*/ 0 h 244"/>
                  <a:gd name="T2" fmla="*/ 18 w 86"/>
                  <a:gd name="T3" fmla="*/ 15 h 244"/>
                  <a:gd name="T4" fmla="*/ 42 w 86"/>
                  <a:gd name="T5" fmla="*/ 25 h 244"/>
                  <a:gd name="T6" fmla="*/ 46 w 86"/>
                  <a:gd name="T7" fmla="*/ 53 h 244"/>
                  <a:gd name="T8" fmla="*/ 0 w 86"/>
                  <a:gd name="T9" fmla="*/ 224 h 244"/>
                  <a:gd name="T10" fmla="*/ 14 w 86"/>
                  <a:gd name="T11" fmla="*/ 244 h 244"/>
                  <a:gd name="T12" fmla="*/ 39 w 86"/>
                  <a:gd name="T13" fmla="*/ 224 h 244"/>
                  <a:gd name="T14" fmla="*/ 84 w 86"/>
                  <a:gd name="T15" fmla="*/ 53 h 244"/>
                  <a:gd name="T16" fmla="*/ 86 w 86"/>
                  <a:gd name="T17" fmla="*/ 36 h 244"/>
                  <a:gd name="T18" fmla="*/ 76 w 86"/>
                  <a:gd name="T1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244">
                    <a:moveTo>
                      <a:pt x="76" y="0"/>
                    </a:moveTo>
                    <a:lnTo>
                      <a:pt x="18" y="15"/>
                    </a:lnTo>
                    <a:lnTo>
                      <a:pt x="42" y="25"/>
                    </a:lnTo>
                    <a:lnTo>
                      <a:pt x="46" y="53"/>
                    </a:lnTo>
                    <a:lnTo>
                      <a:pt x="0" y="224"/>
                    </a:lnTo>
                    <a:lnTo>
                      <a:pt x="14" y="244"/>
                    </a:lnTo>
                    <a:lnTo>
                      <a:pt x="39" y="224"/>
                    </a:lnTo>
                    <a:lnTo>
                      <a:pt x="84" y="53"/>
                    </a:lnTo>
                    <a:lnTo>
                      <a:pt x="86" y="36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05" name="Freeform 1658"/>
              <p:cNvSpPr>
                <a:spLocks/>
              </p:cNvSpPr>
              <p:nvPr/>
            </p:nvSpPr>
            <p:spPr bwMode="auto">
              <a:xfrm>
                <a:off x="7847" y="5985"/>
                <a:ext cx="57" cy="67"/>
              </a:xfrm>
              <a:custGeom>
                <a:avLst/>
                <a:gdLst>
                  <a:gd name="T0" fmla="*/ 180 w 228"/>
                  <a:gd name="T1" fmla="*/ 0 h 268"/>
                  <a:gd name="T2" fmla="*/ 85 w 228"/>
                  <a:gd name="T3" fmla="*/ 0 h 268"/>
                  <a:gd name="T4" fmla="*/ 62 w 228"/>
                  <a:gd name="T5" fmla="*/ 20 h 268"/>
                  <a:gd name="T6" fmla="*/ 0 w 228"/>
                  <a:gd name="T7" fmla="*/ 248 h 268"/>
                  <a:gd name="T8" fmla="*/ 14 w 228"/>
                  <a:gd name="T9" fmla="*/ 268 h 268"/>
                  <a:gd name="T10" fmla="*/ 39 w 228"/>
                  <a:gd name="T11" fmla="*/ 248 h 268"/>
                  <a:gd name="T12" fmla="*/ 94 w 228"/>
                  <a:gd name="T13" fmla="*/ 39 h 268"/>
                  <a:gd name="T14" fmla="*/ 170 w 228"/>
                  <a:gd name="T15" fmla="*/ 39 h 268"/>
                  <a:gd name="T16" fmla="*/ 228 w 228"/>
                  <a:gd name="T17" fmla="*/ 24 h 268"/>
                  <a:gd name="T18" fmla="*/ 218 w 228"/>
                  <a:gd name="T19" fmla="*/ 12 h 268"/>
                  <a:gd name="T20" fmla="*/ 180 w 228"/>
                  <a:gd name="T21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" h="268">
                    <a:moveTo>
                      <a:pt x="180" y="0"/>
                    </a:moveTo>
                    <a:lnTo>
                      <a:pt x="85" y="0"/>
                    </a:lnTo>
                    <a:lnTo>
                      <a:pt x="62" y="20"/>
                    </a:lnTo>
                    <a:lnTo>
                      <a:pt x="0" y="248"/>
                    </a:lnTo>
                    <a:lnTo>
                      <a:pt x="14" y="268"/>
                    </a:lnTo>
                    <a:lnTo>
                      <a:pt x="39" y="248"/>
                    </a:lnTo>
                    <a:lnTo>
                      <a:pt x="94" y="39"/>
                    </a:lnTo>
                    <a:lnTo>
                      <a:pt x="170" y="39"/>
                    </a:lnTo>
                    <a:lnTo>
                      <a:pt x="228" y="24"/>
                    </a:lnTo>
                    <a:lnTo>
                      <a:pt x="218" y="12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06" name="Freeform 1659"/>
              <p:cNvSpPr>
                <a:spLocks/>
              </p:cNvSpPr>
              <p:nvPr/>
            </p:nvSpPr>
            <p:spPr bwMode="auto">
              <a:xfrm>
                <a:off x="7952" y="5991"/>
                <a:ext cx="21" cy="61"/>
              </a:xfrm>
              <a:custGeom>
                <a:avLst/>
                <a:gdLst>
                  <a:gd name="T0" fmla="*/ 76 w 86"/>
                  <a:gd name="T1" fmla="*/ 0 h 244"/>
                  <a:gd name="T2" fmla="*/ 18 w 86"/>
                  <a:gd name="T3" fmla="*/ 15 h 244"/>
                  <a:gd name="T4" fmla="*/ 42 w 86"/>
                  <a:gd name="T5" fmla="*/ 25 h 244"/>
                  <a:gd name="T6" fmla="*/ 45 w 86"/>
                  <a:gd name="T7" fmla="*/ 53 h 244"/>
                  <a:gd name="T8" fmla="*/ 0 w 86"/>
                  <a:gd name="T9" fmla="*/ 224 h 244"/>
                  <a:gd name="T10" fmla="*/ 14 w 86"/>
                  <a:gd name="T11" fmla="*/ 244 h 244"/>
                  <a:gd name="T12" fmla="*/ 37 w 86"/>
                  <a:gd name="T13" fmla="*/ 224 h 244"/>
                  <a:gd name="T14" fmla="*/ 83 w 86"/>
                  <a:gd name="T15" fmla="*/ 53 h 244"/>
                  <a:gd name="T16" fmla="*/ 86 w 86"/>
                  <a:gd name="T17" fmla="*/ 36 h 244"/>
                  <a:gd name="T18" fmla="*/ 76 w 86"/>
                  <a:gd name="T1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244">
                    <a:moveTo>
                      <a:pt x="76" y="0"/>
                    </a:moveTo>
                    <a:lnTo>
                      <a:pt x="18" y="15"/>
                    </a:lnTo>
                    <a:lnTo>
                      <a:pt x="42" y="25"/>
                    </a:lnTo>
                    <a:lnTo>
                      <a:pt x="45" y="53"/>
                    </a:lnTo>
                    <a:lnTo>
                      <a:pt x="0" y="224"/>
                    </a:lnTo>
                    <a:lnTo>
                      <a:pt x="14" y="244"/>
                    </a:lnTo>
                    <a:lnTo>
                      <a:pt x="37" y="224"/>
                    </a:lnTo>
                    <a:lnTo>
                      <a:pt x="83" y="53"/>
                    </a:lnTo>
                    <a:lnTo>
                      <a:pt x="86" y="36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07" name="Freeform 1660"/>
              <p:cNvSpPr>
                <a:spLocks/>
              </p:cNvSpPr>
              <p:nvPr/>
            </p:nvSpPr>
            <p:spPr bwMode="auto">
              <a:xfrm>
                <a:off x="7914" y="5985"/>
                <a:ext cx="57" cy="67"/>
              </a:xfrm>
              <a:custGeom>
                <a:avLst/>
                <a:gdLst>
                  <a:gd name="T0" fmla="*/ 180 w 228"/>
                  <a:gd name="T1" fmla="*/ 0 h 268"/>
                  <a:gd name="T2" fmla="*/ 85 w 228"/>
                  <a:gd name="T3" fmla="*/ 0 h 268"/>
                  <a:gd name="T4" fmla="*/ 60 w 228"/>
                  <a:gd name="T5" fmla="*/ 20 h 268"/>
                  <a:gd name="T6" fmla="*/ 0 w 228"/>
                  <a:gd name="T7" fmla="*/ 248 h 268"/>
                  <a:gd name="T8" fmla="*/ 14 w 228"/>
                  <a:gd name="T9" fmla="*/ 268 h 268"/>
                  <a:gd name="T10" fmla="*/ 37 w 228"/>
                  <a:gd name="T11" fmla="*/ 248 h 268"/>
                  <a:gd name="T12" fmla="*/ 94 w 228"/>
                  <a:gd name="T13" fmla="*/ 39 h 268"/>
                  <a:gd name="T14" fmla="*/ 170 w 228"/>
                  <a:gd name="T15" fmla="*/ 39 h 268"/>
                  <a:gd name="T16" fmla="*/ 228 w 228"/>
                  <a:gd name="T17" fmla="*/ 24 h 268"/>
                  <a:gd name="T18" fmla="*/ 217 w 228"/>
                  <a:gd name="T19" fmla="*/ 12 h 268"/>
                  <a:gd name="T20" fmla="*/ 180 w 228"/>
                  <a:gd name="T21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" h="268">
                    <a:moveTo>
                      <a:pt x="180" y="0"/>
                    </a:moveTo>
                    <a:lnTo>
                      <a:pt x="85" y="0"/>
                    </a:lnTo>
                    <a:lnTo>
                      <a:pt x="60" y="20"/>
                    </a:lnTo>
                    <a:lnTo>
                      <a:pt x="0" y="248"/>
                    </a:lnTo>
                    <a:lnTo>
                      <a:pt x="14" y="268"/>
                    </a:lnTo>
                    <a:lnTo>
                      <a:pt x="37" y="248"/>
                    </a:lnTo>
                    <a:lnTo>
                      <a:pt x="94" y="39"/>
                    </a:lnTo>
                    <a:lnTo>
                      <a:pt x="170" y="39"/>
                    </a:lnTo>
                    <a:lnTo>
                      <a:pt x="228" y="24"/>
                    </a:lnTo>
                    <a:lnTo>
                      <a:pt x="217" y="12"/>
                    </a:lnTo>
                    <a:lnTo>
                      <a:pt x="18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08" name="Freeform 1661"/>
              <p:cNvSpPr>
                <a:spLocks/>
              </p:cNvSpPr>
              <p:nvPr/>
            </p:nvSpPr>
            <p:spPr bwMode="auto">
              <a:xfrm>
                <a:off x="7986" y="6047"/>
                <a:ext cx="36" cy="5"/>
              </a:xfrm>
              <a:custGeom>
                <a:avLst/>
                <a:gdLst>
                  <a:gd name="T0" fmla="*/ 0 w 143"/>
                  <a:gd name="T1" fmla="*/ 0 h 22"/>
                  <a:gd name="T2" fmla="*/ 10 w 143"/>
                  <a:gd name="T3" fmla="*/ 10 h 22"/>
                  <a:gd name="T4" fmla="*/ 48 w 143"/>
                  <a:gd name="T5" fmla="*/ 22 h 22"/>
                  <a:gd name="T6" fmla="*/ 86 w 143"/>
                  <a:gd name="T7" fmla="*/ 22 h 22"/>
                  <a:gd name="T8" fmla="*/ 101 w 143"/>
                  <a:gd name="T9" fmla="*/ 20 h 22"/>
                  <a:gd name="T10" fmla="*/ 143 w 143"/>
                  <a:gd name="T11" fmla="*/ 1 h 22"/>
                  <a:gd name="T12" fmla="*/ 0 w 143"/>
                  <a:gd name="T13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3" h="22">
                    <a:moveTo>
                      <a:pt x="0" y="0"/>
                    </a:moveTo>
                    <a:lnTo>
                      <a:pt x="10" y="10"/>
                    </a:lnTo>
                    <a:lnTo>
                      <a:pt x="48" y="22"/>
                    </a:lnTo>
                    <a:lnTo>
                      <a:pt x="86" y="22"/>
                    </a:lnTo>
                    <a:lnTo>
                      <a:pt x="101" y="20"/>
                    </a:lnTo>
                    <a:lnTo>
                      <a:pt x="143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09" name="Freeform 1662"/>
              <p:cNvSpPr>
                <a:spLocks/>
              </p:cNvSpPr>
              <p:nvPr/>
            </p:nvSpPr>
            <p:spPr bwMode="auto">
              <a:xfrm>
                <a:off x="7983" y="5994"/>
                <a:ext cx="49" cy="53"/>
              </a:xfrm>
              <a:custGeom>
                <a:avLst/>
                <a:gdLst>
                  <a:gd name="T0" fmla="*/ 55 w 196"/>
                  <a:gd name="T1" fmla="*/ 0 h 209"/>
                  <a:gd name="T2" fmla="*/ 33 w 196"/>
                  <a:gd name="T3" fmla="*/ 40 h 209"/>
                  <a:gd name="T4" fmla="*/ 2 w 196"/>
                  <a:gd name="T5" fmla="*/ 154 h 209"/>
                  <a:gd name="T6" fmla="*/ 0 w 196"/>
                  <a:gd name="T7" fmla="*/ 171 h 209"/>
                  <a:gd name="T8" fmla="*/ 10 w 196"/>
                  <a:gd name="T9" fmla="*/ 209 h 209"/>
                  <a:gd name="T10" fmla="*/ 68 w 196"/>
                  <a:gd name="T11" fmla="*/ 193 h 209"/>
                  <a:gd name="T12" fmla="*/ 45 w 196"/>
                  <a:gd name="T13" fmla="*/ 181 h 209"/>
                  <a:gd name="T14" fmla="*/ 41 w 196"/>
                  <a:gd name="T15" fmla="*/ 154 h 209"/>
                  <a:gd name="T16" fmla="*/ 71 w 196"/>
                  <a:gd name="T17" fmla="*/ 40 h 209"/>
                  <a:gd name="T18" fmla="*/ 90 w 196"/>
                  <a:gd name="T19" fmla="*/ 12 h 209"/>
                  <a:gd name="T20" fmla="*/ 120 w 196"/>
                  <a:gd name="T21" fmla="*/ 2 h 209"/>
                  <a:gd name="T22" fmla="*/ 196 w 196"/>
                  <a:gd name="T23" fmla="*/ 2 h 209"/>
                  <a:gd name="T24" fmla="*/ 55 w 196"/>
                  <a:gd name="T25" fmla="*/ 0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6" h="209">
                    <a:moveTo>
                      <a:pt x="55" y="0"/>
                    </a:moveTo>
                    <a:lnTo>
                      <a:pt x="33" y="40"/>
                    </a:lnTo>
                    <a:lnTo>
                      <a:pt x="2" y="154"/>
                    </a:lnTo>
                    <a:lnTo>
                      <a:pt x="0" y="171"/>
                    </a:lnTo>
                    <a:lnTo>
                      <a:pt x="10" y="209"/>
                    </a:lnTo>
                    <a:lnTo>
                      <a:pt x="68" y="193"/>
                    </a:lnTo>
                    <a:lnTo>
                      <a:pt x="45" y="181"/>
                    </a:lnTo>
                    <a:lnTo>
                      <a:pt x="41" y="154"/>
                    </a:lnTo>
                    <a:lnTo>
                      <a:pt x="71" y="40"/>
                    </a:lnTo>
                    <a:lnTo>
                      <a:pt x="90" y="12"/>
                    </a:lnTo>
                    <a:lnTo>
                      <a:pt x="120" y="2"/>
                    </a:lnTo>
                    <a:lnTo>
                      <a:pt x="196" y="2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10" name="Freeform 1663"/>
              <p:cNvSpPr>
                <a:spLocks/>
              </p:cNvSpPr>
              <p:nvPr/>
            </p:nvSpPr>
            <p:spPr bwMode="auto">
              <a:xfrm>
                <a:off x="7986" y="5985"/>
                <a:ext cx="57" cy="67"/>
              </a:xfrm>
              <a:custGeom>
                <a:avLst/>
                <a:gdLst>
                  <a:gd name="T0" fmla="*/ 215 w 228"/>
                  <a:gd name="T1" fmla="*/ 0 h 268"/>
                  <a:gd name="T2" fmla="*/ 120 w 228"/>
                  <a:gd name="T3" fmla="*/ 0 h 268"/>
                  <a:gd name="T4" fmla="*/ 102 w 228"/>
                  <a:gd name="T5" fmla="*/ 3 h 268"/>
                  <a:gd name="T6" fmla="*/ 59 w 228"/>
                  <a:gd name="T7" fmla="*/ 22 h 268"/>
                  <a:gd name="T8" fmla="*/ 45 w 228"/>
                  <a:gd name="T9" fmla="*/ 37 h 268"/>
                  <a:gd name="T10" fmla="*/ 186 w 228"/>
                  <a:gd name="T11" fmla="*/ 39 h 268"/>
                  <a:gd name="T12" fmla="*/ 144 w 228"/>
                  <a:gd name="T13" fmla="*/ 191 h 268"/>
                  <a:gd name="T14" fmla="*/ 126 w 228"/>
                  <a:gd name="T15" fmla="*/ 218 h 268"/>
                  <a:gd name="T16" fmla="*/ 97 w 228"/>
                  <a:gd name="T17" fmla="*/ 230 h 268"/>
                  <a:gd name="T18" fmla="*/ 58 w 228"/>
                  <a:gd name="T19" fmla="*/ 230 h 268"/>
                  <a:gd name="T20" fmla="*/ 0 w 228"/>
                  <a:gd name="T21" fmla="*/ 246 h 268"/>
                  <a:gd name="T22" fmla="*/ 143 w 228"/>
                  <a:gd name="T23" fmla="*/ 247 h 268"/>
                  <a:gd name="T24" fmla="*/ 147 w 228"/>
                  <a:gd name="T25" fmla="*/ 252 h 268"/>
                  <a:gd name="T26" fmla="*/ 182 w 228"/>
                  <a:gd name="T27" fmla="*/ 268 h 268"/>
                  <a:gd name="T28" fmla="*/ 205 w 228"/>
                  <a:gd name="T29" fmla="*/ 248 h 268"/>
                  <a:gd name="T30" fmla="*/ 192 w 228"/>
                  <a:gd name="T31" fmla="*/ 230 h 268"/>
                  <a:gd name="T32" fmla="*/ 178 w 228"/>
                  <a:gd name="T33" fmla="*/ 211 h 268"/>
                  <a:gd name="T34" fmla="*/ 228 w 228"/>
                  <a:gd name="T35" fmla="*/ 20 h 268"/>
                  <a:gd name="T36" fmla="*/ 215 w 228"/>
                  <a:gd name="T37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28" h="268">
                    <a:moveTo>
                      <a:pt x="215" y="0"/>
                    </a:moveTo>
                    <a:lnTo>
                      <a:pt x="120" y="0"/>
                    </a:lnTo>
                    <a:lnTo>
                      <a:pt x="102" y="3"/>
                    </a:lnTo>
                    <a:lnTo>
                      <a:pt x="59" y="22"/>
                    </a:lnTo>
                    <a:lnTo>
                      <a:pt x="45" y="37"/>
                    </a:lnTo>
                    <a:lnTo>
                      <a:pt x="186" y="39"/>
                    </a:lnTo>
                    <a:lnTo>
                      <a:pt x="144" y="191"/>
                    </a:lnTo>
                    <a:lnTo>
                      <a:pt x="126" y="218"/>
                    </a:lnTo>
                    <a:lnTo>
                      <a:pt x="97" y="230"/>
                    </a:lnTo>
                    <a:lnTo>
                      <a:pt x="58" y="230"/>
                    </a:lnTo>
                    <a:lnTo>
                      <a:pt x="0" y="246"/>
                    </a:lnTo>
                    <a:lnTo>
                      <a:pt x="143" y="247"/>
                    </a:lnTo>
                    <a:lnTo>
                      <a:pt x="147" y="252"/>
                    </a:lnTo>
                    <a:lnTo>
                      <a:pt x="182" y="268"/>
                    </a:lnTo>
                    <a:lnTo>
                      <a:pt x="205" y="248"/>
                    </a:lnTo>
                    <a:lnTo>
                      <a:pt x="192" y="230"/>
                    </a:lnTo>
                    <a:lnTo>
                      <a:pt x="178" y="211"/>
                    </a:lnTo>
                    <a:lnTo>
                      <a:pt x="228" y="20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11" name="Freeform 1664"/>
              <p:cNvSpPr>
                <a:spLocks/>
              </p:cNvSpPr>
              <p:nvPr/>
            </p:nvSpPr>
            <p:spPr bwMode="auto">
              <a:xfrm>
                <a:off x="8131" y="6038"/>
                <a:ext cx="31" cy="9"/>
              </a:xfrm>
              <a:custGeom>
                <a:avLst/>
                <a:gdLst>
                  <a:gd name="T0" fmla="*/ 109 w 124"/>
                  <a:gd name="T1" fmla="*/ 0 h 36"/>
                  <a:gd name="T2" fmla="*/ 102 w 124"/>
                  <a:gd name="T3" fmla="*/ 1 h 36"/>
                  <a:gd name="T4" fmla="*/ 91 w 124"/>
                  <a:gd name="T5" fmla="*/ 5 h 36"/>
                  <a:gd name="T6" fmla="*/ 48 w 124"/>
                  <a:gd name="T7" fmla="*/ 15 h 36"/>
                  <a:gd name="T8" fmla="*/ 0 w 124"/>
                  <a:gd name="T9" fmla="*/ 19 h 36"/>
                  <a:gd name="T10" fmla="*/ 108 w 124"/>
                  <a:gd name="T11" fmla="*/ 36 h 36"/>
                  <a:gd name="T12" fmla="*/ 124 w 124"/>
                  <a:gd name="T13" fmla="*/ 19 h 36"/>
                  <a:gd name="T14" fmla="*/ 109 w 124"/>
                  <a:gd name="T1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36">
                    <a:moveTo>
                      <a:pt x="109" y="0"/>
                    </a:moveTo>
                    <a:lnTo>
                      <a:pt x="102" y="1"/>
                    </a:lnTo>
                    <a:lnTo>
                      <a:pt x="91" y="5"/>
                    </a:lnTo>
                    <a:lnTo>
                      <a:pt x="48" y="15"/>
                    </a:lnTo>
                    <a:lnTo>
                      <a:pt x="0" y="19"/>
                    </a:lnTo>
                    <a:lnTo>
                      <a:pt x="108" y="36"/>
                    </a:lnTo>
                    <a:lnTo>
                      <a:pt x="124" y="19"/>
                    </a:lnTo>
                    <a:lnTo>
                      <a:pt x="10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12" name="Freeform 1665"/>
              <p:cNvSpPr>
                <a:spLocks/>
              </p:cNvSpPr>
              <p:nvPr/>
            </p:nvSpPr>
            <p:spPr bwMode="auto">
              <a:xfrm>
                <a:off x="8132" y="5995"/>
                <a:ext cx="26" cy="5"/>
              </a:xfrm>
              <a:custGeom>
                <a:avLst/>
                <a:gdLst>
                  <a:gd name="T0" fmla="*/ 0 w 104"/>
                  <a:gd name="T1" fmla="*/ 0 h 19"/>
                  <a:gd name="T2" fmla="*/ 2 w 104"/>
                  <a:gd name="T3" fmla="*/ 13 h 19"/>
                  <a:gd name="T4" fmla="*/ 14 w 104"/>
                  <a:gd name="T5" fmla="*/ 19 h 19"/>
                  <a:gd name="T6" fmla="*/ 23 w 104"/>
                  <a:gd name="T7" fmla="*/ 17 h 19"/>
                  <a:gd name="T8" fmla="*/ 55 w 104"/>
                  <a:gd name="T9" fmla="*/ 4 h 19"/>
                  <a:gd name="T10" fmla="*/ 58 w 104"/>
                  <a:gd name="T11" fmla="*/ 3 h 19"/>
                  <a:gd name="T12" fmla="*/ 104 w 104"/>
                  <a:gd name="T13" fmla="*/ 0 h 19"/>
                  <a:gd name="T14" fmla="*/ 0 w 104"/>
                  <a:gd name="T15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9">
                    <a:moveTo>
                      <a:pt x="0" y="0"/>
                    </a:moveTo>
                    <a:lnTo>
                      <a:pt x="2" y="13"/>
                    </a:lnTo>
                    <a:lnTo>
                      <a:pt x="14" y="19"/>
                    </a:lnTo>
                    <a:lnTo>
                      <a:pt x="23" y="17"/>
                    </a:lnTo>
                    <a:lnTo>
                      <a:pt x="55" y="4"/>
                    </a:lnTo>
                    <a:lnTo>
                      <a:pt x="58" y="3"/>
                    </a:lnTo>
                    <a:lnTo>
                      <a:pt x="10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13" name="Freeform 1666"/>
              <p:cNvSpPr>
                <a:spLocks/>
              </p:cNvSpPr>
              <p:nvPr/>
            </p:nvSpPr>
            <p:spPr bwMode="auto">
              <a:xfrm>
                <a:off x="8116" y="5985"/>
                <a:ext cx="57" cy="67"/>
              </a:xfrm>
              <a:custGeom>
                <a:avLst/>
                <a:gdLst>
                  <a:gd name="T0" fmla="*/ 179 w 230"/>
                  <a:gd name="T1" fmla="*/ 0 h 268"/>
                  <a:gd name="T2" fmla="*/ 167 w 230"/>
                  <a:gd name="T3" fmla="*/ 2 h 268"/>
                  <a:gd name="T4" fmla="*/ 119 w 230"/>
                  <a:gd name="T5" fmla="*/ 7 h 268"/>
                  <a:gd name="T6" fmla="*/ 79 w 230"/>
                  <a:gd name="T7" fmla="*/ 22 h 268"/>
                  <a:gd name="T8" fmla="*/ 65 w 230"/>
                  <a:gd name="T9" fmla="*/ 39 h 268"/>
                  <a:gd name="T10" fmla="*/ 169 w 230"/>
                  <a:gd name="T11" fmla="*/ 39 h 268"/>
                  <a:gd name="T12" fmla="*/ 187 w 230"/>
                  <a:gd name="T13" fmla="*/ 47 h 268"/>
                  <a:gd name="T14" fmla="*/ 190 w 230"/>
                  <a:gd name="T15" fmla="*/ 68 h 268"/>
                  <a:gd name="T16" fmla="*/ 168 w 230"/>
                  <a:gd name="T17" fmla="*/ 93 h 268"/>
                  <a:gd name="T18" fmla="*/ 57 w 230"/>
                  <a:gd name="T19" fmla="*/ 141 h 268"/>
                  <a:gd name="T20" fmla="*/ 25 w 230"/>
                  <a:gd name="T21" fmla="*/ 162 h 268"/>
                  <a:gd name="T22" fmla="*/ 2 w 230"/>
                  <a:gd name="T23" fmla="*/ 200 h 268"/>
                  <a:gd name="T24" fmla="*/ 0 w 230"/>
                  <a:gd name="T25" fmla="*/ 211 h 268"/>
                  <a:gd name="T26" fmla="*/ 9 w 230"/>
                  <a:gd name="T27" fmla="*/ 248 h 268"/>
                  <a:gd name="T28" fmla="*/ 15 w 230"/>
                  <a:gd name="T29" fmla="*/ 255 h 268"/>
                  <a:gd name="T30" fmla="*/ 51 w 230"/>
                  <a:gd name="T31" fmla="*/ 268 h 268"/>
                  <a:gd name="T32" fmla="*/ 87 w 230"/>
                  <a:gd name="T33" fmla="*/ 266 h 268"/>
                  <a:gd name="T34" fmla="*/ 133 w 230"/>
                  <a:gd name="T35" fmla="*/ 260 h 268"/>
                  <a:gd name="T36" fmla="*/ 169 w 230"/>
                  <a:gd name="T37" fmla="*/ 247 h 268"/>
                  <a:gd name="T38" fmla="*/ 61 w 230"/>
                  <a:gd name="T39" fmla="*/ 230 h 268"/>
                  <a:gd name="T40" fmla="*/ 43 w 230"/>
                  <a:gd name="T41" fmla="*/ 221 h 268"/>
                  <a:gd name="T42" fmla="*/ 40 w 230"/>
                  <a:gd name="T43" fmla="*/ 200 h 268"/>
                  <a:gd name="T44" fmla="*/ 63 w 230"/>
                  <a:gd name="T45" fmla="*/ 175 h 268"/>
                  <a:gd name="T46" fmla="*/ 173 w 230"/>
                  <a:gd name="T47" fmla="*/ 128 h 268"/>
                  <a:gd name="T48" fmla="*/ 205 w 230"/>
                  <a:gd name="T49" fmla="*/ 106 h 268"/>
                  <a:gd name="T50" fmla="*/ 228 w 230"/>
                  <a:gd name="T51" fmla="*/ 68 h 268"/>
                  <a:gd name="T52" fmla="*/ 230 w 230"/>
                  <a:gd name="T53" fmla="*/ 58 h 268"/>
                  <a:gd name="T54" fmla="*/ 222 w 230"/>
                  <a:gd name="T55" fmla="*/ 20 h 268"/>
                  <a:gd name="T56" fmla="*/ 215 w 230"/>
                  <a:gd name="T57" fmla="*/ 15 h 268"/>
                  <a:gd name="T58" fmla="*/ 179 w 230"/>
                  <a:gd name="T5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30" h="268">
                    <a:moveTo>
                      <a:pt x="179" y="0"/>
                    </a:moveTo>
                    <a:lnTo>
                      <a:pt x="167" y="2"/>
                    </a:lnTo>
                    <a:lnTo>
                      <a:pt x="119" y="7"/>
                    </a:lnTo>
                    <a:lnTo>
                      <a:pt x="79" y="22"/>
                    </a:lnTo>
                    <a:lnTo>
                      <a:pt x="65" y="39"/>
                    </a:lnTo>
                    <a:lnTo>
                      <a:pt x="169" y="39"/>
                    </a:lnTo>
                    <a:lnTo>
                      <a:pt x="187" y="47"/>
                    </a:lnTo>
                    <a:lnTo>
                      <a:pt x="190" y="68"/>
                    </a:lnTo>
                    <a:lnTo>
                      <a:pt x="168" y="93"/>
                    </a:lnTo>
                    <a:lnTo>
                      <a:pt x="57" y="141"/>
                    </a:lnTo>
                    <a:lnTo>
                      <a:pt x="25" y="162"/>
                    </a:lnTo>
                    <a:lnTo>
                      <a:pt x="2" y="200"/>
                    </a:lnTo>
                    <a:lnTo>
                      <a:pt x="0" y="211"/>
                    </a:lnTo>
                    <a:lnTo>
                      <a:pt x="9" y="248"/>
                    </a:lnTo>
                    <a:lnTo>
                      <a:pt x="15" y="255"/>
                    </a:lnTo>
                    <a:lnTo>
                      <a:pt x="51" y="268"/>
                    </a:lnTo>
                    <a:lnTo>
                      <a:pt x="87" y="266"/>
                    </a:lnTo>
                    <a:lnTo>
                      <a:pt x="133" y="260"/>
                    </a:lnTo>
                    <a:lnTo>
                      <a:pt x="169" y="247"/>
                    </a:lnTo>
                    <a:lnTo>
                      <a:pt x="61" y="230"/>
                    </a:lnTo>
                    <a:lnTo>
                      <a:pt x="43" y="221"/>
                    </a:lnTo>
                    <a:lnTo>
                      <a:pt x="40" y="200"/>
                    </a:lnTo>
                    <a:lnTo>
                      <a:pt x="63" y="175"/>
                    </a:lnTo>
                    <a:lnTo>
                      <a:pt x="173" y="128"/>
                    </a:lnTo>
                    <a:lnTo>
                      <a:pt x="205" y="106"/>
                    </a:lnTo>
                    <a:lnTo>
                      <a:pt x="228" y="68"/>
                    </a:lnTo>
                    <a:lnTo>
                      <a:pt x="230" y="58"/>
                    </a:lnTo>
                    <a:lnTo>
                      <a:pt x="222" y="20"/>
                    </a:lnTo>
                    <a:lnTo>
                      <a:pt x="215" y="15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14" name="Freeform 1667"/>
              <p:cNvSpPr>
                <a:spLocks/>
              </p:cNvSpPr>
              <p:nvPr/>
            </p:nvSpPr>
            <p:spPr bwMode="auto">
              <a:xfrm>
                <a:off x="8183" y="5992"/>
                <a:ext cx="51" cy="60"/>
              </a:xfrm>
              <a:custGeom>
                <a:avLst/>
                <a:gdLst>
                  <a:gd name="T0" fmla="*/ 75 w 204"/>
                  <a:gd name="T1" fmla="*/ 0 h 239"/>
                  <a:gd name="T2" fmla="*/ 49 w 204"/>
                  <a:gd name="T3" fmla="*/ 26 h 239"/>
                  <a:gd name="T4" fmla="*/ 29 w 204"/>
                  <a:gd name="T5" fmla="*/ 67 h 239"/>
                  <a:gd name="T6" fmla="*/ 3 w 204"/>
                  <a:gd name="T7" fmla="*/ 162 h 239"/>
                  <a:gd name="T8" fmla="*/ 0 w 204"/>
                  <a:gd name="T9" fmla="*/ 179 h 239"/>
                  <a:gd name="T10" fmla="*/ 11 w 204"/>
                  <a:gd name="T11" fmla="*/ 217 h 239"/>
                  <a:gd name="T12" fmla="*/ 21 w 204"/>
                  <a:gd name="T13" fmla="*/ 227 h 239"/>
                  <a:gd name="T14" fmla="*/ 58 w 204"/>
                  <a:gd name="T15" fmla="*/ 239 h 239"/>
                  <a:gd name="T16" fmla="*/ 154 w 204"/>
                  <a:gd name="T17" fmla="*/ 239 h 239"/>
                  <a:gd name="T18" fmla="*/ 178 w 204"/>
                  <a:gd name="T19" fmla="*/ 219 h 239"/>
                  <a:gd name="T20" fmla="*/ 164 w 204"/>
                  <a:gd name="T21" fmla="*/ 201 h 239"/>
                  <a:gd name="T22" fmla="*/ 69 w 204"/>
                  <a:gd name="T23" fmla="*/ 201 h 239"/>
                  <a:gd name="T24" fmla="*/ 45 w 204"/>
                  <a:gd name="T25" fmla="*/ 189 h 239"/>
                  <a:gd name="T26" fmla="*/ 41 w 204"/>
                  <a:gd name="T27" fmla="*/ 162 h 239"/>
                  <a:gd name="T28" fmla="*/ 52 w 204"/>
                  <a:gd name="T29" fmla="*/ 124 h 239"/>
                  <a:gd name="T30" fmla="*/ 204 w 204"/>
                  <a:gd name="T31" fmla="*/ 124 h 239"/>
                  <a:gd name="T32" fmla="*/ 61 w 204"/>
                  <a:gd name="T33" fmla="*/ 86 h 239"/>
                  <a:gd name="T34" fmla="*/ 66 w 204"/>
                  <a:gd name="T35" fmla="*/ 67 h 239"/>
                  <a:gd name="T36" fmla="*/ 67 w 204"/>
                  <a:gd name="T37" fmla="*/ 66 h 239"/>
                  <a:gd name="T38" fmla="*/ 94 w 204"/>
                  <a:gd name="T39" fmla="*/ 27 h 239"/>
                  <a:gd name="T40" fmla="*/ 96 w 204"/>
                  <a:gd name="T41" fmla="*/ 26 h 239"/>
                  <a:gd name="T42" fmla="*/ 139 w 204"/>
                  <a:gd name="T43" fmla="*/ 10 h 239"/>
                  <a:gd name="T44" fmla="*/ 75 w 204"/>
                  <a:gd name="T45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4" h="239">
                    <a:moveTo>
                      <a:pt x="75" y="0"/>
                    </a:moveTo>
                    <a:lnTo>
                      <a:pt x="49" y="26"/>
                    </a:lnTo>
                    <a:lnTo>
                      <a:pt x="29" y="67"/>
                    </a:lnTo>
                    <a:lnTo>
                      <a:pt x="3" y="162"/>
                    </a:lnTo>
                    <a:lnTo>
                      <a:pt x="0" y="179"/>
                    </a:lnTo>
                    <a:lnTo>
                      <a:pt x="11" y="217"/>
                    </a:lnTo>
                    <a:lnTo>
                      <a:pt x="21" y="227"/>
                    </a:lnTo>
                    <a:lnTo>
                      <a:pt x="58" y="239"/>
                    </a:lnTo>
                    <a:lnTo>
                      <a:pt x="154" y="239"/>
                    </a:lnTo>
                    <a:lnTo>
                      <a:pt x="178" y="219"/>
                    </a:lnTo>
                    <a:lnTo>
                      <a:pt x="164" y="201"/>
                    </a:lnTo>
                    <a:lnTo>
                      <a:pt x="69" y="201"/>
                    </a:lnTo>
                    <a:lnTo>
                      <a:pt x="45" y="189"/>
                    </a:lnTo>
                    <a:lnTo>
                      <a:pt x="41" y="162"/>
                    </a:lnTo>
                    <a:lnTo>
                      <a:pt x="52" y="124"/>
                    </a:lnTo>
                    <a:lnTo>
                      <a:pt x="204" y="124"/>
                    </a:lnTo>
                    <a:lnTo>
                      <a:pt x="61" y="86"/>
                    </a:lnTo>
                    <a:lnTo>
                      <a:pt x="66" y="67"/>
                    </a:lnTo>
                    <a:lnTo>
                      <a:pt x="67" y="66"/>
                    </a:lnTo>
                    <a:lnTo>
                      <a:pt x="94" y="27"/>
                    </a:lnTo>
                    <a:lnTo>
                      <a:pt x="96" y="26"/>
                    </a:lnTo>
                    <a:lnTo>
                      <a:pt x="139" y="1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15" name="Freeform 1668"/>
              <p:cNvSpPr>
                <a:spLocks/>
              </p:cNvSpPr>
              <p:nvPr/>
            </p:nvSpPr>
            <p:spPr bwMode="auto">
              <a:xfrm>
                <a:off x="8198" y="5985"/>
                <a:ext cx="40" cy="38"/>
              </a:xfrm>
              <a:custGeom>
                <a:avLst/>
                <a:gdLst>
                  <a:gd name="T0" fmla="*/ 87 w 161"/>
                  <a:gd name="T1" fmla="*/ 0 h 153"/>
                  <a:gd name="T2" fmla="*/ 55 w 161"/>
                  <a:gd name="T3" fmla="*/ 6 h 153"/>
                  <a:gd name="T4" fmla="*/ 14 w 161"/>
                  <a:gd name="T5" fmla="*/ 29 h 153"/>
                  <a:gd name="T6" fmla="*/ 78 w 161"/>
                  <a:gd name="T7" fmla="*/ 39 h 153"/>
                  <a:gd name="T8" fmla="*/ 80 w 161"/>
                  <a:gd name="T9" fmla="*/ 39 h 153"/>
                  <a:gd name="T10" fmla="*/ 113 w 161"/>
                  <a:gd name="T11" fmla="*/ 56 h 153"/>
                  <a:gd name="T12" fmla="*/ 114 w 161"/>
                  <a:gd name="T13" fmla="*/ 57 h 153"/>
                  <a:gd name="T14" fmla="*/ 120 w 161"/>
                  <a:gd name="T15" fmla="*/ 96 h 153"/>
                  <a:gd name="T16" fmla="*/ 114 w 161"/>
                  <a:gd name="T17" fmla="*/ 115 h 153"/>
                  <a:gd name="T18" fmla="*/ 0 w 161"/>
                  <a:gd name="T19" fmla="*/ 115 h 153"/>
                  <a:gd name="T20" fmla="*/ 143 w 161"/>
                  <a:gd name="T21" fmla="*/ 153 h 153"/>
                  <a:gd name="T22" fmla="*/ 157 w 161"/>
                  <a:gd name="T23" fmla="*/ 96 h 153"/>
                  <a:gd name="T24" fmla="*/ 161 w 161"/>
                  <a:gd name="T25" fmla="*/ 65 h 153"/>
                  <a:gd name="T26" fmla="*/ 148 w 161"/>
                  <a:gd name="T27" fmla="*/ 29 h 153"/>
                  <a:gd name="T28" fmla="*/ 127 w 161"/>
                  <a:gd name="T29" fmla="*/ 9 h 153"/>
                  <a:gd name="T30" fmla="*/ 87 w 161"/>
                  <a:gd name="T3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1" h="153">
                    <a:moveTo>
                      <a:pt x="87" y="0"/>
                    </a:moveTo>
                    <a:lnTo>
                      <a:pt x="55" y="6"/>
                    </a:lnTo>
                    <a:lnTo>
                      <a:pt x="14" y="29"/>
                    </a:lnTo>
                    <a:lnTo>
                      <a:pt x="78" y="39"/>
                    </a:lnTo>
                    <a:lnTo>
                      <a:pt x="80" y="39"/>
                    </a:lnTo>
                    <a:lnTo>
                      <a:pt x="113" y="56"/>
                    </a:lnTo>
                    <a:lnTo>
                      <a:pt x="114" y="57"/>
                    </a:lnTo>
                    <a:lnTo>
                      <a:pt x="120" y="96"/>
                    </a:lnTo>
                    <a:lnTo>
                      <a:pt x="114" y="115"/>
                    </a:lnTo>
                    <a:lnTo>
                      <a:pt x="0" y="115"/>
                    </a:lnTo>
                    <a:lnTo>
                      <a:pt x="143" y="153"/>
                    </a:lnTo>
                    <a:lnTo>
                      <a:pt x="157" y="96"/>
                    </a:lnTo>
                    <a:lnTo>
                      <a:pt x="161" y="65"/>
                    </a:lnTo>
                    <a:lnTo>
                      <a:pt x="148" y="29"/>
                    </a:lnTo>
                    <a:lnTo>
                      <a:pt x="127" y="9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16" name="Freeform 1669"/>
              <p:cNvSpPr>
                <a:spLocks/>
              </p:cNvSpPr>
              <p:nvPr/>
            </p:nvSpPr>
            <p:spPr bwMode="auto">
              <a:xfrm>
                <a:off x="8251" y="5992"/>
                <a:ext cx="33" cy="53"/>
              </a:xfrm>
              <a:custGeom>
                <a:avLst/>
                <a:gdLst>
                  <a:gd name="T0" fmla="*/ 69 w 134"/>
                  <a:gd name="T1" fmla="*/ 0 h 210"/>
                  <a:gd name="T2" fmla="*/ 44 w 134"/>
                  <a:gd name="T3" fmla="*/ 26 h 210"/>
                  <a:gd name="T4" fmla="*/ 23 w 134"/>
                  <a:gd name="T5" fmla="*/ 67 h 210"/>
                  <a:gd name="T6" fmla="*/ 4 w 134"/>
                  <a:gd name="T7" fmla="*/ 143 h 210"/>
                  <a:gd name="T8" fmla="*/ 0 w 134"/>
                  <a:gd name="T9" fmla="*/ 174 h 210"/>
                  <a:gd name="T10" fmla="*/ 13 w 134"/>
                  <a:gd name="T11" fmla="*/ 210 h 210"/>
                  <a:gd name="T12" fmla="*/ 83 w 134"/>
                  <a:gd name="T13" fmla="*/ 201 h 210"/>
                  <a:gd name="T14" fmla="*/ 81 w 134"/>
                  <a:gd name="T15" fmla="*/ 200 h 210"/>
                  <a:gd name="T16" fmla="*/ 47 w 134"/>
                  <a:gd name="T17" fmla="*/ 184 h 210"/>
                  <a:gd name="T18" fmla="*/ 46 w 134"/>
                  <a:gd name="T19" fmla="*/ 183 h 210"/>
                  <a:gd name="T20" fmla="*/ 41 w 134"/>
                  <a:gd name="T21" fmla="*/ 143 h 210"/>
                  <a:gd name="T22" fmla="*/ 62 w 134"/>
                  <a:gd name="T23" fmla="*/ 67 h 210"/>
                  <a:gd name="T24" fmla="*/ 62 w 134"/>
                  <a:gd name="T25" fmla="*/ 66 h 210"/>
                  <a:gd name="T26" fmla="*/ 89 w 134"/>
                  <a:gd name="T27" fmla="*/ 27 h 210"/>
                  <a:gd name="T28" fmla="*/ 91 w 134"/>
                  <a:gd name="T29" fmla="*/ 26 h 210"/>
                  <a:gd name="T30" fmla="*/ 134 w 134"/>
                  <a:gd name="T31" fmla="*/ 10 h 210"/>
                  <a:gd name="T32" fmla="*/ 69 w 134"/>
                  <a:gd name="T33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4" h="210">
                    <a:moveTo>
                      <a:pt x="69" y="0"/>
                    </a:moveTo>
                    <a:lnTo>
                      <a:pt x="44" y="26"/>
                    </a:lnTo>
                    <a:lnTo>
                      <a:pt x="23" y="67"/>
                    </a:lnTo>
                    <a:lnTo>
                      <a:pt x="4" y="143"/>
                    </a:lnTo>
                    <a:lnTo>
                      <a:pt x="0" y="174"/>
                    </a:lnTo>
                    <a:lnTo>
                      <a:pt x="13" y="210"/>
                    </a:lnTo>
                    <a:lnTo>
                      <a:pt x="83" y="201"/>
                    </a:lnTo>
                    <a:lnTo>
                      <a:pt x="81" y="200"/>
                    </a:lnTo>
                    <a:lnTo>
                      <a:pt x="47" y="184"/>
                    </a:lnTo>
                    <a:lnTo>
                      <a:pt x="46" y="183"/>
                    </a:lnTo>
                    <a:lnTo>
                      <a:pt x="41" y="143"/>
                    </a:lnTo>
                    <a:lnTo>
                      <a:pt x="62" y="67"/>
                    </a:lnTo>
                    <a:lnTo>
                      <a:pt x="62" y="66"/>
                    </a:lnTo>
                    <a:lnTo>
                      <a:pt x="89" y="27"/>
                    </a:lnTo>
                    <a:lnTo>
                      <a:pt x="91" y="26"/>
                    </a:lnTo>
                    <a:lnTo>
                      <a:pt x="134" y="1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17" name="Freeform 1670"/>
              <p:cNvSpPr>
                <a:spLocks/>
              </p:cNvSpPr>
              <p:nvPr/>
            </p:nvSpPr>
            <p:spPr bwMode="auto">
              <a:xfrm>
                <a:off x="8254" y="5985"/>
                <a:ext cx="51" cy="67"/>
              </a:xfrm>
              <a:custGeom>
                <a:avLst/>
                <a:gdLst>
                  <a:gd name="T0" fmla="*/ 131 w 204"/>
                  <a:gd name="T1" fmla="*/ 0 h 268"/>
                  <a:gd name="T2" fmla="*/ 99 w 204"/>
                  <a:gd name="T3" fmla="*/ 6 h 268"/>
                  <a:gd name="T4" fmla="*/ 56 w 204"/>
                  <a:gd name="T5" fmla="*/ 29 h 268"/>
                  <a:gd name="T6" fmla="*/ 121 w 204"/>
                  <a:gd name="T7" fmla="*/ 39 h 268"/>
                  <a:gd name="T8" fmla="*/ 122 w 204"/>
                  <a:gd name="T9" fmla="*/ 39 h 268"/>
                  <a:gd name="T10" fmla="*/ 157 w 204"/>
                  <a:gd name="T11" fmla="*/ 56 h 268"/>
                  <a:gd name="T12" fmla="*/ 158 w 204"/>
                  <a:gd name="T13" fmla="*/ 57 h 268"/>
                  <a:gd name="T14" fmla="*/ 163 w 204"/>
                  <a:gd name="T15" fmla="*/ 96 h 268"/>
                  <a:gd name="T16" fmla="*/ 143 w 204"/>
                  <a:gd name="T17" fmla="*/ 172 h 268"/>
                  <a:gd name="T18" fmla="*/ 141 w 204"/>
                  <a:gd name="T19" fmla="*/ 175 h 268"/>
                  <a:gd name="T20" fmla="*/ 114 w 204"/>
                  <a:gd name="T21" fmla="*/ 213 h 268"/>
                  <a:gd name="T22" fmla="*/ 113 w 204"/>
                  <a:gd name="T23" fmla="*/ 215 h 268"/>
                  <a:gd name="T24" fmla="*/ 70 w 204"/>
                  <a:gd name="T25" fmla="*/ 230 h 268"/>
                  <a:gd name="T26" fmla="*/ 0 w 204"/>
                  <a:gd name="T27" fmla="*/ 239 h 268"/>
                  <a:gd name="T28" fmla="*/ 20 w 204"/>
                  <a:gd name="T29" fmla="*/ 258 h 268"/>
                  <a:gd name="T30" fmla="*/ 60 w 204"/>
                  <a:gd name="T31" fmla="*/ 268 h 268"/>
                  <a:gd name="T32" fmla="*/ 92 w 204"/>
                  <a:gd name="T33" fmla="*/ 262 h 268"/>
                  <a:gd name="T34" fmla="*/ 135 w 204"/>
                  <a:gd name="T35" fmla="*/ 239 h 268"/>
                  <a:gd name="T36" fmla="*/ 159 w 204"/>
                  <a:gd name="T37" fmla="*/ 215 h 268"/>
                  <a:gd name="T38" fmla="*/ 180 w 204"/>
                  <a:gd name="T39" fmla="*/ 172 h 268"/>
                  <a:gd name="T40" fmla="*/ 201 w 204"/>
                  <a:gd name="T41" fmla="*/ 96 h 268"/>
                  <a:gd name="T42" fmla="*/ 204 w 204"/>
                  <a:gd name="T43" fmla="*/ 65 h 268"/>
                  <a:gd name="T44" fmla="*/ 192 w 204"/>
                  <a:gd name="T45" fmla="*/ 29 h 268"/>
                  <a:gd name="T46" fmla="*/ 171 w 204"/>
                  <a:gd name="T47" fmla="*/ 9 h 268"/>
                  <a:gd name="T48" fmla="*/ 131 w 204"/>
                  <a:gd name="T49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4" h="268">
                    <a:moveTo>
                      <a:pt x="131" y="0"/>
                    </a:moveTo>
                    <a:lnTo>
                      <a:pt x="99" y="6"/>
                    </a:lnTo>
                    <a:lnTo>
                      <a:pt x="56" y="29"/>
                    </a:lnTo>
                    <a:lnTo>
                      <a:pt x="121" y="39"/>
                    </a:lnTo>
                    <a:lnTo>
                      <a:pt x="122" y="39"/>
                    </a:lnTo>
                    <a:lnTo>
                      <a:pt x="157" y="56"/>
                    </a:lnTo>
                    <a:lnTo>
                      <a:pt x="158" y="57"/>
                    </a:lnTo>
                    <a:lnTo>
                      <a:pt x="163" y="96"/>
                    </a:lnTo>
                    <a:lnTo>
                      <a:pt x="143" y="172"/>
                    </a:lnTo>
                    <a:lnTo>
                      <a:pt x="141" y="175"/>
                    </a:lnTo>
                    <a:lnTo>
                      <a:pt x="114" y="213"/>
                    </a:lnTo>
                    <a:lnTo>
                      <a:pt x="113" y="215"/>
                    </a:lnTo>
                    <a:lnTo>
                      <a:pt x="70" y="230"/>
                    </a:lnTo>
                    <a:lnTo>
                      <a:pt x="0" y="239"/>
                    </a:lnTo>
                    <a:lnTo>
                      <a:pt x="20" y="258"/>
                    </a:lnTo>
                    <a:lnTo>
                      <a:pt x="60" y="268"/>
                    </a:lnTo>
                    <a:lnTo>
                      <a:pt x="92" y="262"/>
                    </a:lnTo>
                    <a:lnTo>
                      <a:pt x="135" y="239"/>
                    </a:lnTo>
                    <a:lnTo>
                      <a:pt x="159" y="215"/>
                    </a:lnTo>
                    <a:lnTo>
                      <a:pt x="180" y="172"/>
                    </a:lnTo>
                    <a:lnTo>
                      <a:pt x="201" y="96"/>
                    </a:lnTo>
                    <a:lnTo>
                      <a:pt x="204" y="65"/>
                    </a:lnTo>
                    <a:lnTo>
                      <a:pt x="192" y="29"/>
                    </a:lnTo>
                    <a:lnTo>
                      <a:pt x="171" y="9"/>
                    </a:lnTo>
                    <a:lnTo>
                      <a:pt x="1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18" name="Freeform 1671"/>
              <p:cNvSpPr>
                <a:spLocks/>
              </p:cNvSpPr>
              <p:nvPr/>
            </p:nvSpPr>
            <p:spPr bwMode="auto">
              <a:xfrm>
                <a:off x="8360" y="5990"/>
                <a:ext cx="25" cy="62"/>
              </a:xfrm>
              <a:custGeom>
                <a:avLst/>
                <a:gdLst>
                  <a:gd name="T0" fmla="*/ 99 w 99"/>
                  <a:gd name="T1" fmla="*/ 0 h 248"/>
                  <a:gd name="T2" fmla="*/ 46 w 99"/>
                  <a:gd name="T3" fmla="*/ 55 h 248"/>
                  <a:gd name="T4" fmla="*/ 0 w 99"/>
                  <a:gd name="T5" fmla="*/ 228 h 248"/>
                  <a:gd name="T6" fmla="*/ 14 w 99"/>
                  <a:gd name="T7" fmla="*/ 248 h 248"/>
                  <a:gd name="T8" fmla="*/ 39 w 99"/>
                  <a:gd name="T9" fmla="*/ 228 h 248"/>
                  <a:gd name="T10" fmla="*/ 99 w 99"/>
                  <a:gd name="T11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9" h="248">
                    <a:moveTo>
                      <a:pt x="99" y="0"/>
                    </a:moveTo>
                    <a:lnTo>
                      <a:pt x="46" y="55"/>
                    </a:lnTo>
                    <a:lnTo>
                      <a:pt x="0" y="228"/>
                    </a:lnTo>
                    <a:lnTo>
                      <a:pt x="14" y="248"/>
                    </a:lnTo>
                    <a:lnTo>
                      <a:pt x="39" y="228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19" name="Freeform 1672"/>
              <p:cNvSpPr>
                <a:spLocks/>
              </p:cNvSpPr>
              <p:nvPr/>
            </p:nvSpPr>
            <p:spPr bwMode="auto">
              <a:xfrm>
                <a:off x="8313" y="5990"/>
                <a:ext cx="21" cy="62"/>
              </a:xfrm>
              <a:custGeom>
                <a:avLst/>
                <a:gdLst>
                  <a:gd name="T0" fmla="*/ 62 w 85"/>
                  <a:gd name="T1" fmla="*/ 0 h 248"/>
                  <a:gd name="T2" fmla="*/ 0 w 85"/>
                  <a:gd name="T3" fmla="*/ 228 h 248"/>
                  <a:gd name="T4" fmla="*/ 14 w 85"/>
                  <a:gd name="T5" fmla="*/ 248 h 248"/>
                  <a:gd name="T6" fmla="*/ 39 w 85"/>
                  <a:gd name="T7" fmla="*/ 228 h 248"/>
                  <a:gd name="T8" fmla="*/ 85 w 85"/>
                  <a:gd name="T9" fmla="*/ 55 h 248"/>
                  <a:gd name="T10" fmla="*/ 62 w 85"/>
                  <a:gd name="T11" fmla="*/ 0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" h="248">
                    <a:moveTo>
                      <a:pt x="62" y="0"/>
                    </a:moveTo>
                    <a:lnTo>
                      <a:pt x="0" y="228"/>
                    </a:lnTo>
                    <a:lnTo>
                      <a:pt x="14" y="248"/>
                    </a:lnTo>
                    <a:lnTo>
                      <a:pt x="39" y="228"/>
                    </a:lnTo>
                    <a:lnTo>
                      <a:pt x="85" y="55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20" name="Freeform 1673"/>
              <p:cNvSpPr>
                <a:spLocks/>
              </p:cNvSpPr>
              <p:nvPr/>
            </p:nvSpPr>
            <p:spPr bwMode="auto">
              <a:xfrm>
                <a:off x="8347" y="5985"/>
                <a:ext cx="38" cy="43"/>
              </a:xfrm>
              <a:custGeom>
                <a:avLst/>
                <a:gdLst>
                  <a:gd name="T0" fmla="*/ 140 w 154"/>
                  <a:gd name="T1" fmla="*/ 0 h 172"/>
                  <a:gd name="T2" fmla="*/ 118 w 154"/>
                  <a:gd name="T3" fmla="*/ 13 h 172"/>
                  <a:gd name="T4" fmla="*/ 16 w 154"/>
                  <a:gd name="T5" fmla="*/ 110 h 172"/>
                  <a:gd name="T6" fmla="*/ 0 w 154"/>
                  <a:gd name="T7" fmla="*/ 172 h 172"/>
                  <a:gd name="T8" fmla="*/ 101 w 154"/>
                  <a:gd name="T9" fmla="*/ 75 h 172"/>
                  <a:gd name="T10" fmla="*/ 154 w 154"/>
                  <a:gd name="T11" fmla="*/ 20 h 172"/>
                  <a:gd name="T12" fmla="*/ 140 w 154"/>
                  <a:gd name="T13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172">
                    <a:moveTo>
                      <a:pt x="140" y="0"/>
                    </a:moveTo>
                    <a:lnTo>
                      <a:pt x="118" y="13"/>
                    </a:lnTo>
                    <a:lnTo>
                      <a:pt x="16" y="110"/>
                    </a:lnTo>
                    <a:lnTo>
                      <a:pt x="0" y="172"/>
                    </a:lnTo>
                    <a:lnTo>
                      <a:pt x="101" y="75"/>
                    </a:lnTo>
                    <a:lnTo>
                      <a:pt x="154" y="20"/>
                    </a:lnTo>
                    <a:lnTo>
                      <a:pt x="1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21" name="Freeform 1674"/>
              <p:cNvSpPr>
                <a:spLocks/>
              </p:cNvSpPr>
              <p:nvPr/>
            </p:nvSpPr>
            <p:spPr bwMode="auto">
              <a:xfrm>
                <a:off x="8328" y="5985"/>
                <a:ext cx="23" cy="43"/>
              </a:xfrm>
              <a:custGeom>
                <a:avLst/>
                <a:gdLst>
                  <a:gd name="T0" fmla="*/ 25 w 90"/>
                  <a:gd name="T1" fmla="*/ 0 h 172"/>
                  <a:gd name="T2" fmla="*/ 0 w 90"/>
                  <a:gd name="T3" fmla="*/ 20 h 172"/>
                  <a:gd name="T4" fmla="*/ 23 w 90"/>
                  <a:gd name="T5" fmla="*/ 75 h 172"/>
                  <a:gd name="T6" fmla="*/ 74 w 90"/>
                  <a:gd name="T7" fmla="*/ 172 h 172"/>
                  <a:gd name="T8" fmla="*/ 90 w 90"/>
                  <a:gd name="T9" fmla="*/ 110 h 172"/>
                  <a:gd name="T10" fmla="*/ 40 w 90"/>
                  <a:gd name="T11" fmla="*/ 13 h 172"/>
                  <a:gd name="T12" fmla="*/ 25 w 90"/>
                  <a:gd name="T13" fmla="*/ 0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172">
                    <a:moveTo>
                      <a:pt x="25" y="0"/>
                    </a:moveTo>
                    <a:lnTo>
                      <a:pt x="0" y="20"/>
                    </a:lnTo>
                    <a:lnTo>
                      <a:pt x="23" y="75"/>
                    </a:lnTo>
                    <a:lnTo>
                      <a:pt x="74" y="172"/>
                    </a:lnTo>
                    <a:lnTo>
                      <a:pt x="90" y="110"/>
                    </a:lnTo>
                    <a:lnTo>
                      <a:pt x="40" y="1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22" name="Freeform 1675"/>
              <p:cNvSpPr>
                <a:spLocks/>
              </p:cNvSpPr>
              <p:nvPr/>
            </p:nvSpPr>
            <p:spPr bwMode="auto">
              <a:xfrm>
                <a:off x="8392" y="5992"/>
                <a:ext cx="51" cy="60"/>
              </a:xfrm>
              <a:custGeom>
                <a:avLst/>
                <a:gdLst>
                  <a:gd name="T0" fmla="*/ 75 w 204"/>
                  <a:gd name="T1" fmla="*/ 0 h 239"/>
                  <a:gd name="T2" fmla="*/ 49 w 204"/>
                  <a:gd name="T3" fmla="*/ 26 h 239"/>
                  <a:gd name="T4" fmla="*/ 28 w 204"/>
                  <a:gd name="T5" fmla="*/ 67 h 239"/>
                  <a:gd name="T6" fmla="*/ 3 w 204"/>
                  <a:gd name="T7" fmla="*/ 162 h 239"/>
                  <a:gd name="T8" fmla="*/ 0 w 204"/>
                  <a:gd name="T9" fmla="*/ 179 h 239"/>
                  <a:gd name="T10" fmla="*/ 10 w 204"/>
                  <a:gd name="T11" fmla="*/ 217 h 239"/>
                  <a:gd name="T12" fmla="*/ 21 w 204"/>
                  <a:gd name="T13" fmla="*/ 227 h 239"/>
                  <a:gd name="T14" fmla="*/ 59 w 204"/>
                  <a:gd name="T15" fmla="*/ 239 h 239"/>
                  <a:gd name="T16" fmla="*/ 153 w 204"/>
                  <a:gd name="T17" fmla="*/ 239 h 239"/>
                  <a:gd name="T18" fmla="*/ 178 w 204"/>
                  <a:gd name="T19" fmla="*/ 219 h 239"/>
                  <a:gd name="T20" fmla="*/ 164 w 204"/>
                  <a:gd name="T21" fmla="*/ 201 h 239"/>
                  <a:gd name="T22" fmla="*/ 70 w 204"/>
                  <a:gd name="T23" fmla="*/ 201 h 239"/>
                  <a:gd name="T24" fmla="*/ 45 w 204"/>
                  <a:gd name="T25" fmla="*/ 189 h 239"/>
                  <a:gd name="T26" fmla="*/ 41 w 204"/>
                  <a:gd name="T27" fmla="*/ 162 h 239"/>
                  <a:gd name="T28" fmla="*/ 52 w 204"/>
                  <a:gd name="T29" fmla="*/ 124 h 239"/>
                  <a:gd name="T30" fmla="*/ 204 w 204"/>
                  <a:gd name="T31" fmla="*/ 124 h 239"/>
                  <a:gd name="T32" fmla="*/ 62 w 204"/>
                  <a:gd name="T33" fmla="*/ 86 h 239"/>
                  <a:gd name="T34" fmla="*/ 67 w 204"/>
                  <a:gd name="T35" fmla="*/ 67 h 239"/>
                  <a:gd name="T36" fmla="*/ 67 w 204"/>
                  <a:gd name="T37" fmla="*/ 66 h 239"/>
                  <a:gd name="T38" fmla="*/ 94 w 204"/>
                  <a:gd name="T39" fmla="*/ 27 h 239"/>
                  <a:gd name="T40" fmla="*/ 95 w 204"/>
                  <a:gd name="T41" fmla="*/ 26 h 239"/>
                  <a:gd name="T42" fmla="*/ 139 w 204"/>
                  <a:gd name="T43" fmla="*/ 10 h 239"/>
                  <a:gd name="T44" fmla="*/ 75 w 204"/>
                  <a:gd name="T45" fmla="*/ 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4" h="239">
                    <a:moveTo>
                      <a:pt x="75" y="0"/>
                    </a:moveTo>
                    <a:lnTo>
                      <a:pt x="49" y="26"/>
                    </a:lnTo>
                    <a:lnTo>
                      <a:pt x="28" y="67"/>
                    </a:lnTo>
                    <a:lnTo>
                      <a:pt x="3" y="162"/>
                    </a:lnTo>
                    <a:lnTo>
                      <a:pt x="0" y="179"/>
                    </a:lnTo>
                    <a:lnTo>
                      <a:pt x="10" y="217"/>
                    </a:lnTo>
                    <a:lnTo>
                      <a:pt x="21" y="227"/>
                    </a:lnTo>
                    <a:lnTo>
                      <a:pt x="59" y="239"/>
                    </a:lnTo>
                    <a:lnTo>
                      <a:pt x="153" y="239"/>
                    </a:lnTo>
                    <a:lnTo>
                      <a:pt x="178" y="219"/>
                    </a:lnTo>
                    <a:lnTo>
                      <a:pt x="164" y="201"/>
                    </a:lnTo>
                    <a:lnTo>
                      <a:pt x="70" y="201"/>
                    </a:lnTo>
                    <a:lnTo>
                      <a:pt x="45" y="189"/>
                    </a:lnTo>
                    <a:lnTo>
                      <a:pt x="41" y="162"/>
                    </a:lnTo>
                    <a:lnTo>
                      <a:pt x="52" y="124"/>
                    </a:lnTo>
                    <a:lnTo>
                      <a:pt x="204" y="124"/>
                    </a:lnTo>
                    <a:lnTo>
                      <a:pt x="62" y="86"/>
                    </a:lnTo>
                    <a:lnTo>
                      <a:pt x="67" y="67"/>
                    </a:lnTo>
                    <a:lnTo>
                      <a:pt x="67" y="66"/>
                    </a:lnTo>
                    <a:lnTo>
                      <a:pt x="94" y="27"/>
                    </a:lnTo>
                    <a:lnTo>
                      <a:pt x="95" y="26"/>
                    </a:lnTo>
                    <a:lnTo>
                      <a:pt x="139" y="10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23" name="Freeform 1676"/>
              <p:cNvSpPr>
                <a:spLocks/>
              </p:cNvSpPr>
              <p:nvPr/>
            </p:nvSpPr>
            <p:spPr bwMode="auto">
              <a:xfrm>
                <a:off x="8407" y="5985"/>
                <a:ext cx="41" cy="38"/>
              </a:xfrm>
              <a:custGeom>
                <a:avLst/>
                <a:gdLst>
                  <a:gd name="T0" fmla="*/ 88 w 161"/>
                  <a:gd name="T1" fmla="*/ 0 h 153"/>
                  <a:gd name="T2" fmla="*/ 55 w 161"/>
                  <a:gd name="T3" fmla="*/ 6 h 153"/>
                  <a:gd name="T4" fmla="*/ 13 w 161"/>
                  <a:gd name="T5" fmla="*/ 29 h 153"/>
                  <a:gd name="T6" fmla="*/ 77 w 161"/>
                  <a:gd name="T7" fmla="*/ 39 h 153"/>
                  <a:gd name="T8" fmla="*/ 79 w 161"/>
                  <a:gd name="T9" fmla="*/ 39 h 153"/>
                  <a:gd name="T10" fmla="*/ 113 w 161"/>
                  <a:gd name="T11" fmla="*/ 56 h 153"/>
                  <a:gd name="T12" fmla="*/ 113 w 161"/>
                  <a:gd name="T13" fmla="*/ 57 h 153"/>
                  <a:gd name="T14" fmla="*/ 118 w 161"/>
                  <a:gd name="T15" fmla="*/ 96 h 153"/>
                  <a:gd name="T16" fmla="*/ 113 w 161"/>
                  <a:gd name="T17" fmla="*/ 115 h 153"/>
                  <a:gd name="T18" fmla="*/ 0 w 161"/>
                  <a:gd name="T19" fmla="*/ 115 h 153"/>
                  <a:gd name="T20" fmla="*/ 142 w 161"/>
                  <a:gd name="T21" fmla="*/ 153 h 153"/>
                  <a:gd name="T22" fmla="*/ 157 w 161"/>
                  <a:gd name="T23" fmla="*/ 96 h 153"/>
                  <a:gd name="T24" fmla="*/ 161 w 161"/>
                  <a:gd name="T25" fmla="*/ 65 h 153"/>
                  <a:gd name="T26" fmla="*/ 148 w 161"/>
                  <a:gd name="T27" fmla="*/ 29 h 153"/>
                  <a:gd name="T28" fmla="*/ 127 w 161"/>
                  <a:gd name="T29" fmla="*/ 9 h 153"/>
                  <a:gd name="T30" fmla="*/ 88 w 161"/>
                  <a:gd name="T31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1" h="153">
                    <a:moveTo>
                      <a:pt x="88" y="0"/>
                    </a:moveTo>
                    <a:lnTo>
                      <a:pt x="55" y="6"/>
                    </a:lnTo>
                    <a:lnTo>
                      <a:pt x="13" y="29"/>
                    </a:lnTo>
                    <a:lnTo>
                      <a:pt x="77" y="39"/>
                    </a:lnTo>
                    <a:lnTo>
                      <a:pt x="79" y="39"/>
                    </a:lnTo>
                    <a:lnTo>
                      <a:pt x="113" y="56"/>
                    </a:lnTo>
                    <a:lnTo>
                      <a:pt x="113" y="57"/>
                    </a:lnTo>
                    <a:lnTo>
                      <a:pt x="118" y="96"/>
                    </a:lnTo>
                    <a:lnTo>
                      <a:pt x="113" y="115"/>
                    </a:lnTo>
                    <a:lnTo>
                      <a:pt x="0" y="115"/>
                    </a:lnTo>
                    <a:lnTo>
                      <a:pt x="142" y="153"/>
                    </a:lnTo>
                    <a:lnTo>
                      <a:pt x="157" y="96"/>
                    </a:lnTo>
                    <a:lnTo>
                      <a:pt x="161" y="65"/>
                    </a:lnTo>
                    <a:lnTo>
                      <a:pt x="148" y="29"/>
                    </a:lnTo>
                    <a:lnTo>
                      <a:pt x="127" y="9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24" name="Freeform 1677"/>
              <p:cNvSpPr>
                <a:spLocks/>
              </p:cNvSpPr>
              <p:nvPr/>
            </p:nvSpPr>
            <p:spPr bwMode="auto">
              <a:xfrm>
                <a:off x="8484" y="5995"/>
                <a:ext cx="24" cy="57"/>
              </a:xfrm>
              <a:custGeom>
                <a:avLst/>
                <a:gdLst>
                  <a:gd name="T0" fmla="*/ 94 w 94"/>
                  <a:gd name="T1" fmla="*/ 0 h 229"/>
                  <a:gd name="T2" fmla="*/ 56 w 94"/>
                  <a:gd name="T3" fmla="*/ 0 h 229"/>
                  <a:gd name="T4" fmla="*/ 0 w 94"/>
                  <a:gd name="T5" fmla="*/ 209 h 229"/>
                  <a:gd name="T6" fmla="*/ 15 w 94"/>
                  <a:gd name="T7" fmla="*/ 229 h 229"/>
                  <a:gd name="T8" fmla="*/ 38 w 94"/>
                  <a:gd name="T9" fmla="*/ 209 h 229"/>
                  <a:gd name="T10" fmla="*/ 94 w 94"/>
                  <a:gd name="T11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4" h="229">
                    <a:moveTo>
                      <a:pt x="94" y="0"/>
                    </a:moveTo>
                    <a:lnTo>
                      <a:pt x="56" y="0"/>
                    </a:lnTo>
                    <a:lnTo>
                      <a:pt x="0" y="209"/>
                    </a:lnTo>
                    <a:lnTo>
                      <a:pt x="15" y="229"/>
                    </a:lnTo>
                    <a:lnTo>
                      <a:pt x="38" y="20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25" name="Freeform 1678"/>
              <p:cNvSpPr>
                <a:spLocks/>
              </p:cNvSpPr>
              <p:nvPr/>
            </p:nvSpPr>
            <p:spPr bwMode="auto">
              <a:xfrm>
                <a:off x="8512" y="5991"/>
                <a:ext cx="22" cy="61"/>
              </a:xfrm>
              <a:custGeom>
                <a:avLst/>
                <a:gdLst>
                  <a:gd name="T0" fmla="*/ 76 w 87"/>
                  <a:gd name="T1" fmla="*/ 0 h 244"/>
                  <a:gd name="T2" fmla="*/ 18 w 87"/>
                  <a:gd name="T3" fmla="*/ 15 h 244"/>
                  <a:gd name="T4" fmla="*/ 42 w 87"/>
                  <a:gd name="T5" fmla="*/ 25 h 244"/>
                  <a:gd name="T6" fmla="*/ 46 w 87"/>
                  <a:gd name="T7" fmla="*/ 53 h 244"/>
                  <a:gd name="T8" fmla="*/ 0 w 87"/>
                  <a:gd name="T9" fmla="*/ 224 h 244"/>
                  <a:gd name="T10" fmla="*/ 14 w 87"/>
                  <a:gd name="T11" fmla="*/ 244 h 244"/>
                  <a:gd name="T12" fmla="*/ 38 w 87"/>
                  <a:gd name="T13" fmla="*/ 224 h 244"/>
                  <a:gd name="T14" fmla="*/ 84 w 87"/>
                  <a:gd name="T15" fmla="*/ 53 h 244"/>
                  <a:gd name="T16" fmla="*/ 87 w 87"/>
                  <a:gd name="T17" fmla="*/ 36 h 244"/>
                  <a:gd name="T18" fmla="*/ 76 w 87"/>
                  <a:gd name="T1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7" h="244">
                    <a:moveTo>
                      <a:pt x="76" y="0"/>
                    </a:moveTo>
                    <a:lnTo>
                      <a:pt x="18" y="15"/>
                    </a:lnTo>
                    <a:lnTo>
                      <a:pt x="42" y="25"/>
                    </a:lnTo>
                    <a:lnTo>
                      <a:pt x="46" y="53"/>
                    </a:lnTo>
                    <a:lnTo>
                      <a:pt x="0" y="224"/>
                    </a:lnTo>
                    <a:lnTo>
                      <a:pt x="14" y="244"/>
                    </a:lnTo>
                    <a:lnTo>
                      <a:pt x="38" y="224"/>
                    </a:lnTo>
                    <a:lnTo>
                      <a:pt x="84" y="53"/>
                    </a:lnTo>
                    <a:lnTo>
                      <a:pt x="87" y="36"/>
                    </a:lnTo>
                    <a:lnTo>
                      <a:pt x="7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26" name="Freeform 1679"/>
              <p:cNvSpPr>
                <a:spLocks/>
              </p:cNvSpPr>
              <p:nvPr/>
            </p:nvSpPr>
            <p:spPr bwMode="auto">
              <a:xfrm>
                <a:off x="8455" y="5985"/>
                <a:ext cx="76" cy="67"/>
              </a:xfrm>
              <a:custGeom>
                <a:avLst/>
                <a:gdLst>
                  <a:gd name="T0" fmla="*/ 256 w 304"/>
                  <a:gd name="T1" fmla="*/ 0 h 268"/>
                  <a:gd name="T2" fmla="*/ 85 w 304"/>
                  <a:gd name="T3" fmla="*/ 0 h 268"/>
                  <a:gd name="T4" fmla="*/ 62 w 304"/>
                  <a:gd name="T5" fmla="*/ 20 h 268"/>
                  <a:gd name="T6" fmla="*/ 0 w 304"/>
                  <a:gd name="T7" fmla="*/ 248 h 268"/>
                  <a:gd name="T8" fmla="*/ 14 w 304"/>
                  <a:gd name="T9" fmla="*/ 268 h 268"/>
                  <a:gd name="T10" fmla="*/ 38 w 304"/>
                  <a:gd name="T11" fmla="*/ 248 h 268"/>
                  <a:gd name="T12" fmla="*/ 94 w 304"/>
                  <a:gd name="T13" fmla="*/ 39 h 268"/>
                  <a:gd name="T14" fmla="*/ 170 w 304"/>
                  <a:gd name="T15" fmla="*/ 39 h 268"/>
                  <a:gd name="T16" fmla="*/ 208 w 304"/>
                  <a:gd name="T17" fmla="*/ 39 h 268"/>
                  <a:gd name="T18" fmla="*/ 246 w 304"/>
                  <a:gd name="T19" fmla="*/ 39 h 268"/>
                  <a:gd name="T20" fmla="*/ 304 w 304"/>
                  <a:gd name="T21" fmla="*/ 24 h 268"/>
                  <a:gd name="T22" fmla="*/ 293 w 304"/>
                  <a:gd name="T23" fmla="*/ 12 h 268"/>
                  <a:gd name="T24" fmla="*/ 256 w 304"/>
                  <a:gd name="T25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4" h="268">
                    <a:moveTo>
                      <a:pt x="256" y="0"/>
                    </a:moveTo>
                    <a:lnTo>
                      <a:pt x="85" y="0"/>
                    </a:lnTo>
                    <a:lnTo>
                      <a:pt x="62" y="20"/>
                    </a:lnTo>
                    <a:lnTo>
                      <a:pt x="0" y="248"/>
                    </a:lnTo>
                    <a:lnTo>
                      <a:pt x="14" y="268"/>
                    </a:lnTo>
                    <a:lnTo>
                      <a:pt x="38" y="248"/>
                    </a:lnTo>
                    <a:lnTo>
                      <a:pt x="94" y="39"/>
                    </a:lnTo>
                    <a:lnTo>
                      <a:pt x="170" y="39"/>
                    </a:lnTo>
                    <a:lnTo>
                      <a:pt x="208" y="39"/>
                    </a:lnTo>
                    <a:lnTo>
                      <a:pt x="246" y="39"/>
                    </a:lnTo>
                    <a:lnTo>
                      <a:pt x="304" y="24"/>
                    </a:lnTo>
                    <a:lnTo>
                      <a:pt x="293" y="12"/>
                    </a:lnTo>
                    <a:lnTo>
                      <a:pt x="2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27" name="Freeform 1680"/>
              <p:cNvSpPr>
                <a:spLocks/>
              </p:cNvSpPr>
              <p:nvPr/>
            </p:nvSpPr>
            <p:spPr bwMode="auto">
              <a:xfrm>
                <a:off x="8552" y="5991"/>
                <a:ext cx="49" cy="52"/>
              </a:xfrm>
              <a:custGeom>
                <a:avLst/>
                <a:gdLst>
                  <a:gd name="T0" fmla="*/ 185 w 196"/>
                  <a:gd name="T1" fmla="*/ 0 h 211"/>
                  <a:gd name="T2" fmla="*/ 127 w 196"/>
                  <a:gd name="T3" fmla="*/ 17 h 211"/>
                  <a:gd name="T4" fmla="*/ 152 w 196"/>
                  <a:gd name="T5" fmla="*/ 27 h 211"/>
                  <a:gd name="T6" fmla="*/ 156 w 196"/>
                  <a:gd name="T7" fmla="*/ 55 h 211"/>
                  <a:gd name="T8" fmla="*/ 125 w 196"/>
                  <a:gd name="T9" fmla="*/ 169 h 211"/>
                  <a:gd name="T10" fmla="*/ 107 w 196"/>
                  <a:gd name="T11" fmla="*/ 196 h 211"/>
                  <a:gd name="T12" fmla="*/ 76 w 196"/>
                  <a:gd name="T13" fmla="*/ 208 h 211"/>
                  <a:gd name="T14" fmla="*/ 0 w 196"/>
                  <a:gd name="T15" fmla="*/ 208 h 211"/>
                  <a:gd name="T16" fmla="*/ 140 w 196"/>
                  <a:gd name="T17" fmla="*/ 211 h 211"/>
                  <a:gd name="T18" fmla="*/ 162 w 196"/>
                  <a:gd name="T19" fmla="*/ 169 h 211"/>
                  <a:gd name="T20" fmla="*/ 193 w 196"/>
                  <a:gd name="T21" fmla="*/ 55 h 211"/>
                  <a:gd name="T22" fmla="*/ 196 w 196"/>
                  <a:gd name="T23" fmla="*/ 38 h 211"/>
                  <a:gd name="T24" fmla="*/ 185 w 196"/>
                  <a:gd name="T25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6" h="211">
                    <a:moveTo>
                      <a:pt x="185" y="0"/>
                    </a:moveTo>
                    <a:lnTo>
                      <a:pt x="127" y="17"/>
                    </a:lnTo>
                    <a:lnTo>
                      <a:pt x="152" y="27"/>
                    </a:lnTo>
                    <a:lnTo>
                      <a:pt x="156" y="55"/>
                    </a:lnTo>
                    <a:lnTo>
                      <a:pt x="125" y="169"/>
                    </a:lnTo>
                    <a:lnTo>
                      <a:pt x="107" y="196"/>
                    </a:lnTo>
                    <a:lnTo>
                      <a:pt x="76" y="208"/>
                    </a:lnTo>
                    <a:lnTo>
                      <a:pt x="0" y="208"/>
                    </a:lnTo>
                    <a:lnTo>
                      <a:pt x="140" y="211"/>
                    </a:lnTo>
                    <a:lnTo>
                      <a:pt x="162" y="169"/>
                    </a:lnTo>
                    <a:lnTo>
                      <a:pt x="193" y="55"/>
                    </a:lnTo>
                    <a:lnTo>
                      <a:pt x="196" y="38"/>
                    </a:lnTo>
                    <a:lnTo>
                      <a:pt x="18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28" name="Freeform 1681"/>
              <p:cNvSpPr>
                <a:spLocks/>
              </p:cNvSpPr>
              <p:nvPr/>
            </p:nvSpPr>
            <p:spPr bwMode="auto">
              <a:xfrm>
                <a:off x="8533" y="5985"/>
                <a:ext cx="65" cy="96"/>
              </a:xfrm>
              <a:custGeom>
                <a:avLst/>
                <a:gdLst>
                  <a:gd name="T0" fmla="*/ 211 w 258"/>
                  <a:gd name="T1" fmla="*/ 0 h 382"/>
                  <a:gd name="T2" fmla="*/ 115 w 258"/>
                  <a:gd name="T3" fmla="*/ 0 h 382"/>
                  <a:gd name="T4" fmla="*/ 91 w 258"/>
                  <a:gd name="T5" fmla="*/ 20 h 382"/>
                  <a:gd name="T6" fmla="*/ 0 w 258"/>
                  <a:gd name="T7" fmla="*/ 363 h 382"/>
                  <a:gd name="T8" fmla="*/ 14 w 258"/>
                  <a:gd name="T9" fmla="*/ 382 h 382"/>
                  <a:gd name="T10" fmla="*/ 38 w 258"/>
                  <a:gd name="T11" fmla="*/ 363 h 382"/>
                  <a:gd name="T12" fmla="*/ 63 w 258"/>
                  <a:gd name="T13" fmla="*/ 268 h 382"/>
                  <a:gd name="T14" fmla="*/ 139 w 258"/>
                  <a:gd name="T15" fmla="*/ 268 h 382"/>
                  <a:gd name="T16" fmla="*/ 157 w 258"/>
                  <a:gd name="T17" fmla="*/ 266 h 382"/>
                  <a:gd name="T18" fmla="*/ 199 w 258"/>
                  <a:gd name="T19" fmla="*/ 246 h 382"/>
                  <a:gd name="T20" fmla="*/ 213 w 258"/>
                  <a:gd name="T21" fmla="*/ 233 h 382"/>
                  <a:gd name="T22" fmla="*/ 73 w 258"/>
                  <a:gd name="T23" fmla="*/ 230 h 382"/>
                  <a:gd name="T24" fmla="*/ 124 w 258"/>
                  <a:gd name="T25" fmla="*/ 39 h 382"/>
                  <a:gd name="T26" fmla="*/ 200 w 258"/>
                  <a:gd name="T27" fmla="*/ 39 h 382"/>
                  <a:gd name="T28" fmla="*/ 258 w 258"/>
                  <a:gd name="T29" fmla="*/ 22 h 382"/>
                  <a:gd name="T30" fmla="*/ 248 w 258"/>
                  <a:gd name="T31" fmla="*/ 12 h 382"/>
                  <a:gd name="T32" fmla="*/ 211 w 258"/>
                  <a:gd name="T33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8" h="382">
                    <a:moveTo>
                      <a:pt x="211" y="0"/>
                    </a:moveTo>
                    <a:lnTo>
                      <a:pt x="115" y="0"/>
                    </a:lnTo>
                    <a:lnTo>
                      <a:pt x="91" y="20"/>
                    </a:lnTo>
                    <a:lnTo>
                      <a:pt x="0" y="363"/>
                    </a:lnTo>
                    <a:lnTo>
                      <a:pt x="14" y="382"/>
                    </a:lnTo>
                    <a:lnTo>
                      <a:pt x="38" y="363"/>
                    </a:lnTo>
                    <a:lnTo>
                      <a:pt x="63" y="268"/>
                    </a:lnTo>
                    <a:lnTo>
                      <a:pt x="139" y="268"/>
                    </a:lnTo>
                    <a:lnTo>
                      <a:pt x="157" y="266"/>
                    </a:lnTo>
                    <a:lnTo>
                      <a:pt x="199" y="246"/>
                    </a:lnTo>
                    <a:lnTo>
                      <a:pt x="213" y="233"/>
                    </a:lnTo>
                    <a:lnTo>
                      <a:pt x="73" y="230"/>
                    </a:lnTo>
                    <a:lnTo>
                      <a:pt x="124" y="39"/>
                    </a:lnTo>
                    <a:lnTo>
                      <a:pt x="200" y="39"/>
                    </a:lnTo>
                    <a:lnTo>
                      <a:pt x="258" y="22"/>
                    </a:lnTo>
                    <a:lnTo>
                      <a:pt x="248" y="12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29" name="Freeform 1682"/>
              <p:cNvSpPr>
                <a:spLocks/>
              </p:cNvSpPr>
              <p:nvPr/>
            </p:nvSpPr>
            <p:spPr bwMode="auto">
              <a:xfrm>
                <a:off x="8611" y="5985"/>
                <a:ext cx="21" cy="62"/>
              </a:xfrm>
              <a:custGeom>
                <a:avLst/>
                <a:gdLst>
                  <a:gd name="T0" fmla="*/ 73 w 86"/>
                  <a:gd name="T1" fmla="*/ 0 h 246"/>
                  <a:gd name="T2" fmla="*/ 49 w 86"/>
                  <a:gd name="T3" fmla="*/ 20 h 246"/>
                  <a:gd name="T4" fmla="*/ 2 w 86"/>
                  <a:gd name="T5" fmla="*/ 191 h 246"/>
                  <a:gd name="T6" fmla="*/ 0 w 86"/>
                  <a:gd name="T7" fmla="*/ 208 h 246"/>
                  <a:gd name="T8" fmla="*/ 10 w 86"/>
                  <a:gd name="T9" fmla="*/ 246 h 246"/>
                  <a:gd name="T10" fmla="*/ 68 w 86"/>
                  <a:gd name="T11" fmla="*/ 230 h 246"/>
                  <a:gd name="T12" fmla="*/ 45 w 86"/>
                  <a:gd name="T13" fmla="*/ 218 h 246"/>
                  <a:gd name="T14" fmla="*/ 41 w 86"/>
                  <a:gd name="T15" fmla="*/ 191 h 246"/>
                  <a:gd name="T16" fmla="*/ 86 w 86"/>
                  <a:gd name="T17" fmla="*/ 20 h 246"/>
                  <a:gd name="T18" fmla="*/ 73 w 86"/>
                  <a:gd name="T19" fmla="*/ 0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6" h="246">
                    <a:moveTo>
                      <a:pt x="73" y="0"/>
                    </a:moveTo>
                    <a:lnTo>
                      <a:pt x="49" y="20"/>
                    </a:lnTo>
                    <a:lnTo>
                      <a:pt x="2" y="191"/>
                    </a:lnTo>
                    <a:lnTo>
                      <a:pt x="0" y="208"/>
                    </a:lnTo>
                    <a:lnTo>
                      <a:pt x="10" y="246"/>
                    </a:lnTo>
                    <a:lnTo>
                      <a:pt x="68" y="230"/>
                    </a:lnTo>
                    <a:lnTo>
                      <a:pt x="45" y="218"/>
                    </a:lnTo>
                    <a:lnTo>
                      <a:pt x="41" y="191"/>
                    </a:lnTo>
                    <a:lnTo>
                      <a:pt x="86" y="20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0" name="Freeform 1683"/>
              <p:cNvSpPr>
                <a:spLocks/>
              </p:cNvSpPr>
              <p:nvPr/>
            </p:nvSpPr>
            <p:spPr bwMode="auto">
              <a:xfrm>
                <a:off x="8613" y="5985"/>
                <a:ext cx="58" cy="67"/>
              </a:xfrm>
              <a:custGeom>
                <a:avLst/>
                <a:gdLst>
                  <a:gd name="T0" fmla="*/ 215 w 229"/>
                  <a:gd name="T1" fmla="*/ 0 h 268"/>
                  <a:gd name="T2" fmla="*/ 191 w 229"/>
                  <a:gd name="T3" fmla="*/ 20 h 268"/>
                  <a:gd name="T4" fmla="*/ 135 w 229"/>
                  <a:gd name="T5" fmla="*/ 230 h 268"/>
                  <a:gd name="T6" fmla="*/ 58 w 229"/>
                  <a:gd name="T7" fmla="*/ 230 h 268"/>
                  <a:gd name="T8" fmla="*/ 0 w 229"/>
                  <a:gd name="T9" fmla="*/ 246 h 268"/>
                  <a:gd name="T10" fmla="*/ 10 w 229"/>
                  <a:gd name="T11" fmla="*/ 256 h 268"/>
                  <a:gd name="T12" fmla="*/ 49 w 229"/>
                  <a:gd name="T13" fmla="*/ 268 h 268"/>
                  <a:gd name="T14" fmla="*/ 143 w 229"/>
                  <a:gd name="T15" fmla="*/ 268 h 268"/>
                  <a:gd name="T16" fmla="*/ 167 w 229"/>
                  <a:gd name="T17" fmla="*/ 248 h 268"/>
                  <a:gd name="T18" fmla="*/ 229 w 229"/>
                  <a:gd name="T19" fmla="*/ 20 h 268"/>
                  <a:gd name="T20" fmla="*/ 215 w 229"/>
                  <a:gd name="T21" fmla="*/ 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9" h="268">
                    <a:moveTo>
                      <a:pt x="215" y="0"/>
                    </a:moveTo>
                    <a:lnTo>
                      <a:pt x="191" y="20"/>
                    </a:lnTo>
                    <a:lnTo>
                      <a:pt x="135" y="230"/>
                    </a:lnTo>
                    <a:lnTo>
                      <a:pt x="58" y="230"/>
                    </a:lnTo>
                    <a:lnTo>
                      <a:pt x="0" y="246"/>
                    </a:lnTo>
                    <a:lnTo>
                      <a:pt x="10" y="256"/>
                    </a:lnTo>
                    <a:lnTo>
                      <a:pt x="49" y="268"/>
                    </a:lnTo>
                    <a:lnTo>
                      <a:pt x="143" y="268"/>
                    </a:lnTo>
                    <a:lnTo>
                      <a:pt x="167" y="248"/>
                    </a:lnTo>
                    <a:lnTo>
                      <a:pt x="229" y="20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1" name="Freeform 1684"/>
              <p:cNvSpPr>
                <a:spLocks/>
              </p:cNvSpPr>
              <p:nvPr/>
            </p:nvSpPr>
            <p:spPr bwMode="auto">
              <a:xfrm>
                <a:off x="8681" y="6019"/>
                <a:ext cx="47" cy="9"/>
              </a:xfrm>
              <a:custGeom>
                <a:avLst/>
                <a:gdLst>
                  <a:gd name="T0" fmla="*/ 166 w 189"/>
                  <a:gd name="T1" fmla="*/ 37 h 37"/>
                  <a:gd name="T2" fmla="*/ 14 w 189"/>
                  <a:gd name="T3" fmla="*/ 37 h 37"/>
                  <a:gd name="T4" fmla="*/ 0 w 189"/>
                  <a:gd name="T5" fmla="*/ 18 h 37"/>
                  <a:gd name="T6" fmla="*/ 0 w 189"/>
                  <a:gd name="T7" fmla="*/ 18 h 37"/>
                  <a:gd name="T8" fmla="*/ 25 w 189"/>
                  <a:gd name="T9" fmla="*/ 0 h 37"/>
                  <a:gd name="T10" fmla="*/ 25 w 189"/>
                  <a:gd name="T11" fmla="*/ 0 h 37"/>
                  <a:gd name="T12" fmla="*/ 177 w 189"/>
                  <a:gd name="T13" fmla="*/ 0 h 37"/>
                  <a:gd name="T14" fmla="*/ 189 w 189"/>
                  <a:gd name="T15" fmla="*/ 18 h 37"/>
                  <a:gd name="T16" fmla="*/ 189 w 189"/>
                  <a:gd name="T17" fmla="*/ 18 h 37"/>
                  <a:gd name="T18" fmla="*/ 166 w 189"/>
                  <a:gd name="T19" fmla="*/ 37 h 37"/>
                  <a:gd name="T20" fmla="*/ 166 w 189"/>
                  <a:gd name="T21" fmla="*/ 37 h 37"/>
                  <a:gd name="T22" fmla="*/ 166 w 189"/>
                  <a:gd name="T2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9" h="37">
                    <a:moveTo>
                      <a:pt x="166" y="37"/>
                    </a:moveTo>
                    <a:lnTo>
                      <a:pt x="14" y="3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77" y="0"/>
                    </a:lnTo>
                    <a:lnTo>
                      <a:pt x="189" y="18"/>
                    </a:lnTo>
                    <a:lnTo>
                      <a:pt x="189" y="18"/>
                    </a:lnTo>
                    <a:lnTo>
                      <a:pt x="166" y="37"/>
                    </a:lnTo>
                    <a:lnTo>
                      <a:pt x="166" y="37"/>
                    </a:lnTo>
                    <a:lnTo>
                      <a:pt x="166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2" name="Freeform 1685"/>
              <p:cNvSpPr>
                <a:spLocks/>
              </p:cNvSpPr>
              <p:nvPr/>
            </p:nvSpPr>
            <p:spPr bwMode="auto">
              <a:xfrm>
                <a:off x="7548" y="6312"/>
                <a:ext cx="9" cy="17"/>
              </a:xfrm>
              <a:custGeom>
                <a:avLst/>
                <a:gdLst>
                  <a:gd name="T0" fmla="*/ 33 w 33"/>
                  <a:gd name="T1" fmla="*/ 35 h 69"/>
                  <a:gd name="T2" fmla="*/ 33 w 33"/>
                  <a:gd name="T3" fmla="*/ 69 h 69"/>
                  <a:gd name="T4" fmla="*/ 23 w 33"/>
                  <a:gd name="T5" fmla="*/ 67 h 69"/>
                  <a:gd name="T6" fmla="*/ 13 w 33"/>
                  <a:gd name="T7" fmla="*/ 62 h 69"/>
                  <a:gd name="T8" fmla="*/ 6 w 33"/>
                  <a:gd name="T9" fmla="*/ 56 h 69"/>
                  <a:gd name="T10" fmla="*/ 1 w 33"/>
                  <a:gd name="T11" fmla="*/ 46 h 69"/>
                  <a:gd name="T12" fmla="*/ 0 w 33"/>
                  <a:gd name="T13" fmla="*/ 35 h 69"/>
                  <a:gd name="T14" fmla="*/ 1 w 33"/>
                  <a:gd name="T15" fmla="*/ 25 h 69"/>
                  <a:gd name="T16" fmla="*/ 6 w 33"/>
                  <a:gd name="T17" fmla="*/ 15 h 69"/>
                  <a:gd name="T18" fmla="*/ 13 w 33"/>
                  <a:gd name="T19" fmla="*/ 8 h 69"/>
                  <a:gd name="T20" fmla="*/ 23 w 33"/>
                  <a:gd name="T21" fmla="*/ 3 h 69"/>
                  <a:gd name="T22" fmla="*/ 33 w 33"/>
                  <a:gd name="T23" fmla="*/ 0 h 69"/>
                  <a:gd name="T24" fmla="*/ 33 w 33"/>
                  <a:gd name="T25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69">
                    <a:moveTo>
                      <a:pt x="33" y="35"/>
                    </a:moveTo>
                    <a:lnTo>
                      <a:pt x="33" y="69"/>
                    </a:lnTo>
                    <a:lnTo>
                      <a:pt x="23" y="67"/>
                    </a:lnTo>
                    <a:lnTo>
                      <a:pt x="13" y="62"/>
                    </a:lnTo>
                    <a:lnTo>
                      <a:pt x="6" y="56"/>
                    </a:lnTo>
                    <a:lnTo>
                      <a:pt x="1" y="46"/>
                    </a:lnTo>
                    <a:lnTo>
                      <a:pt x="0" y="35"/>
                    </a:lnTo>
                    <a:lnTo>
                      <a:pt x="1" y="25"/>
                    </a:lnTo>
                    <a:lnTo>
                      <a:pt x="6" y="15"/>
                    </a:lnTo>
                    <a:lnTo>
                      <a:pt x="13" y="8"/>
                    </a:lnTo>
                    <a:lnTo>
                      <a:pt x="23" y="3"/>
                    </a:lnTo>
                    <a:lnTo>
                      <a:pt x="33" y="0"/>
                    </a:lnTo>
                    <a:lnTo>
                      <a:pt x="33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3" name="Freeform 1686"/>
              <p:cNvSpPr>
                <a:spLocks/>
              </p:cNvSpPr>
              <p:nvPr/>
            </p:nvSpPr>
            <p:spPr bwMode="auto">
              <a:xfrm>
                <a:off x="7548" y="6312"/>
                <a:ext cx="9" cy="17"/>
              </a:xfrm>
              <a:custGeom>
                <a:avLst/>
                <a:gdLst>
                  <a:gd name="T0" fmla="*/ 33 w 33"/>
                  <a:gd name="T1" fmla="*/ 69 h 69"/>
                  <a:gd name="T2" fmla="*/ 23 w 33"/>
                  <a:gd name="T3" fmla="*/ 67 h 69"/>
                  <a:gd name="T4" fmla="*/ 13 w 33"/>
                  <a:gd name="T5" fmla="*/ 62 h 69"/>
                  <a:gd name="T6" fmla="*/ 6 w 33"/>
                  <a:gd name="T7" fmla="*/ 56 h 69"/>
                  <a:gd name="T8" fmla="*/ 1 w 33"/>
                  <a:gd name="T9" fmla="*/ 46 h 69"/>
                  <a:gd name="T10" fmla="*/ 0 w 33"/>
                  <a:gd name="T11" fmla="*/ 35 h 69"/>
                  <a:gd name="T12" fmla="*/ 1 w 33"/>
                  <a:gd name="T13" fmla="*/ 25 h 69"/>
                  <a:gd name="T14" fmla="*/ 6 w 33"/>
                  <a:gd name="T15" fmla="*/ 15 h 69"/>
                  <a:gd name="T16" fmla="*/ 13 w 33"/>
                  <a:gd name="T17" fmla="*/ 8 h 69"/>
                  <a:gd name="T18" fmla="*/ 23 w 33"/>
                  <a:gd name="T19" fmla="*/ 3 h 69"/>
                  <a:gd name="T20" fmla="*/ 33 w 33"/>
                  <a:gd name="T21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69">
                    <a:moveTo>
                      <a:pt x="33" y="69"/>
                    </a:moveTo>
                    <a:lnTo>
                      <a:pt x="23" y="67"/>
                    </a:lnTo>
                    <a:lnTo>
                      <a:pt x="13" y="62"/>
                    </a:lnTo>
                    <a:lnTo>
                      <a:pt x="6" y="56"/>
                    </a:lnTo>
                    <a:lnTo>
                      <a:pt x="1" y="46"/>
                    </a:lnTo>
                    <a:lnTo>
                      <a:pt x="0" y="35"/>
                    </a:lnTo>
                    <a:lnTo>
                      <a:pt x="1" y="25"/>
                    </a:lnTo>
                    <a:lnTo>
                      <a:pt x="6" y="15"/>
                    </a:lnTo>
                    <a:lnTo>
                      <a:pt x="13" y="8"/>
                    </a:lnTo>
                    <a:lnTo>
                      <a:pt x="23" y="3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4" name="Freeform 1687"/>
              <p:cNvSpPr>
                <a:spLocks/>
              </p:cNvSpPr>
              <p:nvPr/>
            </p:nvSpPr>
            <p:spPr bwMode="auto">
              <a:xfrm>
                <a:off x="7557" y="6312"/>
                <a:ext cx="2281" cy="17"/>
              </a:xfrm>
              <a:custGeom>
                <a:avLst/>
                <a:gdLst>
                  <a:gd name="T0" fmla="*/ 0 w 9124"/>
                  <a:gd name="T1" fmla="*/ 0 h 69"/>
                  <a:gd name="T2" fmla="*/ 0 w 9124"/>
                  <a:gd name="T3" fmla="*/ 35 h 69"/>
                  <a:gd name="T4" fmla="*/ 0 w 9124"/>
                  <a:gd name="T5" fmla="*/ 69 h 69"/>
                  <a:gd name="T6" fmla="*/ 9124 w 9124"/>
                  <a:gd name="T7" fmla="*/ 69 h 69"/>
                  <a:gd name="T8" fmla="*/ 9124 w 9124"/>
                  <a:gd name="T9" fmla="*/ 35 h 69"/>
                  <a:gd name="T10" fmla="*/ 9124 w 9124"/>
                  <a:gd name="T11" fmla="*/ 0 h 69"/>
                  <a:gd name="T12" fmla="*/ 0 w 9124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24" h="69">
                    <a:moveTo>
                      <a:pt x="0" y="0"/>
                    </a:moveTo>
                    <a:lnTo>
                      <a:pt x="0" y="35"/>
                    </a:lnTo>
                    <a:lnTo>
                      <a:pt x="0" y="69"/>
                    </a:lnTo>
                    <a:lnTo>
                      <a:pt x="9124" y="69"/>
                    </a:lnTo>
                    <a:lnTo>
                      <a:pt x="9124" y="35"/>
                    </a:lnTo>
                    <a:lnTo>
                      <a:pt x="91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5" name="Freeform 1688"/>
              <p:cNvSpPr>
                <a:spLocks/>
              </p:cNvSpPr>
              <p:nvPr/>
            </p:nvSpPr>
            <p:spPr bwMode="auto">
              <a:xfrm>
                <a:off x="7557" y="6312"/>
                <a:ext cx="2281" cy="17"/>
              </a:xfrm>
              <a:custGeom>
                <a:avLst/>
                <a:gdLst>
                  <a:gd name="T0" fmla="*/ 0 w 9124"/>
                  <a:gd name="T1" fmla="*/ 0 h 69"/>
                  <a:gd name="T2" fmla="*/ 0 w 9124"/>
                  <a:gd name="T3" fmla="*/ 35 h 69"/>
                  <a:gd name="T4" fmla="*/ 0 w 9124"/>
                  <a:gd name="T5" fmla="*/ 69 h 69"/>
                  <a:gd name="T6" fmla="*/ 9124 w 9124"/>
                  <a:gd name="T7" fmla="*/ 69 h 69"/>
                  <a:gd name="T8" fmla="*/ 9124 w 9124"/>
                  <a:gd name="T9" fmla="*/ 35 h 69"/>
                  <a:gd name="T10" fmla="*/ 9124 w 9124"/>
                  <a:gd name="T11" fmla="*/ 0 h 69"/>
                  <a:gd name="T12" fmla="*/ 0 w 9124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24" h="69">
                    <a:moveTo>
                      <a:pt x="0" y="0"/>
                    </a:moveTo>
                    <a:lnTo>
                      <a:pt x="0" y="35"/>
                    </a:lnTo>
                    <a:lnTo>
                      <a:pt x="0" y="69"/>
                    </a:lnTo>
                    <a:lnTo>
                      <a:pt x="9124" y="69"/>
                    </a:lnTo>
                    <a:lnTo>
                      <a:pt x="9124" y="35"/>
                    </a:lnTo>
                    <a:lnTo>
                      <a:pt x="9124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6" name="Freeform 1689"/>
              <p:cNvSpPr>
                <a:spLocks/>
              </p:cNvSpPr>
              <p:nvPr/>
            </p:nvSpPr>
            <p:spPr bwMode="auto">
              <a:xfrm>
                <a:off x="9838" y="6312"/>
                <a:ext cx="8" cy="17"/>
              </a:xfrm>
              <a:custGeom>
                <a:avLst/>
                <a:gdLst>
                  <a:gd name="T0" fmla="*/ 0 w 35"/>
                  <a:gd name="T1" fmla="*/ 35 h 69"/>
                  <a:gd name="T2" fmla="*/ 0 w 35"/>
                  <a:gd name="T3" fmla="*/ 0 h 69"/>
                  <a:gd name="T4" fmla="*/ 10 w 35"/>
                  <a:gd name="T5" fmla="*/ 3 h 69"/>
                  <a:gd name="T6" fmla="*/ 20 w 35"/>
                  <a:gd name="T7" fmla="*/ 8 h 69"/>
                  <a:gd name="T8" fmla="*/ 27 w 35"/>
                  <a:gd name="T9" fmla="*/ 15 h 69"/>
                  <a:gd name="T10" fmla="*/ 32 w 35"/>
                  <a:gd name="T11" fmla="*/ 25 h 69"/>
                  <a:gd name="T12" fmla="*/ 35 w 35"/>
                  <a:gd name="T13" fmla="*/ 35 h 69"/>
                  <a:gd name="T14" fmla="*/ 32 w 35"/>
                  <a:gd name="T15" fmla="*/ 46 h 69"/>
                  <a:gd name="T16" fmla="*/ 27 w 35"/>
                  <a:gd name="T17" fmla="*/ 56 h 69"/>
                  <a:gd name="T18" fmla="*/ 20 w 35"/>
                  <a:gd name="T19" fmla="*/ 62 h 69"/>
                  <a:gd name="T20" fmla="*/ 10 w 35"/>
                  <a:gd name="T21" fmla="*/ 67 h 69"/>
                  <a:gd name="T22" fmla="*/ 0 w 35"/>
                  <a:gd name="T23" fmla="*/ 69 h 69"/>
                  <a:gd name="T24" fmla="*/ 0 w 35"/>
                  <a:gd name="T25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69">
                    <a:moveTo>
                      <a:pt x="0" y="35"/>
                    </a:moveTo>
                    <a:lnTo>
                      <a:pt x="0" y="0"/>
                    </a:lnTo>
                    <a:lnTo>
                      <a:pt x="10" y="3"/>
                    </a:lnTo>
                    <a:lnTo>
                      <a:pt x="20" y="8"/>
                    </a:lnTo>
                    <a:lnTo>
                      <a:pt x="27" y="15"/>
                    </a:lnTo>
                    <a:lnTo>
                      <a:pt x="32" y="25"/>
                    </a:lnTo>
                    <a:lnTo>
                      <a:pt x="35" y="35"/>
                    </a:lnTo>
                    <a:lnTo>
                      <a:pt x="32" y="46"/>
                    </a:lnTo>
                    <a:lnTo>
                      <a:pt x="27" y="56"/>
                    </a:lnTo>
                    <a:lnTo>
                      <a:pt x="20" y="62"/>
                    </a:lnTo>
                    <a:lnTo>
                      <a:pt x="10" y="67"/>
                    </a:lnTo>
                    <a:lnTo>
                      <a:pt x="0" y="6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7" name="Freeform 1690"/>
              <p:cNvSpPr>
                <a:spLocks/>
              </p:cNvSpPr>
              <p:nvPr/>
            </p:nvSpPr>
            <p:spPr bwMode="auto">
              <a:xfrm>
                <a:off x="9838" y="6312"/>
                <a:ext cx="8" cy="17"/>
              </a:xfrm>
              <a:custGeom>
                <a:avLst/>
                <a:gdLst>
                  <a:gd name="T0" fmla="*/ 0 w 35"/>
                  <a:gd name="T1" fmla="*/ 0 h 69"/>
                  <a:gd name="T2" fmla="*/ 10 w 35"/>
                  <a:gd name="T3" fmla="*/ 3 h 69"/>
                  <a:gd name="T4" fmla="*/ 20 w 35"/>
                  <a:gd name="T5" fmla="*/ 8 h 69"/>
                  <a:gd name="T6" fmla="*/ 27 w 35"/>
                  <a:gd name="T7" fmla="*/ 15 h 69"/>
                  <a:gd name="T8" fmla="*/ 32 w 35"/>
                  <a:gd name="T9" fmla="*/ 25 h 69"/>
                  <a:gd name="T10" fmla="*/ 35 w 35"/>
                  <a:gd name="T11" fmla="*/ 35 h 69"/>
                  <a:gd name="T12" fmla="*/ 32 w 35"/>
                  <a:gd name="T13" fmla="*/ 46 h 69"/>
                  <a:gd name="T14" fmla="*/ 27 w 35"/>
                  <a:gd name="T15" fmla="*/ 56 h 69"/>
                  <a:gd name="T16" fmla="*/ 20 w 35"/>
                  <a:gd name="T17" fmla="*/ 62 h 69"/>
                  <a:gd name="T18" fmla="*/ 10 w 35"/>
                  <a:gd name="T19" fmla="*/ 67 h 69"/>
                  <a:gd name="T20" fmla="*/ 0 w 35"/>
                  <a:gd name="T21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69">
                    <a:moveTo>
                      <a:pt x="0" y="0"/>
                    </a:moveTo>
                    <a:lnTo>
                      <a:pt x="10" y="3"/>
                    </a:lnTo>
                    <a:lnTo>
                      <a:pt x="20" y="8"/>
                    </a:lnTo>
                    <a:lnTo>
                      <a:pt x="27" y="15"/>
                    </a:lnTo>
                    <a:lnTo>
                      <a:pt x="32" y="25"/>
                    </a:lnTo>
                    <a:lnTo>
                      <a:pt x="35" y="35"/>
                    </a:lnTo>
                    <a:lnTo>
                      <a:pt x="32" y="46"/>
                    </a:lnTo>
                    <a:lnTo>
                      <a:pt x="27" y="56"/>
                    </a:lnTo>
                    <a:lnTo>
                      <a:pt x="20" y="62"/>
                    </a:lnTo>
                    <a:lnTo>
                      <a:pt x="10" y="67"/>
                    </a:lnTo>
                    <a:lnTo>
                      <a:pt x="0" y="6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8" name="Freeform 1691"/>
              <p:cNvSpPr>
                <a:spLocks/>
              </p:cNvSpPr>
              <p:nvPr/>
            </p:nvSpPr>
            <p:spPr bwMode="auto">
              <a:xfrm>
                <a:off x="6313" y="1188"/>
                <a:ext cx="8" cy="17"/>
              </a:xfrm>
              <a:custGeom>
                <a:avLst/>
                <a:gdLst>
                  <a:gd name="T0" fmla="*/ 33 w 33"/>
                  <a:gd name="T1" fmla="*/ 35 h 68"/>
                  <a:gd name="T2" fmla="*/ 33 w 33"/>
                  <a:gd name="T3" fmla="*/ 68 h 68"/>
                  <a:gd name="T4" fmla="*/ 23 w 33"/>
                  <a:gd name="T5" fmla="*/ 67 h 68"/>
                  <a:gd name="T6" fmla="*/ 13 w 33"/>
                  <a:gd name="T7" fmla="*/ 62 h 68"/>
                  <a:gd name="T8" fmla="*/ 6 w 33"/>
                  <a:gd name="T9" fmla="*/ 55 h 68"/>
                  <a:gd name="T10" fmla="*/ 1 w 33"/>
                  <a:gd name="T11" fmla="*/ 45 h 68"/>
                  <a:gd name="T12" fmla="*/ 0 w 33"/>
                  <a:gd name="T13" fmla="*/ 35 h 68"/>
                  <a:gd name="T14" fmla="*/ 1 w 33"/>
                  <a:gd name="T15" fmla="*/ 24 h 68"/>
                  <a:gd name="T16" fmla="*/ 6 w 33"/>
                  <a:gd name="T17" fmla="*/ 14 h 68"/>
                  <a:gd name="T18" fmla="*/ 13 w 33"/>
                  <a:gd name="T19" fmla="*/ 8 h 68"/>
                  <a:gd name="T20" fmla="*/ 23 w 33"/>
                  <a:gd name="T21" fmla="*/ 3 h 68"/>
                  <a:gd name="T22" fmla="*/ 33 w 33"/>
                  <a:gd name="T23" fmla="*/ 0 h 68"/>
                  <a:gd name="T24" fmla="*/ 33 w 33"/>
                  <a:gd name="T25" fmla="*/ 3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68">
                    <a:moveTo>
                      <a:pt x="33" y="35"/>
                    </a:moveTo>
                    <a:lnTo>
                      <a:pt x="33" y="68"/>
                    </a:lnTo>
                    <a:lnTo>
                      <a:pt x="23" y="67"/>
                    </a:lnTo>
                    <a:lnTo>
                      <a:pt x="13" y="62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5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3"/>
                    </a:lnTo>
                    <a:lnTo>
                      <a:pt x="33" y="0"/>
                    </a:lnTo>
                    <a:lnTo>
                      <a:pt x="33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39" name="Freeform 1692"/>
              <p:cNvSpPr>
                <a:spLocks/>
              </p:cNvSpPr>
              <p:nvPr/>
            </p:nvSpPr>
            <p:spPr bwMode="auto">
              <a:xfrm>
                <a:off x="6313" y="1188"/>
                <a:ext cx="8" cy="17"/>
              </a:xfrm>
              <a:custGeom>
                <a:avLst/>
                <a:gdLst>
                  <a:gd name="T0" fmla="*/ 33 w 33"/>
                  <a:gd name="T1" fmla="*/ 68 h 68"/>
                  <a:gd name="T2" fmla="*/ 23 w 33"/>
                  <a:gd name="T3" fmla="*/ 67 h 68"/>
                  <a:gd name="T4" fmla="*/ 13 w 33"/>
                  <a:gd name="T5" fmla="*/ 62 h 68"/>
                  <a:gd name="T6" fmla="*/ 6 w 33"/>
                  <a:gd name="T7" fmla="*/ 55 h 68"/>
                  <a:gd name="T8" fmla="*/ 1 w 33"/>
                  <a:gd name="T9" fmla="*/ 45 h 68"/>
                  <a:gd name="T10" fmla="*/ 0 w 33"/>
                  <a:gd name="T11" fmla="*/ 35 h 68"/>
                  <a:gd name="T12" fmla="*/ 1 w 33"/>
                  <a:gd name="T13" fmla="*/ 24 h 68"/>
                  <a:gd name="T14" fmla="*/ 6 w 33"/>
                  <a:gd name="T15" fmla="*/ 14 h 68"/>
                  <a:gd name="T16" fmla="*/ 13 w 33"/>
                  <a:gd name="T17" fmla="*/ 8 h 68"/>
                  <a:gd name="T18" fmla="*/ 23 w 33"/>
                  <a:gd name="T19" fmla="*/ 3 h 68"/>
                  <a:gd name="T20" fmla="*/ 33 w 33"/>
                  <a:gd name="T2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68">
                    <a:moveTo>
                      <a:pt x="33" y="68"/>
                    </a:moveTo>
                    <a:lnTo>
                      <a:pt x="23" y="67"/>
                    </a:lnTo>
                    <a:lnTo>
                      <a:pt x="13" y="62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5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3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40" name="Freeform 1693"/>
              <p:cNvSpPr>
                <a:spLocks/>
              </p:cNvSpPr>
              <p:nvPr/>
            </p:nvSpPr>
            <p:spPr bwMode="auto">
              <a:xfrm>
                <a:off x="6321" y="1188"/>
                <a:ext cx="3517" cy="17"/>
              </a:xfrm>
              <a:custGeom>
                <a:avLst/>
                <a:gdLst>
                  <a:gd name="T0" fmla="*/ 0 w 14067"/>
                  <a:gd name="T1" fmla="*/ 0 h 68"/>
                  <a:gd name="T2" fmla="*/ 0 w 14067"/>
                  <a:gd name="T3" fmla="*/ 35 h 68"/>
                  <a:gd name="T4" fmla="*/ 0 w 14067"/>
                  <a:gd name="T5" fmla="*/ 68 h 68"/>
                  <a:gd name="T6" fmla="*/ 14067 w 14067"/>
                  <a:gd name="T7" fmla="*/ 68 h 68"/>
                  <a:gd name="T8" fmla="*/ 14067 w 14067"/>
                  <a:gd name="T9" fmla="*/ 35 h 68"/>
                  <a:gd name="T10" fmla="*/ 14067 w 14067"/>
                  <a:gd name="T11" fmla="*/ 0 h 68"/>
                  <a:gd name="T12" fmla="*/ 0 w 14067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67" h="68">
                    <a:moveTo>
                      <a:pt x="0" y="0"/>
                    </a:moveTo>
                    <a:lnTo>
                      <a:pt x="0" y="35"/>
                    </a:lnTo>
                    <a:lnTo>
                      <a:pt x="0" y="68"/>
                    </a:lnTo>
                    <a:lnTo>
                      <a:pt x="14067" y="68"/>
                    </a:lnTo>
                    <a:lnTo>
                      <a:pt x="14067" y="35"/>
                    </a:lnTo>
                    <a:lnTo>
                      <a:pt x="140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41" name="Freeform 1694"/>
              <p:cNvSpPr>
                <a:spLocks/>
              </p:cNvSpPr>
              <p:nvPr/>
            </p:nvSpPr>
            <p:spPr bwMode="auto">
              <a:xfrm>
                <a:off x="6321" y="1188"/>
                <a:ext cx="3517" cy="17"/>
              </a:xfrm>
              <a:custGeom>
                <a:avLst/>
                <a:gdLst>
                  <a:gd name="T0" fmla="*/ 0 w 14067"/>
                  <a:gd name="T1" fmla="*/ 0 h 68"/>
                  <a:gd name="T2" fmla="*/ 0 w 14067"/>
                  <a:gd name="T3" fmla="*/ 35 h 68"/>
                  <a:gd name="T4" fmla="*/ 0 w 14067"/>
                  <a:gd name="T5" fmla="*/ 68 h 68"/>
                  <a:gd name="T6" fmla="*/ 14067 w 14067"/>
                  <a:gd name="T7" fmla="*/ 68 h 68"/>
                  <a:gd name="T8" fmla="*/ 14067 w 14067"/>
                  <a:gd name="T9" fmla="*/ 35 h 68"/>
                  <a:gd name="T10" fmla="*/ 14067 w 14067"/>
                  <a:gd name="T11" fmla="*/ 0 h 68"/>
                  <a:gd name="T12" fmla="*/ 0 w 14067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67" h="68">
                    <a:moveTo>
                      <a:pt x="0" y="0"/>
                    </a:moveTo>
                    <a:lnTo>
                      <a:pt x="0" y="35"/>
                    </a:lnTo>
                    <a:lnTo>
                      <a:pt x="0" y="68"/>
                    </a:lnTo>
                    <a:lnTo>
                      <a:pt x="14067" y="68"/>
                    </a:lnTo>
                    <a:lnTo>
                      <a:pt x="14067" y="35"/>
                    </a:lnTo>
                    <a:lnTo>
                      <a:pt x="1406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42" name="Freeform 1695"/>
              <p:cNvSpPr>
                <a:spLocks/>
              </p:cNvSpPr>
              <p:nvPr/>
            </p:nvSpPr>
            <p:spPr bwMode="auto">
              <a:xfrm>
                <a:off x="9838" y="1188"/>
                <a:ext cx="8" cy="17"/>
              </a:xfrm>
              <a:custGeom>
                <a:avLst/>
                <a:gdLst>
                  <a:gd name="T0" fmla="*/ 0 w 35"/>
                  <a:gd name="T1" fmla="*/ 35 h 68"/>
                  <a:gd name="T2" fmla="*/ 0 w 35"/>
                  <a:gd name="T3" fmla="*/ 0 h 68"/>
                  <a:gd name="T4" fmla="*/ 10 w 35"/>
                  <a:gd name="T5" fmla="*/ 3 h 68"/>
                  <a:gd name="T6" fmla="*/ 20 w 35"/>
                  <a:gd name="T7" fmla="*/ 8 h 68"/>
                  <a:gd name="T8" fmla="*/ 27 w 35"/>
                  <a:gd name="T9" fmla="*/ 14 h 68"/>
                  <a:gd name="T10" fmla="*/ 32 w 35"/>
                  <a:gd name="T11" fmla="*/ 24 h 68"/>
                  <a:gd name="T12" fmla="*/ 35 w 35"/>
                  <a:gd name="T13" fmla="*/ 35 h 68"/>
                  <a:gd name="T14" fmla="*/ 32 w 35"/>
                  <a:gd name="T15" fmla="*/ 45 h 68"/>
                  <a:gd name="T16" fmla="*/ 27 w 35"/>
                  <a:gd name="T17" fmla="*/ 55 h 68"/>
                  <a:gd name="T18" fmla="*/ 20 w 35"/>
                  <a:gd name="T19" fmla="*/ 62 h 68"/>
                  <a:gd name="T20" fmla="*/ 10 w 35"/>
                  <a:gd name="T21" fmla="*/ 67 h 68"/>
                  <a:gd name="T22" fmla="*/ 0 w 35"/>
                  <a:gd name="T23" fmla="*/ 68 h 68"/>
                  <a:gd name="T24" fmla="*/ 0 w 35"/>
                  <a:gd name="T25" fmla="*/ 3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68">
                    <a:moveTo>
                      <a:pt x="0" y="35"/>
                    </a:moveTo>
                    <a:lnTo>
                      <a:pt x="0" y="0"/>
                    </a:lnTo>
                    <a:lnTo>
                      <a:pt x="10" y="3"/>
                    </a:lnTo>
                    <a:lnTo>
                      <a:pt x="20" y="8"/>
                    </a:lnTo>
                    <a:lnTo>
                      <a:pt x="27" y="14"/>
                    </a:lnTo>
                    <a:lnTo>
                      <a:pt x="32" y="24"/>
                    </a:lnTo>
                    <a:lnTo>
                      <a:pt x="35" y="35"/>
                    </a:lnTo>
                    <a:lnTo>
                      <a:pt x="32" y="45"/>
                    </a:lnTo>
                    <a:lnTo>
                      <a:pt x="27" y="55"/>
                    </a:lnTo>
                    <a:lnTo>
                      <a:pt x="20" y="62"/>
                    </a:lnTo>
                    <a:lnTo>
                      <a:pt x="10" y="67"/>
                    </a:lnTo>
                    <a:lnTo>
                      <a:pt x="0" y="68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43" name="Freeform 1696"/>
              <p:cNvSpPr>
                <a:spLocks/>
              </p:cNvSpPr>
              <p:nvPr/>
            </p:nvSpPr>
            <p:spPr bwMode="auto">
              <a:xfrm>
                <a:off x="9838" y="1188"/>
                <a:ext cx="8" cy="17"/>
              </a:xfrm>
              <a:custGeom>
                <a:avLst/>
                <a:gdLst>
                  <a:gd name="T0" fmla="*/ 0 w 35"/>
                  <a:gd name="T1" fmla="*/ 0 h 68"/>
                  <a:gd name="T2" fmla="*/ 10 w 35"/>
                  <a:gd name="T3" fmla="*/ 3 h 68"/>
                  <a:gd name="T4" fmla="*/ 20 w 35"/>
                  <a:gd name="T5" fmla="*/ 8 h 68"/>
                  <a:gd name="T6" fmla="*/ 27 w 35"/>
                  <a:gd name="T7" fmla="*/ 14 h 68"/>
                  <a:gd name="T8" fmla="*/ 32 w 35"/>
                  <a:gd name="T9" fmla="*/ 24 h 68"/>
                  <a:gd name="T10" fmla="*/ 35 w 35"/>
                  <a:gd name="T11" fmla="*/ 35 h 68"/>
                  <a:gd name="T12" fmla="*/ 32 w 35"/>
                  <a:gd name="T13" fmla="*/ 45 h 68"/>
                  <a:gd name="T14" fmla="*/ 27 w 35"/>
                  <a:gd name="T15" fmla="*/ 55 h 68"/>
                  <a:gd name="T16" fmla="*/ 20 w 35"/>
                  <a:gd name="T17" fmla="*/ 62 h 68"/>
                  <a:gd name="T18" fmla="*/ 10 w 35"/>
                  <a:gd name="T19" fmla="*/ 67 h 68"/>
                  <a:gd name="T20" fmla="*/ 0 w 35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68">
                    <a:moveTo>
                      <a:pt x="0" y="0"/>
                    </a:moveTo>
                    <a:lnTo>
                      <a:pt x="10" y="3"/>
                    </a:lnTo>
                    <a:lnTo>
                      <a:pt x="20" y="8"/>
                    </a:lnTo>
                    <a:lnTo>
                      <a:pt x="27" y="14"/>
                    </a:lnTo>
                    <a:lnTo>
                      <a:pt x="32" y="24"/>
                    </a:lnTo>
                    <a:lnTo>
                      <a:pt x="35" y="35"/>
                    </a:lnTo>
                    <a:lnTo>
                      <a:pt x="32" y="45"/>
                    </a:lnTo>
                    <a:lnTo>
                      <a:pt x="27" y="55"/>
                    </a:lnTo>
                    <a:lnTo>
                      <a:pt x="20" y="62"/>
                    </a:lnTo>
                    <a:lnTo>
                      <a:pt x="10" y="67"/>
                    </a:lnTo>
                    <a:lnTo>
                      <a:pt x="0" y="6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44" name="Freeform 1697"/>
              <p:cNvSpPr>
                <a:spLocks/>
              </p:cNvSpPr>
              <p:nvPr/>
            </p:nvSpPr>
            <p:spPr bwMode="auto">
              <a:xfrm>
                <a:off x="6313" y="6598"/>
                <a:ext cx="8" cy="17"/>
              </a:xfrm>
              <a:custGeom>
                <a:avLst/>
                <a:gdLst>
                  <a:gd name="T0" fmla="*/ 33 w 33"/>
                  <a:gd name="T1" fmla="*/ 34 h 68"/>
                  <a:gd name="T2" fmla="*/ 33 w 33"/>
                  <a:gd name="T3" fmla="*/ 68 h 68"/>
                  <a:gd name="T4" fmla="*/ 23 w 33"/>
                  <a:gd name="T5" fmla="*/ 67 h 68"/>
                  <a:gd name="T6" fmla="*/ 13 w 33"/>
                  <a:gd name="T7" fmla="*/ 61 h 68"/>
                  <a:gd name="T8" fmla="*/ 6 w 33"/>
                  <a:gd name="T9" fmla="*/ 55 h 68"/>
                  <a:gd name="T10" fmla="*/ 1 w 33"/>
                  <a:gd name="T11" fmla="*/ 45 h 68"/>
                  <a:gd name="T12" fmla="*/ 0 w 33"/>
                  <a:gd name="T13" fmla="*/ 34 h 68"/>
                  <a:gd name="T14" fmla="*/ 1 w 33"/>
                  <a:gd name="T15" fmla="*/ 24 h 68"/>
                  <a:gd name="T16" fmla="*/ 6 w 33"/>
                  <a:gd name="T17" fmla="*/ 14 h 68"/>
                  <a:gd name="T18" fmla="*/ 13 w 33"/>
                  <a:gd name="T19" fmla="*/ 7 h 68"/>
                  <a:gd name="T20" fmla="*/ 23 w 33"/>
                  <a:gd name="T21" fmla="*/ 2 h 68"/>
                  <a:gd name="T22" fmla="*/ 33 w 33"/>
                  <a:gd name="T23" fmla="*/ 0 h 68"/>
                  <a:gd name="T24" fmla="*/ 33 w 33"/>
                  <a:gd name="T25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68">
                    <a:moveTo>
                      <a:pt x="33" y="34"/>
                    </a:moveTo>
                    <a:lnTo>
                      <a:pt x="33" y="68"/>
                    </a:lnTo>
                    <a:lnTo>
                      <a:pt x="23" y="67"/>
                    </a:lnTo>
                    <a:lnTo>
                      <a:pt x="13" y="61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4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3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45" name="Freeform 1698"/>
              <p:cNvSpPr>
                <a:spLocks/>
              </p:cNvSpPr>
              <p:nvPr/>
            </p:nvSpPr>
            <p:spPr bwMode="auto">
              <a:xfrm>
                <a:off x="6313" y="6598"/>
                <a:ext cx="8" cy="17"/>
              </a:xfrm>
              <a:custGeom>
                <a:avLst/>
                <a:gdLst>
                  <a:gd name="T0" fmla="*/ 33 w 33"/>
                  <a:gd name="T1" fmla="*/ 68 h 68"/>
                  <a:gd name="T2" fmla="*/ 23 w 33"/>
                  <a:gd name="T3" fmla="*/ 67 h 68"/>
                  <a:gd name="T4" fmla="*/ 13 w 33"/>
                  <a:gd name="T5" fmla="*/ 61 h 68"/>
                  <a:gd name="T6" fmla="*/ 6 w 33"/>
                  <a:gd name="T7" fmla="*/ 55 h 68"/>
                  <a:gd name="T8" fmla="*/ 1 w 33"/>
                  <a:gd name="T9" fmla="*/ 45 h 68"/>
                  <a:gd name="T10" fmla="*/ 0 w 33"/>
                  <a:gd name="T11" fmla="*/ 34 h 68"/>
                  <a:gd name="T12" fmla="*/ 1 w 33"/>
                  <a:gd name="T13" fmla="*/ 24 h 68"/>
                  <a:gd name="T14" fmla="*/ 6 w 33"/>
                  <a:gd name="T15" fmla="*/ 14 h 68"/>
                  <a:gd name="T16" fmla="*/ 13 w 33"/>
                  <a:gd name="T17" fmla="*/ 7 h 68"/>
                  <a:gd name="T18" fmla="*/ 23 w 33"/>
                  <a:gd name="T19" fmla="*/ 2 h 68"/>
                  <a:gd name="T20" fmla="*/ 33 w 33"/>
                  <a:gd name="T2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68">
                    <a:moveTo>
                      <a:pt x="33" y="68"/>
                    </a:moveTo>
                    <a:lnTo>
                      <a:pt x="23" y="67"/>
                    </a:lnTo>
                    <a:lnTo>
                      <a:pt x="13" y="61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4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46" name="Freeform 1699"/>
              <p:cNvSpPr>
                <a:spLocks/>
              </p:cNvSpPr>
              <p:nvPr/>
            </p:nvSpPr>
            <p:spPr bwMode="auto">
              <a:xfrm>
                <a:off x="6321" y="6598"/>
                <a:ext cx="3517" cy="17"/>
              </a:xfrm>
              <a:custGeom>
                <a:avLst/>
                <a:gdLst>
                  <a:gd name="T0" fmla="*/ 0 w 14067"/>
                  <a:gd name="T1" fmla="*/ 0 h 68"/>
                  <a:gd name="T2" fmla="*/ 0 w 14067"/>
                  <a:gd name="T3" fmla="*/ 34 h 68"/>
                  <a:gd name="T4" fmla="*/ 0 w 14067"/>
                  <a:gd name="T5" fmla="*/ 68 h 68"/>
                  <a:gd name="T6" fmla="*/ 14067 w 14067"/>
                  <a:gd name="T7" fmla="*/ 68 h 68"/>
                  <a:gd name="T8" fmla="*/ 14067 w 14067"/>
                  <a:gd name="T9" fmla="*/ 34 h 68"/>
                  <a:gd name="T10" fmla="*/ 14067 w 14067"/>
                  <a:gd name="T11" fmla="*/ 0 h 68"/>
                  <a:gd name="T12" fmla="*/ 0 w 14067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67" h="68">
                    <a:moveTo>
                      <a:pt x="0" y="0"/>
                    </a:moveTo>
                    <a:lnTo>
                      <a:pt x="0" y="34"/>
                    </a:lnTo>
                    <a:lnTo>
                      <a:pt x="0" y="68"/>
                    </a:lnTo>
                    <a:lnTo>
                      <a:pt x="14067" y="68"/>
                    </a:lnTo>
                    <a:lnTo>
                      <a:pt x="14067" y="34"/>
                    </a:lnTo>
                    <a:lnTo>
                      <a:pt x="1406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47" name="Freeform 1700"/>
              <p:cNvSpPr>
                <a:spLocks/>
              </p:cNvSpPr>
              <p:nvPr/>
            </p:nvSpPr>
            <p:spPr bwMode="auto">
              <a:xfrm>
                <a:off x="6321" y="6598"/>
                <a:ext cx="3517" cy="17"/>
              </a:xfrm>
              <a:custGeom>
                <a:avLst/>
                <a:gdLst>
                  <a:gd name="T0" fmla="*/ 0 w 14067"/>
                  <a:gd name="T1" fmla="*/ 0 h 68"/>
                  <a:gd name="T2" fmla="*/ 0 w 14067"/>
                  <a:gd name="T3" fmla="*/ 34 h 68"/>
                  <a:gd name="T4" fmla="*/ 0 w 14067"/>
                  <a:gd name="T5" fmla="*/ 68 h 68"/>
                  <a:gd name="T6" fmla="*/ 14067 w 14067"/>
                  <a:gd name="T7" fmla="*/ 68 h 68"/>
                  <a:gd name="T8" fmla="*/ 14067 w 14067"/>
                  <a:gd name="T9" fmla="*/ 34 h 68"/>
                  <a:gd name="T10" fmla="*/ 14067 w 14067"/>
                  <a:gd name="T11" fmla="*/ 0 h 68"/>
                  <a:gd name="T12" fmla="*/ 0 w 14067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67" h="68">
                    <a:moveTo>
                      <a:pt x="0" y="0"/>
                    </a:moveTo>
                    <a:lnTo>
                      <a:pt x="0" y="34"/>
                    </a:lnTo>
                    <a:lnTo>
                      <a:pt x="0" y="68"/>
                    </a:lnTo>
                    <a:lnTo>
                      <a:pt x="14067" y="68"/>
                    </a:lnTo>
                    <a:lnTo>
                      <a:pt x="14067" y="34"/>
                    </a:lnTo>
                    <a:lnTo>
                      <a:pt x="14067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48" name="Freeform 1701"/>
              <p:cNvSpPr>
                <a:spLocks/>
              </p:cNvSpPr>
              <p:nvPr/>
            </p:nvSpPr>
            <p:spPr bwMode="auto">
              <a:xfrm>
                <a:off x="9838" y="6598"/>
                <a:ext cx="8" cy="17"/>
              </a:xfrm>
              <a:custGeom>
                <a:avLst/>
                <a:gdLst>
                  <a:gd name="T0" fmla="*/ 0 w 35"/>
                  <a:gd name="T1" fmla="*/ 34 h 68"/>
                  <a:gd name="T2" fmla="*/ 0 w 35"/>
                  <a:gd name="T3" fmla="*/ 0 h 68"/>
                  <a:gd name="T4" fmla="*/ 10 w 35"/>
                  <a:gd name="T5" fmla="*/ 2 h 68"/>
                  <a:gd name="T6" fmla="*/ 20 w 35"/>
                  <a:gd name="T7" fmla="*/ 7 h 68"/>
                  <a:gd name="T8" fmla="*/ 27 w 35"/>
                  <a:gd name="T9" fmla="*/ 14 h 68"/>
                  <a:gd name="T10" fmla="*/ 32 w 35"/>
                  <a:gd name="T11" fmla="*/ 24 h 68"/>
                  <a:gd name="T12" fmla="*/ 35 w 35"/>
                  <a:gd name="T13" fmla="*/ 34 h 68"/>
                  <a:gd name="T14" fmla="*/ 32 w 35"/>
                  <a:gd name="T15" fmla="*/ 45 h 68"/>
                  <a:gd name="T16" fmla="*/ 27 w 35"/>
                  <a:gd name="T17" fmla="*/ 55 h 68"/>
                  <a:gd name="T18" fmla="*/ 20 w 35"/>
                  <a:gd name="T19" fmla="*/ 61 h 68"/>
                  <a:gd name="T20" fmla="*/ 10 w 35"/>
                  <a:gd name="T21" fmla="*/ 67 h 68"/>
                  <a:gd name="T22" fmla="*/ 0 w 35"/>
                  <a:gd name="T23" fmla="*/ 68 h 68"/>
                  <a:gd name="T24" fmla="*/ 0 w 35"/>
                  <a:gd name="T25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68">
                    <a:moveTo>
                      <a:pt x="0" y="34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7"/>
                    </a:lnTo>
                    <a:lnTo>
                      <a:pt x="27" y="14"/>
                    </a:lnTo>
                    <a:lnTo>
                      <a:pt x="32" y="24"/>
                    </a:lnTo>
                    <a:lnTo>
                      <a:pt x="35" y="34"/>
                    </a:lnTo>
                    <a:lnTo>
                      <a:pt x="32" y="45"/>
                    </a:lnTo>
                    <a:lnTo>
                      <a:pt x="27" y="55"/>
                    </a:lnTo>
                    <a:lnTo>
                      <a:pt x="20" y="61"/>
                    </a:lnTo>
                    <a:lnTo>
                      <a:pt x="10" y="67"/>
                    </a:lnTo>
                    <a:lnTo>
                      <a:pt x="0" y="6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49" name="Freeform 1702"/>
              <p:cNvSpPr>
                <a:spLocks/>
              </p:cNvSpPr>
              <p:nvPr/>
            </p:nvSpPr>
            <p:spPr bwMode="auto">
              <a:xfrm>
                <a:off x="9838" y="6598"/>
                <a:ext cx="8" cy="17"/>
              </a:xfrm>
              <a:custGeom>
                <a:avLst/>
                <a:gdLst>
                  <a:gd name="T0" fmla="*/ 0 w 35"/>
                  <a:gd name="T1" fmla="*/ 0 h 68"/>
                  <a:gd name="T2" fmla="*/ 10 w 35"/>
                  <a:gd name="T3" fmla="*/ 2 h 68"/>
                  <a:gd name="T4" fmla="*/ 20 w 35"/>
                  <a:gd name="T5" fmla="*/ 7 h 68"/>
                  <a:gd name="T6" fmla="*/ 27 w 35"/>
                  <a:gd name="T7" fmla="*/ 14 h 68"/>
                  <a:gd name="T8" fmla="*/ 32 w 35"/>
                  <a:gd name="T9" fmla="*/ 24 h 68"/>
                  <a:gd name="T10" fmla="*/ 35 w 35"/>
                  <a:gd name="T11" fmla="*/ 34 h 68"/>
                  <a:gd name="T12" fmla="*/ 32 w 35"/>
                  <a:gd name="T13" fmla="*/ 45 h 68"/>
                  <a:gd name="T14" fmla="*/ 27 w 35"/>
                  <a:gd name="T15" fmla="*/ 55 h 68"/>
                  <a:gd name="T16" fmla="*/ 20 w 35"/>
                  <a:gd name="T17" fmla="*/ 61 h 68"/>
                  <a:gd name="T18" fmla="*/ 10 w 35"/>
                  <a:gd name="T19" fmla="*/ 67 h 68"/>
                  <a:gd name="T20" fmla="*/ 0 w 35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68">
                    <a:moveTo>
                      <a:pt x="0" y="0"/>
                    </a:moveTo>
                    <a:lnTo>
                      <a:pt x="10" y="2"/>
                    </a:lnTo>
                    <a:lnTo>
                      <a:pt x="20" y="7"/>
                    </a:lnTo>
                    <a:lnTo>
                      <a:pt x="27" y="14"/>
                    </a:lnTo>
                    <a:lnTo>
                      <a:pt x="32" y="24"/>
                    </a:lnTo>
                    <a:lnTo>
                      <a:pt x="35" y="34"/>
                    </a:lnTo>
                    <a:lnTo>
                      <a:pt x="32" y="45"/>
                    </a:lnTo>
                    <a:lnTo>
                      <a:pt x="27" y="55"/>
                    </a:lnTo>
                    <a:lnTo>
                      <a:pt x="20" y="61"/>
                    </a:lnTo>
                    <a:lnTo>
                      <a:pt x="10" y="67"/>
                    </a:lnTo>
                    <a:lnTo>
                      <a:pt x="0" y="6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0" name="Line 1703"/>
              <p:cNvSpPr>
                <a:spLocks noChangeShapeType="1"/>
              </p:cNvSpPr>
              <p:nvPr/>
            </p:nvSpPr>
            <p:spPr bwMode="auto">
              <a:xfrm flipV="1">
                <a:off x="8167" y="4342"/>
                <a:ext cx="34" cy="12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1" name="Line 1704"/>
              <p:cNvSpPr>
                <a:spLocks noChangeShapeType="1"/>
              </p:cNvSpPr>
              <p:nvPr/>
            </p:nvSpPr>
            <p:spPr bwMode="auto">
              <a:xfrm flipV="1">
                <a:off x="8217" y="4167"/>
                <a:ext cx="32" cy="1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2" name="Line 1705"/>
              <p:cNvSpPr>
                <a:spLocks noChangeShapeType="1"/>
              </p:cNvSpPr>
              <p:nvPr/>
            </p:nvSpPr>
            <p:spPr bwMode="auto">
              <a:xfrm flipV="1">
                <a:off x="8265" y="3993"/>
                <a:ext cx="32" cy="11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3" name="Line 1706"/>
              <p:cNvSpPr>
                <a:spLocks noChangeShapeType="1"/>
              </p:cNvSpPr>
              <p:nvPr/>
            </p:nvSpPr>
            <p:spPr bwMode="auto">
              <a:xfrm flipV="1">
                <a:off x="8313" y="3810"/>
                <a:ext cx="35" cy="12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4" name="Freeform 1707"/>
              <p:cNvSpPr>
                <a:spLocks/>
              </p:cNvSpPr>
              <p:nvPr/>
            </p:nvSpPr>
            <p:spPr bwMode="auto">
              <a:xfrm>
                <a:off x="7944" y="4988"/>
                <a:ext cx="17" cy="11"/>
              </a:xfrm>
              <a:custGeom>
                <a:avLst/>
                <a:gdLst>
                  <a:gd name="T0" fmla="*/ 33 w 66"/>
                  <a:gd name="T1" fmla="*/ 10 h 44"/>
                  <a:gd name="T2" fmla="*/ 66 w 66"/>
                  <a:gd name="T3" fmla="*/ 21 h 44"/>
                  <a:gd name="T4" fmla="*/ 60 w 66"/>
                  <a:gd name="T5" fmla="*/ 31 h 44"/>
                  <a:gd name="T6" fmla="*/ 53 w 66"/>
                  <a:gd name="T7" fmla="*/ 39 h 44"/>
                  <a:gd name="T8" fmla="*/ 44 w 66"/>
                  <a:gd name="T9" fmla="*/ 43 h 44"/>
                  <a:gd name="T10" fmla="*/ 33 w 66"/>
                  <a:gd name="T11" fmla="*/ 44 h 44"/>
                  <a:gd name="T12" fmla="*/ 23 w 66"/>
                  <a:gd name="T13" fmla="*/ 43 h 44"/>
                  <a:gd name="T14" fmla="*/ 13 w 66"/>
                  <a:gd name="T15" fmla="*/ 38 h 44"/>
                  <a:gd name="T16" fmla="*/ 5 w 66"/>
                  <a:gd name="T17" fmla="*/ 30 h 44"/>
                  <a:gd name="T18" fmla="*/ 1 w 66"/>
                  <a:gd name="T19" fmla="*/ 21 h 44"/>
                  <a:gd name="T20" fmla="*/ 0 w 66"/>
                  <a:gd name="T21" fmla="*/ 10 h 44"/>
                  <a:gd name="T22" fmla="*/ 1 w 66"/>
                  <a:gd name="T23" fmla="*/ 0 h 44"/>
                  <a:gd name="T24" fmla="*/ 33 w 66"/>
                  <a:gd name="T25" fmla="*/ 1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44">
                    <a:moveTo>
                      <a:pt x="33" y="10"/>
                    </a:moveTo>
                    <a:lnTo>
                      <a:pt x="66" y="21"/>
                    </a:lnTo>
                    <a:lnTo>
                      <a:pt x="60" y="31"/>
                    </a:lnTo>
                    <a:lnTo>
                      <a:pt x="53" y="39"/>
                    </a:lnTo>
                    <a:lnTo>
                      <a:pt x="44" y="43"/>
                    </a:lnTo>
                    <a:lnTo>
                      <a:pt x="33" y="44"/>
                    </a:lnTo>
                    <a:lnTo>
                      <a:pt x="23" y="43"/>
                    </a:lnTo>
                    <a:lnTo>
                      <a:pt x="13" y="38"/>
                    </a:lnTo>
                    <a:lnTo>
                      <a:pt x="5" y="30"/>
                    </a:lnTo>
                    <a:lnTo>
                      <a:pt x="1" y="21"/>
                    </a:lnTo>
                    <a:lnTo>
                      <a:pt x="0" y="10"/>
                    </a:lnTo>
                    <a:lnTo>
                      <a:pt x="1" y="0"/>
                    </a:lnTo>
                    <a:lnTo>
                      <a:pt x="33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5" name="Freeform 1708"/>
              <p:cNvSpPr>
                <a:spLocks/>
              </p:cNvSpPr>
              <p:nvPr/>
            </p:nvSpPr>
            <p:spPr bwMode="auto">
              <a:xfrm>
                <a:off x="7944" y="4988"/>
                <a:ext cx="17" cy="11"/>
              </a:xfrm>
              <a:custGeom>
                <a:avLst/>
                <a:gdLst>
                  <a:gd name="T0" fmla="*/ 66 w 66"/>
                  <a:gd name="T1" fmla="*/ 21 h 44"/>
                  <a:gd name="T2" fmla="*/ 60 w 66"/>
                  <a:gd name="T3" fmla="*/ 31 h 44"/>
                  <a:gd name="T4" fmla="*/ 53 w 66"/>
                  <a:gd name="T5" fmla="*/ 39 h 44"/>
                  <a:gd name="T6" fmla="*/ 44 w 66"/>
                  <a:gd name="T7" fmla="*/ 43 h 44"/>
                  <a:gd name="T8" fmla="*/ 33 w 66"/>
                  <a:gd name="T9" fmla="*/ 44 h 44"/>
                  <a:gd name="T10" fmla="*/ 23 w 66"/>
                  <a:gd name="T11" fmla="*/ 43 h 44"/>
                  <a:gd name="T12" fmla="*/ 13 w 66"/>
                  <a:gd name="T13" fmla="*/ 38 h 44"/>
                  <a:gd name="T14" fmla="*/ 5 w 66"/>
                  <a:gd name="T15" fmla="*/ 30 h 44"/>
                  <a:gd name="T16" fmla="*/ 1 w 66"/>
                  <a:gd name="T17" fmla="*/ 21 h 44"/>
                  <a:gd name="T18" fmla="*/ 0 w 66"/>
                  <a:gd name="T19" fmla="*/ 10 h 44"/>
                  <a:gd name="T20" fmla="*/ 1 w 66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44">
                    <a:moveTo>
                      <a:pt x="66" y="21"/>
                    </a:moveTo>
                    <a:lnTo>
                      <a:pt x="60" y="31"/>
                    </a:lnTo>
                    <a:lnTo>
                      <a:pt x="53" y="39"/>
                    </a:lnTo>
                    <a:lnTo>
                      <a:pt x="44" y="43"/>
                    </a:lnTo>
                    <a:lnTo>
                      <a:pt x="33" y="44"/>
                    </a:lnTo>
                    <a:lnTo>
                      <a:pt x="23" y="43"/>
                    </a:lnTo>
                    <a:lnTo>
                      <a:pt x="13" y="38"/>
                    </a:lnTo>
                    <a:lnTo>
                      <a:pt x="5" y="30"/>
                    </a:lnTo>
                    <a:lnTo>
                      <a:pt x="1" y="21"/>
                    </a:lnTo>
                    <a:lnTo>
                      <a:pt x="0" y="10"/>
                    </a:lnTo>
                    <a:lnTo>
                      <a:pt x="1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6" name="Freeform 1709"/>
              <p:cNvSpPr>
                <a:spLocks/>
              </p:cNvSpPr>
              <p:nvPr/>
            </p:nvSpPr>
            <p:spPr bwMode="auto">
              <a:xfrm>
                <a:off x="7945" y="3807"/>
                <a:ext cx="411" cy="1186"/>
              </a:xfrm>
              <a:custGeom>
                <a:avLst/>
                <a:gdLst>
                  <a:gd name="T0" fmla="*/ 0 w 1645"/>
                  <a:gd name="T1" fmla="*/ 4723 h 4744"/>
                  <a:gd name="T2" fmla="*/ 32 w 1645"/>
                  <a:gd name="T3" fmla="*/ 4733 h 4744"/>
                  <a:gd name="T4" fmla="*/ 65 w 1645"/>
                  <a:gd name="T5" fmla="*/ 4744 h 4744"/>
                  <a:gd name="T6" fmla="*/ 1645 w 1645"/>
                  <a:gd name="T7" fmla="*/ 20 h 4744"/>
                  <a:gd name="T8" fmla="*/ 1613 w 1645"/>
                  <a:gd name="T9" fmla="*/ 10 h 4744"/>
                  <a:gd name="T10" fmla="*/ 1580 w 1645"/>
                  <a:gd name="T11" fmla="*/ 0 h 4744"/>
                  <a:gd name="T12" fmla="*/ 0 w 1645"/>
                  <a:gd name="T13" fmla="*/ 4723 h 4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5" h="4744">
                    <a:moveTo>
                      <a:pt x="0" y="4723"/>
                    </a:moveTo>
                    <a:lnTo>
                      <a:pt x="32" y="4733"/>
                    </a:lnTo>
                    <a:lnTo>
                      <a:pt x="65" y="4744"/>
                    </a:lnTo>
                    <a:lnTo>
                      <a:pt x="1645" y="20"/>
                    </a:lnTo>
                    <a:lnTo>
                      <a:pt x="1613" y="10"/>
                    </a:lnTo>
                    <a:lnTo>
                      <a:pt x="1580" y="0"/>
                    </a:lnTo>
                    <a:lnTo>
                      <a:pt x="0" y="47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7" name="Freeform 1710"/>
              <p:cNvSpPr>
                <a:spLocks/>
              </p:cNvSpPr>
              <p:nvPr/>
            </p:nvSpPr>
            <p:spPr bwMode="auto">
              <a:xfrm>
                <a:off x="7945" y="3807"/>
                <a:ext cx="411" cy="1186"/>
              </a:xfrm>
              <a:custGeom>
                <a:avLst/>
                <a:gdLst>
                  <a:gd name="T0" fmla="*/ 0 w 1645"/>
                  <a:gd name="T1" fmla="*/ 4723 h 4744"/>
                  <a:gd name="T2" fmla="*/ 32 w 1645"/>
                  <a:gd name="T3" fmla="*/ 4733 h 4744"/>
                  <a:gd name="T4" fmla="*/ 65 w 1645"/>
                  <a:gd name="T5" fmla="*/ 4744 h 4744"/>
                  <a:gd name="T6" fmla="*/ 1645 w 1645"/>
                  <a:gd name="T7" fmla="*/ 20 h 4744"/>
                  <a:gd name="T8" fmla="*/ 1613 w 1645"/>
                  <a:gd name="T9" fmla="*/ 10 h 4744"/>
                  <a:gd name="T10" fmla="*/ 1580 w 1645"/>
                  <a:gd name="T11" fmla="*/ 0 h 4744"/>
                  <a:gd name="T12" fmla="*/ 0 w 1645"/>
                  <a:gd name="T13" fmla="*/ 4723 h 4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5" h="4744">
                    <a:moveTo>
                      <a:pt x="0" y="4723"/>
                    </a:moveTo>
                    <a:lnTo>
                      <a:pt x="32" y="4733"/>
                    </a:lnTo>
                    <a:lnTo>
                      <a:pt x="65" y="4744"/>
                    </a:lnTo>
                    <a:lnTo>
                      <a:pt x="1645" y="20"/>
                    </a:lnTo>
                    <a:lnTo>
                      <a:pt x="1613" y="10"/>
                    </a:lnTo>
                    <a:lnTo>
                      <a:pt x="1580" y="0"/>
                    </a:lnTo>
                    <a:lnTo>
                      <a:pt x="0" y="4723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8" name="Freeform 1711"/>
              <p:cNvSpPr>
                <a:spLocks/>
              </p:cNvSpPr>
              <p:nvPr/>
            </p:nvSpPr>
            <p:spPr bwMode="auto">
              <a:xfrm>
                <a:off x="8340" y="3801"/>
                <a:ext cx="16" cy="11"/>
              </a:xfrm>
              <a:custGeom>
                <a:avLst/>
                <a:gdLst>
                  <a:gd name="T0" fmla="*/ 33 w 66"/>
                  <a:gd name="T1" fmla="*/ 34 h 44"/>
                  <a:gd name="T2" fmla="*/ 0 w 66"/>
                  <a:gd name="T3" fmla="*/ 24 h 44"/>
                  <a:gd name="T4" fmla="*/ 6 w 66"/>
                  <a:gd name="T5" fmla="*/ 13 h 44"/>
                  <a:gd name="T6" fmla="*/ 13 w 66"/>
                  <a:gd name="T7" fmla="*/ 6 h 44"/>
                  <a:gd name="T8" fmla="*/ 22 w 66"/>
                  <a:gd name="T9" fmla="*/ 2 h 44"/>
                  <a:gd name="T10" fmla="*/ 33 w 66"/>
                  <a:gd name="T11" fmla="*/ 0 h 44"/>
                  <a:gd name="T12" fmla="*/ 43 w 66"/>
                  <a:gd name="T13" fmla="*/ 2 h 44"/>
                  <a:gd name="T14" fmla="*/ 53 w 66"/>
                  <a:gd name="T15" fmla="*/ 7 h 44"/>
                  <a:gd name="T16" fmla="*/ 61 w 66"/>
                  <a:gd name="T17" fmla="*/ 15 h 44"/>
                  <a:gd name="T18" fmla="*/ 65 w 66"/>
                  <a:gd name="T19" fmla="*/ 24 h 44"/>
                  <a:gd name="T20" fmla="*/ 66 w 66"/>
                  <a:gd name="T21" fmla="*/ 34 h 44"/>
                  <a:gd name="T22" fmla="*/ 65 w 66"/>
                  <a:gd name="T23" fmla="*/ 44 h 44"/>
                  <a:gd name="T24" fmla="*/ 33 w 66"/>
                  <a:gd name="T25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44">
                    <a:moveTo>
                      <a:pt x="33" y="34"/>
                    </a:moveTo>
                    <a:lnTo>
                      <a:pt x="0" y="24"/>
                    </a:lnTo>
                    <a:lnTo>
                      <a:pt x="6" y="13"/>
                    </a:lnTo>
                    <a:lnTo>
                      <a:pt x="13" y="6"/>
                    </a:lnTo>
                    <a:lnTo>
                      <a:pt x="22" y="2"/>
                    </a:lnTo>
                    <a:lnTo>
                      <a:pt x="33" y="0"/>
                    </a:lnTo>
                    <a:lnTo>
                      <a:pt x="43" y="2"/>
                    </a:lnTo>
                    <a:lnTo>
                      <a:pt x="53" y="7"/>
                    </a:lnTo>
                    <a:lnTo>
                      <a:pt x="61" y="15"/>
                    </a:lnTo>
                    <a:lnTo>
                      <a:pt x="65" y="24"/>
                    </a:lnTo>
                    <a:lnTo>
                      <a:pt x="66" y="34"/>
                    </a:lnTo>
                    <a:lnTo>
                      <a:pt x="65" y="44"/>
                    </a:lnTo>
                    <a:lnTo>
                      <a:pt x="3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59" name="Freeform 1712"/>
              <p:cNvSpPr>
                <a:spLocks/>
              </p:cNvSpPr>
              <p:nvPr/>
            </p:nvSpPr>
            <p:spPr bwMode="auto">
              <a:xfrm>
                <a:off x="8340" y="3801"/>
                <a:ext cx="16" cy="11"/>
              </a:xfrm>
              <a:custGeom>
                <a:avLst/>
                <a:gdLst>
                  <a:gd name="T0" fmla="*/ 0 w 66"/>
                  <a:gd name="T1" fmla="*/ 24 h 44"/>
                  <a:gd name="T2" fmla="*/ 6 w 66"/>
                  <a:gd name="T3" fmla="*/ 13 h 44"/>
                  <a:gd name="T4" fmla="*/ 13 w 66"/>
                  <a:gd name="T5" fmla="*/ 6 h 44"/>
                  <a:gd name="T6" fmla="*/ 22 w 66"/>
                  <a:gd name="T7" fmla="*/ 2 h 44"/>
                  <a:gd name="T8" fmla="*/ 33 w 66"/>
                  <a:gd name="T9" fmla="*/ 0 h 44"/>
                  <a:gd name="T10" fmla="*/ 43 w 66"/>
                  <a:gd name="T11" fmla="*/ 2 h 44"/>
                  <a:gd name="T12" fmla="*/ 53 w 66"/>
                  <a:gd name="T13" fmla="*/ 7 h 44"/>
                  <a:gd name="T14" fmla="*/ 61 w 66"/>
                  <a:gd name="T15" fmla="*/ 15 h 44"/>
                  <a:gd name="T16" fmla="*/ 65 w 66"/>
                  <a:gd name="T17" fmla="*/ 24 h 44"/>
                  <a:gd name="T18" fmla="*/ 66 w 66"/>
                  <a:gd name="T19" fmla="*/ 34 h 44"/>
                  <a:gd name="T20" fmla="*/ 65 w 66"/>
                  <a:gd name="T21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44">
                    <a:moveTo>
                      <a:pt x="0" y="24"/>
                    </a:moveTo>
                    <a:lnTo>
                      <a:pt x="6" y="13"/>
                    </a:lnTo>
                    <a:lnTo>
                      <a:pt x="13" y="6"/>
                    </a:lnTo>
                    <a:lnTo>
                      <a:pt x="22" y="2"/>
                    </a:lnTo>
                    <a:lnTo>
                      <a:pt x="33" y="0"/>
                    </a:lnTo>
                    <a:lnTo>
                      <a:pt x="43" y="2"/>
                    </a:lnTo>
                    <a:lnTo>
                      <a:pt x="53" y="7"/>
                    </a:lnTo>
                    <a:lnTo>
                      <a:pt x="61" y="15"/>
                    </a:lnTo>
                    <a:lnTo>
                      <a:pt x="65" y="24"/>
                    </a:lnTo>
                    <a:lnTo>
                      <a:pt x="66" y="34"/>
                    </a:lnTo>
                    <a:lnTo>
                      <a:pt x="65" y="4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60" name="Freeform 1713"/>
              <p:cNvSpPr>
                <a:spLocks/>
              </p:cNvSpPr>
              <p:nvPr/>
            </p:nvSpPr>
            <p:spPr bwMode="auto">
              <a:xfrm>
                <a:off x="7829" y="4653"/>
                <a:ext cx="16" cy="13"/>
              </a:xfrm>
              <a:custGeom>
                <a:avLst/>
                <a:gdLst>
                  <a:gd name="T0" fmla="*/ 33 w 63"/>
                  <a:gd name="T1" fmla="*/ 18 h 51"/>
                  <a:gd name="T2" fmla="*/ 63 w 63"/>
                  <a:gd name="T3" fmla="*/ 36 h 51"/>
                  <a:gd name="T4" fmla="*/ 55 w 63"/>
                  <a:gd name="T5" fmla="*/ 43 h 51"/>
                  <a:gd name="T6" fmla="*/ 46 w 63"/>
                  <a:gd name="T7" fmla="*/ 49 h 51"/>
                  <a:gd name="T8" fmla="*/ 36 w 63"/>
                  <a:gd name="T9" fmla="*/ 51 h 51"/>
                  <a:gd name="T10" fmla="*/ 26 w 63"/>
                  <a:gd name="T11" fmla="*/ 51 h 51"/>
                  <a:gd name="T12" fmla="*/ 15 w 63"/>
                  <a:gd name="T13" fmla="*/ 47 h 51"/>
                  <a:gd name="T14" fmla="*/ 8 w 63"/>
                  <a:gd name="T15" fmla="*/ 40 h 51"/>
                  <a:gd name="T16" fmla="*/ 2 w 63"/>
                  <a:gd name="T17" fmla="*/ 31 h 51"/>
                  <a:gd name="T18" fmla="*/ 0 w 63"/>
                  <a:gd name="T19" fmla="*/ 20 h 51"/>
                  <a:gd name="T20" fmla="*/ 0 w 63"/>
                  <a:gd name="T21" fmla="*/ 10 h 51"/>
                  <a:gd name="T22" fmla="*/ 4 w 63"/>
                  <a:gd name="T23" fmla="*/ 0 h 51"/>
                  <a:gd name="T24" fmla="*/ 33 w 63"/>
                  <a:gd name="T25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" h="51">
                    <a:moveTo>
                      <a:pt x="33" y="18"/>
                    </a:moveTo>
                    <a:lnTo>
                      <a:pt x="63" y="36"/>
                    </a:lnTo>
                    <a:lnTo>
                      <a:pt x="55" y="43"/>
                    </a:lnTo>
                    <a:lnTo>
                      <a:pt x="46" y="49"/>
                    </a:lnTo>
                    <a:lnTo>
                      <a:pt x="36" y="51"/>
                    </a:lnTo>
                    <a:lnTo>
                      <a:pt x="26" y="51"/>
                    </a:lnTo>
                    <a:lnTo>
                      <a:pt x="15" y="47"/>
                    </a:lnTo>
                    <a:lnTo>
                      <a:pt x="8" y="40"/>
                    </a:lnTo>
                    <a:lnTo>
                      <a:pt x="2" y="31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4" y="0"/>
                    </a:lnTo>
                    <a:lnTo>
                      <a:pt x="33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61" name="Freeform 1714"/>
              <p:cNvSpPr>
                <a:spLocks/>
              </p:cNvSpPr>
              <p:nvPr/>
            </p:nvSpPr>
            <p:spPr bwMode="auto">
              <a:xfrm>
                <a:off x="7829" y="4653"/>
                <a:ext cx="16" cy="13"/>
              </a:xfrm>
              <a:custGeom>
                <a:avLst/>
                <a:gdLst>
                  <a:gd name="T0" fmla="*/ 63 w 63"/>
                  <a:gd name="T1" fmla="*/ 36 h 51"/>
                  <a:gd name="T2" fmla="*/ 55 w 63"/>
                  <a:gd name="T3" fmla="*/ 43 h 51"/>
                  <a:gd name="T4" fmla="*/ 46 w 63"/>
                  <a:gd name="T5" fmla="*/ 49 h 51"/>
                  <a:gd name="T6" fmla="*/ 36 w 63"/>
                  <a:gd name="T7" fmla="*/ 51 h 51"/>
                  <a:gd name="T8" fmla="*/ 26 w 63"/>
                  <a:gd name="T9" fmla="*/ 51 h 51"/>
                  <a:gd name="T10" fmla="*/ 15 w 63"/>
                  <a:gd name="T11" fmla="*/ 47 h 51"/>
                  <a:gd name="T12" fmla="*/ 8 w 63"/>
                  <a:gd name="T13" fmla="*/ 40 h 51"/>
                  <a:gd name="T14" fmla="*/ 2 w 63"/>
                  <a:gd name="T15" fmla="*/ 31 h 51"/>
                  <a:gd name="T16" fmla="*/ 0 w 63"/>
                  <a:gd name="T17" fmla="*/ 20 h 51"/>
                  <a:gd name="T18" fmla="*/ 0 w 63"/>
                  <a:gd name="T19" fmla="*/ 10 h 51"/>
                  <a:gd name="T20" fmla="*/ 4 w 63"/>
                  <a:gd name="T21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51">
                    <a:moveTo>
                      <a:pt x="63" y="36"/>
                    </a:moveTo>
                    <a:lnTo>
                      <a:pt x="55" y="43"/>
                    </a:lnTo>
                    <a:lnTo>
                      <a:pt x="46" y="49"/>
                    </a:lnTo>
                    <a:lnTo>
                      <a:pt x="36" y="51"/>
                    </a:lnTo>
                    <a:lnTo>
                      <a:pt x="26" y="51"/>
                    </a:lnTo>
                    <a:lnTo>
                      <a:pt x="15" y="47"/>
                    </a:lnTo>
                    <a:lnTo>
                      <a:pt x="8" y="40"/>
                    </a:lnTo>
                    <a:lnTo>
                      <a:pt x="2" y="31"/>
                    </a:lnTo>
                    <a:lnTo>
                      <a:pt x="0" y="20"/>
                    </a:lnTo>
                    <a:lnTo>
                      <a:pt x="0" y="1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62" name="Freeform 1715"/>
              <p:cNvSpPr>
                <a:spLocks/>
              </p:cNvSpPr>
              <p:nvPr/>
            </p:nvSpPr>
            <p:spPr bwMode="auto">
              <a:xfrm>
                <a:off x="7830" y="3805"/>
                <a:ext cx="525" cy="857"/>
              </a:xfrm>
              <a:custGeom>
                <a:avLst/>
                <a:gdLst>
                  <a:gd name="T0" fmla="*/ 0 w 2100"/>
                  <a:gd name="T1" fmla="*/ 3391 h 3427"/>
                  <a:gd name="T2" fmla="*/ 29 w 2100"/>
                  <a:gd name="T3" fmla="*/ 3409 h 3427"/>
                  <a:gd name="T4" fmla="*/ 59 w 2100"/>
                  <a:gd name="T5" fmla="*/ 3427 h 3427"/>
                  <a:gd name="T6" fmla="*/ 2100 w 2100"/>
                  <a:gd name="T7" fmla="*/ 36 h 3427"/>
                  <a:gd name="T8" fmla="*/ 2071 w 2100"/>
                  <a:gd name="T9" fmla="*/ 18 h 3427"/>
                  <a:gd name="T10" fmla="*/ 2041 w 2100"/>
                  <a:gd name="T11" fmla="*/ 0 h 3427"/>
                  <a:gd name="T12" fmla="*/ 0 w 2100"/>
                  <a:gd name="T13" fmla="*/ 3391 h 3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0" h="3427">
                    <a:moveTo>
                      <a:pt x="0" y="3391"/>
                    </a:moveTo>
                    <a:lnTo>
                      <a:pt x="29" y="3409"/>
                    </a:lnTo>
                    <a:lnTo>
                      <a:pt x="59" y="3427"/>
                    </a:lnTo>
                    <a:lnTo>
                      <a:pt x="2100" y="36"/>
                    </a:lnTo>
                    <a:lnTo>
                      <a:pt x="2071" y="18"/>
                    </a:lnTo>
                    <a:lnTo>
                      <a:pt x="2041" y="0"/>
                    </a:lnTo>
                    <a:lnTo>
                      <a:pt x="0" y="33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63" name="Freeform 1716"/>
              <p:cNvSpPr>
                <a:spLocks/>
              </p:cNvSpPr>
              <p:nvPr/>
            </p:nvSpPr>
            <p:spPr bwMode="auto">
              <a:xfrm>
                <a:off x="7830" y="3805"/>
                <a:ext cx="525" cy="857"/>
              </a:xfrm>
              <a:custGeom>
                <a:avLst/>
                <a:gdLst>
                  <a:gd name="T0" fmla="*/ 0 w 2100"/>
                  <a:gd name="T1" fmla="*/ 3391 h 3427"/>
                  <a:gd name="T2" fmla="*/ 29 w 2100"/>
                  <a:gd name="T3" fmla="*/ 3409 h 3427"/>
                  <a:gd name="T4" fmla="*/ 59 w 2100"/>
                  <a:gd name="T5" fmla="*/ 3427 h 3427"/>
                  <a:gd name="T6" fmla="*/ 2100 w 2100"/>
                  <a:gd name="T7" fmla="*/ 36 h 3427"/>
                  <a:gd name="T8" fmla="*/ 2071 w 2100"/>
                  <a:gd name="T9" fmla="*/ 18 h 3427"/>
                  <a:gd name="T10" fmla="*/ 2041 w 2100"/>
                  <a:gd name="T11" fmla="*/ 0 h 3427"/>
                  <a:gd name="T12" fmla="*/ 0 w 2100"/>
                  <a:gd name="T13" fmla="*/ 3391 h 3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0" h="3427">
                    <a:moveTo>
                      <a:pt x="0" y="3391"/>
                    </a:moveTo>
                    <a:lnTo>
                      <a:pt x="29" y="3409"/>
                    </a:lnTo>
                    <a:lnTo>
                      <a:pt x="59" y="3427"/>
                    </a:lnTo>
                    <a:lnTo>
                      <a:pt x="2100" y="36"/>
                    </a:lnTo>
                    <a:lnTo>
                      <a:pt x="2071" y="18"/>
                    </a:lnTo>
                    <a:lnTo>
                      <a:pt x="2041" y="0"/>
                    </a:lnTo>
                    <a:lnTo>
                      <a:pt x="0" y="3391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64" name="Freeform 1717"/>
              <p:cNvSpPr>
                <a:spLocks/>
              </p:cNvSpPr>
              <p:nvPr/>
            </p:nvSpPr>
            <p:spPr bwMode="auto">
              <a:xfrm>
                <a:off x="8341" y="3801"/>
                <a:ext cx="15" cy="13"/>
              </a:xfrm>
              <a:custGeom>
                <a:avLst/>
                <a:gdLst>
                  <a:gd name="T0" fmla="*/ 30 w 63"/>
                  <a:gd name="T1" fmla="*/ 34 h 52"/>
                  <a:gd name="T2" fmla="*/ 0 w 63"/>
                  <a:gd name="T3" fmla="*/ 16 h 52"/>
                  <a:gd name="T4" fmla="*/ 8 w 63"/>
                  <a:gd name="T5" fmla="*/ 8 h 52"/>
                  <a:gd name="T6" fmla="*/ 17 w 63"/>
                  <a:gd name="T7" fmla="*/ 3 h 52"/>
                  <a:gd name="T8" fmla="*/ 27 w 63"/>
                  <a:gd name="T9" fmla="*/ 0 h 52"/>
                  <a:gd name="T10" fmla="*/ 37 w 63"/>
                  <a:gd name="T11" fmla="*/ 0 h 52"/>
                  <a:gd name="T12" fmla="*/ 48 w 63"/>
                  <a:gd name="T13" fmla="*/ 4 h 52"/>
                  <a:gd name="T14" fmla="*/ 55 w 63"/>
                  <a:gd name="T15" fmla="*/ 12 h 52"/>
                  <a:gd name="T16" fmla="*/ 61 w 63"/>
                  <a:gd name="T17" fmla="*/ 21 h 52"/>
                  <a:gd name="T18" fmla="*/ 63 w 63"/>
                  <a:gd name="T19" fmla="*/ 31 h 52"/>
                  <a:gd name="T20" fmla="*/ 63 w 63"/>
                  <a:gd name="T21" fmla="*/ 42 h 52"/>
                  <a:gd name="T22" fmla="*/ 59 w 63"/>
                  <a:gd name="T23" fmla="*/ 52 h 52"/>
                  <a:gd name="T24" fmla="*/ 30 w 63"/>
                  <a:gd name="T25" fmla="*/ 3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" h="52">
                    <a:moveTo>
                      <a:pt x="30" y="34"/>
                    </a:moveTo>
                    <a:lnTo>
                      <a:pt x="0" y="16"/>
                    </a:lnTo>
                    <a:lnTo>
                      <a:pt x="8" y="8"/>
                    </a:lnTo>
                    <a:lnTo>
                      <a:pt x="17" y="3"/>
                    </a:lnTo>
                    <a:lnTo>
                      <a:pt x="27" y="0"/>
                    </a:lnTo>
                    <a:lnTo>
                      <a:pt x="37" y="0"/>
                    </a:lnTo>
                    <a:lnTo>
                      <a:pt x="48" y="4"/>
                    </a:lnTo>
                    <a:lnTo>
                      <a:pt x="55" y="12"/>
                    </a:lnTo>
                    <a:lnTo>
                      <a:pt x="61" y="21"/>
                    </a:lnTo>
                    <a:lnTo>
                      <a:pt x="63" y="31"/>
                    </a:lnTo>
                    <a:lnTo>
                      <a:pt x="63" y="42"/>
                    </a:lnTo>
                    <a:lnTo>
                      <a:pt x="59" y="52"/>
                    </a:lnTo>
                    <a:lnTo>
                      <a:pt x="3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65" name="Freeform 1718"/>
              <p:cNvSpPr>
                <a:spLocks/>
              </p:cNvSpPr>
              <p:nvPr/>
            </p:nvSpPr>
            <p:spPr bwMode="auto">
              <a:xfrm>
                <a:off x="8341" y="3801"/>
                <a:ext cx="15" cy="13"/>
              </a:xfrm>
              <a:custGeom>
                <a:avLst/>
                <a:gdLst>
                  <a:gd name="T0" fmla="*/ 0 w 63"/>
                  <a:gd name="T1" fmla="*/ 16 h 52"/>
                  <a:gd name="T2" fmla="*/ 8 w 63"/>
                  <a:gd name="T3" fmla="*/ 8 h 52"/>
                  <a:gd name="T4" fmla="*/ 17 w 63"/>
                  <a:gd name="T5" fmla="*/ 3 h 52"/>
                  <a:gd name="T6" fmla="*/ 27 w 63"/>
                  <a:gd name="T7" fmla="*/ 0 h 52"/>
                  <a:gd name="T8" fmla="*/ 37 w 63"/>
                  <a:gd name="T9" fmla="*/ 0 h 52"/>
                  <a:gd name="T10" fmla="*/ 48 w 63"/>
                  <a:gd name="T11" fmla="*/ 4 h 52"/>
                  <a:gd name="T12" fmla="*/ 55 w 63"/>
                  <a:gd name="T13" fmla="*/ 12 h 52"/>
                  <a:gd name="T14" fmla="*/ 61 w 63"/>
                  <a:gd name="T15" fmla="*/ 21 h 52"/>
                  <a:gd name="T16" fmla="*/ 63 w 63"/>
                  <a:gd name="T17" fmla="*/ 31 h 52"/>
                  <a:gd name="T18" fmla="*/ 63 w 63"/>
                  <a:gd name="T19" fmla="*/ 42 h 52"/>
                  <a:gd name="T20" fmla="*/ 59 w 63"/>
                  <a:gd name="T21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52">
                    <a:moveTo>
                      <a:pt x="0" y="16"/>
                    </a:moveTo>
                    <a:lnTo>
                      <a:pt x="8" y="8"/>
                    </a:lnTo>
                    <a:lnTo>
                      <a:pt x="17" y="3"/>
                    </a:lnTo>
                    <a:lnTo>
                      <a:pt x="27" y="0"/>
                    </a:lnTo>
                    <a:lnTo>
                      <a:pt x="37" y="0"/>
                    </a:lnTo>
                    <a:lnTo>
                      <a:pt x="48" y="4"/>
                    </a:lnTo>
                    <a:lnTo>
                      <a:pt x="55" y="12"/>
                    </a:lnTo>
                    <a:lnTo>
                      <a:pt x="61" y="21"/>
                    </a:lnTo>
                    <a:lnTo>
                      <a:pt x="63" y="31"/>
                    </a:lnTo>
                    <a:lnTo>
                      <a:pt x="63" y="42"/>
                    </a:lnTo>
                    <a:lnTo>
                      <a:pt x="59" y="5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66" name="Freeform 1719"/>
              <p:cNvSpPr>
                <a:spLocks/>
              </p:cNvSpPr>
              <p:nvPr/>
            </p:nvSpPr>
            <p:spPr bwMode="auto">
              <a:xfrm>
                <a:off x="6722" y="6158"/>
                <a:ext cx="23" cy="38"/>
              </a:xfrm>
              <a:custGeom>
                <a:avLst/>
                <a:gdLst>
                  <a:gd name="T0" fmla="*/ 88 w 93"/>
                  <a:gd name="T1" fmla="*/ 0 h 153"/>
                  <a:gd name="T2" fmla="*/ 81 w 93"/>
                  <a:gd name="T3" fmla="*/ 3 h 153"/>
                  <a:gd name="T4" fmla="*/ 0 w 93"/>
                  <a:gd name="T5" fmla="*/ 73 h 153"/>
                  <a:gd name="T6" fmla="*/ 19 w 93"/>
                  <a:gd name="T7" fmla="*/ 74 h 153"/>
                  <a:gd name="T8" fmla="*/ 41 w 93"/>
                  <a:gd name="T9" fmla="*/ 149 h 153"/>
                  <a:gd name="T10" fmla="*/ 46 w 93"/>
                  <a:gd name="T11" fmla="*/ 153 h 153"/>
                  <a:gd name="T12" fmla="*/ 53 w 93"/>
                  <a:gd name="T13" fmla="*/ 151 h 153"/>
                  <a:gd name="T14" fmla="*/ 57 w 93"/>
                  <a:gd name="T15" fmla="*/ 146 h 153"/>
                  <a:gd name="T16" fmla="*/ 57 w 93"/>
                  <a:gd name="T17" fmla="*/ 142 h 153"/>
                  <a:gd name="T18" fmla="*/ 33 w 93"/>
                  <a:gd name="T19" fmla="*/ 61 h 153"/>
                  <a:gd name="T20" fmla="*/ 90 w 93"/>
                  <a:gd name="T21" fmla="*/ 13 h 153"/>
                  <a:gd name="T22" fmla="*/ 93 w 93"/>
                  <a:gd name="T23" fmla="*/ 8 h 153"/>
                  <a:gd name="T24" fmla="*/ 88 w 93"/>
                  <a:gd name="T25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" h="153">
                    <a:moveTo>
                      <a:pt x="88" y="0"/>
                    </a:moveTo>
                    <a:lnTo>
                      <a:pt x="81" y="3"/>
                    </a:lnTo>
                    <a:lnTo>
                      <a:pt x="0" y="73"/>
                    </a:lnTo>
                    <a:lnTo>
                      <a:pt x="19" y="74"/>
                    </a:lnTo>
                    <a:lnTo>
                      <a:pt x="41" y="149"/>
                    </a:lnTo>
                    <a:lnTo>
                      <a:pt x="46" y="153"/>
                    </a:lnTo>
                    <a:lnTo>
                      <a:pt x="53" y="151"/>
                    </a:lnTo>
                    <a:lnTo>
                      <a:pt x="57" y="146"/>
                    </a:lnTo>
                    <a:lnTo>
                      <a:pt x="57" y="142"/>
                    </a:lnTo>
                    <a:lnTo>
                      <a:pt x="33" y="61"/>
                    </a:lnTo>
                    <a:lnTo>
                      <a:pt x="90" y="13"/>
                    </a:lnTo>
                    <a:lnTo>
                      <a:pt x="93" y="8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67" name="Freeform 1720"/>
              <p:cNvSpPr>
                <a:spLocks/>
              </p:cNvSpPr>
              <p:nvPr/>
            </p:nvSpPr>
            <p:spPr bwMode="auto">
              <a:xfrm>
                <a:off x="6714" y="6158"/>
                <a:ext cx="13" cy="38"/>
              </a:xfrm>
              <a:custGeom>
                <a:avLst/>
                <a:gdLst>
                  <a:gd name="T0" fmla="*/ 47 w 54"/>
                  <a:gd name="T1" fmla="*/ 0 h 153"/>
                  <a:gd name="T2" fmla="*/ 38 w 54"/>
                  <a:gd name="T3" fmla="*/ 8 h 153"/>
                  <a:gd name="T4" fmla="*/ 0 w 54"/>
                  <a:gd name="T5" fmla="*/ 146 h 153"/>
                  <a:gd name="T6" fmla="*/ 5 w 54"/>
                  <a:gd name="T7" fmla="*/ 153 h 153"/>
                  <a:gd name="T8" fmla="*/ 16 w 54"/>
                  <a:gd name="T9" fmla="*/ 146 h 153"/>
                  <a:gd name="T10" fmla="*/ 29 w 54"/>
                  <a:gd name="T11" fmla="*/ 96 h 153"/>
                  <a:gd name="T12" fmla="*/ 54 w 54"/>
                  <a:gd name="T13" fmla="*/ 74 h 153"/>
                  <a:gd name="T14" fmla="*/ 35 w 54"/>
                  <a:gd name="T15" fmla="*/ 73 h 153"/>
                  <a:gd name="T16" fmla="*/ 52 w 54"/>
                  <a:gd name="T17" fmla="*/ 8 h 153"/>
                  <a:gd name="T18" fmla="*/ 47 w 54"/>
                  <a:gd name="T1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153">
                    <a:moveTo>
                      <a:pt x="47" y="0"/>
                    </a:moveTo>
                    <a:lnTo>
                      <a:pt x="38" y="8"/>
                    </a:lnTo>
                    <a:lnTo>
                      <a:pt x="0" y="146"/>
                    </a:lnTo>
                    <a:lnTo>
                      <a:pt x="5" y="153"/>
                    </a:lnTo>
                    <a:lnTo>
                      <a:pt x="16" y="146"/>
                    </a:lnTo>
                    <a:lnTo>
                      <a:pt x="29" y="96"/>
                    </a:lnTo>
                    <a:lnTo>
                      <a:pt x="54" y="74"/>
                    </a:lnTo>
                    <a:lnTo>
                      <a:pt x="35" y="73"/>
                    </a:lnTo>
                    <a:lnTo>
                      <a:pt x="52" y="8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68" name="Freeform 1721"/>
              <p:cNvSpPr>
                <a:spLocks/>
              </p:cNvSpPr>
              <p:nvPr/>
            </p:nvSpPr>
            <p:spPr bwMode="auto">
              <a:xfrm>
                <a:off x="6745" y="6169"/>
                <a:ext cx="9" cy="25"/>
              </a:xfrm>
              <a:custGeom>
                <a:avLst/>
                <a:gdLst>
                  <a:gd name="T0" fmla="*/ 30 w 35"/>
                  <a:gd name="T1" fmla="*/ 0 h 98"/>
                  <a:gd name="T2" fmla="*/ 21 w 35"/>
                  <a:gd name="T3" fmla="*/ 8 h 98"/>
                  <a:gd name="T4" fmla="*/ 2 w 35"/>
                  <a:gd name="T5" fmla="*/ 76 h 98"/>
                  <a:gd name="T6" fmla="*/ 0 w 35"/>
                  <a:gd name="T7" fmla="*/ 82 h 98"/>
                  <a:gd name="T8" fmla="*/ 6 w 35"/>
                  <a:gd name="T9" fmla="*/ 98 h 98"/>
                  <a:gd name="T10" fmla="*/ 29 w 35"/>
                  <a:gd name="T11" fmla="*/ 91 h 98"/>
                  <a:gd name="T12" fmla="*/ 18 w 35"/>
                  <a:gd name="T13" fmla="*/ 86 h 98"/>
                  <a:gd name="T14" fmla="*/ 17 w 35"/>
                  <a:gd name="T15" fmla="*/ 76 h 98"/>
                  <a:gd name="T16" fmla="*/ 35 w 35"/>
                  <a:gd name="T17" fmla="*/ 8 h 98"/>
                  <a:gd name="T18" fmla="*/ 30 w 35"/>
                  <a:gd name="T1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98">
                    <a:moveTo>
                      <a:pt x="30" y="0"/>
                    </a:moveTo>
                    <a:lnTo>
                      <a:pt x="21" y="8"/>
                    </a:lnTo>
                    <a:lnTo>
                      <a:pt x="2" y="76"/>
                    </a:lnTo>
                    <a:lnTo>
                      <a:pt x="0" y="82"/>
                    </a:lnTo>
                    <a:lnTo>
                      <a:pt x="6" y="98"/>
                    </a:lnTo>
                    <a:lnTo>
                      <a:pt x="29" y="91"/>
                    </a:lnTo>
                    <a:lnTo>
                      <a:pt x="18" y="86"/>
                    </a:lnTo>
                    <a:lnTo>
                      <a:pt x="17" y="76"/>
                    </a:lnTo>
                    <a:lnTo>
                      <a:pt x="35" y="8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69" name="Freeform 1722"/>
              <p:cNvSpPr>
                <a:spLocks/>
              </p:cNvSpPr>
              <p:nvPr/>
            </p:nvSpPr>
            <p:spPr bwMode="auto">
              <a:xfrm>
                <a:off x="6743" y="6169"/>
                <a:ext cx="26" cy="38"/>
              </a:xfrm>
              <a:custGeom>
                <a:avLst/>
                <a:gdLst>
                  <a:gd name="T0" fmla="*/ 100 w 106"/>
                  <a:gd name="T1" fmla="*/ 0 h 152"/>
                  <a:gd name="T2" fmla="*/ 91 w 106"/>
                  <a:gd name="T3" fmla="*/ 8 h 152"/>
                  <a:gd name="T4" fmla="*/ 67 w 106"/>
                  <a:gd name="T5" fmla="*/ 91 h 152"/>
                  <a:gd name="T6" fmla="*/ 38 w 106"/>
                  <a:gd name="T7" fmla="*/ 91 h 152"/>
                  <a:gd name="T8" fmla="*/ 15 w 106"/>
                  <a:gd name="T9" fmla="*/ 98 h 152"/>
                  <a:gd name="T10" fmla="*/ 18 w 106"/>
                  <a:gd name="T11" fmla="*/ 102 h 152"/>
                  <a:gd name="T12" fmla="*/ 34 w 106"/>
                  <a:gd name="T13" fmla="*/ 106 h 152"/>
                  <a:gd name="T14" fmla="*/ 64 w 106"/>
                  <a:gd name="T15" fmla="*/ 106 h 152"/>
                  <a:gd name="T16" fmla="*/ 60 w 106"/>
                  <a:gd name="T17" fmla="*/ 121 h 152"/>
                  <a:gd name="T18" fmla="*/ 52 w 106"/>
                  <a:gd name="T19" fmla="*/ 133 h 152"/>
                  <a:gd name="T20" fmla="*/ 40 w 106"/>
                  <a:gd name="T21" fmla="*/ 137 h 152"/>
                  <a:gd name="T22" fmla="*/ 9 w 106"/>
                  <a:gd name="T23" fmla="*/ 137 h 152"/>
                  <a:gd name="T24" fmla="*/ 4 w 106"/>
                  <a:gd name="T25" fmla="*/ 139 h 152"/>
                  <a:gd name="T26" fmla="*/ 0 w 106"/>
                  <a:gd name="T27" fmla="*/ 144 h 152"/>
                  <a:gd name="T28" fmla="*/ 6 w 106"/>
                  <a:gd name="T29" fmla="*/ 152 h 152"/>
                  <a:gd name="T30" fmla="*/ 36 w 106"/>
                  <a:gd name="T31" fmla="*/ 152 h 152"/>
                  <a:gd name="T32" fmla="*/ 43 w 106"/>
                  <a:gd name="T33" fmla="*/ 151 h 152"/>
                  <a:gd name="T34" fmla="*/ 61 w 106"/>
                  <a:gd name="T35" fmla="*/ 143 h 152"/>
                  <a:gd name="T36" fmla="*/ 66 w 106"/>
                  <a:gd name="T37" fmla="*/ 138 h 152"/>
                  <a:gd name="T38" fmla="*/ 75 w 106"/>
                  <a:gd name="T39" fmla="*/ 121 h 152"/>
                  <a:gd name="T40" fmla="*/ 106 w 106"/>
                  <a:gd name="T41" fmla="*/ 8 h 152"/>
                  <a:gd name="T42" fmla="*/ 100 w 106"/>
                  <a:gd name="T4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6" h="152">
                    <a:moveTo>
                      <a:pt x="100" y="0"/>
                    </a:moveTo>
                    <a:lnTo>
                      <a:pt x="91" y="8"/>
                    </a:lnTo>
                    <a:lnTo>
                      <a:pt x="67" y="91"/>
                    </a:lnTo>
                    <a:lnTo>
                      <a:pt x="38" y="91"/>
                    </a:lnTo>
                    <a:lnTo>
                      <a:pt x="15" y="98"/>
                    </a:lnTo>
                    <a:lnTo>
                      <a:pt x="18" y="102"/>
                    </a:lnTo>
                    <a:lnTo>
                      <a:pt x="34" y="106"/>
                    </a:lnTo>
                    <a:lnTo>
                      <a:pt x="64" y="106"/>
                    </a:lnTo>
                    <a:lnTo>
                      <a:pt x="60" y="121"/>
                    </a:lnTo>
                    <a:lnTo>
                      <a:pt x="52" y="133"/>
                    </a:lnTo>
                    <a:lnTo>
                      <a:pt x="40" y="137"/>
                    </a:lnTo>
                    <a:lnTo>
                      <a:pt x="9" y="137"/>
                    </a:lnTo>
                    <a:lnTo>
                      <a:pt x="4" y="139"/>
                    </a:lnTo>
                    <a:lnTo>
                      <a:pt x="0" y="144"/>
                    </a:lnTo>
                    <a:lnTo>
                      <a:pt x="6" y="152"/>
                    </a:lnTo>
                    <a:lnTo>
                      <a:pt x="36" y="152"/>
                    </a:lnTo>
                    <a:lnTo>
                      <a:pt x="43" y="151"/>
                    </a:lnTo>
                    <a:lnTo>
                      <a:pt x="61" y="143"/>
                    </a:lnTo>
                    <a:lnTo>
                      <a:pt x="66" y="138"/>
                    </a:lnTo>
                    <a:lnTo>
                      <a:pt x="75" y="121"/>
                    </a:lnTo>
                    <a:lnTo>
                      <a:pt x="106" y="8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0" name="Freeform 1723"/>
              <p:cNvSpPr>
                <a:spLocks/>
              </p:cNvSpPr>
              <p:nvPr/>
            </p:nvSpPr>
            <p:spPr bwMode="auto">
              <a:xfrm>
                <a:off x="6771" y="6190"/>
                <a:ext cx="8" cy="2"/>
              </a:xfrm>
              <a:custGeom>
                <a:avLst/>
                <a:gdLst>
                  <a:gd name="T0" fmla="*/ 7 w 29"/>
                  <a:gd name="T1" fmla="*/ 0 h 7"/>
                  <a:gd name="T2" fmla="*/ 2 w 29"/>
                  <a:gd name="T3" fmla="*/ 2 h 7"/>
                  <a:gd name="T4" fmla="*/ 0 w 29"/>
                  <a:gd name="T5" fmla="*/ 7 h 7"/>
                  <a:gd name="T6" fmla="*/ 29 w 29"/>
                  <a:gd name="T7" fmla="*/ 7 h 7"/>
                  <a:gd name="T8" fmla="*/ 15 w 29"/>
                  <a:gd name="T9" fmla="*/ 4 h 7"/>
                  <a:gd name="T10" fmla="*/ 7 w 29"/>
                  <a:gd name="T11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" h="7">
                    <a:moveTo>
                      <a:pt x="7" y="0"/>
                    </a:moveTo>
                    <a:lnTo>
                      <a:pt x="2" y="2"/>
                    </a:lnTo>
                    <a:lnTo>
                      <a:pt x="0" y="7"/>
                    </a:lnTo>
                    <a:lnTo>
                      <a:pt x="29" y="7"/>
                    </a:lnTo>
                    <a:lnTo>
                      <a:pt x="15" y="4"/>
                    </a:lnTo>
                    <a:lnTo>
                      <a:pt x="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1" name="Freeform 1724"/>
              <p:cNvSpPr>
                <a:spLocks/>
              </p:cNvSpPr>
              <p:nvPr/>
            </p:nvSpPr>
            <p:spPr bwMode="auto">
              <a:xfrm>
                <a:off x="6780" y="6181"/>
                <a:ext cx="3" cy="0"/>
              </a:xfrm>
              <a:custGeom>
                <a:avLst/>
                <a:gdLst>
                  <a:gd name="T0" fmla="*/ 10 w 13"/>
                  <a:gd name="T1" fmla="*/ 0 h 3"/>
                  <a:gd name="T2" fmla="*/ 9 w 13"/>
                  <a:gd name="T3" fmla="*/ 0 h 3"/>
                  <a:gd name="T4" fmla="*/ 0 w 13"/>
                  <a:gd name="T5" fmla="*/ 3 h 3"/>
                  <a:gd name="T6" fmla="*/ 13 w 13"/>
                  <a:gd name="T7" fmla="*/ 0 h 3"/>
                  <a:gd name="T8" fmla="*/ 10 w 13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" h="3">
                    <a:moveTo>
                      <a:pt x="10" y="0"/>
                    </a:moveTo>
                    <a:lnTo>
                      <a:pt x="9" y="0"/>
                    </a:lnTo>
                    <a:lnTo>
                      <a:pt x="0" y="3"/>
                    </a:lnTo>
                    <a:lnTo>
                      <a:pt x="13" y="0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2" name="Freeform 1725"/>
              <p:cNvSpPr>
                <a:spLocks/>
              </p:cNvSpPr>
              <p:nvPr/>
            </p:nvSpPr>
            <p:spPr bwMode="auto">
              <a:xfrm>
                <a:off x="6776" y="6173"/>
                <a:ext cx="10" cy="2"/>
              </a:xfrm>
              <a:custGeom>
                <a:avLst/>
                <a:gdLst>
                  <a:gd name="T0" fmla="*/ 0 w 38"/>
                  <a:gd name="T1" fmla="*/ 0 h 9"/>
                  <a:gd name="T2" fmla="*/ 0 w 38"/>
                  <a:gd name="T3" fmla="*/ 5 h 9"/>
                  <a:gd name="T4" fmla="*/ 3 w 38"/>
                  <a:gd name="T5" fmla="*/ 9 h 9"/>
                  <a:gd name="T6" fmla="*/ 13 w 38"/>
                  <a:gd name="T7" fmla="*/ 5 h 9"/>
                  <a:gd name="T8" fmla="*/ 30 w 38"/>
                  <a:gd name="T9" fmla="*/ 1 h 9"/>
                  <a:gd name="T10" fmla="*/ 38 w 38"/>
                  <a:gd name="T11" fmla="*/ 1 h 9"/>
                  <a:gd name="T12" fmla="*/ 0 w 38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9">
                    <a:moveTo>
                      <a:pt x="0" y="0"/>
                    </a:moveTo>
                    <a:lnTo>
                      <a:pt x="0" y="5"/>
                    </a:lnTo>
                    <a:lnTo>
                      <a:pt x="3" y="9"/>
                    </a:lnTo>
                    <a:lnTo>
                      <a:pt x="13" y="5"/>
                    </a:lnTo>
                    <a:lnTo>
                      <a:pt x="30" y="1"/>
                    </a:lnTo>
                    <a:lnTo>
                      <a:pt x="3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3" name="Freeform 1726"/>
              <p:cNvSpPr>
                <a:spLocks/>
              </p:cNvSpPr>
              <p:nvPr/>
            </p:nvSpPr>
            <p:spPr bwMode="auto">
              <a:xfrm>
                <a:off x="6771" y="6169"/>
                <a:ext cx="21" cy="27"/>
              </a:xfrm>
              <a:custGeom>
                <a:avLst/>
                <a:gdLst>
                  <a:gd name="T0" fmla="*/ 62 w 85"/>
                  <a:gd name="T1" fmla="*/ 0 h 106"/>
                  <a:gd name="T2" fmla="*/ 54 w 85"/>
                  <a:gd name="T3" fmla="*/ 0 h 106"/>
                  <a:gd name="T4" fmla="*/ 36 w 85"/>
                  <a:gd name="T5" fmla="*/ 4 h 106"/>
                  <a:gd name="T6" fmla="*/ 20 w 85"/>
                  <a:gd name="T7" fmla="*/ 14 h 106"/>
                  <a:gd name="T8" fmla="*/ 58 w 85"/>
                  <a:gd name="T9" fmla="*/ 15 h 106"/>
                  <a:gd name="T10" fmla="*/ 68 w 85"/>
                  <a:gd name="T11" fmla="*/ 19 h 106"/>
                  <a:gd name="T12" fmla="*/ 69 w 85"/>
                  <a:gd name="T13" fmla="*/ 30 h 106"/>
                  <a:gd name="T14" fmla="*/ 62 w 85"/>
                  <a:gd name="T15" fmla="*/ 41 h 106"/>
                  <a:gd name="T16" fmla="*/ 49 w 85"/>
                  <a:gd name="T17" fmla="*/ 45 h 106"/>
                  <a:gd name="T18" fmla="*/ 36 w 85"/>
                  <a:gd name="T19" fmla="*/ 48 h 106"/>
                  <a:gd name="T20" fmla="*/ 32 w 85"/>
                  <a:gd name="T21" fmla="*/ 53 h 106"/>
                  <a:gd name="T22" fmla="*/ 33 w 85"/>
                  <a:gd name="T23" fmla="*/ 58 h 106"/>
                  <a:gd name="T24" fmla="*/ 38 w 85"/>
                  <a:gd name="T25" fmla="*/ 60 h 106"/>
                  <a:gd name="T26" fmla="*/ 47 w 85"/>
                  <a:gd name="T27" fmla="*/ 60 h 106"/>
                  <a:gd name="T28" fmla="*/ 55 w 85"/>
                  <a:gd name="T29" fmla="*/ 64 h 106"/>
                  <a:gd name="T30" fmla="*/ 56 w 85"/>
                  <a:gd name="T31" fmla="*/ 76 h 106"/>
                  <a:gd name="T32" fmla="*/ 50 w 85"/>
                  <a:gd name="T33" fmla="*/ 86 h 106"/>
                  <a:gd name="T34" fmla="*/ 37 w 85"/>
                  <a:gd name="T35" fmla="*/ 91 h 106"/>
                  <a:gd name="T36" fmla="*/ 29 w 85"/>
                  <a:gd name="T37" fmla="*/ 91 h 106"/>
                  <a:gd name="T38" fmla="*/ 0 w 85"/>
                  <a:gd name="T39" fmla="*/ 91 h 106"/>
                  <a:gd name="T40" fmla="*/ 9 w 85"/>
                  <a:gd name="T41" fmla="*/ 102 h 106"/>
                  <a:gd name="T42" fmla="*/ 26 w 85"/>
                  <a:gd name="T43" fmla="*/ 106 h 106"/>
                  <a:gd name="T44" fmla="*/ 33 w 85"/>
                  <a:gd name="T45" fmla="*/ 106 h 106"/>
                  <a:gd name="T46" fmla="*/ 37 w 85"/>
                  <a:gd name="T47" fmla="*/ 106 h 106"/>
                  <a:gd name="T48" fmla="*/ 58 w 85"/>
                  <a:gd name="T49" fmla="*/ 98 h 106"/>
                  <a:gd name="T50" fmla="*/ 60 w 85"/>
                  <a:gd name="T51" fmla="*/ 95 h 106"/>
                  <a:gd name="T52" fmla="*/ 72 w 85"/>
                  <a:gd name="T53" fmla="*/ 76 h 106"/>
                  <a:gd name="T54" fmla="*/ 73 w 85"/>
                  <a:gd name="T55" fmla="*/ 68 h 106"/>
                  <a:gd name="T56" fmla="*/ 68 w 85"/>
                  <a:gd name="T57" fmla="*/ 53 h 106"/>
                  <a:gd name="T58" fmla="*/ 73 w 85"/>
                  <a:gd name="T59" fmla="*/ 49 h 106"/>
                  <a:gd name="T60" fmla="*/ 85 w 85"/>
                  <a:gd name="T61" fmla="*/ 30 h 106"/>
                  <a:gd name="T62" fmla="*/ 85 w 85"/>
                  <a:gd name="T63" fmla="*/ 27 h 106"/>
                  <a:gd name="T64" fmla="*/ 81 w 85"/>
                  <a:gd name="T65" fmla="*/ 9 h 106"/>
                  <a:gd name="T66" fmla="*/ 80 w 85"/>
                  <a:gd name="T67" fmla="*/ 6 h 106"/>
                  <a:gd name="T68" fmla="*/ 62 w 85"/>
                  <a:gd name="T6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106">
                    <a:moveTo>
                      <a:pt x="62" y="0"/>
                    </a:moveTo>
                    <a:lnTo>
                      <a:pt x="54" y="0"/>
                    </a:lnTo>
                    <a:lnTo>
                      <a:pt x="36" y="4"/>
                    </a:lnTo>
                    <a:lnTo>
                      <a:pt x="20" y="14"/>
                    </a:lnTo>
                    <a:lnTo>
                      <a:pt x="58" y="15"/>
                    </a:lnTo>
                    <a:lnTo>
                      <a:pt x="68" y="19"/>
                    </a:lnTo>
                    <a:lnTo>
                      <a:pt x="69" y="30"/>
                    </a:lnTo>
                    <a:lnTo>
                      <a:pt x="62" y="41"/>
                    </a:lnTo>
                    <a:lnTo>
                      <a:pt x="49" y="45"/>
                    </a:lnTo>
                    <a:lnTo>
                      <a:pt x="36" y="48"/>
                    </a:lnTo>
                    <a:lnTo>
                      <a:pt x="32" y="53"/>
                    </a:lnTo>
                    <a:lnTo>
                      <a:pt x="33" y="58"/>
                    </a:lnTo>
                    <a:lnTo>
                      <a:pt x="38" y="60"/>
                    </a:lnTo>
                    <a:lnTo>
                      <a:pt x="47" y="60"/>
                    </a:lnTo>
                    <a:lnTo>
                      <a:pt x="55" y="64"/>
                    </a:lnTo>
                    <a:lnTo>
                      <a:pt x="56" y="76"/>
                    </a:lnTo>
                    <a:lnTo>
                      <a:pt x="50" y="86"/>
                    </a:lnTo>
                    <a:lnTo>
                      <a:pt x="37" y="91"/>
                    </a:lnTo>
                    <a:lnTo>
                      <a:pt x="29" y="91"/>
                    </a:lnTo>
                    <a:lnTo>
                      <a:pt x="0" y="91"/>
                    </a:lnTo>
                    <a:lnTo>
                      <a:pt x="9" y="102"/>
                    </a:lnTo>
                    <a:lnTo>
                      <a:pt x="26" y="106"/>
                    </a:lnTo>
                    <a:lnTo>
                      <a:pt x="33" y="106"/>
                    </a:lnTo>
                    <a:lnTo>
                      <a:pt x="37" y="106"/>
                    </a:lnTo>
                    <a:lnTo>
                      <a:pt x="58" y="98"/>
                    </a:lnTo>
                    <a:lnTo>
                      <a:pt x="60" y="95"/>
                    </a:lnTo>
                    <a:lnTo>
                      <a:pt x="72" y="76"/>
                    </a:lnTo>
                    <a:lnTo>
                      <a:pt x="73" y="68"/>
                    </a:lnTo>
                    <a:lnTo>
                      <a:pt x="68" y="53"/>
                    </a:lnTo>
                    <a:lnTo>
                      <a:pt x="73" y="49"/>
                    </a:lnTo>
                    <a:lnTo>
                      <a:pt x="85" y="30"/>
                    </a:lnTo>
                    <a:lnTo>
                      <a:pt x="85" y="27"/>
                    </a:lnTo>
                    <a:lnTo>
                      <a:pt x="81" y="9"/>
                    </a:lnTo>
                    <a:lnTo>
                      <a:pt x="80" y="6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4" name="Freeform 1727"/>
              <p:cNvSpPr>
                <a:spLocks/>
              </p:cNvSpPr>
              <p:nvPr/>
            </p:nvSpPr>
            <p:spPr bwMode="auto">
              <a:xfrm>
                <a:off x="6803" y="6169"/>
                <a:ext cx="17" cy="27"/>
              </a:xfrm>
              <a:custGeom>
                <a:avLst/>
                <a:gdLst>
                  <a:gd name="T0" fmla="*/ 66 w 71"/>
                  <a:gd name="T1" fmla="*/ 0 h 106"/>
                  <a:gd name="T2" fmla="*/ 55 w 71"/>
                  <a:gd name="T3" fmla="*/ 8 h 106"/>
                  <a:gd name="T4" fmla="*/ 45 w 71"/>
                  <a:gd name="T5" fmla="*/ 45 h 106"/>
                  <a:gd name="T6" fmla="*/ 0 w 71"/>
                  <a:gd name="T7" fmla="*/ 45 h 106"/>
                  <a:gd name="T8" fmla="*/ 41 w 71"/>
                  <a:gd name="T9" fmla="*/ 60 h 106"/>
                  <a:gd name="T10" fmla="*/ 31 w 71"/>
                  <a:gd name="T11" fmla="*/ 99 h 106"/>
                  <a:gd name="T12" fmla="*/ 36 w 71"/>
                  <a:gd name="T13" fmla="*/ 106 h 106"/>
                  <a:gd name="T14" fmla="*/ 46 w 71"/>
                  <a:gd name="T15" fmla="*/ 99 h 106"/>
                  <a:gd name="T16" fmla="*/ 71 w 71"/>
                  <a:gd name="T17" fmla="*/ 8 h 106"/>
                  <a:gd name="T18" fmla="*/ 66 w 71"/>
                  <a:gd name="T1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" h="106">
                    <a:moveTo>
                      <a:pt x="66" y="0"/>
                    </a:moveTo>
                    <a:lnTo>
                      <a:pt x="55" y="8"/>
                    </a:lnTo>
                    <a:lnTo>
                      <a:pt x="45" y="45"/>
                    </a:lnTo>
                    <a:lnTo>
                      <a:pt x="0" y="45"/>
                    </a:lnTo>
                    <a:lnTo>
                      <a:pt x="41" y="60"/>
                    </a:lnTo>
                    <a:lnTo>
                      <a:pt x="31" y="99"/>
                    </a:lnTo>
                    <a:lnTo>
                      <a:pt x="36" y="106"/>
                    </a:lnTo>
                    <a:lnTo>
                      <a:pt x="46" y="99"/>
                    </a:lnTo>
                    <a:lnTo>
                      <a:pt x="71" y="8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5" name="Freeform 1728"/>
              <p:cNvSpPr>
                <a:spLocks/>
              </p:cNvSpPr>
              <p:nvPr/>
            </p:nvSpPr>
            <p:spPr bwMode="auto">
              <a:xfrm>
                <a:off x="6795" y="6169"/>
                <a:ext cx="18" cy="27"/>
              </a:xfrm>
              <a:custGeom>
                <a:avLst/>
                <a:gdLst>
                  <a:gd name="T0" fmla="*/ 34 w 71"/>
                  <a:gd name="T1" fmla="*/ 0 h 106"/>
                  <a:gd name="T2" fmla="*/ 25 w 71"/>
                  <a:gd name="T3" fmla="*/ 8 h 106"/>
                  <a:gd name="T4" fmla="*/ 0 w 71"/>
                  <a:gd name="T5" fmla="*/ 99 h 106"/>
                  <a:gd name="T6" fmla="*/ 6 w 71"/>
                  <a:gd name="T7" fmla="*/ 106 h 106"/>
                  <a:gd name="T8" fmla="*/ 16 w 71"/>
                  <a:gd name="T9" fmla="*/ 99 h 106"/>
                  <a:gd name="T10" fmla="*/ 26 w 71"/>
                  <a:gd name="T11" fmla="*/ 60 h 106"/>
                  <a:gd name="T12" fmla="*/ 71 w 71"/>
                  <a:gd name="T13" fmla="*/ 60 h 106"/>
                  <a:gd name="T14" fmla="*/ 30 w 71"/>
                  <a:gd name="T15" fmla="*/ 45 h 106"/>
                  <a:gd name="T16" fmla="*/ 40 w 71"/>
                  <a:gd name="T17" fmla="*/ 8 h 106"/>
                  <a:gd name="T18" fmla="*/ 34 w 71"/>
                  <a:gd name="T1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" h="106">
                    <a:moveTo>
                      <a:pt x="34" y="0"/>
                    </a:moveTo>
                    <a:lnTo>
                      <a:pt x="25" y="8"/>
                    </a:lnTo>
                    <a:lnTo>
                      <a:pt x="0" y="99"/>
                    </a:lnTo>
                    <a:lnTo>
                      <a:pt x="6" y="106"/>
                    </a:lnTo>
                    <a:lnTo>
                      <a:pt x="16" y="99"/>
                    </a:lnTo>
                    <a:lnTo>
                      <a:pt x="26" y="60"/>
                    </a:lnTo>
                    <a:lnTo>
                      <a:pt x="71" y="60"/>
                    </a:lnTo>
                    <a:lnTo>
                      <a:pt x="30" y="45"/>
                    </a:lnTo>
                    <a:lnTo>
                      <a:pt x="40" y="8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6" name="Freeform 1729"/>
              <p:cNvSpPr>
                <a:spLocks/>
              </p:cNvSpPr>
              <p:nvPr/>
            </p:nvSpPr>
            <p:spPr bwMode="auto">
              <a:xfrm>
                <a:off x="6823" y="6172"/>
                <a:ext cx="21" cy="24"/>
              </a:xfrm>
              <a:custGeom>
                <a:avLst/>
                <a:gdLst>
                  <a:gd name="T0" fmla="*/ 31 w 83"/>
                  <a:gd name="T1" fmla="*/ 0 h 96"/>
                  <a:gd name="T2" fmla="*/ 21 w 83"/>
                  <a:gd name="T3" fmla="*/ 10 h 96"/>
                  <a:gd name="T4" fmla="*/ 12 w 83"/>
                  <a:gd name="T5" fmla="*/ 27 h 96"/>
                  <a:gd name="T6" fmla="*/ 1 w 83"/>
                  <a:gd name="T7" fmla="*/ 66 h 96"/>
                  <a:gd name="T8" fmla="*/ 0 w 83"/>
                  <a:gd name="T9" fmla="*/ 72 h 96"/>
                  <a:gd name="T10" fmla="*/ 5 w 83"/>
                  <a:gd name="T11" fmla="*/ 88 h 96"/>
                  <a:gd name="T12" fmla="*/ 9 w 83"/>
                  <a:gd name="T13" fmla="*/ 92 h 96"/>
                  <a:gd name="T14" fmla="*/ 25 w 83"/>
                  <a:gd name="T15" fmla="*/ 96 h 96"/>
                  <a:gd name="T16" fmla="*/ 62 w 83"/>
                  <a:gd name="T17" fmla="*/ 96 h 96"/>
                  <a:gd name="T18" fmla="*/ 72 w 83"/>
                  <a:gd name="T19" fmla="*/ 89 h 96"/>
                  <a:gd name="T20" fmla="*/ 66 w 83"/>
                  <a:gd name="T21" fmla="*/ 81 h 96"/>
                  <a:gd name="T22" fmla="*/ 28 w 83"/>
                  <a:gd name="T23" fmla="*/ 81 h 96"/>
                  <a:gd name="T24" fmla="*/ 18 w 83"/>
                  <a:gd name="T25" fmla="*/ 76 h 96"/>
                  <a:gd name="T26" fmla="*/ 17 w 83"/>
                  <a:gd name="T27" fmla="*/ 66 h 96"/>
                  <a:gd name="T28" fmla="*/ 21 w 83"/>
                  <a:gd name="T29" fmla="*/ 50 h 96"/>
                  <a:gd name="T30" fmla="*/ 83 w 83"/>
                  <a:gd name="T31" fmla="*/ 50 h 96"/>
                  <a:gd name="T32" fmla="*/ 25 w 83"/>
                  <a:gd name="T33" fmla="*/ 35 h 96"/>
                  <a:gd name="T34" fmla="*/ 27 w 83"/>
                  <a:gd name="T35" fmla="*/ 27 h 96"/>
                  <a:gd name="T36" fmla="*/ 27 w 83"/>
                  <a:gd name="T37" fmla="*/ 27 h 96"/>
                  <a:gd name="T38" fmla="*/ 39 w 83"/>
                  <a:gd name="T39" fmla="*/ 12 h 96"/>
                  <a:gd name="T40" fmla="*/ 39 w 83"/>
                  <a:gd name="T41" fmla="*/ 10 h 96"/>
                  <a:gd name="T42" fmla="*/ 56 w 83"/>
                  <a:gd name="T43" fmla="*/ 5 h 96"/>
                  <a:gd name="T44" fmla="*/ 31 w 83"/>
                  <a:gd name="T4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3" h="96">
                    <a:moveTo>
                      <a:pt x="31" y="0"/>
                    </a:moveTo>
                    <a:lnTo>
                      <a:pt x="21" y="10"/>
                    </a:lnTo>
                    <a:lnTo>
                      <a:pt x="12" y="27"/>
                    </a:lnTo>
                    <a:lnTo>
                      <a:pt x="1" y="66"/>
                    </a:lnTo>
                    <a:lnTo>
                      <a:pt x="0" y="72"/>
                    </a:lnTo>
                    <a:lnTo>
                      <a:pt x="5" y="88"/>
                    </a:lnTo>
                    <a:lnTo>
                      <a:pt x="9" y="92"/>
                    </a:lnTo>
                    <a:lnTo>
                      <a:pt x="25" y="96"/>
                    </a:lnTo>
                    <a:lnTo>
                      <a:pt x="62" y="96"/>
                    </a:lnTo>
                    <a:lnTo>
                      <a:pt x="72" y="89"/>
                    </a:lnTo>
                    <a:lnTo>
                      <a:pt x="66" y="81"/>
                    </a:lnTo>
                    <a:lnTo>
                      <a:pt x="28" y="81"/>
                    </a:lnTo>
                    <a:lnTo>
                      <a:pt x="18" y="76"/>
                    </a:lnTo>
                    <a:lnTo>
                      <a:pt x="17" y="66"/>
                    </a:lnTo>
                    <a:lnTo>
                      <a:pt x="21" y="50"/>
                    </a:lnTo>
                    <a:lnTo>
                      <a:pt x="83" y="50"/>
                    </a:lnTo>
                    <a:lnTo>
                      <a:pt x="25" y="35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39" y="12"/>
                    </a:lnTo>
                    <a:lnTo>
                      <a:pt x="39" y="10"/>
                    </a:lnTo>
                    <a:lnTo>
                      <a:pt x="56" y="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7" name="Freeform 1730"/>
              <p:cNvSpPr>
                <a:spLocks/>
              </p:cNvSpPr>
              <p:nvPr/>
            </p:nvSpPr>
            <p:spPr bwMode="auto">
              <a:xfrm>
                <a:off x="6829" y="6169"/>
                <a:ext cx="16" cy="15"/>
              </a:xfrm>
              <a:custGeom>
                <a:avLst/>
                <a:gdLst>
                  <a:gd name="T0" fmla="*/ 36 w 64"/>
                  <a:gd name="T1" fmla="*/ 0 h 60"/>
                  <a:gd name="T2" fmla="*/ 23 w 64"/>
                  <a:gd name="T3" fmla="*/ 1 h 60"/>
                  <a:gd name="T4" fmla="*/ 6 w 64"/>
                  <a:gd name="T5" fmla="*/ 10 h 60"/>
                  <a:gd name="T6" fmla="*/ 31 w 64"/>
                  <a:gd name="T7" fmla="*/ 15 h 60"/>
                  <a:gd name="T8" fmla="*/ 32 w 64"/>
                  <a:gd name="T9" fmla="*/ 15 h 60"/>
                  <a:gd name="T10" fmla="*/ 46 w 64"/>
                  <a:gd name="T11" fmla="*/ 22 h 60"/>
                  <a:gd name="T12" fmla="*/ 46 w 64"/>
                  <a:gd name="T13" fmla="*/ 22 h 60"/>
                  <a:gd name="T14" fmla="*/ 47 w 64"/>
                  <a:gd name="T15" fmla="*/ 37 h 60"/>
                  <a:gd name="T16" fmla="*/ 46 w 64"/>
                  <a:gd name="T17" fmla="*/ 45 h 60"/>
                  <a:gd name="T18" fmla="*/ 0 w 64"/>
                  <a:gd name="T19" fmla="*/ 45 h 60"/>
                  <a:gd name="T20" fmla="*/ 58 w 64"/>
                  <a:gd name="T21" fmla="*/ 60 h 60"/>
                  <a:gd name="T22" fmla="*/ 63 w 64"/>
                  <a:gd name="T23" fmla="*/ 37 h 60"/>
                  <a:gd name="T24" fmla="*/ 64 w 64"/>
                  <a:gd name="T25" fmla="*/ 24 h 60"/>
                  <a:gd name="T26" fmla="*/ 59 w 64"/>
                  <a:gd name="T27" fmla="*/ 10 h 60"/>
                  <a:gd name="T28" fmla="*/ 51 w 64"/>
                  <a:gd name="T29" fmla="*/ 4 h 60"/>
                  <a:gd name="T30" fmla="*/ 36 w 64"/>
                  <a:gd name="T3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60">
                    <a:moveTo>
                      <a:pt x="36" y="0"/>
                    </a:moveTo>
                    <a:lnTo>
                      <a:pt x="23" y="1"/>
                    </a:lnTo>
                    <a:lnTo>
                      <a:pt x="6" y="10"/>
                    </a:lnTo>
                    <a:lnTo>
                      <a:pt x="31" y="15"/>
                    </a:lnTo>
                    <a:lnTo>
                      <a:pt x="32" y="15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7" y="37"/>
                    </a:lnTo>
                    <a:lnTo>
                      <a:pt x="46" y="45"/>
                    </a:lnTo>
                    <a:lnTo>
                      <a:pt x="0" y="45"/>
                    </a:lnTo>
                    <a:lnTo>
                      <a:pt x="58" y="60"/>
                    </a:lnTo>
                    <a:lnTo>
                      <a:pt x="63" y="37"/>
                    </a:lnTo>
                    <a:lnTo>
                      <a:pt x="64" y="24"/>
                    </a:lnTo>
                    <a:lnTo>
                      <a:pt x="59" y="10"/>
                    </a:lnTo>
                    <a:lnTo>
                      <a:pt x="51" y="4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8" name="Freeform 1731"/>
              <p:cNvSpPr>
                <a:spLocks/>
              </p:cNvSpPr>
              <p:nvPr/>
            </p:nvSpPr>
            <p:spPr bwMode="auto">
              <a:xfrm>
                <a:off x="6850" y="6169"/>
                <a:ext cx="21" cy="32"/>
              </a:xfrm>
              <a:custGeom>
                <a:avLst/>
                <a:gdLst>
                  <a:gd name="T0" fmla="*/ 30 w 86"/>
                  <a:gd name="T1" fmla="*/ 0 h 129"/>
                  <a:gd name="T2" fmla="*/ 19 w 86"/>
                  <a:gd name="T3" fmla="*/ 8 h 129"/>
                  <a:gd name="T4" fmla="*/ 1 w 86"/>
                  <a:gd name="T5" fmla="*/ 76 h 129"/>
                  <a:gd name="T6" fmla="*/ 0 w 86"/>
                  <a:gd name="T7" fmla="*/ 80 h 129"/>
                  <a:gd name="T8" fmla="*/ 4 w 86"/>
                  <a:gd name="T9" fmla="*/ 98 h 129"/>
                  <a:gd name="T10" fmla="*/ 6 w 86"/>
                  <a:gd name="T11" fmla="*/ 99 h 129"/>
                  <a:gd name="T12" fmla="*/ 23 w 86"/>
                  <a:gd name="T13" fmla="*/ 106 h 129"/>
                  <a:gd name="T14" fmla="*/ 70 w 86"/>
                  <a:gd name="T15" fmla="*/ 106 h 129"/>
                  <a:gd name="T16" fmla="*/ 66 w 86"/>
                  <a:gd name="T17" fmla="*/ 121 h 129"/>
                  <a:gd name="T18" fmla="*/ 71 w 86"/>
                  <a:gd name="T19" fmla="*/ 129 h 129"/>
                  <a:gd name="T20" fmla="*/ 80 w 86"/>
                  <a:gd name="T21" fmla="*/ 121 h 129"/>
                  <a:gd name="T22" fmla="*/ 86 w 86"/>
                  <a:gd name="T23" fmla="*/ 99 h 129"/>
                  <a:gd name="T24" fmla="*/ 81 w 86"/>
                  <a:gd name="T25" fmla="*/ 91 h 129"/>
                  <a:gd name="T26" fmla="*/ 73 w 86"/>
                  <a:gd name="T27" fmla="*/ 91 h 129"/>
                  <a:gd name="T28" fmla="*/ 27 w 86"/>
                  <a:gd name="T29" fmla="*/ 91 h 129"/>
                  <a:gd name="T30" fmla="*/ 18 w 86"/>
                  <a:gd name="T31" fmla="*/ 86 h 129"/>
                  <a:gd name="T32" fmla="*/ 17 w 86"/>
                  <a:gd name="T33" fmla="*/ 76 h 129"/>
                  <a:gd name="T34" fmla="*/ 35 w 86"/>
                  <a:gd name="T35" fmla="*/ 8 h 129"/>
                  <a:gd name="T36" fmla="*/ 30 w 86"/>
                  <a:gd name="T37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6" h="129">
                    <a:moveTo>
                      <a:pt x="30" y="0"/>
                    </a:moveTo>
                    <a:lnTo>
                      <a:pt x="19" y="8"/>
                    </a:lnTo>
                    <a:lnTo>
                      <a:pt x="1" y="76"/>
                    </a:lnTo>
                    <a:lnTo>
                      <a:pt x="0" y="80"/>
                    </a:lnTo>
                    <a:lnTo>
                      <a:pt x="4" y="98"/>
                    </a:lnTo>
                    <a:lnTo>
                      <a:pt x="6" y="99"/>
                    </a:lnTo>
                    <a:lnTo>
                      <a:pt x="23" y="106"/>
                    </a:lnTo>
                    <a:lnTo>
                      <a:pt x="70" y="106"/>
                    </a:lnTo>
                    <a:lnTo>
                      <a:pt x="66" y="121"/>
                    </a:lnTo>
                    <a:lnTo>
                      <a:pt x="71" y="129"/>
                    </a:lnTo>
                    <a:lnTo>
                      <a:pt x="80" y="121"/>
                    </a:lnTo>
                    <a:lnTo>
                      <a:pt x="86" y="99"/>
                    </a:lnTo>
                    <a:lnTo>
                      <a:pt x="81" y="91"/>
                    </a:lnTo>
                    <a:lnTo>
                      <a:pt x="73" y="91"/>
                    </a:lnTo>
                    <a:lnTo>
                      <a:pt x="27" y="91"/>
                    </a:lnTo>
                    <a:lnTo>
                      <a:pt x="18" y="86"/>
                    </a:lnTo>
                    <a:lnTo>
                      <a:pt x="17" y="76"/>
                    </a:lnTo>
                    <a:lnTo>
                      <a:pt x="35" y="8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79" name="Freeform 1732"/>
              <p:cNvSpPr>
                <a:spLocks/>
              </p:cNvSpPr>
              <p:nvPr/>
            </p:nvSpPr>
            <p:spPr bwMode="auto">
              <a:xfrm>
                <a:off x="6857" y="6169"/>
                <a:ext cx="17" cy="23"/>
              </a:xfrm>
              <a:custGeom>
                <a:avLst/>
                <a:gdLst>
                  <a:gd name="T0" fmla="*/ 63 w 68"/>
                  <a:gd name="T1" fmla="*/ 0 h 91"/>
                  <a:gd name="T2" fmla="*/ 53 w 68"/>
                  <a:gd name="T3" fmla="*/ 8 h 91"/>
                  <a:gd name="T4" fmla="*/ 31 w 68"/>
                  <a:gd name="T5" fmla="*/ 91 h 91"/>
                  <a:gd name="T6" fmla="*/ 0 w 68"/>
                  <a:gd name="T7" fmla="*/ 91 h 91"/>
                  <a:gd name="T8" fmla="*/ 46 w 68"/>
                  <a:gd name="T9" fmla="*/ 91 h 91"/>
                  <a:gd name="T10" fmla="*/ 68 w 68"/>
                  <a:gd name="T11" fmla="*/ 8 h 91"/>
                  <a:gd name="T12" fmla="*/ 63 w 68"/>
                  <a:gd name="T1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91">
                    <a:moveTo>
                      <a:pt x="63" y="0"/>
                    </a:moveTo>
                    <a:lnTo>
                      <a:pt x="53" y="8"/>
                    </a:lnTo>
                    <a:lnTo>
                      <a:pt x="31" y="91"/>
                    </a:lnTo>
                    <a:lnTo>
                      <a:pt x="0" y="91"/>
                    </a:lnTo>
                    <a:lnTo>
                      <a:pt x="46" y="91"/>
                    </a:lnTo>
                    <a:lnTo>
                      <a:pt x="68" y="8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80" name="Freeform 1733"/>
              <p:cNvSpPr>
                <a:spLocks/>
              </p:cNvSpPr>
              <p:nvPr/>
            </p:nvSpPr>
            <p:spPr bwMode="auto">
              <a:xfrm>
                <a:off x="6881" y="6172"/>
                <a:ext cx="13" cy="21"/>
              </a:xfrm>
              <a:custGeom>
                <a:avLst/>
                <a:gdLst>
                  <a:gd name="T0" fmla="*/ 28 w 54"/>
                  <a:gd name="T1" fmla="*/ 0 h 85"/>
                  <a:gd name="T2" fmla="*/ 18 w 54"/>
                  <a:gd name="T3" fmla="*/ 10 h 85"/>
                  <a:gd name="T4" fmla="*/ 9 w 54"/>
                  <a:gd name="T5" fmla="*/ 27 h 85"/>
                  <a:gd name="T6" fmla="*/ 1 w 54"/>
                  <a:gd name="T7" fmla="*/ 58 h 85"/>
                  <a:gd name="T8" fmla="*/ 0 w 54"/>
                  <a:gd name="T9" fmla="*/ 71 h 85"/>
                  <a:gd name="T10" fmla="*/ 5 w 54"/>
                  <a:gd name="T11" fmla="*/ 85 h 85"/>
                  <a:gd name="T12" fmla="*/ 33 w 54"/>
                  <a:gd name="T13" fmla="*/ 81 h 85"/>
                  <a:gd name="T14" fmla="*/ 32 w 54"/>
                  <a:gd name="T15" fmla="*/ 81 h 85"/>
                  <a:gd name="T16" fmla="*/ 19 w 54"/>
                  <a:gd name="T17" fmla="*/ 74 h 85"/>
                  <a:gd name="T18" fmla="*/ 18 w 54"/>
                  <a:gd name="T19" fmla="*/ 74 h 85"/>
                  <a:gd name="T20" fmla="*/ 16 w 54"/>
                  <a:gd name="T21" fmla="*/ 58 h 85"/>
                  <a:gd name="T22" fmla="*/ 24 w 54"/>
                  <a:gd name="T23" fmla="*/ 27 h 85"/>
                  <a:gd name="T24" fmla="*/ 24 w 54"/>
                  <a:gd name="T25" fmla="*/ 27 h 85"/>
                  <a:gd name="T26" fmla="*/ 36 w 54"/>
                  <a:gd name="T27" fmla="*/ 12 h 85"/>
                  <a:gd name="T28" fmla="*/ 36 w 54"/>
                  <a:gd name="T29" fmla="*/ 10 h 85"/>
                  <a:gd name="T30" fmla="*/ 54 w 54"/>
                  <a:gd name="T31" fmla="*/ 5 h 85"/>
                  <a:gd name="T32" fmla="*/ 28 w 54"/>
                  <a:gd name="T33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5">
                    <a:moveTo>
                      <a:pt x="28" y="0"/>
                    </a:moveTo>
                    <a:lnTo>
                      <a:pt x="18" y="10"/>
                    </a:lnTo>
                    <a:lnTo>
                      <a:pt x="9" y="27"/>
                    </a:lnTo>
                    <a:lnTo>
                      <a:pt x="1" y="58"/>
                    </a:lnTo>
                    <a:lnTo>
                      <a:pt x="0" y="71"/>
                    </a:lnTo>
                    <a:lnTo>
                      <a:pt x="5" y="85"/>
                    </a:lnTo>
                    <a:lnTo>
                      <a:pt x="33" y="81"/>
                    </a:lnTo>
                    <a:lnTo>
                      <a:pt x="32" y="81"/>
                    </a:lnTo>
                    <a:lnTo>
                      <a:pt x="19" y="74"/>
                    </a:lnTo>
                    <a:lnTo>
                      <a:pt x="18" y="74"/>
                    </a:lnTo>
                    <a:lnTo>
                      <a:pt x="16" y="58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54" y="5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81" name="Freeform 1734"/>
              <p:cNvSpPr>
                <a:spLocks/>
              </p:cNvSpPr>
              <p:nvPr/>
            </p:nvSpPr>
            <p:spPr bwMode="auto">
              <a:xfrm>
                <a:off x="6882" y="6169"/>
                <a:ext cx="20" cy="27"/>
              </a:xfrm>
              <a:custGeom>
                <a:avLst/>
                <a:gdLst>
                  <a:gd name="T0" fmla="*/ 53 w 81"/>
                  <a:gd name="T1" fmla="*/ 0 h 106"/>
                  <a:gd name="T2" fmla="*/ 40 w 81"/>
                  <a:gd name="T3" fmla="*/ 1 h 106"/>
                  <a:gd name="T4" fmla="*/ 23 w 81"/>
                  <a:gd name="T5" fmla="*/ 10 h 106"/>
                  <a:gd name="T6" fmla="*/ 49 w 81"/>
                  <a:gd name="T7" fmla="*/ 15 h 106"/>
                  <a:gd name="T8" fmla="*/ 49 w 81"/>
                  <a:gd name="T9" fmla="*/ 15 h 106"/>
                  <a:gd name="T10" fmla="*/ 63 w 81"/>
                  <a:gd name="T11" fmla="*/ 22 h 106"/>
                  <a:gd name="T12" fmla="*/ 63 w 81"/>
                  <a:gd name="T13" fmla="*/ 22 h 106"/>
                  <a:gd name="T14" fmla="*/ 65 w 81"/>
                  <a:gd name="T15" fmla="*/ 37 h 106"/>
                  <a:gd name="T16" fmla="*/ 56 w 81"/>
                  <a:gd name="T17" fmla="*/ 68 h 106"/>
                  <a:gd name="T18" fmla="*/ 56 w 81"/>
                  <a:gd name="T19" fmla="*/ 68 h 106"/>
                  <a:gd name="T20" fmla="*/ 46 w 81"/>
                  <a:gd name="T21" fmla="*/ 84 h 106"/>
                  <a:gd name="T22" fmla="*/ 45 w 81"/>
                  <a:gd name="T23" fmla="*/ 85 h 106"/>
                  <a:gd name="T24" fmla="*/ 28 w 81"/>
                  <a:gd name="T25" fmla="*/ 91 h 106"/>
                  <a:gd name="T26" fmla="*/ 0 w 81"/>
                  <a:gd name="T27" fmla="*/ 95 h 106"/>
                  <a:gd name="T28" fmla="*/ 8 w 81"/>
                  <a:gd name="T29" fmla="*/ 103 h 106"/>
                  <a:gd name="T30" fmla="*/ 24 w 81"/>
                  <a:gd name="T31" fmla="*/ 106 h 106"/>
                  <a:gd name="T32" fmla="*/ 37 w 81"/>
                  <a:gd name="T33" fmla="*/ 104 h 106"/>
                  <a:gd name="T34" fmla="*/ 54 w 81"/>
                  <a:gd name="T35" fmla="*/ 95 h 106"/>
                  <a:gd name="T36" fmla="*/ 64 w 81"/>
                  <a:gd name="T37" fmla="*/ 85 h 106"/>
                  <a:gd name="T38" fmla="*/ 72 w 81"/>
                  <a:gd name="T39" fmla="*/ 68 h 106"/>
                  <a:gd name="T40" fmla="*/ 80 w 81"/>
                  <a:gd name="T41" fmla="*/ 37 h 106"/>
                  <a:gd name="T42" fmla="*/ 81 w 81"/>
                  <a:gd name="T43" fmla="*/ 24 h 106"/>
                  <a:gd name="T44" fmla="*/ 76 w 81"/>
                  <a:gd name="T45" fmla="*/ 10 h 106"/>
                  <a:gd name="T46" fmla="*/ 68 w 81"/>
                  <a:gd name="T47" fmla="*/ 4 h 106"/>
                  <a:gd name="T48" fmla="*/ 53 w 81"/>
                  <a:gd name="T4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1" h="106">
                    <a:moveTo>
                      <a:pt x="53" y="0"/>
                    </a:moveTo>
                    <a:lnTo>
                      <a:pt x="40" y="1"/>
                    </a:lnTo>
                    <a:lnTo>
                      <a:pt x="23" y="10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65" y="37"/>
                    </a:lnTo>
                    <a:lnTo>
                      <a:pt x="56" y="68"/>
                    </a:lnTo>
                    <a:lnTo>
                      <a:pt x="56" y="68"/>
                    </a:lnTo>
                    <a:lnTo>
                      <a:pt x="46" y="84"/>
                    </a:lnTo>
                    <a:lnTo>
                      <a:pt x="45" y="85"/>
                    </a:lnTo>
                    <a:lnTo>
                      <a:pt x="28" y="91"/>
                    </a:lnTo>
                    <a:lnTo>
                      <a:pt x="0" y="95"/>
                    </a:lnTo>
                    <a:lnTo>
                      <a:pt x="8" y="103"/>
                    </a:lnTo>
                    <a:lnTo>
                      <a:pt x="24" y="106"/>
                    </a:lnTo>
                    <a:lnTo>
                      <a:pt x="37" y="104"/>
                    </a:lnTo>
                    <a:lnTo>
                      <a:pt x="54" y="95"/>
                    </a:lnTo>
                    <a:lnTo>
                      <a:pt x="64" y="85"/>
                    </a:lnTo>
                    <a:lnTo>
                      <a:pt x="72" y="68"/>
                    </a:lnTo>
                    <a:lnTo>
                      <a:pt x="80" y="37"/>
                    </a:lnTo>
                    <a:lnTo>
                      <a:pt x="81" y="24"/>
                    </a:lnTo>
                    <a:lnTo>
                      <a:pt x="76" y="10"/>
                    </a:lnTo>
                    <a:lnTo>
                      <a:pt x="68" y="4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82" name="Freeform 1735"/>
              <p:cNvSpPr>
                <a:spLocks/>
              </p:cNvSpPr>
              <p:nvPr/>
            </p:nvSpPr>
            <p:spPr bwMode="auto">
              <a:xfrm>
                <a:off x="6907" y="6161"/>
                <a:ext cx="15" cy="32"/>
              </a:xfrm>
              <a:custGeom>
                <a:avLst/>
                <a:gdLst>
                  <a:gd name="T0" fmla="*/ 34 w 58"/>
                  <a:gd name="T1" fmla="*/ 0 h 130"/>
                  <a:gd name="T2" fmla="*/ 23 w 58"/>
                  <a:gd name="T3" fmla="*/ 19 h 130"/>
                  <a:gd name="T4" fmla="*/ 1 w 58"/>
                  <a:gd name="T5" fmla="*/ 103 h 130"/>
                  <a:gd name="T6" fmla="*/ 0 w 58"/>
                  <a:gd name="T7" fmla="*/ 112 h 130"/>
                  <a:gd name="T8" fmla="*/ 5 w 58"/>
                  <a:gd name="T9" fmla="*/ 130 h 130"/>
                  <a:gd name="T10" fmla="*/ 32 w 58"/>
                  <a:gd name="T11" fmla="*/ 126 h 130"/>
                  <a:gd name="T12" fmla="*/ 18 w 58"/>
                  <a:gd name="T13" fmla="*/ 119 h 130"/>
                  <a:gd name="T14" fmla="*/ 15 w 58"/>
                  <a:gd name="T15" fmla="*/ 103 h 130"/>
                  <a:gd name="T16" fmla="*/ 24 w 58"/>
                  <a:gd name="T17" fmla="*/ 72 h 130"/>
                  <a:gd name="T18" fmla="*/ 34 w 58"/>
                  <a:gd name="T19" fmla="*/ 57 h 130"/>
                  <a:gd name="T20" fmla="*/ 52 w 58"/>
                  <a:gd name="T21" fmla="*/ 50 h 130"/>
                  <a:gd name="T22" fmla="*/ 32 w 58"/>
                  <a:gd name="T23" fmla="*/ 43 h 130"/>
                  <a:gd name="T24" fmla="*/ 38 w 58"/>
                  <a:gd name="T25" fmla="*/ 19 h 130"/>
                  <a:gd name="T26" fmla="*/ 46 w 58"/>
                  <a:gd name="T27" fmla="*/ 9 h 130"/>
                  <a:gd name="T28" fmla="*/ 58 w 58"/>
                  <a:gd name="T29" fmla="*/ 4 h 130"/>
                  <a:gd name="T30" fmla="*/ 34 w 58"/>
                  <a:gd name="T31" fmla="*/ 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8" h="130">
                    <a:moveTo>
                      <a:pt x="34" y="0"/>
                    </a:moveTo>
                    <a:lnTo>
                      <a:pt x="23" y="19"/>
                    </a:lnTo>
                    <a:lnTo>
                      <a:pt x="1" y="103"/>
                    </a:lnTo>
                    <a:lnTo>
                      <a:pt x="0" y="112"/>
                    </a:lnTo>
                    <a:lnTo>
                      <a:pt x="5" y="130"/>
                    </a:lnTo>
                    <a:lnTo>
                      <a:pt x="32" y="126"/>
                    </a:lnTo>
                    <a:lnTo>
                      <a:pt x="18" y="119"/>
                    </a:lnTo>
                    <a:lnTo>
                      <a:pt x="15" y="103"/>
                    </a:lnTo>
                    <a:lnTo>
                      <a:pt x="24" y="72"/>
                    </a:lnTo>
                    <a:lnTo>
                      <a:pt x="34" y="57"/>
                    </a:lnTo>
                    <a:lnTo>
                      <a:pt x="52" y="50"/>
                    </a:lnTo>
                    <a:lnTo>
                      <a:pt x="32" y="43"/>
                    </a:lnTo>
                    <a:lnTo>
                      <a:pt x="38" y="19"/>
                    </a:lnTo>
                    <a:lnTo>
                      <a:pt x="46" y="9"/>
                    </a:lnTo>
                    <a:lnTo>
                      <a:pt x="58" y="4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83" name="Freeform 1736"/>
              <p:cNvSpPr>
                <a:spLocks/>
              </p:cNvSpPr>
              <p:nvPr/>
            </p:nvSpPr>
            <p:spPr bwMode="auto">
              <a:xfrm>
                <a:off x="6909" y="6158"/>
                <a:ext cx="20" cy="38"/>
              </a:xfrm>
              <a:custGeom>
                <a:avLst/>
                <a:gdLst>
                  <a:gd name="T0" fmla="*/ 56 w 80"/>
                  <a:gd name="T1" fmla="*/ 0 h 153"/>
                  <a:gd name="T2" fmla="*/ 53 w 80"/>
                  <a:gd name="T3" fmla="*/ 0 h 153"/>
                  <a:gd name="T4" fmla="*/ 32 w 80"/>
                  <a:gd name="T5" fmla="*/ 9 h 153"/>
                  <a:gd name="T6" fmla="*/ 29 w 80"/>
                  <a:gd name="T7" fmla="*/ 12 h 153"/>
                  <a:gd name="T8" fmla="*/ 53 w 80"/>
                  <a:gd name="T9" fmla="*/ 16 h 153"/>
                  <a:gd name="T10" fmla="*/ 62 w 80"/>
                  <a:gd name="T11" fmla="*/ 21 h 153"/>
                  <a:gd name="T12" fmla="*/ 63 w 80"/>
                  <a:gd name="T13" fmla="*/ 31 h 153"/>
                  <a:gd name="T14" fmla="*/ 56 w 80"/>
                  <a:gd name="T15" fmla="*/ 42 h 153"/>
                  <a:gd name="T16" fmla="*/ 46 w 80"/>
                  <a:gd name="T17" fmla="*/ 47 h 153"/>
                  <a:gd name="T18" fmla="*/ 27 w 80"/>
                  <a:gd name="T19" fmla="*/ 55 h 153"/>
                  <a:gd name="T20" fmla="*/ 47 w 80"/>
                  <a:gd name="T21" fmla="*/ 62 h 153"/>
                  <a:gd name="T22" fmla="*/ 62 w 80"/>
                  <a:gd name="T23" fmla="*/ 69 h 153"/>
                  <a:gd name="T24" fmla="*/ 64 w 80"/>
                  <a:gd name="T25" fmla="*/ 84 h 153"/>
                  <a:gd name="T26" fmla="*/ 56 w 80"/>
                  <a:gd name="T27" fmla="*/ 115 h 153"/>
                  <a:gd name="T28" fmla="*/ 45 w 80"/>
                  <a:gd name="T29" fmla="*/ 131 h 153"/>
                  <a:gd name="T30" fmla="*/ 27 w 80"/>
                  <a:gd name="T31" fmla="*/ 138 h 153"/>
                  <a:gd name="T32" fmla="*/ 0 w 80"/>
                  <a:gd name="T33" fmla="*/ 142 h 153"/>
                  <a:gd name="T34" fmla="*/ 5 w 80"/>
                  <a:gd name="T35" fmla="*/ 147 h 153"/>
                  <a:gd name="T36" fmla="*/ 23 w 80"/>
                  <a:gd name="T37" fmla="*/ 153 h 153"/>
                  <a:gd name="T38" fmla="*/ 33 w 80"/>
                  <a:gd name="T39" fmla="*/ 153 h 153"/>
                  <a:gd name="T40" fmla="*/ 53 w 80"/>
                  <a:gd name="T41" fmla="*/ 142 h 153"/>
                  <a:gd name="T42" fmla="*/ 62 w 80"/>
                  <a:gd name="T43" fmla="*/ 135 h 153"/>
                  <a:gd name="T44" fmla="*/ 72 w 80"/>
                  <a:gd name="T45" fmla="*/ 115 h 153"/>
                  <a:gd name="T46" fmla="*/ 80 w 80"/>
                  <a:gd name="T47" fmla="*/ 84 h 153"/>
                  <a:gd name="T48" fmla="*/ 80 w 80"/>
                  <a:gd name="T49" fmla="*/ 83 h 153"/>
                  <a:gd name="T50" fmla="*/ 80 w 80"/>
                  <a:gd name="T51" fmla="*/ 64 h 153"/>
                  <a:gd name="T52" fmla="*/ 78 w 80"/>
                  <a:gd name="T53" fmla="*/ 62 h 153"/>
                  <a:gd name="T54" fmla="*/ 67 w 80"/>
                  <a:gd name="T55" fmla="*/ 49 h 153"/>
                  <a:gd name="T56" fmla="*/ 67 w 80"/>
                  <a:gd name="T57" fmla="*/ 49 h 153"/>
                  <a:gd name="T58" fmla="*/ 78 w 80"/>
                  <a:gd name="T59" fmla="*/ 31 h 153"/>
                  <a:gd name="T60" fmla="*/ 80 w 80"/>
                  <a:gd name="T61" fmla="*/ 27 h 153"/>
                  <a:gd name="T62" fmla="*/ 76 w 80"/>
                  <a:gd name="T63" fmla="*/ 9 h 153"/>
                  <a:gd name="T64" fmla="*/ 73 w 80"/>
                  <a:gd name="T65" fmla="*/ 7 h 153"/>
                  <a:gd name="T66" fmla="*/ 56 w 80"/>
                  <a:gd name="T67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0" h="153">
                    <a:moveTo>
                      <a:pt x="56" y="0"/>
                    </a:moveTo>
                    <a:lnTo>
                      <a:pt x="53" y="0"/>
                    </a:lnTo>
                    <a:lnTo>
                      <a:pt x="32" y="9"/>
                    </a:lnTo>
                    <a:lnTo>
                      <a:pt x="29" y="12"/>
                    </a:lnTo>
                    <a:lnTo>
                      <a:pt x="53" y="16"/>
                    </a:lnTo>
                    <a:lnTo>
                      <a:pt x="62" y="21"/>
                    </a:lnTo>
                    <a:lnTo>
                      <a:pt x="63" y="31"/>
                    </a:lnTo>
                    <a:lnTo>
                      <a:pt x="56" y="42"/>
                    </a:lnTo>
                    <a:lnTo>
                      <a:pt x="46" y="47"/>
                    </a:lnTo>
                    <a:lnTo>
                      <a:pt x="27" y="55"/>
                    </a:lnTo>
                    <a:lnTo>
                      <a:pt x="47" y="62"/>
                    </a:lnTo>
                    <a:lnTo>
                      <a:pt x="62" y="69"/>
                    </a:lnTo>
                    <a:lnTo>
                      <a:pt x="64" y="84"/>
                    </a:lnTo>
                    <a:lnTo>
                      <a:pt x="56" y="115"/>
                    </a:lnTo>
                    <a:lnTo>
                      <a:pt x="45" y="131"/>
                    </a:lnTo>
                    <a:lnTo>
                      <a:pt x="27" y="138"/>
                    </a:lnTo>
                    <a:lnTo>
                      <a:pt x="0" y="142"/>
                    </a:lnTo>
                    <a:lnTo>
                      <a:pt x="5" y="147"/>
                    </a:lnTo>
                    <a:lnTo>
                      <a:pt x="23" y="153"/>
                    </a:lnTo>
                    <a:lnTo>
                      <a:pt x="33" y="153"/>
                    </a:lnTo>
                    <a:lnTo>
                      <a:pt x="53" y="142"/>
                    </a:lnTo>
                    <a:lnTo>
                      <a:pt x="62" y="135"/>
                    </a:lnTo>
                    <a:lnTo>
                      <a:pt x="72" y="115"/>
                    </a:lnTo>
                    <a:lnTo>
                      <a:pt x="80" y="84"/>
                    </a:lnTo>
                    <a:lnTo>
                      <a:pt x="80" y="83"/>
                    </a:lnTo>
                    <a:lnTo>
                      <a:pt x="80" y="64"/>
                    </a:lnTo>
                    <a:lnTo>
                      <a:pt x="78" y="62"/>
                    </a:lnTo>
                    <a:lnTo>
                      <a:pt x="67" y="49"/>
                    </a:lnTo>
                    <a:lnTo>
                      <a:pt x="67" y="49"/>
                    </a:lnTo>
                    <a:lnTo>
                      <a:pt x="78" y="31"/>
                    </a:lnTo>
                    <a:lnTo>
                      <a:pt x="80" y="27"/>
                    </a:lnTo>
                    <a:lnTo>
                      <a:pt x="76" y="9"/>
                    </a:lnTo>
                    <a:lnTo>
                      <a:pt x="73" y="7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84" name="Freeform 1737"/>
              <p:cNvSpPr>
                <a:spLocks/>
              </p:cNvSpPr>
              <p:nvPr/>
            </p:nvSpPr>
            <p:spPr bwMode="auto">
              <a:xfrm>
                <a:off x="7557" y="5550"/>
                <a:ext cx="9" cy="17"/>
              </a:xfrm>
              <a:custGeom>
                <a:avLst/>
                <a:gdLst>
                  <a:gd name="T0" fmla="*/ 0 w 35"/>
                  <a:gd name="T1" fmla="*/ 34 h 68"/>
                  <a:gd name="T2" fmla="*/ 0 w 35"/>
                  <a:gd name="T3" fmla="*/ 0 h 68"/>
                  <a:gd name="T4" fmla="*/ 11 w 35"/>
                  <a:gd name="T5" fmla="*/ 2 h 68"/>
                  <a:gd name="T6" fmla="*/ 21 w 35"/>
                  <a:gd name="T7" fmla="*/ 7 h 68"/>
                  <a:gd name="T8" fmla="*/ 27 w 35"/>
                  <a:gd name="T9" fmla="*/ 14 h 68"/>
                  <a:gd name="T10" fmla="*/ 32 w 35"/>
                  <a:gd name="T11" fmla="*/ 24 h 68"/>
                  <a:gd name="T12" fmla="*/ 35 w 35"/>
                  <a:gd name="T13" fmla="*/ 34 h 68"/>
                  <a:gd name="T14" fmla="*/ 32 w 35"/>
                  <a:gd name="T15" fmla="*/ 45 h 68"/>
                  <a:gd name="T16" fmla="*/ 27 w 35"/>
                  <a:gd name="T17" fmla="*/ 55 h 68"/>
                  <a:gd name="T18" fmla="*/ 21 w 35"/>
                  <a:gd name="T19" fmla="*/ 62 h 68"/>
                  <a:gd name="T20" fmla="*/ 11 w 35"/>
                  <a:gd name="T21" fmla="*/ 67 h 68"/>
                  <a:gd name="T22" fmla="*/ 0 w 35"/>
                  <a:gd name="T23" fmla="*/ 68 h 68"/>
                  <a:gd name="T24" fmla="*/ 0 w 35"/>
                  <a:gd name="T25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68">
                    <a:moveTo>
                      <a:pt x="0" y="34"/>
                    </a:moveTo>
                    <a:lnTo>
                      <a:pt x="0" y="0"/>
                    </a:lnTo>
                    <a:lnTo>
                      <a:pt x="11" y="2"/>
                    </a:lnTo>
                    <a:lnTo>
                      <a:pt x="21" y="7"/>
                    </a:lnTo>
                    <a:lnTo>
                      <a:pt x="27" y="14"/>
                    </a:lnTo>
                    <a:lnTo>
                      <a:pt x="32" y="24"/>
                    </a:lnTo>
                    <a:lnTo>
                      <a:pt x="35" y="34"/>
                    </a:lnTo>
                    <a:lnTo>
                      <a:pt x="32" y="45"/>
                    </a:lnTo>
                    <a:lnTo>
                      <a:pt x="27" y="55"/>
                    </a:lnTo>
                    <a:lnTo>
                      <a:pt x="21" y="62"/>
                    </a:lnTo>
                    <a:lnTo>
                      <a:pt x="11" y="67"/>
                    </a:lnTo>
                    <a:lnTo>
                      <a:pt x="0" y="6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85" name="Freeform 1738"/>
              <p:cNvSpPr>
                <a:spLocks/>
              </p:cNvSpPr>
              <p:nvPr/>
            </p:nvSpPr>
            <p:spPr bwMode="auto">
              <a:xfrm>
                <a:off x="7557" y="5550"/>
                <a:ext cx="9" cy="17"/>
              </a:xfrm>
              <a:custGeom>
                <a:avLst/>
                <a:gdLst>
                  <a:gd name="T0" fmla="*/ 0 w 35"/>
                  <a:gd name="T1" fmla="*/ 0 h 68"/>
                  <a:gd name="T2" fmla="*/ 11 w 35"/>
                  <a:gd name="T3" fmla="*/ 2 h 68"/>
                  <a:gd name="T4" fmla="*/ 21 w 35"/>
                  <a:gd name="T5" fmla="*/ 7 h 68"/>
                  <a:gd name="T6" fmla="*/ 27 w 35"/>
                  <a:gd name="T7" fmla="*/ 14 h 68"/>
                  <a:gd name="T8" fmla="*/ 32 w 35"/>
                  <a:gd name="T9" fmla="*/ 24 h 68"/>
                  <a:gd name="T10" fmla="*/ 35 w 35"/>
                  <a:gd name="T11" fmla="*/ 34 h 68"/>
                  <a:gd name="T12" fmla="*/ 32 w 35"/>
                  <a:gd name="T13" fmla="*/ 45 h 68"/>
                  <a:gd name="T14" fmla="*/ 27 w 35"/>
                  <a:gd name="T15" fmla="*/ 55 h 68"/>
                  <a:gd name="T16" fmla="*/ 21 w 35"/>
                  <a:gd name="T17" fmla="*/ 62 h 68"/>
                  <a:gd name="T18" fmla="*/ 11 w 35"/>
                  <a:gd name="T19" fmla="*/ 67 h 68"/>
                  <a:gd name="T20" fmla="*/ 0 w 35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68">
                    <a:moveTo>
                      <a:pt x="0" y="0"/>
                    </a:moveTo>
                    <a:lnTo>
                      <a:pt x="11" y="2"/>
                    </a:lnTo>
                    <a:lnTo>
                      <a:pt x="21" y="7"/>
                    </a:lnTo>
                    <a:lnTo>
                      <a:pt x="27" y="14"/>
                    </a:lnTo>
                    <a:lnTo>
                      <a:pt x="32" y="24"/>
                    </a:lnTo>
                    <a:lnTo>
                      <a:pt x="35" y="34"/>
                    </a:lnTo>
                    <a:lnTo>
                      <a:pt x="32" y="45"/>
                    </a:lnTo>
                    <a:lnTo>
                      <a:pt x="27" y="55"/>
                    </a:lnTo>
                    <a:lnTo>
                      <a:pt x="21" y="62"/>
                    </a:lnTo>
                    <a:lnTo>
                      <a:pt x="11" y="67"/>
                    </a:lnTo>
                    <a:lnTo>
                      <a:pt x="0" y="6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86" name="Freeform 1739"/>
              <p:cNvSpPr>
                <a:spLocks/>
              </p:cNvSpPr>
              <p:nvPr/>
            </p:nvSpPr>
            <p:spPr bwMode="auto">
              <a:xfrm>
                <a:off x="6321" y="5550"/>
                <a:ext cx="1236" cy="17"/>
              </a:xfrm>
              <a:custGeom>
                <a:avLst/>
                <a:gdLst>
                  <a:gd name="T0" fmla="*/ 4943 w 4943"/>
                  <a:gd name="T1" fmla="*/ 68 h 68"/>
                  <a:gd name="T2" fmla="*/ 4943 w 4943"/>
                  <a:gd name="T3" fmla="*/ 34 h 68"/>
                  <a:gd name="T4" fmla="*/ 4943 w 4943"/>
                  <a:gd name="T5" fmla="*/ 0 h 68"/>
                  <a:gd name="T6" fmla="*/ 0 w 4943"/>
                  <a:gd name="T7" fmla="*/ 0 h 68"/>
                  <a:gd name="T8" fmla="*/ 0 w 4943"/>
                  <a:gd name="T9" fmla="*/ 34 h 68"/>
                  <a:gd name="T10" fmla="*/ 0 w 4943"/>
                  <a:gd name="T11" fmla="*/ 68 h 68"/>
                  <a:gd name="T12" fmla="*/ 4943 w 4943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43" h="68">
                    <a:moveTo>
                      <a:pt x="4943" y="68"/>
                    </a:moveTo>
                    <a:lnTo>
                      <a:pt x="4943" y="34"/>
                    </a:lnTo>
                    <a:lnTo>
                      <a:pt x="4943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0" y="68"/>
                    </a:lnTo>
                    <a:lnTo>
                      <a:pt x="4943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87" name="Freeform 1740"/>
              <p:cNvSpPr>
                <a:spLocks/>
              </p:cNvSpPr>
              <p:nvPr/>
            </p:nvSpPr>
            <p:spPr bwMode="auto">
              <a:xfrm>
                <a:off x="6321" y="5550"/>
                <a:ext cx="1236" cy="17"/>
              </a:xfrm>
              <a:custGeom>
                <a:avLst/>
                <a:gdLst>
                  <a:gd name="T0" fmla="*/ 4943 w 4943"/>
                  <a:gd name="T1" fmla="*/ 68 h 68"/>
                  <a:gd name="T2" fmla="*/ 4943 w 4943"/>
                  <a:gd name="T3" fmla="*/ 34 h 68"/>
                  <a:gd name="T4" fmla="*/ 4943 w 4943"/>
                  <a:gd name="T5" fmla="*/ 0 h 68"/>
                  <a:gd name="T6" fmla="*/ 0 w 4943"/>
                  <a:gd name="T7" fmla="*/ 0 h 68"/>
                  <a:gd name="T8" fmla="*/ 0 w 4943"/>
                  <a:gd name="T9" fmla="*/ 34 h 68"/>
                  <a:gd name="T10" fmla="*/ 0 w 4943"/>
                  <a:gd name="T11" fmla="*/ 68 h 68"/>
                  <a:gd name="T12" fmla="*/ 4943 w 4943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43" h="68">
                    <a:moveTo>
                      <a:pt x="4943" y="68"/>
                    </a:moveTo>
                    <a:lnTo>
                      <a:pt x="4943" y="34"/>
                    </a:lnTo>
                    <a:lnTo>
                      <a:pt x="4943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0" y="68"/>
                    </a:lnTo>
                    <a:lnTo>
                      <a:pt x="4943" y="68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88" name="Freeform 1741"/>
              <p:cNvSpPr>
                <a:spLocks/>
              </p:cNvSpPr>
              <p:nvPr/>
            </p:nvSpPr>
            <p:spPr bwMode="auto">
              <a:xfrm>
                <a:off x="6313" y="5550"/>
                <a:ext cx="8" cy="17"/>
              </a:xfrm>
              <a:custGeom>
                <a:avLst/>
                <a:gdLst>
                  <a:gd name="T0" fmla="*/ 33 w 33"/>
                  <a:gd name="T1" fmla="*/ 34 h 68"/>
                  <a:gd name="T2" fmla="*/ 33 w 33"/>
                  <a:gd name="T3" fmla="*/ 68 h 68"/>
                  <a:gd name="T4" fmla="*/ 23 w 33"/>
                  <a:gd name="T5" fmla="*/ 67 h 68"/>
                  <a:gd name="T6" fmla="*/ 13 w 33"/>
                  <a:gd name="T7" fmla="*/ 62 h 68"/>
                  <a:gd name="T8" fmla="*/ 6 w 33"/>
                  <a:gd name="T9" fmla="*/ 55 h 68"/>
                  <a:gd name="T10" fmla="*/ 1 w 33"/>
                  <a:gd name="T11" fmla="*/ 45 h 68"/>
                  <a:gd name="T12" fmla="*/ 0 w 33"/>
                  <a:gd name="T13" fmla="*/ 34 h 68"/>
                  <a:gd name="T14" fmla="*/ 1 w 33"/>
                  <a:gd name="T15" fmla="*/ 24 h 68"/>
                  <a:gd name="T16" fmla="*/ 6 w 33"/>
                  <a:gd name="T17" fmla="*/ 14 h 68"/>
                  <a:gd name="T18" fmla="*/ 13 w 33"/>
                  <a:gd name="T19" fmla="*/ 7 h 68"/>
                  <a:gd name="T20" fmla="*/ 23 w 33"/>
                  <a:gd name="T21" fmla="*/ 2 h 68"/>
                  <a:gd name="T22" fmla="*/ 33 w 33"/>
                  <a:gd name="T23" fmla="*/ 0 h 68"/>
                  <a:gd name="T24" fmla="*/ 33 w 33"/>
                  <a:gd name="T25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68">
                    <a:moveTo>
                      <a:pt x="33" y="34"/>
                    </a:moveTo>
                    <a:lnTo>
                      <a:pt x="33" y="68"/>
                    </a:lnTo>
                    <a:lnTo>
                      <a:pt x="23" y="67"/>
                    </a:lnTo>
                    <a:lnTo>
                      <a:pt x="13" y="62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4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3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89" name="Freeform 1742"/>
              <p:cNvSpPr>
                <a:spLocks/>
              </p:cNvSpPr>
              <p:nvPr/>
            </p:nvSpPr>
            <p:spPr bwMode="auto">
              <a:xfrm>
                <a:off x="6313" y="5550"/>
                <a:ext cx="8" cy="17"/>
              </a:xfrm>
              <a:custGeom>
                <a:avLst/>
                <a:gdLst>
                  <a:gd name="T0" fmla="*/ 33 w 33"/>
                  <a:gd name="T1" fmla="*/ 68 h 68"/>
                  <a:gd name="T2" fmla="*/ 23 w 33"/>
                  <a:gd name="T3" fmla="*/ 67 h 68"/>
                  <a:gd name="T4" fmla="*/ 13 w 33"/>
                  <a:gd name="T5" fmla="*/ 62 h 68"/>
                  <a:gd name="T6" fmla="*/ 6 w 33"/>
                  <a:gd name="T7" fmla="*/ 55 h 68"/>
                  <a:gd name="T8" fmla="*/ 1 w 33"/>
                  <a:gd name="T9" fmla="*/ 45 h 68"/>
                  <a:gd name="T10" fmla="*/ 0 w 33"/>
                  <a:gd name="T11" fmla="*/ 34 h 68"/>
                  <a:gd name="T12" fmla="*/ 1 w 33"/>
                  <a:gd name="T13" fmla="*/ 24 h 68"/>
                  <a:gd name="T14" fmla="*/ 6 w 33"/>
                  <a:gd name="T15" fmla="*/ 14 h 68"/>
                  <a:gd name="T16" fmla="*/ 13 w 33"/>
                  <a:gd name="T17" fmla="*/ 7 h 68"/>
                  <a:gd name="T18" fmla="*/ 23 w 33"/>
                  <a:gd name="T19" fmla="*/ 2 h 68"/>
                  <a:gd name="T20" fmla="*/ 33 w 33"/>
                  <a:gd name="T2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68">
                    <a:moveTo>
                      <a:pt x="33" y="68"/>
                    </a:moveTo>
                    <a:lnTo>
                      <a:pt x="23" y="67"/>
                    </a:lnTo>
                    <a:lnTo>
                      <a:pt x="13" y="62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4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90" name="Line 1743"/>
              <p:cNvSpPr>
                <a:spLocks noChangeShapeType="1"/>
              </p:cNvSpPr>
              <p:nvPr/>
            </p:nvSpPr>
            <p:spPr bwMode="auto">
              <a:xfrm>
                <a:off x="6321" y="5654"/>
                <a:ext cx="12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91" name="Line 1744"/>
              <p:cNvSpPr>
                <a:spLocks noChangeShapeType="1"/>
              </p:cNvSpPr>
              <p:nvPr/>
            </p:nvSpPr>
            <p:spPr bwMode="auto">
              <a:xfrm flipH="1">
                <a:off x="6321" y="5749"/>
                <a:ext cx="12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92" name="Line 1745"/>
              <p:cNvSpPr>
                <a:spLocks noChangeShapeType="1"/>
              </p:cNvSpPr>
              <p:nvPr/>
            </p:nvSpPr>
            <p:spPr bwMode="auto">
              <a:xfrm>
                <a:off x="6321" y="5844"/>
                <a:ext cx="12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93" name="Freeform 1746"/>
              <p:cNvSpPr>
                <a:spLocks/>
              </p:cNvSpPr>
              <p:nvPr/>
            </p:nvSpPr>
            <p:spPr bwMode="auto">
              <a:xfrm>
                <a:off x="6719" y="6257"/>
                <a:ext cx="13" cy="36"/>
              </a:xfrm>
              <a:custGeom>
                <a:avLst/>
                <a:gdLst>
                  <a:gd name="T0" fmla="*/ 52 w 52"/>
                  <a:gd name="T1" fmla="*/ 0 h 146"/>
                  <a:gd name="T2" fmla="*/ 35 w 52"/>
                  <a:gd name="T3" fmla="*/ 8 h 146"/>
                  <a:gd name="T4" fmla="*/ 0 w 52"/>
                  <a:gd name="T5" fmla="*/ 139 h 146"/>
                  <a:gd name="T6" fmla="*/ 6 w 52"/>
                  <a:gd name="T7" fmla="*/ 146 h 146"/>
                  <a:gd name="T8" fmla="*/ 16 w 52"/>
                  <a:gd name="T9" fmla="*/ 139 h 146"/>
                  <a:gd name="T10" fmla="*/ 52 w 52"/>
                  <a:gd name="T1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146">
                    <a:moveTo>
                      <a:pt x="52" y="0"/>
                    </a:moveTo>
                    <a:lnTo>
                      <a:pt x="35" y="8"/>
                    </a:lnTo>
                    <a:lnTo>
                      <a:pt x="0" y="139"/>
                    </a:lnTo>
                    <a:lnTo>
                      <a:pt x="6" y="146"/>
                    </a:lnTo>
                    <a:lnTo>
                      <a:pt x="16" y="139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94" name="Freeform 1747"/>
              <p:cNvSpPr>
                <a:spLocks/>
              </p:cNvSpPr>
              <p:nvPr/>
            </p:nvSpPr>
            <p:spPr bwMode="auto">
              <a:xfrm>
                <a:off x="6700" y="6255"/>
                <a:ext cx="32" cy="38"/>
              </a:xfrm>
              <a:custGeom>
                <a:avLst/>
                <a:gdLst>
                  <a:gd name="T0" fmla="*/ 123 w 128"/>
                  <a:gd name="T1" fmla="*/ 0 h 153"/>
                  <a:gd name="T2" fmla="*/ 47 w 128"/>
                  <a:gd name="T3" fmla="*/ 0 h 153"/>
                  <a:gd name="T4" fmla="*/ 36 w 128"/>
                  <a:gd name="T5" fmla="*/ 7 h 153"/>
                  <a:gd name="T6" fmla="*/ 0 w 128"/>
                  <a:gd name="T7" fmla="*/ 146 h 153"/>
                  <a:gd name="T8" fmla="*/ 6 w 128"/>
                  <a:gd name="T9" fmla="*/ 153 h 153"/>
                  <a:gd name="T10" fmla="*/ 16 w 128"/>
                  <a:gd name="T11" fmla="*/ 146 h 153"/>
                  <a:gd name="T12" fmla="*/ 51 w 128"/>
                  <a:gd name="T13" fmla="*/ 15 h 153"/>
                  <a:gd name="T14" fmla="*/ 111 w 128"/>
                  <a:gd name="T15" fmla="*/ 15 h 153"/>
                  <a:gd name="T16" fmla="*/ 128 w 128"/>
                  <a:gd name="T17" fmla="*/ 7 h 153"/>
                  <a:gd name="T18" fmla="*/ 123 w 128"/>
                  <a:gd name="T1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153">
                    <a:moveTo>
                      <a:pt x="123" y="0"/>
                    </a:moveTo>
                    <a:lnTo>
                      <a:pt x="47" y="0"/>
                    </a:lnTo>
                    <a:lnTo>
                      <a:pt x="36" y="7"/>
                    </a:lnTo>
                    <a:lnTo>
                      <a:pt x="0" y="146"/>
                    </a:lnTo>
                    <a:lnTo>
                      <a:pt x="6" y="153"/>
                    </a:lnTo>
                    <a:lnTo>
                      <a:pt x="16" y="146"/>
                    </a:lnTo>
                    <a:lnTo>
                      <a:pt x="51" y="15"/>
                    </a:lnTo>
                    <a:lnTo>
                      <a:pt x="111" y="15"/>
                    </a:lnTo>
                    <a:lnTo>
                      <a:pt x="128" y="7"/>
                    </a:lnTo>
                    <a:lnTo>
                      <a:pt x="1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95" name="Freeform 1748"/>
              <p:cNvSpPr>
                <a:spLocks/>
              </p:cNvSpPr>
              <p:nvPr/>
            </p:nvSpPr>
            <p:spPr bwMode="auto">
              <a:xfrm>
                <a:off x="6738" y="6266"/>
                <a:ext cx="18" cy="27"/>
              </a:xfrm>
              <a:custGeom>
                <a:avLst/>
                <a:gdLst>
                  <a:gd name="T0" fmla="*/ 66 w 71"/>
                  <a:gd name="T1" fmla="*/ 0 h 107"/>
                  <a:gd name="T2" fmla="*/ 57 w 71"/>
                  <a:gd name="T3" fmla="*/ 8 h 107"/>
                  <a:gd name="T4" fmla="*/ 46 w 71"/>
                  <a:gd name="T5" fmla="*/ 45 h 107"/>
                  <a:gd name="T6" fmla="*/ 0 w 71"/>
                  <a:gd name="T7" fmla="*/ 45 h 107"/>
                  <a:gd name="T8" fmla="*/ 41 w 71"/>
                  <a:gd name="T9" fmla="*/ 61 h 107"/>
                  <a:gd name="T10" fmla="*/ 32 w 71"/>
                  <a:gd name="T11" fmla="*/ 100 h 107"/>
                  <a:gd name="T12" fmla="*/ 37 w 71"/>
                  <a:gd name="T13" fmla="*/ 107 h 107"/>
                  <a:gd name="T14" fmla="*/ 46 w 71"/>
                  <a:gd name="T15" fmla="*/ 100 h 107"/>
                  <a:gd name="T16" fmla="*/ 71 w 71"/>
                  <a:gd name="T17" fmla="*/ 8 h 107"/>
                  <a:gd name="T18" fmla="*/ 66 w 71"/>
                  <a:gd name="T1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" h="107">
                    <a:moveTo>
                      <a:pt x="66" y="0"/>
                    </a:moveTo>
                    <a:lnTo>
                      <a:pt x="57" y="8"/>
                    </a:lnTo>
                    <a:lnTo>
                      <a:pt x="46" y="45"/>
                    </a:lnTo>
                    <a:lnTo>
                      <a:pt x="0" y="45"/>
                    </a:lnTo>
                    <a:lnTo>
                      <a:pt x="41" y="61"/>
                    </a:lnTo>
                    <a:lnTo>
                      <a:pt x="32" y="100"/>
                    </a:lnTo>
                    <a:lnTo>
                      <a:pt x="37" y="107"/>
                    </a:lnTo>
                    <a:lnTo>
                      <a:pt x="46" y="100"/>
                    </a:lnTo>
                    <a:lnTo>
                      <a:pt x="71" y="8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96" name="Freeform 1749"/>
              <p:cNvSpPr>
                <a:spLocks/>
              </p:cNvSpPr>
              <p:nvPr/>
            </p:nvSpPr>
            <p:spPr bwMode="auto">
              <a:xfrm>
                <a:off x="6731" y="6266"/>
                <a:ext cx="17" cy="27"/>
              </a:xfrm>
              <a:custGeom>
                <a:avLst/>
                <a:gdLst>
                  <a:gd name="T0" fmla="*/ 35 w 71"/>
                  <a:gd name="T1" fmla="*/ 0 h 107"/>
                  <a:gd name="T2" fmla="*/ 25 w 71"/>
                  <a:gd name="T3" fmla="*/ 8 h 107"/>
                  <a:gd name="T4" fmla="*/ 0 w 71"/>
                  <a:gd name="T5" fmla="*/ 100 h 107"/>
                  <a:gd name="T6" fmla="*/ 7 w 71"/>
                  <a:gd name="T7" fmla="*/ 107 h 107"/>
                  <a:gd name="T8" fmla="*/ 16 w 71"/>
                  <a:gd name="T9" fmla="*/ 100 h 107"/>
                  <a:gd name="T10" fmla="*/ 26 w 71"/>
                  <a:gd name="T11" fmla="*/ 61 h 107"/>
                  <a:gd name="T12" fmla="*/ 71 w 71"/>
                  <a:gd name="T13" fmla="*/ 61 h 107"/>
                  <a:gd name="T14" fmla="*/ 30 w 71"/>
                  <a:gd name="T15" fmla="*/ 45 h 107"/>
                  <a:gd name="T16" fmla="*/ 40 w 71"/>
                  <a:gd name="T17" fmla="*/ 8 h 107"/>
                  <a:gd name="T18" fmla="*/ 35 w 71"/>
                  <a:gd name="T1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1" h="107">
                    <a:moveTo>
                      <a:pt x="35" y="0"/>
                    </a:moveTo>
                    <a:lnTo>
                      <a:pt x="25" y="8"/>
                    </a:lnTo>
                    <a:lnTo>
                      <a:pt x="0" y="100"/>
                    </a:lnTo>
                    <a:lnTo>
                      <a:pt x="7" y="107"/>
                    </a:lnTo>
                    <a:lnTo>
                      <a:pt x="16" y="100"/>
                    </a:lnTo>
                    <a:lnTo>
                      <a:pt x="26" y="61"/>
                    </a:lnTo>
                    <a:lnTo>
                      <a:pt x="71" y="61"/>
                    </a:lnTo>
                    <a:lnTo>
                      <a:pt x="30" y="45"/>
                    </a:lnTo>
                    <a:lnTo>
                      <a:pt x="40" y="8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97" name="Freeform 1750"/>
              <p:cNvSpPr>
                <a:spLocks/>
              </p:cNvSpPr>
              <p:nvPr/>
            </p:nvSpPr>
            <p:spPr bwMode="auto">
              <a:xfrm>
                <a:off x="6759" y="6269"/>
                <a:ext cx="20" cy="24"/>
              </a:xfrm>
              <a:custGeom>
                <a:avLst/>
                <a:gdLst>
                  <a:gd name="T0" fmla="*/ 29 w 81"/>
                  <a:gd name="T1" fmla="*/ 0 h 96"/>
                  <a:gd name="T2" fmla="*/ 19 w 81"/>
                  <a:gd name="T3" fmla="*/ 10 h 96"/>
                  <a:gd name="T4" fmla="*/ 11 w 81"/>
                  <a:gd name="T5" fmla="*/ 27 h 96"/>
                  <a:gd name="T6" fmla="*/ 1 w 81"/>
                  <a:gd name="T7" fmla="*/ 65 h 96"/>
                  <a:gd name="T8" fmla="*/ 0 w 81"/>
                  <a:gd name="T9" fmla="*/ 72 h 96"/>
                  <a:gd name="T10" fmla="*/ 3 w 81"/>
                  <a:gd name="T11" fmla="*/ 87 h 96"/>
                  <a:gd name="T12" fmla="*/ 7 w 81"/>
                  <a:gd name="T13" fmla="*/ 91 h 96"/>
                  <a:gd name="T14" fmla="*/ 23 w 81"/>
                  <a:gd name="T15" fmla="*/ 96 h 96"/>
                  <a:gd name="T16" fmla="*/ 61 w 81"/>
                  <a:gd name="T17" fmla="*/ 96 h 96"/>
                  <a:gd name="T18" fmla="*/ 70 w 81"/>
                  <a:gd name="T19" fmla="*/ 89 h 96"/>
                  <a:gd name="T20" fmla="*/ 65 w 81"/>
                  <a:gd name="T21" fmla="*/ 81 h 96"/>
                  <a:gd name="T22" fmla="*/ 27 w 81"/>
                  <a:gd name="T23" fmla="*/ 81 h 96"/>
                  <a:gd name="T24" fmla="*/ 18 w 81"/>
                  <a:gd name="T25" fmla="*/ 76 h 96"/>
                  <a:gd name="T26" fmla="*/ 16 w 81"/>
                  <a:gd name="T27" fmla="*/ 65 h 96"/>
                  <a:gd name="T28" fmla="*/ 20 w 81"/>
                  <a:gd name="T29" fmla="*/ 50 h 96"/>
                  <a:gd name="T30" fmla="*/ 81 w 81"/>
                  <a:gd name="T31" fmla="*/ 50 h 96"/>
                  <a:gd name="T32" fmla="*/ 24 w 81"/>
                  <a:gd name="T33" fmla="*/ 34 h 96"/>
                  <a:gd name="T34" fmla="*/ 25 w 81"/>
                  <a:gd name="T35" fmla="*/ 27 h 96"/>
                  <a:gd name="T36" fmla="*/ 27 w 81"/>
                  <a:gd name="T37" fmla="*/ 27 h 96"/>
                  <a:gd name="T38" fmla="*/ 37 w 81"/>
                  <a:gd name="T39" fmla="*/ 11 h 96"/>
                  <a:gd name="T40" fmla="*/ 37 w 81"/>
                  <a:gd name="T41" fmla="*/ 10 h 96"/>
                  <a:gd name="T42" fmla="*/ 55 w 81"/>
                  <a:gd name="T43" fmla="*/ 5 h 96"/>
                  <a:gd name="T44" fmla="*/ 29 w 81"/>
                  <a:gd name="T4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" h="96">
                    <a:moveTo>
                      <a:pt x="29" y="0"/>
                    </a:moveTo>
                    <a:lnTo>
                      <a:pt x="19" y="10"/>
                    </a:lnTo>
                    <a:lnTo>
                      <a:pt x="11" y="27"/>
                    </a:lnTo>
                    <a:lnTo>
                      <a:pt x="1" y="65"/>
                    </a:lnTo>
                    <a:lnTo>
                      <a:pt x="0" y="72"/>
                    </a:lnTo>
                    <a:lnTo>
                      <a:pt x="3" y="87"/>
                    </a:lnTo>
                    <a:lnTo>
                      <a:pt x="7" y="91"/>
                    </a:lnTo>
                    <a:lnTo>
                      <a:pt x="23" y="96"/>
                    </a:lnTo>
                    <a:lnTo>
                      <a:pt x="61" y="96"/>
                    </a:lnTo>
                    <a:lnTo>
                      <a:pt x="70" y="89"/>
                    </a:lnTo>
                    <a:lnTo>
                      <a:pt x="65" y="81"/>
                    </a:lnTo>
                    <a:lnTo>
                      <a:pt x="27" y="81"/>
                    </a:lnTo>
                    <a:lnTo>
                      <a:pt x="18" y="76"/>
                    </a:lnTo>
                    <a:lnTo>
                      <a:pt x="16" y="65"/>
                    </a:lnTo>
                    <a:lnTo>
                      <a:pt x="20" y="50"/>
                    </a:lnTo>
                    <a:lnTo>
                      <a:pt x="81" y="50"/>
                    </a:lnTo>
                    <a:lnTo>
                      <a:pt x="24" y="34"/>
                    </a:lnTo>
                    <a:lnTo>
                      <a:pt x="25" y="27"/>
                    </a:lnTo>
                    <a:lnTo>
                      <a:pt x="27" y="27"/>
                    </a:lnTo>
                    <a:lnTo>
                      <a:pt x="37" y="11"/>
                    </a:lnTo>
                    <a:lnTo>
                      <a:pt x="37" y="10"/>
                    </a:lnTo>
                    <a:lnTo>
                      <a:pt x="55" y="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98" name="Freeform 1751"/>
              <p:cNvSpPr>
                <a:spLocks/>
              </p:cNvSpPr>
              <p:nvPr/>
            </p:nvSpPr>
            <p:spPr bwMode="auto">
              <a:xfrm>
                <a:off x="6765" y="6266"/>
                <a:ext cx="16" cy="15"/>
              </a:xfrm>
              <a:custGeom>
                <a:avLst/>
                <a:gdLst>
                  <a:gd name="T0" fmla="*/ 35 w 64"/>
                  <a:gd name="T1" fmla="*/ 0 h 61"/>
                  <a:gd name="T2" fmla="*/ 22 w 64"/>
                  <a:gd name="T3" fmla="*/ 1 h 61"/>
                  <a:gd name="T4" fmla="*/ 5 w 64"/>
                  <a:gd name="T5" fmla="*/ 11 h 61"/>
                  <a:gd name="T6" fmla="*/ 31 w 64"/>
                  <a:gd name="T7" fmla="*/ 16 h 61"/>
                  <a:gd name="T8" fmla="*/ 31 w 64"/>
                  <a:gd name="T9" fmla="*/ 16 h 61"/>
                  <a:gd name="T10" fmla="*/ 45 w 64"/>
                  <a:gd name="T11" fmla="*/ 22 h 61"/>
                  <a:gd name="T12" fmla="*/ 45 w 64"/>
                  <a:gd name="T13" fmla="*/ 22 h 61"/>
                  <a:gd name="T14" fmla="*/ 48 w 64"/>
                  <a:gd name="T15" fmla="*/ 38 h 61"/>
                  <a:gd name="T16" fmla="*/ 45 w 64"/>
                  <a:gd name="T17" fmla="*/ 45 h 61"/>
                  <a:gd name="T18" fmla="*/ 0 w 64"/>
                  <a:gd name="T19" fmla="*/ 45 h 61"/>
                  <a:gd name="T20" fmla="*/ 57 w 64"/>
                  <a:gd name="T21" fmla="*/ 61 h 61"/>
                  <a:gd name="T22" fmla="*/ 63 w 64"/>
                  <a:gd name="T23" fmla="*/ 38 h 61"/>
                  <a:gd name="T24" fmla="*/ 64 w 64"/>
                  <a:gd name="T25" fmla="*/ 26 h 61"/>
                  <a:gd name="T26" fmla="*/ 59 w 64"/>
                  <a:gd name="T27" fmla="*/ 11 h 61"/>
                  <a:gd name="T28" fmla="*/ 50 w 64"/>
                  <a:gd name="T29" fmla="*/ 4 h 61"/>
                  <a:gd name="T30" fmla="*/ 35 w 64"/>
                  <a:gd name="T3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61">
                    <a:moveTo>
                      <a:pt x="35" y="0"/>
                    </a:moveTo>
                    <a:lnTo>
                      <a:pt x="22" y="1"/>
                    </a:lnTo>
                    <a:lnTo>
                      <a:pt x="5" y="11"/>
                    </a:lnTo>
                    <a:lnTo>
                      <a:pt x="31" y="16"/>
                    </a:lnTo>
                    <a:lnTo>
                      <a:pt x="31" y="16"/>
                    </a:lnTo>
                    <a:lnTo>
                      <a:pt x="45" y="22"/>
                    </a:lnTo>
                    <a:lnTo>
                      <a:pt x="45" y="22"/>
                    </a:lnTo>
                    <a:lnTo>
                      <a:pt x="48" y="38"/>
                    </a:lnTo>
                    <a:lnTo>
                      <a:pt x="45" y="45"/>
                    </a:lnTo>
                    <a:lnTo>
                      <a:pt x="0" y="45"/>
                    </a:lnTo>
                    <a:lnTo>
                      <a:pt x="57" y="61"/>
                    </a:lnTo>
                    <a:lnTo>
                      <a:pt x="63" y="38"/>
                    </a:lnTo>
                    <a:lnTo>
                      <a:pt x="64" y="26"/>
                    </a:lnTo>
                    <a:lnTo>
                      <a:pt x="59" y="11"/>
                    </a:lnTo>
                    <a:lnTo>
                      <a:pt x="50" y="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699" name="Freeform 1752"/>
              <p:cNvSpPr>
                <a:spLocks/>
              </p:cNvSpPr>
              <p:nvPr/>
            </p:nvSpPr>
            <p:spPr bwMode="auto">
              <a:xfrm>
                <a:off x="6786" y="6258"/>
                <a:ext cx="14" cy="32"/>
              </a:xfrm>
              <a:custGeom>
                <a:avLst/>
                <a:gdLst>
                  <a:gd name="T0" fmla="*/ 35 w 58"/>
                  <a:gd name="T1" fmla="*/ 0 h 131"/>
                  <a:gd name="T2" fmla="*/ 23 w 58"/>
                  <a:gd name="T3" fmla="*/ 20 h 131"/>
                  <a:gd name="T4" fmla="*/ 1 w 58"/>
                  <a:gd name="T5" fmla="*/ 104 h 131"/>
                  <a:gd name="T6" fmla="*/ 0 w 58"/>
                  <a:gd name="T7" fmla="*/ 113 h 131"/>
                  <a:gd name="T8" fmla="*/ 5 w 58"/>
                  <a:gd name="T9" fmla="*/ 131 h 131"/>
                  <a:gd name="T10" fmla="*/ 33 w 58"/>
                  <a:gd name="T11" fmla="*/ 127 h 131"/>
                  <a:gd name="T12" fmla="*/ 19 w 58"/>
                  <a:gd name="T13" fmla="*/ 120 h 131"/>
                  <a:gd name="T14" fmla="*/ 16 w 58"/>
                  <a:gd name="T15" fmla="*/ 104 h 131"/>
                  <a:gd name="T16" fmla="*/ 24 w 58"/>
                  <a:gd name="T17" fmla="*/ 73 h 131"/>
                  <a:gd name="T18" fmla="*/ 36 w 58"/>
                  <a:gd name="T19" fmla="*/ 57 h 131"/>
                  <a:gd name="T20" fmla="*/ 54 w 58"/>
                  <a:gd name="T21" fmla="*/ 51 h 131"/>
                  <a:gd name="T22" fmla="*/ 32 w 58"/>
                  <a:gd name="T23" fmla="*/ 43 h 131"/>
                  <a:gd name="T24" fmla="*/ 38 w 58"/>
                  <a:gd name="T25" fmla="*/ 20 h 131"/>
                  <a:gd name="T26" fmla="*/ 46 w 58"/>
                  <a:gd name="T27" fmla="*/ 9 h 131"/>
                  <a:gd name="T28" fmla="*/ 58 w 58"/>
                  <a:gd name="T29" fmla="*/ 4 h 131"/>
                  <a:gd name="T30" fmla="*/ 35 w 58"/>
                  <a:gd name="T31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8" h="131">
                    <a:moveTo>
                      <a:pt x="35" y="0"/>
                    </a:moveTo>
                    <a:lnTo>
                      <a:pt x="23" y="20"/>
                    </a:lnTo>
                    <a:lnTo>
                      <a:pt x="1" y="104"/>
                    </a:lnTo>
                    <a:lnTo>
                      <a:pt x="0" y="113"/>
                    </a:lnTo>
                    <a:lnTo>
                      <a:pt x="5" y="131"/>
                    </a:lnTo>
                    <a:lnTo>
                      <a:pt x="33" y="127"/>
                    </a:lnTo>
                    <a:lnTo>
                      <a:pt x="19" y="120"/>
                    </a:lnTo>
                    <a:lnTo>
                      <a:pt x="16" y="104"/>
                    </a:lnTo>
                    <a:lnTo>
                      <a:pt x="24" y="73"/>
                    </a:lnTo>
                    <a:lnTo>
                      <a:pt x="36" y="57"/>
                    </a:lnTo>
                    <a:lnTo>
                      <a:pt x="54" y="51"/>
                    </a:lnTo>
                    <a:lnTo>
                      <a:pt x="32" y="43"/>
                    </a:lnTo>
                    <a:lnTo>
                      <a:pt x="38" y="20"/>
                    </a:lnTo>
                    <a:lnTo>
                      <a:pt x="46" y="9"/>
                    </a:lnTo>
                    <a:lnTo>
                      <a:pt x="58" y="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00" name="Freeform 1753"/>
              <p:cNvSpPr>
                <a:spLocks/>
              </p:cNvSpPr>
              <p:nvPr/>
            </p:nvSpPr>
            <p:spPr bwMode="auto">
              <a:xfrm>
                <a:off x="6787" y="6255"/>
                <a:ext cx="20" cy="38"/>
              </a:xfrm>
              <a:custGeom>
                <a:avLst/>
                <a:gdLst>
                  <a:gd name="T0" fmla="*/ 57 w 81"/>
                  <a:gd name="T1" fmla="*/ 0 h 153"/>
                  <a:gd name="T2" fmla="*/ 53 w 81"/>
                  <a:gd name="T3" fmla="*/ 1 h 153"/>
                  <a:gd name="T4" fmla="*/ 33 w 81"/>
                  <a:gd name="T5" fmla="*/ 9 h 153"/>
                  <a:gd name="T6" fmla="*/ 30 w 81"/>
                  <a:gd name="T7" fmla="*/ 11 h 153"/>
                  <a:gd name="T8" fmla="*/ 53 w 81"/>
                  <a:gd name="T9" fmla="*/ 15 h 153"/>
                  <a:gd name="T10" fmla="*/ 63 w 81"/>
                  <a:gd name="T11" fmla="*/ 20 h 153"/>
                  <a:gd name="T12" fmla="*/ 64 w 81"/>
                  <a:gd name="T13" fmla="*/ 31 h 153"/>
                  <a:gd name="T14" fmla="*/ 58 w 81"/>
                  <a:gd name="T15" fmla="*/ 41 h 153"/>
                  <a:gd name="T16" fmla="*/ 48 w 81"/>
                  <a:gd name="T17" fmla="*/ 46 h 153"/>
                  <a:gd name="T18" fmla="*/ 27 w 81"/>
                  <a:gd name="T19" fmla="*/ 54 h 153"/>
                  <a:gd name="T20" fmla="*/ 49 w 81"/>
                  <a:gd name="T21" fmla="*/ 62 h 153"/>
                  <a:gd name="T22" fmla="*/ 63 w 81"/>
                  <a:gd name="T23" fmla="*/ 68 h 153"/>
                  <a:gd name="T24" fmla="*/ 64 w 81"/>
                  <a:gd name="T25" fmla="*/ 84 h 153"/>
                  <a:gd name="T26" fmla="*/ 57 w 81"/>
                  <a:gd name="T27" fmla="*/ 115 h 153"/>
                  <a:gd name="T28" fmla="*/ 46 w 81"/>
                  <a:gd name="T29" fmla="*/ 131 h 153"/>
                  <a:gd name="T30" fmla="*/ 28 w 81"/>
                  <a:gd name="T31" fmla="*/ 138 h 153"/>
                  <a:gd name="T32" fmla="*/ 0 w 81"/>
                  <a:gd name="T33" fmla="*/ 142 h 153"/>
                  <a:gd name="T34" fmla="*/ 6 w 81"/>
                  <a:gd name="T35" fmla="*/ 148 h 153"/>
                  <a:gd name="T36" fmla="*/ 24 w 81"/>
                  <a:gd name="T37" fmla="*/ 153 h 153"/>
                  <a:gd name="T38" fmla="*/ 33 w 81"/>
                  <a:gd name="T39" fmla="*/ 152 h 153"/>
                  <a:gd name="T40" fmla="*/ 54 w 81"/>
                  <a:gd name="T41" fmla="*/ 142 h 153"/>
                  <a:gd name="T42" fmla="*/ 62 w 81"/>
                  <a:gd name="T43" fmla="*/ 134 h 153"/>
                  <a:gd name="T44" fmla="*/ 72 w 81"/>
                  <a:gd name="T45" fmla="*/ 115 h 153"/>
                  <a:gd name="T46" fmla="*/ 80 w 81"/>
                  <a:gd name="T47" fmla="*/ 84 h 153"/>
                  <a:gd name="T48" fmla="*/ 81 w 81"/>
                  <a:gd name="T49" fmla="*/ 82 h 153"/>
                  <a:gd name="T50" fmla="*/ 80 w 81"/>
                  <a:gd name="T51" fmla="*/ 63 h 153"/>
                  <a:gd name="T52" fmla="*/ 80 w 81"/>
                  <a:gd name="T53" fmla="*/ 62 h 153"/>
                  <a:gd name="T54" fmla="*/ 67 w 81"/>
                  <a:gd name="T55" fmla="*/ 49 h 153"/>
                  <a:gd name="T56" fmla="*/ 67 w 81"/>
                  <a:gd name="T57" fmla="*/ 49 h 153"/>
                  <a:gd name="T58" fmla="*/ 80 w 81"/>
                  <a:gd name="T59" fmla="*/ 31 h 153"/>
                  <a:gd name="T60" fmla="*/ 80 w 81"/>
                  <a:gd name="T61" fmla="*/ 27 h 153"/>
                  <a:gd name="T62" fmla="*/ 76 w 81"/>
                  <a:gd name="T63" fmla="*/ 9 h 153"/>
                  <a:gd name="T64" fmla="*/ 75 w 81"/>
                  <a:gd name="T65" fmla="*/ 6 h 153"/>
                  <a:gd name="T66" fmla="*/ 57 w 81"/>
                  <a:gd name="T67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1" h="153">
                    <a:moveTo>
                      <a:pt x="57" y="0"/>
                    </a:moveTo>
                    <a:lnTo>
                      <a:pt x="53" y="1"/>
                    </a:lnTo>
                    <a:lnTo>
                      <a:pt x="33" y="9"/>
                    </a:lnTo>
                    <a:lnTo>
                      <a:pt x="30" y="11"/>
                    </a:lnTo>
                    <a:lnTo>
                      <a:pt x="53" y="15"/>
                    </a:lnTo>
                    <a:lnTo>
                      <a:pt x="63" y="20"/>
                    </a:lnTo>
                    <a:lnTo>
                      <a:pt x="64" y="31"/>
                    </a:lnTo>
                    <a:lnTo>
                      <a:pt x="58" y="41"/>
                    </a:lnTo>
                    <a:lnTo>
                      <a:pt x="48" y="46"/>
                    </a:lnTo>
                    <a:lnTo>
                      <a:pt x="27" y="54"/>
                    </a:lnTo>
                    <a:lnTo>
                      <a:pt x="49" y="62"/>
                    </a:lnTo>
                    <a:lnTo>
                      <a:pt x="63" y="68"/>
                    </a:lnTo>
                    <a:lnTo>
                      <a:pt x="64" y="84"/>
                    </a:lnTo>
                    <a:lnTo>
                      <a:pt x="57" y="115"/>
                    </a:lnTo>
                    <a:lnTo>
                      <a:pt x="46" y="131"/>
                    </a:lnTo>
                    <a:lnTo>
                      <a:pt x="28" y="138"/>
                    </a:lnTo>
                    <a:lnTo>
                      <a:pt x="0" y="142"/>
                    </a:lnTo>
                    <a:lnTo>
                      <a:pt x="6" y="148"/>
                    </a:lnTo>
                    <a:lnTo>
                      <a:pt x="24" y="153"/>
                    </a:lnTo>
                    <a:lnTo>
                      <a:pt x="33" y="152"/>
                    </a:lnTo>
                    <a:lnTo>
                      <a:pt x="54" y="142"/>
                    </a:lnTo>
                    <a:lnTo>
                      <a:pt x="62" y="134"/>
                    </a:lnTo>
                    <a:lnTo>
                      <a:pt x="72" y="115"/>
                    </a:lnTo>
                    <a:lnTo>
                      <a:pt x="80" y="84"/>
                    </a:lnTo>
                    <a:lnTo>
                      <a:pt x="81" y="82"/>
                    </a:lnTo>
                    <a:lnTo>
                      <a:pt x="80" y="63"/>
                    </a:lnTo>
                    <a:lnTo>
                      <a:pt x="80" y="62"/>
                    </a:lnTo>
                    <a:lnTo>
                      <a:pt x="67" y="49"/>
                    </a:lnTo>
                    <a:lnTo>
                      <a:pt x="67" y="49"/>
                    </a:lnTo>
                    <a:lnTo>
                      <a:pt x="80" y="31"/>
                    </a:lnTo>
                    <a:lnTo>
                      <a:pt x="80" y="27"/>
                    </a:lnTo>
                    <a:lnTo>
                      <a:pt x="76" y="9"/>
                    </a:lnTo>
                    <a:lnTo>
                      <a:pt x="75" y="6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01" name="Freeform 1754"/>
              <p:cNvSpPr>
                <a:spLocks/>
              </p:cNvSpPr>
              <p:nvPr/>
            </p:nvSpPr>
            <p:spPr bwMode="auto">
              <a:xfrm>
                <a:off x="6813" y="6291"/>
                <a:ext cx="14" cy="2"/>
              </a:xfrm>
              <a:custGeom>
                <a:avLst/>
                <a:gdLst>
                  <a:gd name="T0" fmla="*/ 0 w 58"/>
                  <a:gd name="T1" fmla="*/ 0 h 9"/>
                  <a:gd name="T2" fmla="*/ 5 w 58"/>
                  <a:gd name="T3" fmla="*/ 4 h 9"/>
                  <a:gd name="T4" fmla="*/ 19 w 58"/>
                  <a:gd name="T5" fmla="*/ 9 h 9"/>
                  <a:gd name="T6" fmla="*/ 35 w 58"/>
                  <a:gd name="T7" fmla="*/ 9 h 9"/>
                  <a:gd name="T8" fmla="*/ 41 w 58"/>
                  <a:gd name="T9" fmla="*/ 8 h 9"/>
                  <a:gd name="T10" fmla="*/ 58 w 58"/>
                  <a:gd name="T11" fmla="*/ 0 h 9"/>
                  <a:gd name="T12" fmla="*/ 0 w 58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9">
                    <a:moveTo>
                      <a:pt x="0" y="0"/>
                    </a:moveTo>
                    <a:lnTo>
                      <a:pt x="5" y="4"/>
                    </a:lnTo>
                    <a:lnTo>
                      <a:pt x="19" y="9"/>
                    </a:lnTo>
                    <a:lnTo>
                      <a:pt x="35" y="9"/>
                    </a:lnTo>
                    <a:lnTo>
                      <a:pt x="41" y="8"/>
                    </a:lnTo>
                    <a:lnTo>
                      <a:pt x="5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02" name="Freeform 1755"/>
              <p:cNvSpPr>
                <a:spLocks/>
              </p:cNvSpPr>
              <p:nvPr/>
            </p:nvSpPr>
            <p:spPr bwMode="auto">
              <a:xfrm>
                <a:off x="6812" y="6270"/>
                <a:ext cx="19" cy="21"/>
              </a:xfrm>
              <a:custGeom>
                <a:avLst/>
                <a:gdLst>
                  <a:gd name="T0" fmla="*/ 22 w 79"/>
                  <a:gd name="T1" fmla="*/ 0 h 84"/>
                  <a:gd name="T2" fmla="*/ 13 w 79"/>
                  <a:gd name="T3" fmla="*/ 16 h 84"/>
                  <a:gd name="T4" fmla="*/ 1 w 79"/>
                  <a:gd name="T5" fmla="*/ 62 h 84"/>
                  <a:gd name="T6" fmla="*/ 0 w 79"/>
                  <a:gd name="T7" fmla="*/ 69 h 84"/>
                  <a:gd name="T8" fmla="*/ 4 w 79"/>
                  <a:gd name="T9" fmla="*/ 84 h 84"/>
                  <a:gd name="T10" fmla="*/ 27 w 79"/>
                  <a:gd name="T11" fmla="*/ 78 h 84"/>
                  <a:gd name="T12" fmla="*/ 18 w 79"/>
                  <a:gd name="T13" fmla="*/ 73 h 84"/>
                  <a:gd name="T14" fmla="*/ 17 w 79"/>
                  <a:gd name="T15" fmla="*/ 62 h 84"/>
                  <a:gd name="T16" fmla="*/ 28 w 79"/>
                  <a:gd name="T17" fmla="*/ 16 h 84"/>
                  <a:gd name="T18" fmla="*/ 36 w 79"/>
                  <a:gd name="T19" fmla="*/ 6 h 84"/>
                  <a:gd name="T20" fmla="*/ 48 w 79"/>
                  <a:gd name="T21" fmla="*/ 2 h 84"/>
                  <a:gd name="T22" fmla="*/ 79 w 79"/>
                  <a:gd name="T23" fmla="*/ 2 h 84"/>
                  <a:gd name="T24" fmla="*/ 22 w 79"/>
                  <a:gd name="T2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9" h="84">
                    <a:moveTo>
                      <a:pt x="22" y="0"/>
                    </a:moveTo>
                    <a:lnTo>
                      <a:pt x="13" y="16"/>
                    </a:lnTo>
                    <a:lnTo>
                      <a:pt x="1" y="62"/>
                    </a:lnTo>
                    <a:lnTo>
                      <a:pt x="0" y="69"/>
                    </a:lnTo>
                    <a:lnTo>
                      <a:pt x="4" y="84"/>
                    </a:lnTo>
                    <a:lnTo>
                      <a:pt x="27" y="78"/>
                    </a:lnTo>
                    <a:lnTo>
                      <a:pt x="18" y="73"/>
                    </a:lnTo>
                    <a:lnTo>
                      <a:pt x="17" y="62"/>
                    </a:lnTo>
                    <a:lnTo>
                      <a:pt x="28" y="16"/>
                    </a:lnTo>
                    <a:lnTo>
                      <a:pt x="36" y="6"/>
                    </a:lnTo>
                    <a:lnTo>
                      <a:pt x="48" y="2"/>
                    </a:lnTo>
                    <a:lnTo>
                      <a:pt x="79" y="2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03" name="Freeform 1756"/>
              <p:cNvSpPr>
                <a:spLocks/>
              </p:cNvSpPr>
              <p:nvPr/>
            </p:nvSpPr>
            <p:spPr bwMode="auto">
              <a:xfrm>
                <a:off x="6813" y="6266"/>
                <a:ext cx="23" cy="27"/>
              </a:xfrm>
              <a:custGeom>
                <a:avLst/>
                <a:gdLst>
                  <a:gd name="T0" fmla="*/ 86 w 91"/>
                  <a:gd name="T1" fmla="*/ 0 h 107"/>
                  <a:gd name="T2" fmla="*/ 48 w 91"/>
                  <a:gd name="T3" fmla="*/ 0 h 107"/>
                  <a:gd name="T4" fmla="*/ 41 w 91"/>
                  <a:gd name="T5" fmla="*/ 0 h 107"/>
                  <a:gd name="T6" fmla="*/ 24 w 91"/>
                  <a:gd name="T7" fmla="*/ 9 h 107"/>
                  <a:gd name="T8" fmla="*/ 18 w 91"/>
                  <a:gd name="T9" fmla="*/ 14 h 107"/>
                  <a:gd name="T10" fmla="*/ 75 w 91"/>
                  <a:gd name="T11" fmla="*/ 16 h 107"/>
                  <a:gd name="T12" fmla="*/ 58 w 91"/>
                  <a:gd name="T13" fmla="*/ 76 h 107"/>
                  <a:gd name="T14" fmla="*/ 51 w 91"/>
                  <a:gd name="T15" fmla="*/ 87 h 107"/>
                  <a:gd name="T16" fmla="*/ 39 w 91"/>
                  <a:gd name="T17" fmla="*/ 92 h 107"/>
                  <a:gd name="T18" fmla="*/ 23 w 91"/>
                  <a:gd name="T19" fmla="*/ 92 h 107"/>
                  <a:gd name="T20" fmla="*/ 0 w 91"/>
                  <a:gd name="T21" fmla="*/ 98 h 107"/>
                  <a:gd name="T22" fmla="*/ 58 w 91"/>
                  <a:gd name="T23" fmla="*/ 98 h 107"/>
                  <a:gd name="T24" fmla="*/ 59 w 91"/>
                  <a:gd name="T25" fmla="*/ 101 h 107"/>
                  <a:gd name="T26" fmla="*/ 73 w 91"/>
                  <a:gd name="T27" fmla="*/ 107 h 107"/>
                  <a:gd name="T28" fmla="*/ 82 w 91"/>
                  <a:gd name="T29" fmla="*/ 100 h 107"/>
                  <a:gd name="T30" fmla="*/ 77 w 91"/>
                  <a:gd name="T31" fmla="*/ 92 h 107"/>
                  <a:gd name="T32" fmla="*/ 71 w 91"/>
                  <a:gd name="T33" fmla="*/ 84 h 107"/>
                  <a:gd name="T34" fmla="*/ 91 w 91"/>
                  <a:gd name="T35" fmla="*/ 8 h 107"/>
                  <a:gd name="T36" fmla="*/ 86 w 91"/>
                  <a:gd name="T3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1" h="107">
                    <a:moveTo>
                      <a:pt x="86" y="0"/>
                    </a:moveTo>
                    <a:lnTo>
                      <a:pt x="48" y="0"/>
                    </a:lnTo>
                    <a:lnTo>
                      <a:pt x="41" y="0"/>
                    </a:lnTo>
                    <a:lnTo>
                      <a:pt x="24" y="9"/>
                    </a:lnTo>
                    <a:lnTo>
                      <a:pt x="18" y="14"/>
                    </a:lnTo>
                    <a:lnTo>
                      <a:pt x="75" y="16"/>
                    </a:lnTo>
                    <a:lnTo>
                      <a:pt x="58" y="76"/>
                    </a:lnTo>
                    <a:lnTo>
                      <a:pt x="51" y="87"/>
                    </a:lnTo>
                    <a:lnTo>
                      <a:pt x="39" y="92"/>
                    </a:lnTo>
                    <a:lnTo>
                      <a:pt x="23" y="92"/>
                    </a:lnTo>
                    <a:lnTo>
                      <a:pt x="0" y="98"/>
                    </a:lnTo>
                    <a:lnTo>
                      <a:pt x="58" y="98"/>
                    </a:lnTo>
                    <a:lnTo>
                      <a:pt x="59" y="101"/>
                    </a:lnTo>
                    <a:lnTo>
                      <a:pt x="73" y="107"/>
                    </a:lnTo>
                    <a:lnTo>
                      <a:pt x="82" y="100"/>
                    </a:lnTo>
                    <a:lnTo>
                      <a:pt x="77" y="92"/>
                    </a:lnTo>
                    <a:lnTo>
                      <a:pt x="71" y="84"/>
                    </a:lnTo>
                    <a:lnTo>
                      <a:pt x="91" y="8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04" name="Freeform 1757"/>
              <p:cNvSpPr>
                <a:spLocks/>
              </p:cNvSpPr>
              <p:nvPr/>
            </p:nvSpPr>
            <p:spPr bwMode="auto">
              <a:xfrm>
                <a:off x="6730" y="5985"/>
                <a:ext cx="13" cy="4"/>
              </a:xfrm>
              <a:custGeom>
                <a:avLst/>
                <a:gdLst>
                  <a:gd name="T0" fmla="*/ 48 w 53"/>
                  <a:gd name="T1" fmla="*/ 0 h 16"/>
                  <a:gd name="T2" fmla="*/ 9 w 53"/>
                  <a:gd name="T3" fmla="*/ 0 h 16"/>
                  <a:gd name="T4" fmla="*/ 0 w 53"/>
                  <a:gd name="T5" fmla="*/ 8 h 16"/>
                  <a:gd name="T6" fmla="*/ 5 w 53"/>
                  <a:gd name="T7" fmla="*/ 16 h 16"/>
                  <a:gd name="T8" fmla="*/ 44 w 53"/>
                  <a:gd name="T9" fmla="*/ 16 h 16"/>
                  <a:gd name="T10" fmla="*/ 53 w 53"/>
                  <a:gd name="T11" fmla="*/ 8 h 16"/>
                  <a:gd name="T12" fmla="*/ 48 w 53"/>
                  <a:gd name="T13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16">
                    <a:moveTo>
                      <a:pt x="48" y="0"/>
                    </a:moveTo>
                    <a:lnTo>
                      <a:pt x="9" y="0"/>
                    </a:lnTo>
                    <a:lnTo>
                      <a:pt x="0" y="8"/>
                    </a:lnTo>
                    <a:lnTo>
                      <a:pt x="5" y="16"/>
                    </a:lnTo>
                    <a:lnTo>
                      <a:pt x="44" y="16"/>
                    </a:lnTo>
                    <a:lnTo>
                      <a:pt x="53" y="8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05" name="Freeform 1758"/>
              <p:cNvSpPr>
                <a:spLocks/>
              </p:cNvSpPr>
              <p:nvPr/>
            </p:nvSpPr>
            <p:spPr bwMode="auto">
              <a:xfrm>
                <a:off x="6733" y="5966"/>
                <a:ext cx="11" cy="15"/>
              </a:xfrm>
              <a:custGeom>
                <a:avLst/>
                <a:gdLst>
                  <a:gd name="T0" fmla="*/ 17 w 41"/>
                  <a:gd name="T1" fmla="*/ 0 h 61"/>
                  <a:gd name="T2" fmla="*/ 4 w 41"/>
                  <a:gd name="T3" fmla="*/ 18 h 61"/>
                  <a:gd name="T4" fmla="*/ 0 w 41"/>
                  <a:gd name="T5" fmla="*/ 34 h 61"/>
                  <a:gd name="T6" fmla="*/ 0 w 41"/>
                  <a:gd name="T7" fmla="*/ 34 h 61"/>
                  <a:gd name="T8" fmla="*/ 2 w 41"/>
                  <a:gd name="T9" fmla="*/ 53 h 61"/>
                  <a:gd name="T10" fmla="*/ 4 w 41"/>
                  <a:gd name="T11" fmla="*/ 53 h 61"/>
                  <a:gd name="T12" fmla="*/ 19 w 41"/>
                  <a:gd name="T13" fmla="*/ 61 h 61"/>
                  <a:gd name="T14" fmla="*/ 20 w 41"/>
                  <a:gd name="T15" fmla="*/ 61 h 61"/>
                  <a:gd name="T16" fmla="*/ 41 w 41"/>
                  <a:gd name="T17" fmla="*/ 53 h 61"/>
                  <a:gd name="T18" fmla="*/ 41 w 41"/>
                  <a:gd name="T19" fmla="*/ 52 h 61"/>
                  <a:gd name="T20" fmla="*/ 24 w 41"/>
                  <a:gd name="T21" fmla="*/ 45 h 61"/>
                  <a:gd name="T22" fmla="*/ 17 w 41"/>
                  <a:gd name="T23" fmla="*/ 42 h 61"/>
                  <a:gd name="T24" fmla="*/ 15 w 41"/>
                  <a:gd name="T25" fmla="*/ 34 h 61"/>
                  <a:gd name="T26" fmla="*/ 19 w 41"/>
                  <a:gd name="T27" fmla="*/ 18 h 61"/>
                  <a:gd name="T28" fmla="*/ 24 w 41"/>
                  <a:gd name="T29" fmla="*/ 11 h 61"/>
                  <a:gd name="T30" fmla="*/ 33 w 41"/>
                  <a:gd name="T31" fmla="*/ 7 h 61"/>
                  <a:gd name="T32" fmla="*/ 17 w 41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61">
                    <a:moveTo>
                      <a:pt x="17" y="0"/>
                    </a:moveTo>
                    <a:lnTo>
                      <a:pt x="4" y="18"/>
                    </a:lnTo>
                    <a:lnTo>
                      <a:pt x="0" y="34"/>
                    </a:lnTo>
                    <a:lnTo>
                      <a:pt x="0" y="34"/>
                    </a:lnTo>
                    <a:lnTo>
                      <a:pt x="2" y="53"/>
                    </a:lnTo>
                    <a:lnTo>
                      <a:pt x="4" y="53"/>
                    </a:lnTo>
                    <a:lnTo>
                      <a:pt x="19" y="61"/>
                    </a:lnTo>
                    <a:lnTo>
                      <a:pt x="20" y="61"/>
                    </a:lnTo>
                    <a:lnTo>
                      <a:pt x="41" y="53"/>
                    </a:lnTo>
                    <a:lnTo>
                      <a:pt x="41" y="52"/>
                    </a:lnTo>
                    <a:lnTo>
                      <a:pt x="24" y="45"/>
                    </a:lnTo>
                    <a:lnTo>
                      <a:pt x="17" y="42"/>
                    </a:lnTo>
                    <a:lnTo>
                      <a:pt x="15" y="34"/>
                    </a:lnTo>
                    <a:lnTo>
                      <a:pt x="19" y="18"/>
                    </a:lnTo>
                    <a:lnTo>
                      <a:pt x="24" y="11"/>
                    </a:lnTo>
                    <a:lnTo>
                      <a:pt x="33" y="7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06" name="Freeform 1759"/>
              <p:cNvSpPr>
                <a:spLocks/>
              </p:cNvSpPr>
              <p:nvPr/>
            </p:nvSpPr>
            <p:spPr bwMode="auto">
              <a:xfrm>
                <a:off x="6737" y="5964"/>
                <a:ext cx="11" cy="15"/>
              </a:xfrm>
              <a:custGeom>
                <a:avLst/>
                <a:gdLst>
                  <a:gd name="T0" fmla="*/ 21 w 41"/>
                  <a:gd name="T1" fmla="*/ 0 h 59"/>
                  <a:gd name="T2" fmla="*/ 20 w 41"/>
                  <a:gd name="T3" fmla="*/ 0 h 59"/>
                  <a:gd name="T4" fmla="*/ 0 w 41"/>
                  <a:gd name="T5" fmla="*/ 6 h 59"/>
                  <a:gd name="T6" fmla="*/ 0 w 41"/>
                  <a:gd name="T7" fmla="*/ 7 h 59"/>
                  <a:gd name="T8" fmla="*/ 16 w 41"/>
                  <a:gd name="T9" fmla="*/ 14 h 59"/>
                  <a:gd name="T10" fmla="*/ 24 w 41"/>
                  <a:gd name="T11" fmla="*/ 18 h 59"/>
                  <a:gd name="T12" fmla="*/ 25 w 41"/>
                  <a:gd name="T13" fmla="*/ 25 h 59"/>
                  <a:gd name="T14" fmla="*/ 21 w 41"/>
                  <a:gd name="T15" fmla="*/ 41 h 59"/>
                  <a:gd name="T16" fmla="*/ 16 w 41"/>
                  <a:gd name="T17" fmla="*/ 49 h 59"/>
                  <a:gd name="T18" fmla="*/ 7 w 41"/>
                  <a:gd name="T19" fmla="*/ 52 h 59"/>
                  <a:gd name="T20" fmla="*/ 24 w 41"/>
                  <a:gd name="T21" fmla="*/ 59 h 59"/>
                  <a:gd name="T22" fmla="*/ 37 w 41"/>
                  <a:gd name="T23" fmla="*/ 41 h 59"/>
                  <a:gd name="T24" fmla="*/ 41 w 41"/>
                  <a:gd name="T25" fmla="*/ 25 h 59"/>
                  <a:gd name="T26" fmla="*/ 41 w 41"/>
                  <a:gd name="T27" fmla="*/ 25 h 59"/>
                  <a:gd name="T28" fmla="*/ 38 w 41"/>
                  <a:gd name="T29" fmla="*/ 6 h 59"/>
                  <a:gd name="T30" fmla="*/ 37 w 41"/>
                  <a:gd name="T31" fmla="*/ 6 h 59"/>
                  <a:gd name="T32" fmla="*/ 21 w 41"/>
                  <a:gd name="T3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1" h="59">
                    <a:moveTo>
                      <a:pt x="21" y="0"/>
                    </a:moveTo>
                    <a:lnTo>
                      <a:pt x="20" y="0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6" y="14"/>
                    </a:lnTo>
                    <a:lnTo>
                      <a:pt x="24" y="18"/>
                    </a:lnTo>
                    <a:lnTo>
                      <a:pt x="25" y="25"/>
                    </a:lnTo>
                    <a:lnTo>
                      <a:pt x="21" y="41"/>
                    </a:lnTo>
                    <a:lnTo>
                      <a:pt x="16" y="49"/>
                    </a:lnTo>
                    <a:lnTo>
                      <a:pt x="7" y="52"/>
                    </a:lnTo>
                    <a:lnTo>
                      <a:pt x="24" y="59"/>
                    </a:lnTo>
                    <a:lnTo>
                      <a:pt x="37" y="41"/>
                    </a:lnTo>
                    <a:lnTo>
                      <a:pt x="41" y="25"/>
                    </a:lnTo>
                    <a:lnTo>
                      <a:pt x="41" y="25"/>
                    </a:lnTo>
                    <a:lnTo>
                      <a:pt x="38" y="6"/>
                    </a:lnTo>
                    <a:lnTo>
                      <a:pt x="37" y="6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07" name="Freeform 1760"/>
              <p:cNvSpPr>
                <a:spLocks/>
              </p:cNvSpPr>
              <p:nvPr/>
            </p:nvSpPr>
            <p:spPr bwMode="auto">
              <a:xfrm>
                <a:off x="6702" y="5964"/>
                <a:ext cx="11" cy="37"/>
              </a:xfrm>
              <a:custGeom>
                <a:avLst/>
                <a:gdLst>
                  <a:gd name="T0" fmla="*/ 36 w 43"/>
                  <a:gd name="T1" fmla="*/ 0 h 144"/>
                  <a:gd name="T2" fmla="*/ 0 w 43"/>
                  <a:gd name="T3" fmla="*/ 136 h 144"/>
                  <a:gd name="T4" fmla="*/ 5 w 43"/>
                  <a:gd name="T5" fmla="*/ 144 h 144"/>
                  <a:gd name="T6" fmla="*/ 16 w 43"/>
                  <a:gd name="T7" fmla="*/ 136 h 144"/>
                  <a:gd name="T8" fmla="*/ 43 w 43"/>
                  <a:gd name="T9" fmla="*/ 31 h 144"/>
                  <a:gd name="T10" fmla="*/ 36 w 43"/>
                  <a:gd name="T1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3" h="144">
                    <a:moveTo>
                      <a:pt x="36" y="0"/>
                    </a:moveTo>
                    <a:lnTo>
                      <a:pt x="0" y="136"/>
                    </a:lnTo>
                    <a:lnTo>
                      <a:pt x="5" y="144"/>
                    </a:lnTo>
                    <a:lnTo>
                      <a:pt x="16" y="136"/>
                    </a:lnTo>
                    <a:lnTo>
                      <a:pt x="43" y="31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08" name="Freeform 1761"/>
              <p:cNvSpPr>
                <a:spLocks/>
              </p:cNvSpPr>
              <p:nvPr/>
            </p:nvSpPr>
            <p:spPr bwMode="auto">
              <a:xfrm>
                <a:off x="6721" y="5962"/>
                <a:ext cx="11" cy="37"/>
              </a:xfrm>
              <a:custGeom>
                <a:avLst/>
                <a:gdLst>
                  <a:gd name="T0" fmla="*/ 39 w 44"/>
                  <a:gd name="T1" fmla="*/ 0 h 144"/>
                  <a:gd name="T2" fmla="*/ 28 w 44"/>
                  <a:gd name="T3" fmla="*/ 8 h 144"/>
                  <a:gd name="T4" fmla="*/ 0 w 44"/>
                  <a:gd name="T5" fmla="*/ 112 h 144"/>
                  <a:gd name="T6" fmla="*/ 8 w 44"/>
                  <a:gd name="T7" fmla="*/ 144 h 144"/>
                  <a:gd name="T8" fmla="*/ 44 w 44"/>
                  <a:gd name="T9" fmla="*/ 8 h 144"/>
                  <a:gd name="T10" fmla="*/ 39 w 44"/>
                  <a:gd name="T1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144">
                    <a:moveTo>
                      <a:pt x="39" y="0"/>
                    </a:moveTo>
                    <a:lnTo>
                      <a:pt x="28" y="8"/>
                    </a:lnTo>
                    <a:lnTo>
                      <a:pt x="0" y="112"/>
                    </a:lnTo>
                    <a:lnTo>
                      <a:pt x="8" y="144"/>
                    </a:lnTo>
                    <a:lnTo>
                      <a:pt x="44" y="8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09" name="Freeform 1762"/>
              <p:cNvSpPr>
                <a:spLocks/>
              </p:cNvSpPr>
              <p:nvPr/>
            </p:nvSpPr>
            <p:spPr bwMode="auto">
              <a:xfrm>
                <a:off x="6711" y="5962"/>
                <a:ext cx="12" cy="39"/>
              </a:xfrm>
              <a:custGeom>
                <a:avLst/>
                <a:gdLst>
                  <a:gd name="T0" fmla="*/ 11 w 48"/>
                  <a:gd name="T1" fmla="*/ 0 h 152"/>
                  <a:gd name="T2" fmla="*/ 0 w 48"/>
                  <a:gd name="T3" fmla="*/ 8 h 152"/>
                  <a:gd name="T4" fmla="*/ 7 w 48"/>
                  <a:gd name="T5" fmla="*/ 39 h 152"/>
                  <a:gd name="T6" fmla="*/ 32 w 48"/>
                  <a:gd name="T7" fmla="*/ 148 h 152"/>
                  <a:gd name="T8" fmla="*/ 38 w 48"/>
                  <a:gd name="T9" fmla="*/ 152 h 152"/>
                  <a:gd name="T10" fmla="*/ 48 w 48"/>
                  <a:gd name="T11" fmla="*/ 144 h 152"/>
                  <a:gd name="T12" fmla="*/ 40 w 48"/>
                  <a:gd name="T13" fmla="*/ 112 h 152"/>
                  <a:gd name="T14" fmla="*/ 16 w 48"/>
                  <a:gd name="T15" fmla="*/ 4 h 152"/>
                  <a:gd name="T16" fmla="*/ 11 w 48"/>
                  <a:gd name="T17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" h="152">
                    <a:moveTo>
                      <a:pt x="11" y="0"/>
                    </a:moveTo>
                    <a:lnTo>
                      <a:pt x="0" y="8"/>
                    </a:lnTo>
                    <a:lnTo>
                      <a:pt x="7" y="39"/>
                    </a:lnTo>
                    <a:lnTo>
                      <a:pt x="32" y="148"/>
                    </a:lnTo>
                    <a:lnTo>
                      <a:pt x="38" y="152"/>
                    </a:lnTo>
                    <a:lnTo>
                      <a:pt x="48" y="144"/>
                    </a:lnTo>
                    <a:lnTo>
                      <a:pt x="40" y="112"/>
                    </a:lnTo>
                    <a:lnTo>
                      <a:pt x="16" y="4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10" name="Freeform 1763"/>
              <p:cNvSpPr>
                <a:spLocks/>
              </p:cNvSpPr>
              <p:nvPr/>
            </p:nvSpPr>
            <p:spPr bwMode="auto">
              <a:xfrm>
                <a:off x="6772" y="5977"/>
                <a:ext cx="19" cy="24"/>
              </a:xfrm>
              <a:custGeom>
                <a:avLst/>
                <a:gdLst>
                  <a:gd name="T0" fmla="*/ 25 w 79"/>
                  <a:gd name="T1" fmla="*/ 0 h 95"/>
                  <a:gd name="T2" fmla="*/ 15 w 79"/>
                  <a:gd name="T3" fmla="*/ 19 h 95"/>
                  <a:gd name="T4" fmla="*/ 2 w 79"/>
                  <a:gd name="T5" fmla="*/ 64 h 95"/>
                  <a:gd name="T6" fmla="*/ 0 w 79"/>
                  <a:gd name="T7" fmla="*/ 68 h 95"/>
                  <a:gd name="T8" fmla="*/ 4 w 79"/>
                  <a:gd name="T9" fmla="*/ 86 h 95"/>
                  <a:gd name="T10" fmla="*/ 7 w 79"/>
                  <a:gd name="T11" fmla="*/ 89 h 95"/>
                  <a:gd name="T12" fmla="*/ 24 w 79"/>
                  <a:gd name="T13" fmla="*/ 95 h 95"/>
                  <a:gd name="T14" fmla="*/ 39 w 79"/>
                  <a:gd name="T15" fmla="*/ 95 h 95"/>
                  <a:gd name="T16" fmla="*/ 43 w 79"/>
                  <a:gd name="T17" fmla="*/ 95 h 95"/>
                  <a:gd name="T18" fmla="*/ 63 w 79"/>
                  <a:gd name="T19" fmla="*/ 86 h 95"/>
                  <a:gd name="T20" fmla="*/ 66 w 79"/>
                  <a:gd name="T21" fmla="*/ 83 h 95"/>
                  <a:gd name="T22" fmla="*/ 27 w 79"/>
                  <a:gd name="T23" fmla="*/ 80 h 95"/>
                  <a:gd name="T24" fmla="*/ 18 w 79"/>
                  <a:gd name="T25" fmla="*/ 74 h 95"/>
                  <a:gd name="T26" fmla="*/ 17 w 79"/>
                  <a:gd name="T27" fmla="*/ 64 h 95"/>
                  <a:gd name="T28" fmla="*/ 29 w 79"/>
                  <a:gd name="T29" fmla="*/ 19 h 95"/>
                  <a:gd name="T30" fmla="*/ 36 w 79"/>
                  <a:gd name="T31" fmla="*/ 7 h 95"/>
                  <a:gd name="T32" fmla="*/ 48 w 79"/>
                  <a:gd name="T33" fmla="*/ 3 h 95"/>
                  <a:gd name="T34" fmla="*/ 79 w 79"/>
                  <a:gd name="T35" fmla="*/ 3 h 95"/>
                  <a:gd name="T36" fmla="*/ 25 w 79"/>
                  <a:gd name="T3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9" h="95">
                    <a:moveTo>
                      <a:pt x="25" y="0"/>
                    </a:moveTo>
                    <a:lnTo>
                      <a:pt x="15" y="19"/>
                    </a:lnTo>
                    <a:lnTo>
                      <a:pt x="2" y="64"/>
                    </a:lnTo>
                    <a:lnTo>
                      <a:pt x="0" y="68"/>
                    </a:lnTo>
                    <a:lnTo>
                      <a:pt x="4" y="86"/>
                    </a:lnTo>
                    <a:lnTo>
                      <a:pt x="7" y="89"/>
                    </a:lnTo>
                    <a:lnTo>
                      <a:pt x="24" y="95"/>
                    </a:lnTo>
                    <a:lnTo>
                      <a:pt x="39" y="95"/>
                    </a:lnTo>
                    <a:lnTo>
                      <a:pt x="43" y="95"/>
                    </a:lnTo>
                    <a:lnTo>
                      <a:pt x="63" y="86"/>
                    </a:lnTo>
                    <a:lnTo>
                      <a:pt x="66" y="83"/>
                    </a:lnTo>
                    <a:lnTo>
                      <a:pt x="27" y="80"/>
                    </a:lnTo>
                    <a:lnTo>
                      <a:pt x="18" y="74"/>
                    </a:lnTo>
                    <a:lnTo>
                      <a:pt x="17" y="64"/>
                    </a:lnTo>
                    <a:lnTo>
                      <a:pt x="29" y="19"/>
                    </a:lnTo>
                    <a:lnTo>
                      <a:pt x="36" y="7"/>
                    </a:lnTo>
                    <a:lnTo>
                      <a:pt x="48" y="3"/>
                    </a:lnTo>
                    <a:lnTo>
                      <a:pt x="79" y="3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11" name="Freeform 1764"/>
              <p:cNvSpPr>
                <a:spLocks/>
              </p:cNvSpPr>
              <p:nvPr/>
            </p:nvSpPr>
            <p:spPr bwMode="auto">
              <a:xfrm>
                <a:off x="6778" y="5962"/>
                <a:ext cx="20" cy="36"/>
              </a:xfrm>
              <a:custGeom>
                <a:avLst/>
                <a:gdLst>
                  <a:gd name="T0" fmla="*/ 55 w 78"/>
                  <a:gd name="T1" fmla="*/ 0 h 140"/>
                  <a:gd name="T2" fmla="*/ 32 w 78"/>
                  <a:gd name="T3" fmla="*/ 0 h 140"/>
                  <a:gd name="T4" fmla="*/ 23 w 78"/>
                  <a:gd name="T5" fmla="*/ 8 h 140"/>
                  <a:gd name="T6" fmla="*/ 28 w 78"/>
                  <a:gd name="T7" fmla="*/ 14 h 140"/>
                  <a:gd name="T8" fmla="*/ 51 w 78"/>
                  <a:gd name="T9" fmla="*/ 14 h 140"/>
                  <a:gd name="T10" fmla="*/ 60 w 78"/>
                  <a:gd name="T11" fmla="*/ 19 h 140"/>
                  <a:gd name="T12" fmla="*/ 62 w 78"/>
                  <a:gd name="T13" fmla="*/ 29 h 140"/>
                  <a:gd name="T14" fmla="*/ 58 w 78"/>
                  <a:gd name="T15" fmla="*/ 45 h 140"/>
                  <a:gd name="T16" fmla="*/ 27 w 78"/>
                  <a:gd name="T17" fmla="*/ 45 h 140"/>
                  <a:gd name="T18" fmla="*/ 24 w 78"/>
                  <a:gd name="T19" fmla="*/ 45 h 140"/>
                  <a:gd name="T20" fmla="*/ 4 w 78"/>
                  <a:gd name="T21" fmla="*/ 54 h 140"/>
                  <a:gd name="T22" fmla="*/ 0 w 78"/>
                  <a:gd name="T23" fmla="*/ 57 h 140"/>
                  <a:gd name="T24" fmla="*/ 54 w 78"/>
                  <a:gd name="T25" fmla="*/ 60 h 140"/>
                  <a:gd name="T26" fmla="*/ 37 w 78"/>
                  <a:gd name="T27" fmla="*/ 121 h 140"/>
                  <a:gd name="T28" fmla="*/ 31 w 78"/>
                  <a:gd name="T29" fmla="*/ 131 h 140"/>
                  <a:gd name="T30" fmla="*/ 18 w 78"/>
                  <a:gd name="T31" fmla="*/ 137 h 140"/>
                  <a:gd name="T32" fmla="*/ 2 w 78"/>
                  <a:gd name="T33" fmla="*/ 137 h 140"/>
                  <a:gd name="T34" fmla="*/ 41 w 78"/>
                  <a:gd name="T35" fmla="*/ 140 h 140"/>
                  <a:gd name="T36" fmla="*/ 53 w 78"/>
                  <a:gd name="T37" fmla="*/ 121 h 140"/>
                  <a:gd name="T38" fmla="*/ 77 w 78"/>
                  <a:gd name="T39" fmla="*/ 29 h 140"/>
                  <a:gd name="T40" fmla="*/ 78 w 78"/>
                  <a:gd name="T41" fmla="*/ 26 h 140"/>
                  <a:gd name="T42" fmla="*/ 75 w 78"/>
                  <a:gd name="T43" fmla="*/ 8 h 140"/>
                  <a:gd name="T44" fmla="*/ 72 w 78"/>
                  <a:gd name="T45" fmla="*/ 6 h 140"/>
                  <a:gd name="T46" fmla="*/ 55 w 78"/>
                  <a:gd name="T47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8" h="140">
                    <a:moveTo>
                      <a:pt x="55" y="0"/>
                    </a:moveTo>
                    <a:lnTo>
                      <a:pt x="32" y="0"/>
                    </a:lnTo>
                    <a:lnTo>
                      <a:pt x="23" y="8"/>
                    </a:lnTo>
                    <a:lnTo>
                      <a:pt x="28" y="14"/>
                    </a:lnTo>
                    <a:lnTo>
                      <a:pt x="51" y="14"/>
                    </a:lnTo>
                    <a:lnTo>
                      <a:pt x="60" y="19"/>
                    </a:lnTo>
                    <a:lnTo>
                      <a:pt x="62" y="29"/>
                    </a:lnTo>
                    <a:lnTo>
                      <a:pt x="58" y="45"/>
                    </a:lnTo>
                    <a:lnTo>
                      <a:pt x="27" y="45"/>
                    </a:lnTo>
                    <a:lnTo>
                      <a:pt x="24" y="45"/>
                    </a:lnTo>
                    <a:lnTo>
                      <a:pt x="4" y="54"/>
                    </a:lnTo>
                    <a:lnTo>
                      <a:pt x="0" y="57"/>
                    </a:lnTo>
                    <a:lnTo>
                      <a:pt x="54" y="60"/>
                    </a:lnTo>
                    <a:lnTo>
                      <a:pt x="37" y="121"/>
                    </a:lnTo>
                    <a:lnTo>
                      <a:pt x="31" y="131"/>
                    </a:lnTo>
                    <a:lnTo>
                      <a:pt x="18" y="137"/>
                    </a:lnTo>
                    <a:lnTo>
                      <a:pt x="2" y="137"/>
                    </a:lnTo>
                    <a:lnTo>
                      <a:pt x="41" y="140"/>
                    </a:lnTo>
                    <a:lnTo>
                      <a:pt x="53" y="121"/>
                    </a:lnTo>
                    <a:lnTo>
                      <a:pt x="77" y="29"/>
                    </a:lnTo>
                    <a:lnTo>
                      <a:pt x="78" y="26"/>
                    </a:lnTo>
                    <a:lnTo>
                      <a:pt x="75" y="8"/>
                    </a:lnTo>
                    <a:lnTo>
                      <a:pt x="72" y="6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12" name="Freeform 1765"/>
              <p:cNvSpPr>
                <a:spLocks/>
              </p:cNvSpPr>
              <p:nvPr/>
            </p:nvSpPr>
            <p:spPr bwMode="auto">
              <a:xfrm>
                <a:off x="6799" y="5977"/>
                <a:ext cx="13" cy="21"/>
              </a:xfrm>
              <a:custGeom>
                <a:avLst/>
                <a:gdLst>
                  <a:gd name="T0" fmla="*/ 28 w 54"/>
                  <a:gd name="T1" fmla="*/ 0 h 83"/>
                  <a:gd name="T2" fmla="*/ 18 w 54"/>
                  <a:gd name="T3" fmla="*/ 10 h 83"/>
                  <a:gd name="T4" fmla="*/ 10 w 54"/>
                  <a:gd name="T5" fmla="*/ 27 h 83"/>
                  <a:gd name="T6" fmla="*/ 1 w 54"/>
                  <a:gd name="T7" fmla="*/ 56 h 83"/>
                  <a:gd name="T8" fmla="*/ 0 w 54"/>
                  <a:gd name="T9" fmla="*/ 69 h 83"/>
                  <a:gd name="T10" fmla="*/ 5 w 54"/>
                  <a:gd name="T11" fmla="*/ 83 h 83"/>
                  <a:gd name="T12" fmla="*/ 33 w 54"/>
                  <a:gd name="T13" fmla="*/ 80 h 83"/>
                  <a:gd name="T14" fmla="*/ 32 w 54"/>
                  <a:gd name="T15" fmla="*/ 80 h 83"/>
                  <a:gd name="T16" fmla="*/ 19 w 54"/>
                  <a:gd name="T17" fmla="*/ 73 h 83"/>
                  <a:gd name="T18" fmla="*/ 19 w 54"/>
                  <a:gd name="T19" fmla="*/ 72 h 83"/>
                  <a:gd name="T20" fmla="*/ 16 w 54"/>
                  <a:gd name="T21" fmla="*/ 56 h 83"/>
                  <a:gd name="T22" fmla="*/ 24 w 54"/>
                  <a:gd name="T23" fmla="*/ 27 h 83"/>
                  <a:gd name="T24" fmla="*/ 25 w 54"/>
                  <a:gd name="T25" fmla="*/ 25 h 83"/>
                  <a:gd name="T26" fmla="*/ 36 w 54"/>
                  <a:gd name="T27" fmla="*/ 10 h 83"/>
                  <a:gd name="T28" fmla="*/ 36 w 54"/>
                  <a:gd name="T29" fmla="*/ 10 h 83"/>
                  <a:gd name="T30" fmla="*/ 54 w 54"/>
                  <a:gd name="T31" fmla="*/ 3 h 83"/>
                  <a:gd name="T32" fmla="*/ 28 w 54"/>
                  <a:gd name="T33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3">
                    <a:moveTo>
                      <a:pt x="28" y="0"/>
                    </a:moveTo>
                    <a:lnTo>
                      <a:pt x="18" y="10"/>
                    </a:lnTo>
                    <a:lnTo>
                      <a:pt x="10" y="27"/>
                    </a:lnTo>
                    <a:lnTo>
                      <a:pt x="1" y="56"/>
                    </a:lnTo>
                    <a:lnTo>
                      <a:pt x="0" y="69"/>
                    </a:lnTo>
                    <a:lnTo>
                      <a:pt x="5" y="83"/>
                    </a:lnTo>
                    <a:lnTo>
                      <a:pt x="33" y="80"/>
                    </a:lnTo>
                    <a:lnTo>
                      <a:pt x="32" y="80"/>
                    </a:lnTo>
                    <a:lnTo>
                      <a:pt x="19" y="73"/>
                    </a:lnTo>
                    <a:lnTo>
                      <a:pt x="19" y="72"/>
                    </a:lnTo>
                    <a:lnTo>
                      <a:pt x="16" y="56"/>
                    </a:lnTo>
                    <a:lnTo>
                      <a:pt x="24" y="27"/>
                    </a:lnTo>
                    <a:lnTo>
                      <a:pt x="25" y="25"/>
                    </a:lnTo>
                    <a:lnTo>
                      <a:pt x="36" y="10"/>
                    </a:lnTo>
                    <a:lnTo>
                      <a:pt x="36" y="10"/>
                    </a:lnTo>
                    <a:lnTo>
                      <a:pt x="54" y="3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13" name="Freeform 1766"/>
              <p:cNvSpPr>
                <a:spLocks/>
              </p:cNvSpPr>
              <p:nvPr/>
            </p:nvSpPr>
            <p:spPr bwMode="auto">
              <a:xfrm>
                <a:off x="6800" y="5974"/>
                <a:ext cx="21" cy="27"/>
              </a:xfrm>
              <a:custGeom>
                <a:avLst/>
                <a:gdLst>
                  <a:gd name="T0" fmla="*/ 52 w 82"/>
                  <a:gd name="T1" fmla="*/ 0 h 107"/>
                  <a:gd name="T2" fmla="*/ 40 w 82"/>
                  <a:gd name="T3" fmla="*/ 3 h 107"/>
                  <a:gd name="T4" fmla="*/ 23 w 82"/>
                  <a:gd name="T5" fmla="*/ 12 h 107"/>
                  <a:gd name="T6" fmla="*/ 49 w 82"/>
                  <a:gd name="T7" fmla="*/ 15 h 107"/>
                  <a:gd name="T8" fmla="*/ 49 w 82"/>
                  <a:gd name="T9" fmla="*/ 15 h 107"/>
                  <a:gd name="T10" fmla="*/ 63 w 82"/>
                  <a:gd name="T11" fmla="*/ 22 h 107"/>
                  <a:gd name="T12" fmla="*/ 63 w 82"/>
                  <a:gd name="T13" fmla="*/ 22 h 107"/>
                  <a:gd name="T14" fmla="*/ 65 w 82"/>
                  <a:gd name="T15" fmla="*/ 39 h 107"/>
                  <a:gd name="T16" fmla="*/ 56 w 82"/>
                  <a:gd name="T17" fmla="*/ 68 h 107"/>
                  <a:gd name="T18" fmla="*/ 56 w 82"/>
                  <a:gd name="T19" fmla="*/ 70 h 107"/>
                  <a:gd name="T20" fmla="*/ 46 w 82"/>
                  <a:gd name="T21" fmla="*/ 85 h 107"/>
                  <a:gd name="T22" fmla="*/ 45 w 82"/>
                  <a:gd name="T23" fmla="*/ 85 h 107"/>
                  <a:gd name="T24" fmla="*/ 28 w 82"/>
                  <a:gd name="T25" fmla="*/ 92 h 107"/>
                  <a:gd name="T26" fmla="*/ 0 w 82"/>
                  <a:gd name="T27" fmla="*/ 95 h 107"/>
                  <a:gd name="T28" fmla="*/ 9 w 82"/>
                  <a:gd name="T29" fmla="*/ 103 h 107"/>
                  <a:gd name="T30" fmla="*/ 24 w 82"/>
                  <a:gd name="T31" fmla="*/ 107 h 107"/>
                  <a:gd name="T32" fmla="*/ 37 w 82"/>
                  <a:gd name="T33" fmla="*/ 104 h 107"/>
                  <a:gd name="T34" fmla="*/ 54 w 82"/>
                  <a:gd name="T35" fmla="*/ 95 h 107"/>
                  <a:gd name="T36" fmla="*/ 64 w 82"/>
                  <a:gd name="T37" fmla="*/ 85 h 107"/>
                  <a:gd name="T38" fmla="*/ 72 w 82"/>
                  <a:gd name="T39" fmla="*/ 68 h 107"/>
                  <a:gd name="T40" fmla="*/ 81 w 82"/>
                  <a:gd name="T41" fmla="*/ 39 h 107"/>
                  <a:gd name="T42" fmla="*/ 82 w 82"/>
                  <a:gd name="T43" fmla="*/ 26 h 107"/>
                  <a:gd name="T44" fmla="*/ 77 w 82"/>
                  <a:gd name="T45" fmla="*/ 12 h 107"/>
                  <a:gd name="T46" fmla="*/ 68 w 82"/>
                  <a:gd name="T47" fmla="*/ 4 h 107"/>
                  <a:gd name="T48" fmla="*/ 52 w 82"/>
                  <a:gd name="T4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2" h="107">
                    <a:moveTo>
                      <a:pt x="52" y="0"/>
                    </a:moveTo>
                    <a:lnTo>
                      <a:pt x="40" y="3"/>
                    </a:lnTo>
                    <a:lnTo>
                      <a:pt x="23" y="12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65" y="39"/>
                    </a:lnTo>
                    <a:lnTo>
                      <a:pt x="56" y="68"/>
                    </a:lnTo>
                    <a:lnTo>
                      <a:pt x="56" y="70"/>
                    </a:lnTo>
                    <a:lnTo>
                      <a:pt x="46" y="85"/>
                    </a:lnTo>
                    <a:lnTo>
                      <a:pt x="45" y="85"/>
                    </a:lnTo>
                    <a:lnTo>
                      <a:pt x="28" y="92"/>
                    </a:lnTo>
                    <a:lnTo>
                      <a:pt x="0" y="95"/>
                    </a:lnTo>
                    <a:lnTo>
                      <a:pt x="9" y="103"/>
                    </a:lnTo>
                    <a:lnTo>
                      <a:pt x="24" y="107"/>
                    </a:lnTo>
                    <a:lnTo>
                      <a:pt x="37" y="104"/>
                    </a:lnTo>
                    <a:lnTo>
                      <a:pt x="54" y="95"/>
                    </a:lnTo>
                    <a:lnTo>
                      <a:pt x="64" y="85"/>
                    </a:lnTo>
                    <a:lnTo>
                      <a:pt x="72" y="68"/>
                    </a:lnTo>
                    <a:lnTo>
                      <a:pt x="81" y="39"/>
                    </a:lnTo>
                    <a:lnTo>
                      <a:pt x="82" y="26"/>
                    </a:lnTo>
                    <a:lnTo>
                      <a:pt x="77" y="12"/>
                    </a:lnTo>
                    <a:lnTo>
                      <a:pt x="68" y="4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14" name="Freeform 1767"/>
              <p:cNvSpPr>
                <a:spLocks/>
              </p:cNvSpPr>
              <p:nvPr/>
            </p:nvSpPr>
            <p:spPr bwMode="auto">
              <a:xfrm>
                <a:off x="6824" y="5974"/>
                <a:ext cx="10" cy="27"/>
              </a:xfrm>
              <a:custGeom>
                <a:avLst/>
                <a:gdLst>
                  <a:gd name="T0" fmla="*/ 33 w 40"/>
                  <a:gd name="T1" fmla="*/ 0 h 107"/>
                  <a:gd name="T2" fmla="*/ 24 w 40"/>
                  <a:gd name="T3" fmla="*/ 8 h 107"/>
                  <a:gd name="T4" fmla="*/ 0 w 40"/>
                  <a:gd name="T5" fmla="*/ 99 h 107"/>
                  <a:gd name="T6" fmla="*/ 5 w 40"/>
                  <a:gd name="T7" fmla="*/ 107 h 107"/>
                  <a:gd name="T8" fmla="*/ 14 w 40"/>
                  <a:gd name="T9" fmla="*/ 99 h 107"/>
                  <a:gd name="T10" fmla="*/ 22 w 40"/>
                  <a:gd name="T11" fmla="*/ 72 h 107"/>
                  <a:gd name="T12" fmla="*/ 40 w 40"/>
                  <a:gd name="T13" fmla="*/ 58 h 107"/>
                  <a:gd name="T14" fmla="*/ 28 w 40"/>
                  <a:gd name="T15" fmla="*/ 50 h 107"/>
                  <a:gd name="T16" fmla="*/ 39 w 40"/>
                  <a:gd name="T17" fmla="*/ 8 h 107"/>
                  <a:gd name="T18" fmla="*/ 33 w 40"/>
                  <a:gd name="T1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0" h="107">
                    <a:moveTo>
                      <a:pt x="33" y="0"/>
                    </a:moveTo>
                    <a:lnTo>
                      <a:pt x="24" y="8"/>
                    </a:lnTo>
                    <a:lnTo>
                      <a:pt x="0" y="99"/>
                    </a:lnTo>
                    <a:lnTo>
                      <a:pt x="5" y="107"/>
                    </a:lnTo>
                    <a:lnTo>
                      <a:pt x="14" y="99"/>
                    </a:lnTo>
                    <a:lnTo>
                      <a:pt x="22" y="72"/>
                    </a:lnTo>
                    <a:lnTo>
                      <a:pt x="40" y="58"/>
                    </a:lnTo>
                    <a:lnTo>
                      <a:pt x="28" y="50"/>
                    </a:lnTo>
                    <a:lnTo>
                      <a:pt x="39" y="8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15" name="Freeform 1768"/>
              <p:cNvSpPr>
                <a:spLocks/>
              </p:cNvSpPr>
              <p:nvPr/>
            </p:nvSpPr>
            <p:spPr bwMode="auto">
              <a:xfrm>
                <a:off x="6831" y="5974"/>
                <a:ext cx="18" cy="27"/>
              </a:xfrm>
              <a:custGeom>
                <a:avLst/>
                <a:gdLst>
                  <a:gd name="T0" fmla="*/ 66 w 72"/>
                  <a:gd name="T1" fmla="*/ 0 h 107"/>
                  <a:gd name="T2" fmla="*/ 61 w 72"/>
                  <a:gd name="T3" fmla="*/ 3 h 107"/>
                  <a:gd name="T4" fmla="*/ 0 w 72"/>
                  <a:gd name="T5" fmla="*/ 50 h 107"/>
                  <a:gd name="T6" fmla="*/ 12 w 72"/>
                  <a:gd name="T7" fmla="*/ 58 h 107"/>
                  <a:gd name="T8" fmla="*/ 33 w 72"/>
                  <a:gd name="T9" fmla="*/ 103 h 107"/>
                  <a:gd name="T10" fmla="*/ 38 w 72"/>
                  <a:gd name="T11" fmla="*/ 107 h 107"/>
                  <a:gd name="T12" fmla="*/ 48 w 72"/>
                  <a:gd name="T13" fmla="*/ 99 h 107"/>
                  <a:gd name="T14" fmla="*/ 47 w 72"/>
                  <a:gd name="T15" fmla="*/ 94 h 107"/>
                  <a:gd name="T16" fmla="*/ 26 w 72"/>
                  <a:gd name="T17" fmla="*/ 46 h 107"/>
                  <a:gd name="T18" fmla="*/ 69 w 72"/>
                  <a:gd name="T19" fmla="*/ 13 h 107"/>
                  <a:gd name="T20" fmla="*/ 72 w 72"/>
                  <a:gd name="T21" fmla="*/ 8 h 107"/>
                  <a:gd name="T22" fmla="*/ 66 w 72"/>
                  <a:gd name="T2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2" h="107">
                    <a:moveTo>
                      <a:pt x="66" y="0"/>
                    </a:moveTo>
                    <a:lnTo>
                      <a:pt x="61" y="3"/>
                    </a:lnTo>
                    <a:lnTo>
                      <a:pt x="0" y="50"/>
                    </a:lnTo>
                    <a:lnTo>
                      <a:pt x="12" y="58"/>
                    </a:lnTo>
                    <a:lnTo>
                      <a:pt x="33" y="103"/>
                    </a:lnTo>
                    <a:lnTo>
                      <a:pt x="38" y="107"/>
                    </a:lnTo>
                    <a:lnTo>
                      <a:pt x="48" y="99"/>
                    </a:lnTo>
                    <a:lnTo>
                      <a:pt x="47" y="94"/>
                    </a:lnTo>
                    <a:lnTo>
                      <a:pt x="26" y="46"/>
                    </a:lnTo>
                    <a:lnTo>
                      <a:pt x="69" y="13"/>
                    </a:lnTo>
                    <a:lnTo>
                      <a:pt x="72" y="8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16" name="Freeform 1769"/>
              <p:cNvSpPr>
                <a:spLocks/>
              </p:cNvSpPr>
              <p:nvPr/>
            </p:nvSpPr>
            <p:spPr bwMode="auto">
              <a:xfrm>
                <a:off x="6852" y="5974"/>
                <a:ext cx="8" cy="24"/>
              </a:xfrm>
              <a:custGeom>
                <a:avLst/>
                <a:gdLst>
                  <a:gd name="T0" fmla="*/ 29 w 35"/>
                  <a:gd name="T1" fmla="*/ 0 h 98"/>
                  <a:gd name="T2" fmla="*/ 19 w 35"/>
                  <a:gd name="T3" fmla="*/ 8 h 98"/>
                  <a:gd name="T4" fmla="*/ 1 w 35"/>
                  <a:gd name="T5" fmla="*/ 76 h 98"/>
                  <a:gd name="T6" fmla="*/ 0 w 35"/>
                  <a:gd name="T7" fmla="*/ 83 h 98"/>
                  <a:gd name="T8" fmla="*/ 4 w 35"/>
                  <a:gd name="T9" fmla="*/ 98 h 98"/>
                  <a:gd name="T10" fmla="*/ 27 w 35"/>
                  <a:gd name="T11" fmla="*/ 92 h 98"/>
                  <a:gd name="T12" fmla="*/ 18 w 35"/>
                  <a:gd name="T13" fmla="*/ 86 h 98"/>
                  <a:gd name="T14" fmla="*/ 16 w 35"/>
                  <a:gd name="T15" fmla="*/ 76 h 98"/>
                  <a:gd name="T16" fmla="*/ 35 w 35"/>
                  <a:gd name="T17" fmla="*/ 8 h 98"/>
                  <a:gd name="T18" fmla="*/ 29 w 35"/>
                  <a:gd name="T1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98">
                    <a:moveTo>
                      <a:pt x="29" y="0"/>
                    </a:moveTo>
                    <a:lnTo>
                      <a:pt x="19" y="8"/>
                    </a:lnTo>
                    <a:lnTo>
                      <a:pt x="1" y="76"/>
                    </a:lnTo>
                    <a:lnTo>
                      <a:pt x="0" y="83"/>
                    </a:lnTo>
                    <a:lnTo>
                      <a:pt x="4" y="98"/>
                    </a:lnTo>
                    <a:lnTo>
                      <a:pt x="27" y="92"/>
                    </a:lnTo>
                    <a:lnTo>
                      <a:pt x="18" y="86"/>
                    </a:lnTo>
                    <a:lnTo>
                      <a:pt x="16" y="76"/>
                    </a:lnTo>
                    <a:lnTo>
                      <a:pt x="35" y="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17" name="Freeform 1770"/>
              <p:cNvSpPr>
                <a:spLocks/>
              </p:cNvSpPr>
              <p:nvPr/>
            </p:nvSpPr>
            <p:spPr bwMode="auto">
              <a:xfrm>
                <a:off x="6849" y="5974"/>
                <a:ext cx="27" cy="38"/>
              </a:xfrm>
              <a:custGeom>
                <a:avLst/>
                <a:gdLst>
                  <a:gd name="T0" fmla="*/ 99 w 104"/>
                  <a:gd name="T1" fmla="*/ 0 h 152"/>
                  <a:gd name="T2" fmla="*/ 89 w 104"/>
                  <a:gd name="T3" fmla="*/ 8 h 152"/>
                  <a:gd name="T4" fmla="*/ 67 w 104"/>
                  <a:gd name="T5" fmla="*/ 92 h 152"/>
                  <a:gd name="T6" fmla="*/ 36 w 104"/>
                  <a:gd name="T7" fmla="*/ 92 h 152"/>
                  <a:gd name="T8" fmla="*/ 13 w 104"/>
                  <a:gd name="T9" fmla="*/ 98 h 152"/>
                  <a:gd name="T10" fmla="*/ 18 w 104"/>
                  <a:gd name="T11" fmla="*/ 102 h 152"/>
                  <a:gd name="T12" fmla="*/ 32 w 104"/>
                  <a:gd name="T13" fmla="*/ 107 h 152"/>
                  <a:gd name="T14" fmla="*/ 63 w 104"/>
                  <a:gd name="T15" fmla="*/ 107 h 152"/>
                  <a:gd name="T16" fmla="*/ 59 w 104"/>
                  <a:gd name="T17" fmla="*/ 123 h 152"/>
                  <a:gd name="T18" fmla="*/ 51 w 104"/>
                  <a:gd name="T19" fmla="*/ 133 h 152"/>
                  <a:gd name="T20" fmla="*/ 40 w 104"/>
                  <a:gd name="T21" fmla="*/ 137 h 152"/>
                  <a:gd name="T22" fmla="*/ 9 w 104"/>
                  <a:gd name="T23" fmla="*/ 137 h 152"/>
                  <a:gd name="T24" fmla="*/ 4 w 104"/>
                  <a:gd name="T25" fmla="*/ 139 h 152"/>
                  <a:gd name="T26" fmla="*/ 0 w 104"/>
                  <a:gd name="T27" fmla="*/ 144 h 152"/>
                  <a:gd name="T28" fmla="*/ 5 w 104"/>
                  <a:gd name="T29" fmla="*/ 152 h 152"/>
                  <a:gd name="T30" fmla="*/ 36 w 104"/>
                  <a:gd name="T31" fmla="*/ 152 h 152"/>
                  <a:gd name="T32" fmla="*/ 42 w 104"/>
                  <a:gd name="T33" fmla="*/ 152 h 152"/>
                  <a:gd name="T34" fmla="*/ 59 w 104"/>
                  <a:gd name="T35" fmla="*/ 143 h 152"/>
                  <a:gd name="T36" fmla="*/ 65 w 104"/>
                  <a:gd name="T37" fmla="*/ 138 h 152"/>
                  <a:gd name="T38" fmla="*/ 74 w 104"/>
                  <a:gd name="T39" fmla="*/ 123 h 152"/>
                  <a:gd name="T40" fmla="*/ 104 w 104"/>
                  <a:gd name="T41" fmla="*/ 8 h 152"/>
                  <a:gd name="T42" fmla="*/ 99 w 104"/>
                  <a:gd name="T4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4" h="152">
                    <a:moveTo>
                      <a:pt x="99" y="0"/>
                    </a:moveTo>
                    <a:lnTo>
                      <a:pt x="89" y="8"/>
                    </a:lnTo>
                    <a:lnTo>
                      <a:pt x="67" y="92"/>
                    </a:lnTo>
                    <a:lnTo>
                      <a:pt x="36" y="92"/>
                    </a:lnTo>
                    <a:lnTo>
                      <a:pt x="13" y="98"/>
                    </a:lnTo>
                    <a:lnTo>
                      <a:pt x="18" y="102"/>
                    </a:lnTo>
                    <a:lnTo>
                      <a:pt x="32" y="107"/>
                    </a:lnTo>
                    <a:lnTo>
                      <a:pt x="63" y="107"/>
                    </a:lnTo>
                    <a:lnTo>
                      <a:pt x="59" y="123"/>
                    </a:lnTo>
                    <a:lnTo>
                      <a:pt x="51" y="133"/>
                    </a:lnTo>
                    <a:lnTo>
                      <a:pt x="40" y="137"/>
                    </a:lnTo>
                    <a:lnTo>
                      <a:pt x="9" y="137"/>
                    </a:lnTo>
                    <a:lnTo>
                      <a:pt x="4" y="139"/>
                    </a:lnTo>
                    <a:lnTo>
                      <a:pt x="0" y="144"/>
                    </a:lnTo>
                    <a:lnTo>
                      <a:pt x="5" y="152"/>
                    </a:lnTo>
                    <a:lnTo>
                      <a:pt x="36" y="152"/>
                    </a:lnTo>
                    <a:lnTo>
                      <a:pt x="42" y="152"/>
                    </a:lnTo>
                    <a:lnTo>
                      <a:pt x="59" y="143"/>
                    </a:lnTo>
                    <a:lnTo>
                      <a:pt x="65" y="138"/>
                    </a:lnTo>
                    <a:lnTo>
                      <a:pt x="74" y="123"/>
                    </a:lnTo>
                    <a:lnTo>
                      <a:pt x="104" y="8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18" name="Freeform 1771"/>
              <p:cNvSpPr>
                <a:spLocks/>
              </p:cNvSpPr>
              <p:nvPr/>
            </p:nvSpPr>
            <p:spPr bwMode="auto">
              <a:xfrm>
                <a:off x="6896" y="5976"/>
                <a:ext cx="10" cy="25"/>
              </a:xfrm>
              <a:custGeom>
                <a:avLst/>
                <a:gdLst>
                  <a:gd name="T0" fmla="*/ 40 w 40"/>
                  <a:gd name="T1" fmla="*/ 0 h 99"/>
                  <a:gd name="T2" fmla="*/ 19 w 40"/>
                  <a:gd name="T3" fmla="*/ 22 h 99"/>
                  <a:gd name="T4" fmla="*/ 0 w 40"/>
                  <a:gd name="T5" fmla="*/ 91 h 99"/>
                  <a:gd name="T6" fmla="*/ 6 w 40"/>
                  <a:gd name="T7" fmla="*/ 99 h 99"/>
                  <a:gd name="T8" fmla="*/ 16 w 40"/>
                  <a:gd name="T9" fmla="*/ 91 h 99"/>
                  <a:gd name="T10" fmla="*/ 40 w 40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99">
                    <a:moveTo>
                      <a:pt x="40" y="0"/>
                    </a:moveTo>
                    <a:lnTo>
                      <a:pt x="19" y="22"/>
                    </a:lnTo>
                    <a:lnTo>
                      <a:pt x="0" y="91"/>
                    </a:lnTo>
                    <a:lnTo>
                      <a:pt x="6" y="99"/>
                    </a:lnTo>
                    <a:lnTo>
                      <a:pt x="16" y="91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19" name="Freeform 1772"/>
              <p:cNvSpPr>
                <a:spLocks/>
              </p:cNvSpPr>
              <p:nvPr/>
            </p:nvSpPr>
            <p:spPr bwMode="auto">
              <a:xfrm>
                <a:off x="6877" y="5976"/>
                <a:ext cx="8" cy="25"/>
              </a:xfrm>
              <a:custGeom>
                <a:avLst/>
                <a:gdLst>
                  <a:gd name="T0" fmla="*/ 25 w 34"/>
                  <a:gd name="T1" fmla="*/ 0 h 99"/>
                  <a:gd name="T2" fmla="*/ 0 w 34"/>
                  <a:gd name="T3" fmla="*/ 91 h 99"/>
                  <a:gd name="T4" fmla="*/ 6 w 34"/>
                  <a:gd name="T5" fmla="*/ 99 h 99"/>
                  <a:gd name="T6" fmla="*/ 16 w 34"/>
                  <a:gd name="T7" fmla="*/ 91 h 99"/>
                  <a:gd name="T8" fmla="*/ 34 w 34"/>
                  <a:gd name="T9" fmla="*/ 22 h 99"/>
                  <a:gd name="T10" fmla="*/ 25 w 34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" h="99">
                    <a:moveTo>
                      <a:pt x="25" y="0"/>
                    </a:moveTo>
                    <a:lnTo>
                      <a:pt x="0" y="91"/>
                    </a:lnTo>
                    <a:lnTo>
                      <a:pt x="6" y="99"/>
                    </a:lnTo>
                    <a:lnTo>
                      <a:pt x="16" y="91"/>
                    </a:lnTo>
                    <a:lnTo>
                      <a:pt x="34" y="22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20" name="Freeform 1773"/>
              <p:cNvSpPr>
                <a:spLocks/>
              </p:cNvSpPr>
              <p:nvPr/>
            </p:nvSpPr>
            <p:spPr bwMode="auto">
              <a:xfrm>
                <a:off x="6891" y="5974"/>
                <a:ext cx="15" cy="17"/>
              </a:xfrm>
              <a:custGeom>
                <a:avLst/>
                <a:gdLst>
                  <a:gd name="T0" fmla="*/ 55 w 61"/>
                  <a:gd name="T1" fmla="*/ 0 h 68"/>
                  <a:gd name="T2" fmla="*/ 46 w 61"/>
                  <a:gd name="T3" fmla="*/ 5 h 68"/>
                  <a:gd name="T4" fmla="*/ 6 w 61"/>
                  <a:gd name="T5" fmla="*/ 44 h 68"/>
                  <a:gd name="T6" fmla="*/ 0 w 61"/>
                  <a:gd name="T7" fmla="*/ 68 h 68"/>
                  <a:gd name="T8" fmla="*/ 40 w 61"/>
                  <a:gd name="T9" fmla="*/ 30 h 68"/>
                  <a:gd name="T10" fmla="*/ 61 w 61"/>
                  <a:gd name="T11" fmla="*/ 8 h 68"/>
                  <a:gd name="T12" fmla="*/ 55 w 61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68">
                    <a:moveTo>
                      <a:pt x="55" y="0"/>
                    </a:moveTo>
                    <a:lnTo>
                      <a:pt x="46" y="5"/>
                    </a:lnTo>
                    <a:lnTo>
                      <a:pt x="6" y="44"/>
                    </a:lnTo>
                    <a:lnTo>
                      <a:pt x="0" y="68"/>
                    </a:lnTo>
                    <a:lnTo>
                      <a:pt x="40" y="30"/>
                    </a:lnTo>
                    <a:lnTo>
                      <a:pt x="61" y="8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21" name="Freeform 1774"/>
              <p:cNvSpPr>
                <a:spLocks/>
              </p:cNvSpPr>
              <p:nvPr/>
            </p:nvSpPr>
            <p:spPr bwMode="auto">
              <a:xfrm>
                <a:off x="6883" y="5974"/>
                <a:ext cx="9" cy="17"/>
              </a:xfrm>
              <a:custGeom>
                <a:avLst/>
                <a:gdLst>
                  <a:gd name="T0" fmla="*/ 9 w 36"/>
                  <a:gd name="T1" fmla="*/ 0 h 68"/>
                  <a:gd name="T2" fmla="*/ 0 w 36"/>
                  <a:gd name="T3" fmla="*/ 8 h 68"/>
                  <a:gd name="T4" fmla="*/ 9 w 36"/>
                  <a:gd name="T5" fmla="*/ 30 h 68"/>
                  <a:gd name="T6" fmla="*/ 30 w 36"/>
                  <a:gd name="T7" fmla="*/ 68 h 68"/>
                  <a:gd name="T8" fmla="*/ 36 w 36"/>
                  <a:gd name="T9" fmla="*/ 44 h 68"/>
                  <a:gd name="T10" fmla="*/ 15 w 36"/>
                  <a:gd name="T11" fmla="*/ 5 h 68"/>
                  <a:gd name="T12" fmla="*/ 9 w 36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8">
                    <a:moveTo>
                      <a:pt x="9" y="0"/>
                    </a:moveTo>
                    <a:lnTo>
                      <a:pt x="0" y="8"/>
                    </a:lnTo>
                    <a:lnTo>
                      <a:pt x="9" y="30"/>
                    </a:lnTo>
                    <a:lnTo>
                      <a:pt x="30" y="68"/>
                    </a:lnTo>
                    <a:lnTo>
                      <a:pt x="36" y="44"/>
                    </a:lnTo>
                    <a:lnTo>
                      <a:pt x="15" y="5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22" name="Freeform 1775"/>
              <p:cNvSpPr>
                <a:spLocks/>
              </p:cNvSpPr>
              <p:nvPr/>
            </p:nvSpPr>
            <p:spPr bwMode="auto">
              <a:xfrm>
                <a:off x="6907" y="5995"/>
                <a:ext cx="5" cy="6"/>
              </a:xfrm>
              <a:custGeom>
                <a:avLst/>
                <a:gdLst>
                  <a:gd name="T0" fmla="*/ 2 w 18"/>
                  <a:gd name="T1" fmla="*/ 8 h 23"/>
                  <a:gd name="T2" fmla="*/ 11 w 18"/>
                  <a:gd name="T3" fmla="*/ 0 h 23"/>
                  <a:gd name="T4" fmla="*/ 11 w 18"/>
                  <a:gd name="T5" fmla="*/ 0 h 23"/>
                  <a:gd name="T6" fmla="*/ 18 w 18"/>
                  <a:gd name="T7" fmla="*/ 8 h 23"/>
                  <a:gd name="T8" fmla="*/ 18 w 18"/>
                  <a:gd name="T9" fmla="*/ 8 h 23"/>
                  <a:gd name="T10" fmla="*/ 15 w 18"/>
                  <a:gd name="T11" fmla="*/ 15 h 23"/>
                  <a:gd name="T12" fmla="*/ 6 w 18"/>
                  <a:gd name="T13" fmla="*/ 23 h 23"/>
                  <a:gd name="T14" fmla="*/ 6 w 18"/>
                  <a:gd name="T15" fmla="*/ 23 h 23"/>
                  <a:gd name="T16" fmla="*/ 0 w 18"/>
                  <a:gd name="T17" fmla="*/ 15 h 23"/>
                  <a:gd name="T18" fmla="*/ 0 w 18"/>
                  <a:gd name="T19" fmla="*/ 15 h 23"/>
                  <a:gd name="T20" fmla="*/ 2 w 18"/>
                  <a:gd name="T21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" h="23">
                    <a:moveTo>
                      <a:pt x="2" y="8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5" y="15"/>
                    </a:lnTo>
                    <a:lnTo>
                      <a:pt x="6" y="23"/>
                    </a:lnTo>
                    <a:lnTo>
                      <a:pt x="6" y="23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23" name="Line 1776"/>
              <p:cNvSpPr>
                <a:spLocks noChangeShapeType="1"/>
              </p:cNvSpPr>
              <p:nvPr/>
            </p:nvSpPr>
            <p:spPr bwMode="auto">
              <a:xfrm>
                <a:off x="6321" y="6511"/>
                <a:ext cx="12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24" name="Line 1777"/>
              <p:cNvSpPr>
                <a:spLocks noChangeShapeType="1"/>
              </p:cNvSpPr>
              <p:nvPr/>
            </p:nvSpPr>
            <p:spPr bwMode="auto">
              <a:xfrm flipH="1">
                <a:off x="6321" y="6416"/>
                <a:ext cx="12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25" name="Line 1778"/>
              <p:cNvSpPr>
                <a:spLocks noChangeShapeType="1"/>
              </p:cNvSpPr>
              <p:nvPr/>
            </p:nvSpPr>
            <p:spPr bwMode="auto">
              <a:xfrm>
                <a:off x="6321" y="6321"/>
                <a:ext cx="12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26" name="Line 1779"/>
              <p:cNvSpPr>
                <a:spLocks noChangeShapeType="1"/>
              </p:cNvSpPr>
              <p:nvPr/>
            </p:nvSpPr>
            <p:spPr bwMode="auto">
              <a:xfrm flipH="1">
                <a:off x="6321" y="6225"/>
                <a:ext cx="12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27" name="Line 1780"/>
              <p:cNvSpPr>
                <a:spLocks noChangeShapeType="1"/>
              </p:cNvSpPr>
              <p:nvPr/>
            </p:nvSpPr>
            <p:spPr bwMode="auto">
              <a:xfrm>
                <a:off x="6321" y="6130"/>
                <a:ext cx="12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28" name="Freeform 1781"/>
              <p:cNvSpPr>
                <a:spLocks/>
              </p:cNvSpPr>
              <p:nvPr/>
            </p:nvSpPr>
            <p:spPr bwMode="auto">
              <a:xfrm>
                <a:off x="7557" y="6026"/>
                <a:ext cx="9" cy="17"/>
              </a:xfrm>
              <a:custGeom>
                <a:avLst/>
                <a:gdLst>
                  <a:gd name="T0" fmla="*/ 0 w 35"/>
                  <a:gd name="T1" fmla="*/ 35 h 69"/>
                  <a:gd name="T2" fmla="*/ 0 w 35"/>
                  <a:gd name="T3" fmla="*/ 0 h 69"/>
                  <a:gd name="T4" fmla="*/ 11 w 35"/>
                  <a:gd name="T5" fmla="*/ 3 h 69"/>
                  <a:gd name="T6" fmla="*/ 21 w 35"/>
                  <a:gd name="T7" fmla="*/ 8 h 69"/>
                  <a:gd name="T8" fmla="*/ 27 w 35"/>
                  <a:gd name="T9" fmla="*/ 14 h 69"/>
                  <a:gd name="T10" fmla="*/ 32 w 35"/>
                  <a:gd name="T11" fmla="*/ 25 h 69"/>
                  <a:gd name="T12" fmla="*/ 35 w 35"/>
                  <a:gd name="T13" fmla="*/ 35 h 69"/>
                  <a:gd name="T14" fmla="*/ 32 w 35"/>
                  <a:gd name="T15" fmla="*/ 45 h 69"/>
                  <a:gd name="T16" fmla="*/ 27 w 35"/>
                  <a:gd name="T17" fmla="*/ 56 h 69"/>
                  <a:gd name="T18" fmla="*/ 21 w 35"/>
                  <a:gd name="T19" fmla="*/ 62 h 69"/>
                  <a:gd name="T20" fmla="*/ 11 w 35"/>
                  <a:gd name="T21" fmla="*/ 67 h 69"/>
                  <a:gd name="T22" fmla="*/ 0 w 35"/>
                  <a:gd name="T23" fmla="*/ 69 h 69"/>
                  <a:gd name="T24" fmla="*/ 0 w 35"/>
                  <a:gd name="T25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69">
                    <a:moveTo>
                      <a:pt x="0" y="35"/>
                    </a:moveTo>
                    <a:lnTo>
                      <a:pt x="0" y="0"/>
                    </a:lnTo>
                    <a:lnTo>
                      <a:pt x="11" y="3"/>
                    </a:lnTo>
                    <a:lnTo>
                      <a:pt x="21" y="8"/>
                    </a:lnTo>
                    <a:lnTo>
                      <a:pt x="27" y="14"/>
                    </a:lnTo>
                    <a:lnTo>
                      <a:pt x="32" y="25"/>
                    </a:lnTo>
                    <a:lnTo>
                      <a:pt x="35" y="35"/>
                    </a:lnTo>
                    <a:lnTo>
                      <a:pt x="32" y="45"/>
                    </a:lnTo>
                    <a:lnTo>
                      <a:pt x="27" y="56"/>
                    </a:lnTo>
                    <a:lnTo>
                      <a:pt x="21" y="62"/>
                    </a:lnTo>
                    <a:lnTo>
                      <a:pt x="11" y="67"/>
                    </a:lnTo>
                    <a:lnTo>
                      <a:pt x="0" y="6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29" name="Freeform 1782"/>
              <p:cNvSpPr>
                <a:spLocks/>
              </p:cNvSpPr>
              <p:nvPr/>
            </p:nvSpPr>
            <p:spPr bwMode="auto">
              <a:xfrm>
                <a:off x="7557" y="6026"/>
                <a:ext cx="9" cy="17"/>
              </a:xfrm>
              <a:custGeom>
                <a:avLst/>
                <a:gdLst>
                  <a:gd name="T0" fmla="*/ 0 w 35"/>
                  <a:gd name="T1" fmla="*/ 0 h 69"/>
                  <a:gd name="T2" fmla="*/ 11 w 35"/>
                  <a:gd name="T3" fmla="*/ 3 h 69"/>
                  <a:gd name="T4" fmla="*/ 21 w 35"/>
                  <a:gd name="T5" fmla="*/ 8 h 69"/>
                  <a:gd name="T6" fmla="*/ 27 w 35"/>
                  <a:gd name="T7" fmla="*/ 14 h 69"/>
                  <a:gd name="T8" fmla="*/ 32 w 35"/>
                  <a:gd name="T9" fmla="*/ 25 h 69"/>
                  <a:gd name="T10" fmla="*/ 35 w 35"/>
                  <a:gd name="T11" fmla="*/ 35 h 69"/>
                  <a:gd name="T12" fmla="*/ 32 w 35"/>
                  <a:gd name="T13" fmla="*/ 45 h 69"/>
                  <a:gd name="T14" fmla="*/ 27 w 35"/>
                  <a:gd name="T15" fmla="*/ 56 h 69"/>
                  <a:gd name="T16" fmla="*/ 21 w 35"/>
                  <a:gd name="T17" fmla="*/ 62 h 69"/>
                  <a:gd name="T18" fmla="*/ 11 w 35"/>
                  <a:gd name="T19" fmla="*/ 67 h 69"/>
                  <a:gd name="T20" fmla="*/ 0 w 35"/>
                  <a:gd name="T21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69">
                    <a:moveTo>
                      <a:pt x="0" y="0"/>
                    </a:moveTo>
                    <a:lnTo>
                      <a:pt x="11" y="3"/>
                    </a:lnTo>
                    <a:lnTo>
                      <a:pt x="21" y="8"/>
                    </a:lnTo>
                    <a:lnTo>
                      <a:pt x="27" y="14"/>
                    </a:lnTo>
                    <a:lnTo>
                      <a:pt x="32" y="25"/>
                    </a:lnTo>
                    <a:lnTo>
                      <a:pt x="35" y="35"/>
                    </a:lnTo>
                    <a:lnTo>
                      <a:pt x="32" y="45"/>
                    </a:lnTo>
                    <a:lnTo>
                      <a:pt x="27" y="56"/>
                    </a:lnTo>
                    <a:lnTo>
                      <a:pt x="21" y="62"/>
                    </a:lnTo>
                    <a:lnTo>
                      <a:pt x="11" y="67"/>
                    </a:lnTo>
                    <a:lnTo>
                      <a:pt x="0" y="6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0" name="Freeform 1783"/>
              <p:cNvSpPr>
                <a:spLocks/>
              </p:cNvSpPr>
              <p:nvPr/>
            </p:nvSpPr>
            <p:spPr bwMode="auto">
              <a:xfrm>
                <a:off x="6321" y="6026"/>
                <a:ext cx="1236" cy="17"/>
              </a:xfrm>
              <a:custGeom>
                <a:avLst/>
                <a:gdLst>
                  <a:gd name="T0" fmla="*/ 4943 w 4943"/>
                  <a:gd name="T1" fmla="*/ 69 h 69"/>
                  <a:gd name="T2" fmla="*/ 4943 w 4943"/>
                  <a:gd name="T3" fmla="*/ 35 h 69"/>
                  <a:gd name="T4" fmla="*/ 4943 w 4943"/>
                  <a:gd name="T5" fmla="*/ 0 h 69"/>
                  <a:gd name="T6" fmla="*/ 0 w 4943"/>
                  <a:gd name="T7" fmla="*/ 0 h 69"/>
                  <a:gd name="T8" fmla="*/ 0 w 4943"/>
                  <a:gd name="T9" fmla="*/ 35 h 69"/>
                  <a:gd name="T10" fmla="*/ 0 w 4943"/>
                  <a:gd name="T11" fmla="*/ 69 h 69"/>
                  <a:gd name="T12" fmla="*/ 4943 w 4943"/>
                  <a:gd name="T1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43" h="69">
                    <a:moveTo>
                      <a:pt x="4943" y="69"/>
                    </a:moveTo>
                    <a:lnTo>
                      <a:pt x="4943" y="35"/>
                    </a:lnTo>
                    <a:lnTo>
                      <a:pt x="4943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0" y="69"/>
                    </a:lnTo>
                    <a:lnTo>
                      <a:pt x="4943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1" name="Freeform 1784"/>
              <p:cNvSpPr>
                <a:spLocks/>
              </p:cNvSpPr>
              <p:nvPr/>
            </p:nvSpPr>
            <p:spPr bwMode="auto">
              <a:xfrm>
                <a:off x="6321" y="6026"/>
                <a:ext cx="1236" cy="17"/>
              </a:xfrm>
              <a:custGeom>
                <a:avLst/>
                <a:gdLst>
                  <a:gd name="T0" fmla="*/ 4943 w 4943"/>
                  <a:gd name="T1" fmla="*/ 69 h 69"/>
                  <a:gd name="T2" fmla="*/ 4943 w 4943"/>
                  <a:gd name="T3" fmla="*/ 35 h 69"/>
                  <a:gd name="T4" fmla="*/ 4943 w 4943"/>
                  <a:gd name="T5" fmla="*/ 0 h 69"/>
                  <a:gd name="T6" fmla="*/ 0 w 4943"/>
                  <a:gd name="T7" fmla="*/ 0 h 69"/>
                  <a:gd name="T8" fmla="*/ 0 w 4943"/>
                  <a:gd name="T9" fmla="*/ 35 h 69"/>
                  <a:gd name="T10" fmla="*/ 0 w 4943"/>
                  <a:gd name="T11" fmla="*/ 69 h 69"/>
                  <a:gd name="T12" fmla="*/ 4943 w 4943"/>
                  <a:gd name="T13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43" h="69">
                    <a:moveTo>
                      <a:pt x="4943" y="69"/>
                    </a:moveTo>
                    <a:lnTo>
                      <a:pt x="4943" y="35"/>
                    </a:lnTo>
                    <a:lnTo>
                      <a:pt x="4943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0" y="69"/>
                    </a:lnTo>
                    <a:lnTo>
                      <a:pt x="4943" y="69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2" name="Freeform 1785"/>
              <p:cNvSpPr>
                <a:spLocks/>
              </p:cNvSpPr>
              <p:nvPr/>
            </p:nvSpPr>
            <p:spPr bwMode="auto">
              <a:xfrm>
                <a:off x="6313" y="6026"/>
                <a:ext cx="8" cy="17"/>
              </a:xfrm>
              <a:custGeom>
                <a:avLst/>
                <a:gdLst>
                  <a:gd name="T0" fmla="*/ 33 w 33"/>
                  <a:gd name="T1" fmla="*/ 35 h 69"/>
                  <a:gd name="T2" fmla="*/ 33 w 33"/>
                  <a:gd name="T3" fmla="*/ 69 h 69"/>
                  <a:gd name="T4" fmla="*/ 23 w 33"/>
                  <a:gd name="T5" fmla="*/ 67 h 69"/>
                  <a:gd name="T6" fmla="*/ 13 w 33"/>
                  <a:gd name="T7" fmla="*/ 62 h 69"/>
                  <a:gd name="T8" fmla="*/ 6 w 33"/>
                  <a:gd name="T9" fmla="*/ 56 h 69"/>
                  <a:gd name="T10" fmla="*/ 1 w 33"/>
                  <a:gd name="T11" fmla="*/ 45 h 69"/>
                  <a:gd name="T12" fmla="*/ 0 w 33"/>
                  <a:gd name="T13" fmla="*/ 35 h 69"/>
                  <a:gd name="T14" fmla="*/ 1 w 33"/>
                  <a:gd name="T15" fmla="*/ 25 h 69"/>
                  <a:gd name="T16" fmla="*/ 6 w 33"/>
                  <a:gd name="T17" fmla="*/ 14 h 69"/>
                  <a:gd name="T18" fmla="*/ 13 w 33"/>
                  <a:gd name="T19" fmla="*/ 8 h 69"/>
                  <a:gd name="T20" fmla="*/ 23 w 33"/>
                  <a:gd name="T21" fmla="*/ 3 h 69"/>
                  <a:gd name="T22" fmla="*/ 33 w 33"/>
                  <a:gd name="T23" fmla="*/ 0 h 69"/>
                  <a:gd name="T24" fmla="*/ 33 w 33"/>
                  <a:gd name="T25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69">
                    <a:moveTo>
                      <a:pt x="33" y="35"/>
                    </a:moveTo>
                    <a:lnTo>
                      <a:pt x="33" y="69"/>
                    </a:lnTo>
                    <a:lnTo>
                      <a:pt x="23" y="67"/>
                    </a:lnTo>
                    <a:lnTo>
                      <a:pt x="13" y="62"/>
                    </a:lnTo>
                    <a:lnTo>
                      <a:pt x="6" y="56"/>
                    </a:lnTo>
                    <a:lnTo>
                      <a:pt x="1" y="45"/>
                    </a:lnTo>
                    <a:lnTo>
                      <a:pt x="0" y="35"/>
                    </a:lnTo>
                    <a:lnTo>
                      <a:pt x="1" y="25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3"/>
                    </a:lnTo>
                    <a:lnTo>
                      <a:pt x="33" y="0"/>
                    </a:lnTo>
                    <a:lnTo>
                      <a:pt x="33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3" name="Freeform 1786"/>
              <p:cNvSpPr>
                <a:spLocks/>
              </p:cNvSpPr>
              <p:nvPr/>
            </p:nvSpPr>
            <p:spPr bwMode="auto">
              <a:xfrm>
                <a:off x="6313" y="6026"/>
                <a:ext cx="8" cy="17"/>
              </a:xfrm>
              <a:custGeom>
                <a:avLst/>
                <a:gdLst>
                  <a:gd name="T0" fmla="*/ 33 w 33"/>
                  <a:gd name="T1" fmla="*/ 69 h 69"/>
                  <a:gd name="T2" fmla="*/ 23 w 33"/>
                  <a:gd name="T3" fmla="*/ 67 h 69"/>
                  <a:gd name="T4" fmla="*/ 13 w 33"/>
                  <a:gd name="T5" fmla="*/ 62 h 69"/>
                  <a:gd name="T6" fmla="*/ 6 w 33"/>
                  <a:gd name="T7" fmla="*/ 56 h 69"/>
                  <a:gd name="T8" fmla="*/ 1 w 33"/>
                  <a:gd name="T9" fmla="*/ 45 h 69"/>
                  <a:gd name="T10" fmla="*/ 0 w 33"/>
                  <a:gd name="T11" fmla="*/ 35 h 69"/>
                  <a:gd name="T12" fmla="*/ 1 w 33"/>
                  <a:gd name="T13" fmla="*/ 25 h 69"/>
                  <a:gd name="T14" fmla="*/ 6 w 33"/>
                  <a:gd name="T15" fmla="*/ 14 h 69"/>
                  <a:gd name="T16" fmla="*/ 13 w 33"/>
                  <a:gd name="T17" fmla="*/ 8 h 69"/>
                  <a:gd name="T18" fmla="*/ 23 w 33"/>
                  <a:gd name="T19" fmla="*/ 3 h 69"/>
                  <a:gd name="T20" fmla="*/ 33 w 33"/>
                  <a:gd name="T21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69">
                    <a:moveTo>
                      <a:pt x="33" y="69"/>
                    </a:moveTo>
                    <a:lnTo>
                      <a:pt x="23" y="67"/>
                    </a:lnTo>
                    <a:lnTo>
                      <a:pt x="13" y="62"/>
                    </a:lnTo>
                    <a:lnTo>
                      <a:pt x="6" y="56"/>
                    </a:lnTo>
                    <a:lnTo>
                      <a:pt x="1" y="45"/>
                    </a:lnTo>
                    <a:lnTo>
                      <a:pt x="0" y="35"/>
                    </a:lnTo>
                    <a:lnTo>
                      <a:pt x="1" y="25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3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4" name="Freeform 1787"/>
              <p:cNvSpPr>
                <a:spLocks/>
              </p:cNvSpPr>
              <p:nvPr/>
            </p:nvSpPr>
            <p:spPr bwMode="auto">
              <a:xfrm>
                <a:off x="6313" y="5931"/>
                <a:ext cx="8" cy="17"/>
              </a:xfrm>
              <a:custGeom>
                <a:avLst/>
                <a:gdLst>
                  <a:gd name="T0" fmla="*/ 33 w 33"/>
                  <a:gd name="T1" fmla="*/ 35 h 68"/>
                  <a:gd name="T2" fmla="*/ 33 w 33"/>
                  <a:gd name="T3" fmla="*/ 68 h 68"/>
                  <a:gd name="T4" fmla="*/ 23 w 33"/>
                  <a:gd name="T5" fmla="*/ 67 h 68"/>
                  <a:gd name="T6" fmla="*/ 13 w 33"/>
                  <a:gd name="T7" fmla="*/ 62 h 68"/>
                  <a:gd name="T8" fmla="*/ 6 w 33"/>
                  <a:gd name="T9" fmla="*/ 55 h 68"/>
                  <a:gd name="T10" fmla="*/ 1 w 33"/>
                  <a:gd name="T11" fmla="*/ 45 h 68"/>
                  <a:gd name="T12" fmla="*/ 0 w 33"/>
                  <a:gd name="T13" fmla="*/ 35 h 68"/>
                  <a:gd name="T14" fmla="*/ 1 w 33"/>
                  <a:gd name="T15" fmla="*/ 24 h 68"/>
                  <a:gd name="T16" fmla="*/ 6 w 33"/>
                  <a:gd name="T17" fmla="*/ 14 h 68"/>
                  <a:gd name="T18" fmla="*/ 13 w 33"/>
                  <a:gd name="T19" fmla="*/ 7 h 68"/>
                  <a:gd name="T20" fmla="*/ 23 w 33"/>
                  <a:gd name="T21" fmla="*/ 2 h 68"/>
                  <a:gd name="T22" fmla="*/ 33 w 33"/>
                  <a:gd name="T23" fmla="*/ 0 h 68"/>
                  <a:gd name="T24" fmla="*/ 33 w 33"/>
                  <a:gd name="T25" fmla="*/ 3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68">
                    <a:moveTo>
                      <a:pt x="33" y="35"/>
                    </a:moveTo>
                    <a:lnTo>
                      <a:pt x="33" y="68"/>
                    </a:lnTo>
                    <a:lnTo>
                      <a:pt x="23" y="67"/>
                    </a:lnTo>
                    <a:lnTo>
                      <a:pt x="13" y="62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5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33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5" name="Freeform 1788"/>
              <p:cNvSpPr>
                <a:spLocks/>
              </p:cNvSpPr>
              <p:nvPr/>
            </p:nvSpPr>
            <p:spPr bwMode="auto">
              <a:xfrm>
                <a:off x="6313" y="5931"/>
                <a:ext cx="8" cy="17"/>
              </a:xfrm>
              <a:custGeom>
                <a:avLst/>
                <a:gdLst>
                  <a:gd name="T0" fmla="*/ 33 w 33"/>
                  <a:gd name="T1" fmla="*/ 68 h 68"/>
                  <a:gd name="T2" fmla="*/ 23 w 33"/>
                  <a:gd name="T3" fmla="*/ 67 h 68"/>
                  <a:gd name="T4" fmla="*/ 13 w 33"/>
                  <a:gd name="T5" fmla="*/ 62 h 68"/>
                  <a:gd name="T6" fmla="*/ 6 w 33"/>
                  <a:gd name="T7" fmla="*/ 55 h 68"/>
                  <a:gd name="T8" fmla="*/ 1 w 33"/>
                  <a:gd name="T9" fmla="*/ 45 h 68"/>
                  <a:gd name="T10" fmla="*/ 0 w 33"/>
                  <a:gd name="T11" fmla="*/ 35 h 68"/>
                  <a:gd name="T12" fmla="*/ 1 w 33"/>
                  <a:gd name="T13" fmla="*/ 24 h 68"/>
                  <a:gd name="T14" fmla="*/ 6 w 33"/>
                  <a:gd name="T15" fmla="*/ 14 h 68"/>
                  <a:gd name="T16" fmla="*/ 13 w 33"/>
                  <a:gd name="T17" fmla="*/ 7 h 68"/>
                  <a:gd name="T18" fmla="*/ 23 w 33"/>
                  <a:gd name="T19" fmla="*/ 2 h 68"/>
                  <a:gd name="T20" fmla="*/ 33 w 33"/>
                  <a:gd name="T2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68">
                    <a:moveTo>
                      <a:pt x="33" y="68"/>
                    </a:moveTo>
                    <a:lnTo>
                      <a:pt x="23" y="67"/>
                    </a:lnTo>
                    <a:lnTo>
                      <a:pt x="13" y="62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5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6" name="Freeform 1789"/>
              <p:cNvSpPr>
                <a:spLocks/>
              </p:cNvSpPr>
              <p:nvPr/>
            </p:nvSpPr>
            <p:spPr bwMode="auto">
              <a:xfrm>
                <a:off x="6321" y="5931"/>
                <a:ext cx="1236" cy="17"/>
              </a:xfrm>
              <a:custGeom>
                <a:avLst/>
                <a:gdLst>
                  <a:gd name="T0" fmla="*/ 0 w 4943"/>
                  <a:gd name="T1" fmla="*/ 0 h 68"/>
                  <a:gd name="T2" fmla="*/ 0 w 4943"/>
                  <a:gd name="T3" fmla="*/ 35 h 68"/>
                  <a:gd name="T4" fmla="*/ 0 w 4943"/>
                  <a:gd name="T5" fmla="*/ 68 h 68"/>
                  <a:gd name="T6" fmla="*/ 4943 w 4943"/>
                  <a:gd name="T7" fmla="*/ 68 h 68"/>
                  <a:gd name="T8" fmla="*/ 4943 w 4943"/>
                  <a:gd name="T9" fmla="*/ 35 h 68"/>
                  <a:gd name="T10" fmla="*/ 4943 w 4943"/>
                  <a:gd name="T11" fmla="*/ 0 h 68"/>
                  <a:gd name="T12" fmla="*/ 0 w 4943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43" h="68">
                    <a:moveTo>
                      <a:pt x="0" y="0"/>
                    </a:moveTo>
                    <a:lnTo>
                      <a:pt x="0" y="35"/>
                    </a:lnTo>
                    <a:lnTo>
                      <a:pt x="0" y="68"/>
                    </a:lnTo>
                    <a:lnTo>
                      <a:pt x="4943" y="68"/>
                    </a:lnTo>
                    <a:lnTo>
                      <a:pt x="4943" y="35"/>
                    </a:lnTo>
                    <a:lnTo>
                      <a:pt x="49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7" name="Freeform 1790"/>
              <p:cNvSpPr>
                <a:spLocks/>
              </p:cNvSpPr>
              <p:nvPr/>
            </p:nvSpPr>
            <p:spPr bwMode="auto">
              <a:xfrm>
                <a:off x="6321" y="5931"/>
                <a:ext cx="1236" cy="17"/>
              </a:xfrm>
              <a:custGeom>
                <a:avLst/>
                <a:gdLst>
                  <a:gd name="T0" fmla="*/ 0 w 4943"/>
                  <a:gd name="T1" fmla="*/ 0 h 68"/>
                  <a:gd name="T2" fmla="*/ 0 w 4943"/>
                  <a:gd name="T3" fmla="*/ 35 h 68"/>
                  <a:gd name="T4" fmla="*/ 0 w 4943"/>
                  <a:gd name="T5" fmla="*/ 68 h 68"/>
                  <a:gd name="T6" fmla="*/ 4943 w 4943"/>
                  <a:gd name="T7" fmla="*/ 68 h 68"/>
                  <a:gd name="T8" fmla="*/ 4943 w 4943"/>
                  <a:gd name="T9" fmla="*/ 35 h 68"/>
                  <a:gd name="T10" fmla="*/ 4943 w 4943"/>
                  <a:gd name="T11" fmla="*/ 0 h 68"/>
                  <a:gd name="T12" fmla="*/ 0 w 4943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43" h="68">
                    <a:moveTo>
                      <a:pt x="0" y="0"/>
                    </a:moveTo>
                    <a:lnTo>
                      <a:pt x="0" y="35"/>
                    </a:lnTo>
                    <a:lnTo>
                      <a:pt x="0" y="68"/>
                    </a:lnTo>
                    <a:lnTo>
                      <a:pt x="4943" y="68"/>
                    </a:lnTo>
                    <a:lnTo>
                      <a:pt x="4943" y="35"/>
                    </a:lnTo>
                    <a:lnTo>
                      <a:pt x="4943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8" name="Freeform 1791"/>
              <p:cNvSpPr>
                <a:spLocks/>
              </p:cNvSpPr>
              <p:nvPr/>
            </p:nvSpPr>
            <p:spPr bwMode="auto">
              <a:xfrm>
                <a:off x="7557" y="5931"/>
                <a:ext cx="9" cy="17"/>
              </a:xfrm>
              <a:custGeom>
                <a:avLst/>
                <a:gdLst>
                  <a:gd name="T0" fmla="*/ 0 w 35"/>
                  <a:gd name="T1" fmla="*/ 35 h 68"/>
                  <a:gd name="T2" fmla="*/ 0 w 35"/>
                  <a:gd name="T3" fmla="*/ 0 h 68"/>
                  <a:gd name="T4" fmla="*/ 11 w 35"/>
                  <a:gd name="T5" fmla="*/ 2 h 68"/>
                  <a:gd name="T6" fmla="*/ 21 w 35"/>
                  <a:gd name="T7" fmla="*/ 7 h 68"/>
                  <a:gd name="T8" fmla="*/ 27 w 35"/>
                  <a:gd name="T9" fmla="*/ 14 h 68"/>
                  <a:gd name="T10" fmla="*/ 32 w 35"/>
                  <a:gd name="T11" fmla="*/ 24 h 68"/>
                  <a:gd name="T12" fmla="*/ 35 w 35"/>
                  <a:gd name="T13" fmla="*/ 35 h 68"/>
                  <a:gd name="T14" fmla="*/ 32 w 35"/>
                  <a:gd name="T15" fmla="*/ 45 h 68"/>
                  <a:gd name="T16" fmla="*/ 27 w 35"/>
                  <a:gd name="T17" fmla="*/ 55 h 68"/>
                  <a:gd name="T18" fmla="*/ 21 w 35"/>
                  <a:gd name="T19" fmla="*/ 62 h 68"/>
                  <a:gd name="T20" fmla="*/ 11 w 35"/>
                  <a:gd name="T21" fmla="*/ 67 h 68"/>
                  <a:gd name="T22" fmla="*/ 0 w 35"/>
                  <a:gd name="T23" fmla="*/ 68 h 68"/>
                  <a:gd name="T24" fmla="*/ 0 w 35"/>
                  <a:gd name="T25" fmla="*/ 3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68">
                    <a:moveTo>
                      <a:pt x="0" y="35"/>
                    </a:moveTo>
                    <a:lnTo>
                      <a:pt x="0" y="0"/>
                    </a:lnTo>
                    <a:lnTo>
                      <a:pt x="11" y="2"/>
                    </a:lnTo>
                    <a:lnTo>
                      <a:pt x="21" y="7"/>
                    </a:lnTo>
                    <a:lnTo>
                      <a:pt x="27" y="14"/>
                    </a:lnTo>
                    <a:lnTo>
                      <a:pt x="32" y="24"/>
                    </a:lnTo>
                    <a:lnTo>
                      <a:pt x="35" y="35"/>
                    </a:lnTo>
                    <a:lnTo>
                      <a:pt x="32" y="45"/>
                    </a:lnTo>
                    <a:lnTo>
                      <a:pt x="27" y="55"/>
                    </a:lnTo>
                    <a:lnTo>
                      <a:pt x="21" y="62"/>
                    </a:lnTo>
                    <a:lnTo>
                      <a:pt x="11" y="67"/>
                    </a:lnTo>
                    <a:lnTo>
                      <a:pt x="0" y="68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39" name="Freeform 1792"/>
              <p:cNvSpPr>
                <a:spLocks/>
              </p:cNvSpPr>
              <p:nvPr/>
            </p:nvSpPr>
            <p:spPr bwMode="auto">
              <a:xfrm>
                <a:off x="7557" y="5931"/>
                <a:ext cx="9" cy="17"/>
              </a:xfrm>
              <a:custGeom>
                <a:avLst/>
                <a:gdLst>
                  <a:gd name="T0" fmla="*/ 0 w 35"/>
                  <a:gd name="T1" fmla="*/ 0 h 68"/>
                  <a:gd name="T2" fmla="*/ 11 w 35"/>
                  <a:gd name="T3" fmla="*/ 2 h 68"/>
                  <a:gd name="T4" fmla="*/ 21 w 35"/>
                  <a:gd name="T5" fmla="*/ 7 h 68"/>
                  <a:gd name="T6" fmla="*/ 27 w 35"/>
                  <a:gd name="T7" fmla="*/ 14 h 68"/>
                  <a:gd name="T8" fmla="*/ 32 w 35"/>
                  <a:gd name="T9" fmla="*/ 24 h 68"/>
                  <a:gd name="T10" fmla="*/ 35 w 35"/>
                  <a:gd name="T11" fmla="*/ 35 h 68"/>
                  <a:gd name="T12" fmla="*/ 32 w 35"/>
                  <a:gd name="T13" fmla="*/ 45 h 68"/>
                  <a:gd name="T14" fmla="*/ 27 w 35"/>
                  <a:gd name="T15" fmla="*/ 55 h 68"/>
                  <a:gd name="T16" fmla="*/ 21 w 35"/>
                  <a:gd name="T17" fmla="*/ 62 h 68"/>
                  <a:gd name="T18" fmla="*/ 11 w 35"/>
                  <a:gd name="T19" fmla="*/ 67 h 68"/>
                  <a:gd name="T20" fmla="*/ 0 w 35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68">
                    <a:moveTo>
                      <a:pt x="0" y="0"/>
                    </a:moveTo>
                    <a:lnTo>
                      <a:pt x="11" y="2"/>
                    </a:lnTo>
                    <a:lnTo>
                      <a:pt x="21" y="7"/>
                    </a:lnTo>
                    <a:lnTo>
                      <a:pt x="27" y="14"/>
                    </a:lnTo>
                    <a:lnTo>
                      <a:pt x="32" y="24"/>
                    </a:lnTo>
                    <a:lnTo>
                      <a:pt x="35" y="35"/>
                    </a:lnTo>
                    <a:lnTo>
                      <a:pt x="32" y="45"/>
                    </a:lnTo>
                    <a:lnTo>
                      <a:pt x="27" y="55"/>
                    </a:lnTo>
                    <a:lnTo>
                      <a:pt x="21" y="62"/>
                    </a:lnTo>
                    <a:lnTo>
                      <a:pt x="11" y="67"/>
                    </a:lnTo>
                    <a:lnTo>
                      <a:pt x="0" y="6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40" name="Freeform 1793"/>
              <p:cNvSpPr>
                <a:spLocks/>
              </p:cNvSpPr>
              <p:nvPr/>
            </p:nvSpPr>
            <p:spPr bwMode="auto">
              <a:xfrm>
                <a:off x="6636" y="6598"/>
                <a:ext cx="8" cy="17"/>
              </a:xfrm>
              <a:custGeom>
                <a:avLst/>
                <a:gdLst>
                  <a:gd name="T0" fmla="*/ 33 w 33"/>
                  <a:gd name="T1" fmla="*/ 34 h 68"/>
                  <a:gd name="T2" fmla="*/ 33 w 33"/>
                  <a:gd name="T3" fmla="*/ 68 h 68"/>
                  <a:gd name="T4" fmla="*/ 23 w 33"/>
                  <a:gd name="T5" fmla="*/ 67 h 68"/>
                  <a:gd name="T6" fmla="*/ 13 w 33"/>
                  <a:gd name="T7" fmla="*/ 61 h 68"/>
                  <a:gd name="T8" fmla="*/ 6 w 33"/>
                  <a:gd name="T9" fmla="*/ 55 h 68"/>
                  <a:gd name="T10" fmla="*/ 1 w 33"/>
                  <a:gd name="T11" fmla="*/ 45 h 68"/>
                  <a:gd name="T12" fmla="*/ 0 w 33"/>
                  <a:gd name="T13" fmla="*/ 34 h 68"/>
                  <a:gd name="T14" fmla="*/ 1 w 33"/>
                  <a:gd name="T15" fmla="*/ 24 h 68"/>
                  <a:gd name="T16" fmla="*/ 6 w 33"/>
                  <a:gd name="T17" fmla="*/ 14 h 68"/>
                  <a:gd name="T18" fmla="*/ 13 w 33"/>
                  <a:gd name="T19" fmla="*/ 7 h 68"/>
                  <a:gd name="T20" fmla="*/ 23 w 33"/>
                  <a:gd name="T21" fmla="*/ 2 h 68"/>
                  <a:gd name="T22" fmla="*/ 33 w 33"/>
                  <a:gd name="T23" fmla="*/ 0 h 68"/>
                  <a:gd name="T24" fmla="*/ 33 w 33"/>
                  <a:gd name="T25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68">
                    <a:moveTo>
                      <a:pt x="33" y="34"/>
                    </a:moveTo>
                    <a:lnTo>
                      <a:pt x="33" y="68"/>
                    </a:lnTo>
                    <a:lnTo>
                      <a:pt x="23" y="67"/>
                    </a:lnTo>
                    <a:lnTo>
                      <a:pt x="13" y="61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4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3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41" name="Freeform 1794"/>
              <p:cNvSpPr>
                <a:spLocks/>
              </p:cNvSpPr>
              <p:nvPr/>
            </p:nvSpPr>
            <p:spPr bwMode="auto">
              <a:xfrm>
                <a:off x="6636" y="6598"/>
                <a:ext cx="8" cy="17"/>
              </a:xfrm>
              <a:custGeom>
                <a:avLst/>
                <a:gdLst>
                  <a:gd name="T0" fmla="*/ 33 w 33"/>
                  <a:gd name="T1" fmla="*/ 68 h 68"/>
                  <a:gd name="T2" fmla="*/ 23 w 33"/>
                  <a:gd name="T3" fmla="*/ 67 h 68"/>
                  <a:gd name="T4" fmla="*/ 13 w 33"/>
                  <a:gd name="T5" fmla="*/ 61 h 68"/>
                  <a:gd name="T6" fmla="*/ 6 w 33"/>
                  <a:gd name="T7" fmla="*/ 55 h 68"/>
                  <a:gd name="T8" fmla="*/ 1 w 33"/>
                  <a:gd name="T9" fmla="*/ 45 h 68"/>
                  <a:gd name="T10" fmla="*/ 0 w 33"/>
                  <a:gd name="T11" fmla="*/ 34 h 68"/>
                  <a:gd name="T12" fmla="*/ 1 w 33"/>
                  <a:gd name="T13" fmla="*/ 24 h 68"/>
                  <a:gd name="T14" fmla="*/ 6 w 33"/>
                  <a:gd name="T15" fmla="*/ 14 h 68"/>
                  <a:gd name="T16" fmla="*/ 13 w 33"/>
                  <a:gd name="T17" fmla="*/ 7 h 68"/>
                  <a:gd name="T18" fmla="*/ 23 w 33"/>
                  <a:gd name="T19" fmla="*/ 2 h 68"/>
                  <a:gd name="T20" fmla="*/ 33 w 33"/>
                  <a:gd name="T2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68">
                    <a:moveTo>
                      <a:pt x="33" y="68"/>
                    </a:moveTo>
                    <a:lnTo>
                      <a:pt x="23" y="67"/>
                    </a:lnTo>
                    <a:lnTo>
                      <a:pt x="13" y="61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4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42" name="Freeform 1795"/>
              <p:cNvSpPr>
                <a:spLocks/>
              </p:cNvSpPr>
              <p:nvPr/>
            </p:nvSpPr>
            <p:spPr bwMode="auto">
              <a:xfrm>
                <a:off x="6644" y="6598"/>
                <a:ext cx="438" cy="17"/>
              </a:xfrm>
              <a:custGeom>
                <a:avLst/>
                <a:gdLst>
                  <a:gd name="T0" fmla="*/ 0 w 1749"/>
                  <a:gd name="T1" fmla="*/ 0 h 68"/>
                  <a:gd name="T2" fmla="*/ 0 w 1749"/>
                  <a:gd name="T3" fmla="*/ 34 h 68"/>
                  <a:gd name="T4" fmla="*/ 0 w 1749"/>
                  <a:gd name="T5" fmla="*/ 68 h 68"/>
                  <a:gd name="T6" fmla="*/ 1749 w 1749"/>
                  <a:gd name="T7" fmla="*/ 68 h 68"/>
                  <a:gd name="T8" fmla="*/ 1749 w 1749"/>
                  <a:gd name="T9" fmla="*/ 34 h 68"/>
                  <a:gd name="T10" fmla="*/ 1749 w 1749"/>
                  <a:gd name="T11" fmla="*/ 0 h 68"/>
                  <a:gd name="T12" fmla="*/ 0 w 1749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49" h="68">
                    <a:moveTo>
                      <a:pt x="0" y="0"/>
                    </a:moveTo>
                    <a:lnTo>
                      <a:pt x="0" y="34"/>
                    </a:lnTo>
                    <a:lnTo>
                      <a:pt x="0" y="68"/>
                    </a:lnTo>
                    <a:lnTo>
                      <a:pt x="1749" y="68"/>
                    </a:lnTo>
                    <a:lnTo>
                      <a:pt x="1749" y="34"/>
                    </a:lnTo>
                    <a:lnTo>
                      <a:pt x="174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43" name="Freeform 1796"/>
              <p:cNvSpPr>
                <a:spLocks/>
              </p:cNvSpPr>
              <p:nvPr/>
            </p:nvSpPr>
            <p:spPr bwMode="auto">
              <a:xfrm>
                <a:off x="6644" y="6598"/>
                <a:ext cx="438" cy="17"/>
              </a:xfrm>
              <a:custGeom>
                <a:avLst/>
                <a:gdLst>
                  <a:gd name="T0" fmla="*/ 0 w 1749"/>
                  <a:gd name="T1" fmla="*/ 0 h 68"/>
                  <a:gd name="T2" fmla="*/ 0 w 1749"/>
                  <a:gd name="T3" fmla="*/ 34 h 68"/>
                  <a:gd name="T4" fmla="*/ 0 w 1749"/>
                  <a:gd name="T5" fmla="*/ 68 h 68"/>
                  <a:gd name="T6" fmla="*/ 1749 w 1749"/>
                  <a:gd name="T7" fmla="*/ 68 h 68"/>
                  <a:gd name="T8" fmla="*/ 1749 w 1749"/>
                  <a:gd name="T9" fmla="*/ 34 h 68"/>
                  <a:gd name="T10" fmla="*/ 1749 w 1749"/>
                  <a:gd name="T11" fmla="*/ 0 h 68"/>
                  <a:gd name="T12" fmla="*/ 0 w 1749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49" h="68">
                    <a:moveTo>
                      <a:pt x="0" y="0"/>
                    </a:moveTo>
                    <a:lnTo>
                      <a:pt x="0" y="34"/>
                    </a:lnTo>
                    <a:lnTo>
                      <a:pt x="0" y="68"/>
                    </a:lnTo>
                    <a:lnTo>
                      <a:pt x="1749" y="68"/>
                    </a:lnTo>
                    <a:lnTo>
                      <a:pt x="1749" y="34"/>
                    </a:lnTo>
                    <a:lnTo>
                      <a:pt x="1749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44" name="Freeform 1797"/>
              <p:cNvSpPr>
                <a:spLocks/>
              </p:cNvSpPr>
              <p:nvPr/>
            </p:nvSpPr>
            <p:spPr bwMode="auto">
              <a:xfrm>
                <a:off x="7082" y="6598"/>
                <a:ext cx="8" cy="17"/>
              </a:xfrm>
              <a:custGeom>
                <a:avLst/>
                <a:gdLst>
                  <a:gd name="T0" fmla="*/ 0 w 35"/>
                  <a:gd name="T1" fmla="*/ 34 h 68"/>
                  <a:gd name="T2" fmla="*/ 0 w 35"/>
                  <a:gd name="T3" fmla="*/ 0 h 68"/>
                  <a:gd name="T4" fmla="*/ 11 w 35"/>
                  <a:gd name="T5" fmla="*/ 2 h 68"/>
                  <a:gd name="T6" fmla="*/ 21 w 35"/>
                  <a:gd name="T7" fmla="*/ 7 h 68"/>
                  <a:gd name="T8" fmla="*/ 27 w 35"/>
                  <a:gd name="T9" fmla="*/ 14 h 68"/>
                  <a:gd name="T10" fmla="*/ 33 w 35"/>
                  <a:gd name="T11" fmla="*/ 24 h 68"/>
                  <a:gd name="T12" fmla="*/ 35 w 35"/>
                  <a:gd name="T13" fmla="*/ 34 h 68"/>
                  <a:gd name="T14" fmla="*/ 33 w 35"/>
                  <a:gd name="T15" fmla="*/ 45 h 68"/>
                  <a:gd name="T16" fmla="*/ 27 w 35"/>
                  <a:gd name="T17" fmla="*/ 55 h 68"/>
                  <a:gd name="T18" fmla="*/ 21 w 35"/>
                  <a:gd name="T19" fmla="*/ 61 h 68"/>
                  <a:gd name="T20" fmla="*/ 11 w 35"/>
                  <a:gd name="T21" fmla="*/ 67 h 68"/>
                  <a:gd name="T22" fmla="*/ 0 w 35"/>
                  <a:gd name="T23" fmla="*/ 68 h 68"/>
                  <a:gd name="T24" fmla="*/ 0 w 35"/>
                  <a:gd name="T25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68">
                    <a:moveTo>
                      <a:pt x="0" y="34"/>
                    </a:moveTo>
                    <a:lnTo>
                      <a:pt x="0" y="0"/>
                    </a:lnTo>
                    <a:lnTo>
                      <a:pt x="11" y="2"/>
                    </a:lnTo>
                    <a:lnTo>
                      <a:pt x="21" y="7"/>
                    </a:lnTo>
                    <a:lnTo>
                      <a:pt x="27" y="14"/>
                    </a:lnTo>
                    <a:lnTo>
                      <a:pt x="33" y="24"/>
                    </a:lnTo>
                    <a:lnTo>
                      <a:pt x="35" y="34"/>
                    </a:lnTo>
                    <a:lnTo>
                      <a:pt x="33" y="45"/>
                    </a:lnTo>
                    <a:lnTo>
                      <a:pt x="27" y="55"/>
                    </a:lnTo>
                    <a:lnTo>
                      <a:pt x="21" y="61"/>
                    </a:lnTo>
                    <a:lnTo>
                      <a:pt x="11" y="67"/>
                    </a:lnTo>
                    <a:lnTo>
                      <a:pt x="0" y="6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45" name="Freeform 1798"/>
              <p:cNvSpPr>
                <a:spLocks/>
              </p:cNvSpPr>
              <p:nvPr/>
            </p:nvSpPr>
            <p:spPr bwMode="auto">
              <a:xfrm>
                <a:off x="7082" y="6598"/>
                <a:ext cx="8" cy="17"/>
              </a:xfrm>
              <a:custGeom>
                <a:avLst/>
                <a:gdLst>
                  <a:gd name="T0" fmla="*/ 0 w 35"/>
                  <a:gd name="T1" fmla="*/ 0 h 68"/>
                  <a:gd name="T2" fmla="*/ 11 w 35"/>
                  <a:gd name="T3" fmla="*/ 2 h 68"/>
                  <a:gd name="T4" fmla="*/ 21 w 35"/>
                  <a:gd name="T5" fmla="*/ 7 h 68"/>
                  <a:gd name="T6" fmla="*/ 27 w 35"/>
                  <a:gd name="T7" fmla="*/ 14 h 68"/>
                  <a:gd name="T8" fmla="*/ 33 w 35"/>
                  <a:gd name="T9" fmla="*/ 24 h 68"/>
                  <a:gd name="T10" fmla="*/ 35 w 35"/>
                  <a:gd name="T11" fmla="*/ 34 h 68"/>
                  <a:gd name="T12" fmla="*/ 33 w 35"/>
                  <a:gd name="T13" fmla="*/ 45 h 68"/>
                  <a:gd name="T14" fmla="*/ 27 w 35"/>
                  <a:gd name="T15" fmla="*/ 55 h 68"/>
                  <a:gd name="T16" fmla="*/ 21 w 35"/>
                  <a:gd name="T17" fmla="*/ 61 h 68"/>
                  <a:gd name="T18" fmla="*/ 11 w 35"/>
                  <a:gd name="T19" fmla="*/ 67 h 68"/>
                  <a:gd name="T20" fmla="*/ 0 w 35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68">
                    <a:moveTo>
                      <a:pt x="0" y="0"/>
                    </a:moveTo>
                    <a:lnTo>
                      <a:pt x="11" y="2"/>
                    </a:lnTo>
                    <a:lnTo>
                      <a:pt x="21" y="7"/>
                    </a:lnTo>
                    <a:lnTo>
                      <a:pt x="27" y="14"/>
                    </a:lnTo>
                    <a:lnTo>
                      <a:pt x="33" y="24"/>
                    </a:lnTo>
                    <a:lnTo>
                      <a:pt x="35" y="34"/>
                    </a:lnTo>
                    <a:lnTo>
                      <a:pt x="33" y="45"/>
                    </a:lnTo>
                    <a:lnTo>
                      <a:pt x="27" y="55"/>
                    </a:lnTo>
                    <a:lnTo>
                      <a:pt x="21" y="61"/>
                    </a:lnTo>
                    <a:lnTo>
                      <a:pt x="11" y="67"/>
                    </a:lnTo>
                    <a:lnTo>
                      <a:pt x="0" y="6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46" name="Freeform 1799"/>
              <p:cNvSpPr>
                <a:spLocks/>
              </p:cNvSpPr>
              <p:nvPr/>
            </p:nvSpPr>
            <p:spPr bwMode="auto">
              <a:xfrm>
                <a:off x="6313" y="5550"/>
                <a:ext cx="17" cy="9"/>
              </a:xfrm>
              <a:custGeom>
                <a:avLst/>
                <a:gdLst>
                  <a:gd name="T0" fmla="*/ 33 w 68"/>
                  <a:gd name="T1" fmla="*/ 34 h 34"/>
                  <a:gd name="T2" fmla="*/ 0 w 68"/>
                  <a:gd name="T3" fmla="*/ 34 h 34"/>
                  <a:gd name="T4" fmla="*/ 1 w 68"/>
                  <a:gd name="T5" fmla="*/ 24 h 34"/>
                  <a:gd name="T6" fmla="*/ 6 w 68"/>
                  <a:gd name="T7" fmla="*/ 14 h 34"/>
                  <a:gd name="T8" fmla="*/ 13 w 68"/>
                  <a:gd name="T9" fmla="*/ 7 h 34"/>
                  <a:gd name="T10" fmla="*/ 23 w 68"/>
                  <a:gd name="T11" fmla="*/ 2 h 34"/>
                  <a:gd name="T12" fmla="*/ 33 w 68"/>
                  <a:gd name="T13" fmla="*/ 0 h 34"/>
                  <a:gd name="T14" fmla="*/ 44 w 68"/>
                  <a:gd name="T15" fmla="*/ 2 h 34"/>
                  <a:gd name="T16" fmla="*/ 54 w 68"/>
                  <a:gd name="T17" fmla="*/ 7 h 34"/>
                  <a:gd name="T18" fmla="*/ 60 w 68"/>
                  <a:gd name="T19" fmla="*/ 14 h 34"/>
                  <a:gd name="T20" fmla="*/ 65 w 68"/>
                  <a:gd name="T21" fmla="*/ 24 h 34"/>
                  <a:gd name="T22" fmla="*/ 68 w 68"/>
                  <a:gd name="T23" fmla="*/ 34 h 34"/>
                  <a:gd name="T24" fmla="*/ 33 w 68"/>
                  <a:gd name="T2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4">
                    <a:moveTo>
                      <a:pt x="33" y="34"/>
                    </a:moveTo>
                    <a:lnTo>
                      <a:pt x="0" y="34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4" y="2"/>
                    </a:lnTo>
                    <a:lnTo>
                      <a:pt x="54" y="7"/>
                    </a:lnTo>
                    <a:lnTo>
                      <a:pt x="60" y="14"/>
                    </a:lnTo>
                    <a:lnTo>
                      <a:pt x="65" y="24"/>
                    </a:lnTo>
                    <a:lnTo>
                      <a:pt x="68" y="34"/>
                    </a:lnTo>
                    <a:lnTo>
                      <a:pt x="3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47" name="Freeform 1800"/>
              <p:cNvSpPr>
                <a:spLocks/>
              </p:cNvSpPr>
              <p:nvPr/>
            </p:nvSpPr>
            <p:spPr bwMode="auto">
              <a:xfrm>
                <a:off x="6313" y="5550"/>
                <a:ext cx="17" cy="9"/>
              </a:xfrm>
              <a:custGeom>
                <a:avLst/>
                <a:gdLst>
                  <a:gd name="T0" fmla="*/ 0 w 68"/>
                  <a:gd name="T1" fmla="*/ 34 h 34"/>
                  <a:gd name="T2" fmla="*/ 1 w 68"/>
                  <a:gd name="T3" fmla="*/ 24 h 34"/>
                  <a:gd name="T4" fmla="*/ 6 w 68"/>
                  <a:gd name="T5" fmla="*/ 14 h 34"/>
                  <a:gd name="T6" fmla="*/ 13 w 68"/>
                  <a:gd name="T7" fmla="*/ 7 h 34"/>
                  <a:gd name="T8" fmla="*/ 23 w 68"/>
                  <a:gd name="T9" fmla="*/ 2 h 34"/>
                  <a:gd name="T10" fmla="*/ 33 w 68"/>
                  <a:gd name="T11" fmla="*/ 0 h 34"/>
                  <a:gd name="T12" fmla="*/ 44 w 68"/>
                  <a:gd name="T13" fmla="*/ 2 h 34"/>
                  <a:gd name="T14" fmla="*/ 54 w 68"/>
                  <a:gd name="T15" fmla="*/ 7 h 34"/>
                  <a:gd name="T16" fmla="*/ 60 w 68"/>
                  <a:gd name="T17" fmla="*/ 14 h 34"/>
                  <a:gd name="T18" fmla="*/ 65 w 68"/>
                  <a:gd name="T19" fmla="*/ 24 h 34"/>
                  <a:gd name="T20" fmla="*/ 68 w 68"/>
                  <a:gd name="T2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4">
                    <a:moveTo>
                      <a:pt x="0" y="34"/>
                    </a:move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4" y="2"/>
                    </a:lnTo>
                    <a:lnTo>
                      <a:pt x="54" y="7"/>
                    </a:lnTo>
                    <a:lnTo>
                      <a:pt x="60" y="14"/>
                    </a:lnTo>
                    <a:lnTo>
                      <a:pt x="65" y="24"/>
                    </a:lnTo>
                    <a:lnTo>
                      <a:pt x="68" y="3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48" name="Freeform 1801"/>
              <p:cNvSpPr>
                <a:spLocks/>
              </p:cNvSpPr>
              <p:nvPr/>
            </p:nvSpPr>
            <p:spPr bwMode="auto">
              <a:xfrm>
                <a:off x="6313" y="5559"/>
                <a:ext cx="17" cy="1048"/>
              </a:xfrm>
              <a:custGeom>
                <a:avLst/>
                <a:gdLst>
                  <a:gd name="T0" fmla="*/ 68 w 68"/>
                  <a:gd name="T1" fmla="*/ 0 h 4192"/>
                  <a:gd name="T2" fmla="*/ 33 w 68"/>
                  <a:gd name="T3" fmla="*/ 0 h 4192"/>
                  <a:gd name="T4" fmla="*/ 0 w 68"/>
                  <a:gd name="T5" fmla="*/ 0 h 4192"/>
                  <a:gd name="T6" fmla="*/ 0 w 68"/>
                  <a:gd name="T7" fmla="*/ 4192 h 4192"/>
                  <a:gd name="T8" fmla="*/ 33 w 68"/>
                  <a:gd name="T9" fmla="*/ 4192 h 4192"/>
                  <a:gd name="T10" fmla="*/ 68 w 68"/>
                  <a:gd name="T11" fmla="*/ 4192 h 4192"/>
                  <a:gd name="T12" fmla="*/ 68 w 68"/>
                  <a:gd name="T13" fmla="*/ 0 h 4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4192">
                    <a:moveTo>
                      <a:pt x="68" y="0"/>
                    </a:moveTo>
                    <a:lnTo>
                      <a:pt x="33" y="0"/>
                    </a:lnTo>
                    <a:lnTo>
                      <a:pt x="0" y="0"/>
                    </a:lnTo>
                    <a:lnTo>
                      <a:pt x="0" y="4192"/>
                    </a:lnTo>
                    <a:lnTo>
                      <a:pt x="33" y="4192"/>
                    </a:lnTo>
                    <a:lnTo>
                      <a:pt x="68" y="419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49" name="Freeform 1802"/>
              <p:cNvSpPr>
                <a:spLocks/>
              </p:cNvSpPr>
              <p:nvPr/>
            </p:nvSpPr>
            <p:spPr bwMode="auto">
              <a:xfrm>
                <a:off x="6313" y="5559"/>
                <a:ext cx="17" cy="1048"/>
              </a:xfrm>
              <a:custGeom>
                <a:avLst/>
                <a:gdLst>
                  <a:gd name="T0" fmla="*/ 68 w 68"/>
                  <a:gd name="T1" fmla="*/ 0 h 4192"/>
                  <a:gd name="T2" fmla="*/ 33 w 68"/>
                  <a:gd name="T3" fmla="*/ 0 h 4192"/>
                  <a:gd name="T4" fmla="*/ 0 w 68"/>
                  <a:gd name="T5" fmla="*/ 0 h 4192"/>
                  <a:gd name="T6" fmla="*/ 0 w 68"/>
                  <a:gd name="T7" fmla="*/ 4192 h 4192"/>
                  <a:gd name="T8" fmla="*/ 33 w 68"/>
                  <a:gd name="T9" fmla="*/ 4192 h 4192"/>
                  <a:gd name="T10" fmla="*/ 68 w 68"/>
                  <a:gd name="T11" fmla="*/ 4192 h 4192"/>
                  <a:gd name="T12" fmla="*/ 68 w 68"/>
                  <a:gd name="T13" fmla="*/ 0 h 4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4192">
                    <a:moveTo>
                      <a:pt x="68" y="0"/>
                    </a:moveTo>
                    <a:lnTo>
                      <a:pt x="33" y="0"/>
                    </a:lnTo>
                    <a:lnTo>
                      <a:pt x="0" y="0"/>
                    </a:lnTo>
                    <a:lnTo>
                      <a:pt x="0" y="4192"/>
                    </a:lnTo>
                    <a:lnTo>
                      <a:pt x="33" y="4192"/>
                    </a:lnTo>
                    <a:lnTo>
                      <a:pt x="68" y="4192"/>
                    </a:lnTo>
                    <a:lnTo>
                      <a:pt x="68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0" name="Freeform 1803"/>
              <p:cNvSpPr>
                <a:spLocks/>
              </p:cNvSpPr>
              <p:nvPr/>
            </p:nvSpPr>
            <p:spPr bwMode="auto">
              <a:xfrm>
                <a:off x="6313" y="6607"/>
                <a:ext cx="17" cy="8"/>
              </a:xfrm>
              <a:custGeom>
                <a:avLst/>
                <a:gdLst>
                  <a:gd name="T0" fmla="*/ 33 w 68"/>
                  <a:gd name="T1" fmla="*/ 0 h 34"/>
                  <a:gd name="T2" fmla="*/ 68 w 68"/>
                  <a:gd name="T3" fmla="*/ 0 h 34"/>
                  <a:gd name="T4" fmla="*/ 65 w 68"/>
                  <a:gd name="T5" fmla="*/ 11 h 34"/>
                  <a:gd name="T6" fmla="*/ 60 w 68"/>
                  <a:gd name="T7" fmla="*/ 21 h 34"/>
                  <a:gd name="T8" fmla="*/ 54 w 68"/>
                  <a:gd name="T9" fmla="*/ 27 h 34"/>
                  <a:gd name="T10" fmla="*/ 44 w 68"/>
                  <a:gd name="T11" fmla="*/ 33 h 34"/>
                  <a:gd name="T12" fmla="*/ 33 w 68"/>
                  <a:gd name="T13" fmla="*/ 34 h 34"/>
                  <a:gd name="T14" fmla="*/ 23 w 68"/>
                  <a:gd name="T15" fmla="*/ 33 h 34"/>
                  <a:gd name="T16" fmla="*/ 13 w 68"/>
                  <a:gd name="T17" fmla="*/ 27 h 34"/>
                  <a:gd name="T18" fmla="*/ 6 w 68"/>
                  <a:gd name="T19" fmla="*/ 21 h 34"/>
                  <a:gd name="T20" fmla="*/ 1 w 68"/>
                  <a:gd name="T21" fmla="*/ 11 h 34"/>
                  <a:gd name="T22" fmla="*/ 0 w 68"/>
                  <a:gd name="T23" fmla="*/ 0 h 34"/>
                  <a:gd name="T24" fmla="*/ 33 w 68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4">
                    <a:moveTo>
                      <a:pt x="33" y="0"/>
                    </a:moveTo>
                    <a:lnTo>
                      <a:pt x="68" y="0"/>
                    </a:lnTo>
                    <a:lnTo>
                      <a:pt x="65" y="11"/>
                    </a:lnTo>
                    <a:lnTo>
                      <a:pt x="60" y="21"/>
                    </a:lnTo>
                    <a:lnTo>
                      <a:pt x="54" y="27"/>
                    </a:lnTo>
                    <a:lnTo>
                      <a:pt x="44" y="33"/>
                    </a:lnTo>
                    <a:lnTo>
                      <a:pt x="33" y="34"/>
                    </a:lnTo>
                    <a:lnTo>
                      <a:pt x="23" y="33"/>
                    </a:lnTo>
                    <a:lnTo>
                      <a:pt x="13" y="27"/>
                    </a:lnTo>
                    <a:lnTo>
                      <a:pt x="6" y="21"/>
                    </a:lnTo>
                    <a:lnTo>
                      <a:pt x="1" y="11"/>
                    </a:lnTo>
                    <a:lnTo>
                      <a:pt x="0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1" name="Freeform 1804"/>
              <p:cNvSpPr>
                <a:spLocks/>
              </p:cNvSpPr>
              <p:nvPr/>
            </p:nvSpPr>
            <p:spPr bwMode="auto">
              <a:xfrm>
                <a:off x="6313" y="6607"/>
                <a:ext cx="17" cy="8"/>
              </a:xfrm>
              <a:custGeom>
                <a:avLst/>
                <a:gdLst>
                  <a:gd name="T0" fmla="*/ 68 w 68"/>
                  <a:gd name="T1" fmla="*/ 0 h 34"/>
                  <a:gd name="T2" fmla="*/ 65 w 68"/>
                  <a:gd name="T3" fmla="*/ 11 h 34"/>
                  <a:gd name="T4" fmla="*/ 60 w 68"/>
                  <a:gd name="T5" fmla="*/ 21 h 34"/>
                  <a:gd name="T6" fmla="*/ 54 w 68"/>
                  <a:gd name="T7" fmla="*/ 27 h 34"/>
                  <a:gd name="T8" fmla="*/ 44 w 68"/>
                  <a:gd name="T9" fmla="*/ 33 h 34"/>
                  <a:gd name="T10" fmla="*/ 33 w 68"/>
                  <a:gd name="T11" fmla="*/ 34 h 34"/>
                  <a:gd name="T12" fmla="*/ 23 w 68"/>
                  <a:gd name="T13" fmla="*/ 33 h 34"/>
                  <a:gd name="T14" fmla="*/ 13 w 68"/>
                  <a:gd name="T15" fmla="*/ 27 h 34"/>
                  <a:gd name="T16" fmla="*/ 6 w 68"/>
                  <a:gd name="T17" fmla="*/ 21 h 34"/>
                  <a:gd name="T18" fmla="*/ 1 w 68"/>
                  <a:gd name="T19" fmla="*/ 11 h 34"/>
                  <a:gd name="T20" fmla="*/ 0 w 68"/>
                  <a:gd name="T2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4">
                    <a:moveTo>
                      <a:pt x="68" y="0"/>
                    </a:moveTo>
                    <a:lnTo>
                      <a:pt x="65" y="11"/>
                    </a:lnTo>
                    <a:lnTo>
                      <a:pt x="60" y="21"/>
                    </a:lnTo>
                    <a:lnTo>
                      <a:pt x="54" y="27"/>
                    </a:lnTo>
                    <a:lnTo>
                      <a:pt x="44" y="33"/>
                    </a:lnTo>
                    <a:lnTo>
                      <a:pt x="33" y="34"/>
                    </a:lnTo>
                    <a:lnTo>
                      <a:pt x="23" y="33"/>
                    </a:lnTo>
                    <a:lnTo>
                      <a:pt x="13" y="27"/>
                    </a:lnTo>
                    <a:lnTo>
                      <a:pt x="6" y="21"/>
                    </a:lnTo>
                    <a:lnTo>
                      <a:pt x="1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2" name="Freeform 1805"/>
              <p:cNvSpPr>
                <a:spLocks/>
              </p:cNvSpPr>
              <p:nvPr/>
            </p:nvSpPr>
            <p:spPr bwMode="auto">
              <a:xfrm>
                <a:off x="6636" y="5844"/>
                <a:ext cx="17" cy="9"/>
              </a:xfrm>
              <a:custGeom>
                <a:avLst/>
                <a:gdLst>
                  <a:gd name="T0" fmla="*/ 33 w 68"/>
                  <a:gd name="T1" fmla="*/ 0 h 33"/>
                  <a:gd name="T2" fmla="*/ 68 w 68"/>
                  <a:gd name="T3" fmla="*/ 0 h 33"/>
                  <a:gd name="T4" fmla="*/ 66 w 68"/>
                  <a:gd name="T5" fmla="*/ 10 h 33"/>
                  <a:gd name="T6" fmla="*/ 60 w 68"/>
                  <a:gd name="T7" fmla="*/ 20 h 33"/>
                  <a:gd name="T8" fmla="*/ 54 w 68"/>
                  <a:gd name="T9" fmla="*/ 27 h 33"/>
                  <a:gd name="T10" fmla="*/ 44 w 68"/>
                  <a:gd name="T11" fmla="*/ 32 h 33"/>
                  <a:gd name="T12" fmla="*/ 33 w 68"/>
                  <a:gd name="T13" fmla="*/ 33 h 33"/>
                  <a:gd name="T14" fmla="*/ 23 w 68"/>
                  <a:gd name="T15" fmla="*/ 32 h 33"/>
                  <a:gd name="T16" fmla="*/ 13 w 68"/>
                  <a:gd name="T17" fmla="*/ 27 h 33"/>
                  <a:gd name="T18" fmla="*/ 6 w 68"/>
                  <a:gd name="T19" fmla="*/ 20 h 33"/>
                  <a:gd name="T20" fmla="*/ 1 w 68"/>
                  <a:gd name="T21" fmla="*/ 10 h 33"/>
                  <a:gd name="T22" fmla="*/ 0 w 68"/>
                  <a:gd name="T23" fmla="*/ 0 h 33"/>
                  <a:gd name="T24" fmla="*/ 33 w 68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3">
                    <a:moveTo>
                      <a:pt x="33" y="0"/>
                    </a:moveTo>
                    <a:lnTo>
                      <a:pt x="68" y="0"/>
                    </a:lnTo>
                    <a:lnTo>
                      <a:pt x="66" y="10"/>
                    </a:lnTo>
                    <a:lnTo>
                      <a:pt x="60" y="20"/>
                    </a:lnTo>
                    <a:lnTo>
                      <a:pt x="54" y="27"/>
                    </a:lnTo>
                    <a:lnTo>
                      <a:pt x="44" y="32"/>
                    </a:lnTo>
                    <a:lnTo>
                      <a:pt x="33" y="33"/>
                    </a:lnTo>
                    <a:lnTo>
                      <a:pt x="23" y="32"/>
                    </a:lnTo>
                    <a:lnTo>
                      <a:pt x="13" y="27"/>
                    </a:lnTo>
                    <a:lnTo>
                      <a:pt x="6" y="20"/>
                    </a:lnTo>
                    <a:lnTo>
                      <a:pt x="1" y="10"/>
                    </a:lnTo>
                    <a:lnTo>
                      <a:pt x="0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3" name="Freeform 1806"/>
              <p:cNvSpPr>
                <a:spLocks/>
              </p:cNvSpPr>
              <p:nvPr/>
            </p:nvSpPr>
            <p:spPr bwMode="auto">
              <a:xfrm>
                <a:off x="6636" y="5844"/>
                <a:ext cx="17" cy="9"/>
              </a:xfrm>
              <a:custGeom>
                <a:avLst/>
                <a:gdLst>
                  <a:gd name="T0" fmla="*/ 68 w 68"/>
                  <a:gd name="T1" fmla="*/ 0 h 33"/>
                  <a:gd name="T2" fmla="*/ 66 w 68"/>
                  <a:gd name="T3" fmla="*/ 10 h 33"/>
                  <a:gd name="T4" fmla="*/ 60 w 68"/>
                  <a:gd name="T5" fmla="*/ 20 h 33"/>
                  <a:gd name="T6" fmla="*/ 54 w 68"/>
                  <a:gd name="T7" fmla="*/ 27 h 33"/>
                  <a:gd name="T8" fmla="*/ 44 w 68"/>
                  <a:gd name="T9" fmla="*/ 32 h 33"/>
                  <a:gd name="T10" fmla="*/ 33 w 68"/>
                  <a:gd name="T11" fmla="*/ 33 h 33"/>
                  <a:gd name="T12" fmla="*/ 23 w 68"/>
                  <a:gd name="T13" fmla="*/ 32 h 33"/>
                  <a:gd name="T14" fmla="*/ 13 w 68"/>
                  <a:gd name="T15" fmla="*/ 27 h 33"/>
                  <a:gd name="T16" fmla="*/ 6 w 68"/>
                  <a:gd name="T17" fmla="*/ 20 h 33"/>
                  <a:gd name="T18" fmla="*/ 1 w 68"/>
                  <a:gd name="T19" fmla="*/ 10 h 33"/>
                  <a:gd name="T20" fmla="*/ 0 w 68"/>
                  <a:gd name="T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3">
                    <a:moveTo>
                      <a:pt x="68" y="0"/>
                    </a:moveTo>
                    <a:lnTo>
                      <a:pt x="66" y="10"/>
                    </a:lnTo>
                    <a:lnTo>
                      <a:pt x="60" y="20"/>
                    </a:lnTo>
                    <a:lnTo>
                      <a:pt x="54" y="27"/>
                    </a:lnTo>
                    <a:lnTo>
                      <a:pt x="44" y="32"/>
                    </a:lnTo>
                    <a:lnTo>
                      <a:pt x="33" y="33"/>
                    </a:lnTo>
                    <a:lnTo>
                      <a:pt x="23" y="32"/>
                    </a:lnTo>
                    <a:lnTo>
                      <a:pt x="13" y="27"/>
                    </a:lnTo>
                    <a:lnTo>
                      <a:pt x="6" y="20"/>
                    </a:lnTo>
                    <a:lnTo>
                      <a:pt x="1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4" name="Freeform 1807"/>
              <p:cNvSpPr>
                <a:spLocks/>
              </p:cNvSpPr>
              <p:nvPr/>
            </p:nvSpPr>
            <p:spPr bwMode="auto">
              <a:xfrm>
                <a:off x="6636" y="5654"/>
                <a:ext cx="17" cy="190"/>
              </a:xfrm>
              <a:custGeom>
                <a:avLst/>
                <a:gdLst>
                  <a:gd name="T0" fmla="*/ 0 w 68"/>
                  <a:gd name="T1" fmla="*/ 762 h 762"/>
                  <a:gd name="T2" fmla="*/ 33 w 68"/>
                  <a:gd name="T3" fmla="*/ 762 h 762"/>
                  <a:gd name="T4" fmla="*/ 68 w 68"/>
                  <a:gd name="T5" fmla="*/ 762 h 762"/>
                  <a:gd name="T6" fmla="*/ 68 w 68"/>
                  <a:gd name="T7" fmla="*/ 0 h 762"/>
                  <a:gd name="T8" fmla="*/ 33 w 68"/>
                  <a:gd name="T9" fmla="*/ 0 h 762"/>
                  <a:gd name="T10" fmla="*/ 0 w 68"/>
                  <a:gd name="T11" fmla="*/ 0 h 762"/>
                  <a:gd name="T12" fmla="*/ 0 w 68"/>
                  <a:gd name="T13" fmla="*/ 762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762">
                    <a:moveTo>
                      <a:pt x="0" y="762"/>
                    </a:moveTo>
                    <a:lnTo>
                      <a:pt x="33" y="762"/>
                    </a:lnTo>
                    <a:lnTo>
                      <a:pt x="68" y="762"/>
                    </a:lnTo>
                    <a:lnTo>
                      <a:pt x="68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7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5" name="Freeform 1808"/>
              <p:cNvSpPr>
                <a:spLocks/>
              </p:cNvSpPr>
              <p:nvPr/>
            </p:nvSpPr>
            <p:spPr bwMode="auto">
              <a:xfrm>
                <a:off x="6636" y="5654"/>
                <a:ext cx="17" cy="190"/>
              </a:xfrm>
              <a:custGeom>
                <a:avLst/>
                <a:gdLst>
                  <a:gd name="T0" fmla="*/ 0 w 68"/>
                  <a:gd name="T1" fmla="*/ 762 h 762"/>
                  <a:gd name="T2" fmla="*/ 33 w 68"/>
                  <a:gd name="T3" fmla="*/ 762 h 762"/>
                  <a:gd name="T4" fmla="*/ 68 w 68"/>
                  <a:gd name="T5" fmla="*/ 762 h 762"/>
                  <a:gd name="T6" fmla="*/ 68 w 68"/>
                  <a:gd name="T7" fmla="*/ 0 h 762"/>
                  <a:gd name="T8" fmla="*/ 33 w 68"/>
                  <a:gd name="T9" fmla="*/ 0 h 762"/>
                  <a:gd name="T10" fmla="*/ 0 w 68"/>
                  <a:gd name="T11" fmla="*/ 0 h 762"/>
                  <a:gd name="T12" fmla="*/ 0 w 68"/>
                  <a:gd name="T13" fmla="*/ 762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762">
                    <a:moveTo>
                      <a:pt x="0" y="762"/>
                    </a:moveTo>
                    <a:lnTo>
                      <a:pt x="33" y="762"/>
                    </a:lnTo>
                    <a:lnTo>
                      <a:pt x="68" y="762"/>
                    </a:lnTo>
                    <a:lnTo>
                      <a:pt x="68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762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6" name="Freeform 1809"/>
              <p:cNvSpPr>
                <a:spLocks/>
              </p:cNvSpPr>
              <p:nvPr/>
            </p:nvSpPr>
            <p:spPr bwMode="auto">
              <a:xfrm>
                <a:off x="6636" y="5645"/>
                <a:ext cx="17" cy="9"/>
              </a:xfrm>
              <a:custGeom>
                <a:avLst/>
                <a:gdLst>
                  <a:gd name="T0" fmla="*/ 33 w 68"/>
                  <a:gd name="T1" fmla="*/ 34 h 34"/>
                  <a:gd name="T2" fmla="*/ 0 w 68"/>
                  <a:gd name="T3" fmla="*/ 34 h 34"/>
                  <a:gd name="T4" fmla="*/ 1 w 68"/>
                  <a:gd name="T5" fmla="*/ 24 h 34"/>
                  <a:gd name="T6" fmla="*/ 6 w 68"/>
                  <a:gd name="T7" fmla="*/ 14 h 34"/>
                  <a:gd name="T8" fmla="*/ 13 w 68"/>
                  <a:gd name="T9" fmla="*/ 7 h 34"/>
                  <a:gd name="T10" fmla="*/ 23 w 68"/>
                  <a:gd name="T11" fmla="*/ 2 h 34"/>
                  <a:gd name="T12" fmla="*/ 33 w 68"/>
                  <a:gd name="T13" fmla="*/ 0 h 34"/>
                  <a:gd name="T14" fmla="*/ 44 w 68"/>
                  <a:gd name="T15" fmla="*/ 2 h 34"/>
                  <a:gd name="T16" fmla="*/ 54 w 68"/>
                  <a:gd name="T17" fmla="*/ 7 h 34"/>
                  <a:gd name="T18" fmla="*/ 60 w 68"/>
                  <a:gd name="T19" fmla="*/ 14 h 34"/>
                  <a:gd name="T20" fmla="*/ 66 w 68"/>
                  <a:gd name="T21" fmla="*/ 24 h 34"/>
                  <a:gd name="T22" fmla="*/ 68 w 68"/>
                  <a:gd name="T23" fmla="*/ 34 h 34"/>
                  <a:gd name="T24" fmla="*/ 33 w 68"/>
                  <a:gd name="T2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4">
                    <a:moveTo>
                      <a:pt x="33" y="34"/>
                    </a:moveTo>
                    <a:lnTo>
                      <a:pt x="0" y="34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4" y="2"/>
                    </a:lnTo>
                    <a:lnTo>
                      <a:pt x="54" y="7"/>
                    </a:lnTo>
                    <a:lnTo>
                      <a:pt x="60" y="14"/>
                    </a:lnTo>
                    <a:lnTo>
                      <a:pt x="66" y="24"/>
                    </a:lnTo>
                    <a:lnTo>
                      <a:pt x="68" y="34"/>
                    </a:lnTo>
                    <a:lnTo>
                      <a:pt x="3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7" name="Freeform 1810"/>
              <p:cNvSpPr>
                <a:spLocks/>
              </p:cNvSpPr>
              <p:nvPr/>
            </p:nvSpPr>
            <p:spPr bwMode="auto">
              <a:xfrm>
                <a:off x="6636" y="5645"/>
                <a:ext cx="17" cy="9"/>
              </a:xfrm>
              <a:custGeom>
                <a:avLst/>
                <a:gdLst>
                  <a:gd name="T0" fmla="*/ 0 w 68"/>
                  <a:gd name="T1" fmla="*/ 34 h 34"/>
                  <a:gd name="T2" fmla="*/ 1 w 68"/>
                  <a:gd name="T3" fmla="*/ 24 h 34"/>
                  <a:gd name="T4" fmla="*/ 6 w 68"/>
                  <a:gd name="T5" fmla="*/ 14 h 34"/>
                  <a:gd name="T6" fmla="*/ 13 w 68"/>
                  <a:gd name="T7" fmla="*/ 7 h 34"/>
                  <a:gd name="T8" fmla="*/ 23 w 68"/>
                  <a:gd name="T9" fmla="*/ 2 h 34"/>
                  <a:gd name="T10" fmla="*/ 33 w 68"/>
                  <a:gd name="T11" fmla="*/ 0 h 34"/>
                  <a:gd name="T12" fmla="*/ 44 w 68"/>
                  <a:gd name="T13" fmla="*/ 2 h 34"/>
                  <a:gd name="T14" fmla="*/ 54 w 68"/>
                  <a:gd name="T15" fmla="*/ 7 h 34"/>
                  <a:gd name="T16" fmla="*/ 60 w 68"/>
                  <a:gd name="T17" fmla="*/ 14 h 34"/>
                  <a:gd name="T18" fmla="*/ 66 w 68"/>
                  <a:gd name="T19" fmla="*/ 24 h 34"/>
                  <a:gd name="T20" fmla="*/ 68 w 68"/>
                  <a:gd name="T2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4">
                    <a:moveTo>
                      <a:pt x="0" y="34"/>
                    </a:move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4" y="2"/>
                    </a:lnTo>
                    <a:lnTo>
                      <a:pt x="54" y="7"/>
                    </a:lnTo>
                    <a:lnTo>
                      <a:pt x="60" y="14"/>
                    </a:lnTo>
                    <a:lnTo>
                      <a:pt x="66" y="24"/>
                    </a:lnTo>
                    <a:lnTo>
                      <a:pt x="68" y="3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8" name="Freeform 1811"/>
              <p:cNvSpPr>
                <a:spLocks/>
              </p:cNvSpPr>
              <p:nvPr/>
            </p:nvSpPr>
            <p:spPr bwMode="auto">
              <a:xfrm>
                <a:off x="6446" y="5844"/>
                <a:ext cx="17" cy="9"/>
              </a:xfrm>
              <a:custGeom>
                <a:avLst/>
                <a:gdLst>
                  <a:gd name="T0" fmla="*/ 33 w 68"/>
                  <a:gd name="T1" fmla="*/ 0 h 33"/>
                  <a:gd name="T2" fmla="*/ 68 w 68"/>
                  <a:gd name="T3" fmla="*/ 0 h 33"/>
                  <a:gd name="T4" fmla="*/ 66 w 68"/>
                  <a:gd name="T5" fmla="*/ 10 h 33"/>
                  <a:gd name="T6" fmla="*/ 61 w 68"/>
                  <a:gd name="T7" fmla="*/ 20 h 33"/>
                  <a:gd name="T8" fmla="*/ 54 w 68"/>
                  <a:gd name="T9" fmla="*/ 27 h 33"/>
                  <a:gd name="T10" fmla="*/ 44 w 68"/>
                  <a:gd name="T11" fmla="*/ 32 h 33"/>
                  <a:gd name="T12" fmla="*/ 33 w 68"/>
                  <a:gd name="T13" fmla="*/ 33 h 33"/>
                  <a:gd name="T14" fmla="*/ 23 w 68"/>
                  <a:gd name="T15" fmla="*/ 32 h 33"/>
                  <a:gd name="T16" fmla="*/ 13 w 68"/>
                  <a:gd name="T17" fmla="*/ 27 h 33"/>
                  <a:gd name="T18" fmla="*/ 6 w 68"/>
                  <a:gd name="T19" fmla="*/ 20 h 33"/>
                  <a:gd name="T20" fmla="*/ 1 w 68"/>
                  <a:gd name="T21" fmla="*/ 10 h 33"/>
                  <a:gd name="T22" fmla="*/ 0 w 68"/>
                  <a:gd name="T23" fmla="*/ 0 h 33"/>
                  <a:gd name="T24" fmla="*/ 33 w 68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3">
                    <a:moveTo>
                      <a:pt x="33" y="0"/>
                    </a:moveTo>
                    <a:lnTo>
                      <a:pt x="68" y="0"/>
                    </a:lnTo>
                    <a:lnTo>
                      <a:pt x="66" y="10"/>
                    </a:lnTo>
                    <a:lnTo>
                      <a:pt x="61" y="20"/>
                    </a:lnTo>
                    <a:lnTo>
                      <a:pt x="54" y="27"/>
                    </a:lnTo>
                    <a:lnTo>
                      <a:pt x="44" y="32"/>
                    </a:lnTo>
                    <a:lnTo>
                      <a:pt x="33" y="33"/>
                    </a:lnTo>
                    <a:lnTo>
                      <a:pt x="23" y="32"/>
                    </a:lnTo>
                    <a:lnTo>
                      <a:pt x="13" y="27"/>
                    </a:lnTo>
                    <a:lnTo>
                      <a:pt x="6" y="20"/>
                    </a:lnTo>
                    <a:lnTo>
                      <a:pt x="1" y="10"/>
                    </a:lnTo>
                    <a:lnTo>
                      <a:pt x="0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759" name="Freeform 1812"/>
              <p:cNvSpPr>
                <a:spLocks/>
              </p:cNvSpPr>
              <p:nvPr/>
            </p:nvSpPr>
            <p:spPr bwMode="auto">
              <a:xfrm>
                <a:off x="6446" y="5844"/>
                <a:ext cx="17" cy="9"/>
              </a:xfrm>
              <a:custGeom>
                <a:avLst/>
                <a:gdLst>
                  <a:gd name="T0" fmla="*/ 68 w 68"/>
                  <a:gd name="T1" fmla="*/ 0 h 33"/>
                  <a:gd name="T2" fmla="*/ 66 w 68"/>
                  <a:gd name="T3" fmla="*/ 10 h 33"/>
                  <a:gd name="T4" fmla="*/ 61 w 68"/>
                  <a:gd name="T5" fmla="*/ 20 h 33"/>
                  <a:gd name="T6" fmla="*/ 54 w 68"/>
                  <a:gd name="T7" fmla="*/ 27 h 33"/>
                  <a:gd name="T8" fmla="*/ 44 w 68"/>
                  <a:gd name="T9" fmla="*/ 32 h 33"/>
                  <a:gd name="T10" fmla="*/ 33 w 68"/>
                  <a:gd name="T11" fmla="*/ 33 h 33"/>
                  <a:gd name="T12" fmla="*/ 23 w 68"/>
                  <a:gd name="T13" fmla="*/ 32 h 33"/>
                  <a:gd name="T14" fmla="*/ 13 w 68"/>
                  <a:gd name="T15" fmla="*/ 27 h 33"/>
                  <a:gd name="T16" fmla="*/ 6 w 68"/>
                  <a:gd name="T17" fmla="*/ 20 h 33"/>
                  <a:gd name="T18" fmla="*/ 1 w 68"/>
                  <a:gd name="T19" fmla="*/ 10 h 33"/>
                  <a:gd name="T20" fmla="*/ 0 w 68"/>
                  <a:gd name="T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3">
                    <a:moveTo>
                      <a:pt x="68" y="0"/>
                    </a:moveTo>
                    <a:lnTo>
                      <a:pt x="66" y="10"/>
                    </a:lnTo>
                    <a:lnTo>
                      <a:pt x="61" y="20"/>
                    </a:lnTo>
                    <a:lnTo>
                      <a:pt x="54" y="27"/>
                    </a:lnTo>
                    <a:lnTo>
                      <a:pt x="44" y="32"/>
                    </a:lnTo>
                    <a:lnTo>
                      <a:pt x="33" y="33"/>
                    </a:lnTo>
                    <a:lnTo>
                      <a:pt x="23" y="32"/>
                    </a:lnTo>
                    <a:lnTo>
                      <a:pt x="13" y="27"/>
                    </a:lnTo>
                    <a:lnTo>
                      <a:pt x="6" y="20"/>
                    </a:lnTo>
                    <a:lnTo>
                      <a:pt x="1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6" name="Group 1813"/>
            <p:cNvGrpSpPr>
              <a:grpSpLocks/>
            </p:cNvGrpSpPr>
            <p:nvPr/>
          </p:nvGrpSpPr>
          <p:grpSpPr bwMode="auto">
            <a:xfrm>
              <a:off x="2578" y="4467"/>
              <a:ext cx="5589" cy="2148"/>
              <a:chOff x="2578" y="4467"/>
              <a:chExt cx="5589" cy="2148"/>
            </a:xfrm>
          </p:grpSpPr>
          <p:sp>
            <p:nvSpPr>
              <p:cNvPr id="360" name="Freeform 1814"/>
              <p:cNvSpPr>
                <a:spLocks/>
              </p:cNvSpPr>
              <p:nvPr/>
            </p:nvSpPr>
            <p:spPr bwMode="auto">
              <a:xfrm>
                <a:off x="6446" y="5654"/>
                <a:ext cx="17" cy="190"/>
              </a:xfrm>
              <a:custGeom>
                <a:avLst/>
                <a:gdLst>
                  <a:gd name="T0" fmla="*/ 0 w 68"/>
                  <a:gd name="T1" fmla="*/ 762 h 762"/>
                  <a:gd name="T2" fmla="*/ 33 w 68"/>
                  <a:gd name="T3" fmla="*/ 762 h 762"/>
                  <a:gd name="T4" fmla="*/ 68 w 68"/>
                  <a:gd name="T5" fmla="*/ 762 h 762"/>
                  <a:gd name="T6" fmla="*/ 68 w 68"/>
                  <a:gd name="T7" fmla="*/ 0 h 762"/>
                  <a:gd name="T8" fmla="*/ 33 w 68"/>
                  <a:gd name="T9" fmla="*/ 0 h 762"/>
                  <a:gd name="T10" fmla="*/ 0 w 68"/>
                  <a:gd name="T11" fmla="*/ 0 h 762"/>
                  <a:gd name="T12" fmla="*/ 0 w 68"/>
                  <a:gd name="T13" fmla="*/ 762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762">
                    <a:moveTo>
                      <a:pt x="0" y="762"/>
                    </a:moveTo>
                    <a:lnTo>
                      <a:pt x="33" y="762"/>
                    </a:lnTo>
                    <a:lnTo>
                      <a:pt x="68" y="762"/>
                    </a:lnTo>
                    <a:lnTo>
                      <a:pt x="68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7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1" name="Freeform 1815"/>
              <p:cNvSpPr>
                <a:spLocks/>
              </p:cNvSpPr>
              <p:nvPr/>
            </p:nvSpPr>
            <p:spPr bwMode="auto">
              <a:xfrm>
                <a:off x="6446" y="5654"/>
                <a:ext cx="17" cy="190"/>
              </a:xfrm>
              <a:custGeom>
                <a:avLst/>
                <a:gdLst>
                  <a:gd name="T0" fmla="*/ 0 w 68"/>
                  <a:gd name="T1" fmla="*/ 762 h 762"/>
                  <a:gd name="T2" fmla="*/ 33 w 68"/>
                  <a:gd name="T3" fmla="*/ 762 h 762"/>
                  <a:gd name="T4" fmla="*/ 68 w 68"/>
                  <a:gd name="T5" fmla="*/ 762 h 762"/>
                  <a:gd name="T6" fmla="*/ 68 w 68"/>
                  <a:gd name="T7" fmla="*/ 0 h 762"/>
                  <a:gd name="T8" fmla="*/ 33 w 68"/>
                  <a:gd name="T9" fmla="*/ 0 h 762"/>
                  <a:gd name="T10" fmla="*/ 0 w 68"/>
                  <a:gd name="T11" fmla="*/ 0 h 762"/>
                  <a:gd name="T12" fmla="*/ 0 w 68"/>
                  <a:gd name="T13" fmla="*/ 762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762">
                    <a:moveTo>
                      <a:pt x="0" y="762"/>
                    </a:moveTo>
                    <a:lnTo>
                      <a:pt x="33" y="762"/>
                    </a:lnTo>
                    <a:lnTo>
                      <a:pt x="68" y="762"/>
                    </a:lnTo>
                    <a:lnTo>
                      <a:pt x="68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762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2" name="Freeform 1816"/>
              <p:cNvSpPr>
                <a:spLocks/>
              </p:cNvSpPr>
              <p:nvPr/>
            </p:nvSpPr>
            <p:spPr bwMode="auto">
              <a:xfrm>
                <a:off x="6446" y="5645"/>
                <a:ext cx="17" cy="9"/>
              </a:xfrm>
              <a:custGeom>
                <a:avLst/>
                <a:gdLst>
                  <a:gd name="T0" fmla="*/ 33 w 68"/>
                  <a:gd name="T1" fmla="*/ 34 h 34"/>
                  <a:gd name="T2" fmla="*/ 0 w 68"/>
                  <a:gd name="T3" fmla="*/ 34 h 34"/>
                  <a:gd name="T4" fmla="*/ 1 w 68"/>
                  <a:gd name="T5" fmla="*/ 24 h 34"/>
                  <a:gd name="T6" fmla="*/ 6 w 68"/>
                  <a:gd name="T7" fmla="*/ 14 h 34"/>
                  <a:gd name="T8" fmla="*/ 13 w 68"/>
                  <a:gd name="T9" fmla="*/ 7 h 34"/>
                  <a:gd name="T10" fmla="*/ 23 w 68"/>
                  <a:gd name="T11" fmla="*/ 2 h 34"/>
                  <a:gd name="T12" fmla="*/ 33 w 68"/>
                  <a:gd name="T13" fmla="*/ 0 h 34"/>
                  <a:gd name="T14" fmla="*/ 44 w 68"/>
                  <a:gd name="T15" fmla="*/ 2 h 34"/>
                  <a:gd name="T16" fmla="*/ 54 w 68"/>
                  <a:gd name="T17" fmla="*/ 7 h 34"/>
                  <a:gd name="T18" fmla="*/ 61 w 68"/>
                  <a:gd name="T19" fmla="*/ 14 h 34"/>
                  <a:gd name="T20" fmla="*/ 66 w 68"/>
                  <a:gd name="T21" fmla="*/ 24 h 34"/>
                  <a:gd name="T22" fmla="*/ 68 w 68"/>
                  <a:gd name="T23" fmla="*/ 34 h 34"/>
                  <a:gd name="T24" fmla="*/ 33 w 68"/>
                  <a:gd name="T2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4">
                    <a:moveTo>
                      <a:pt x="33" y="34"/>
                    </a:moveTo>
                    <a:lnTo>
                      <a:pt x="0" y="34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4" y="2"/>
                    </a:lnTo>
                    <a:lnTo>
                      <a:pt x="54" y="7"/>
                    </a:lnTo>
                    <a:lnTo>
                      <a:pt x="61" y="14"/>
                    </a:lnTo>
                    <a:lnTo>
                      <a:pt x="66" y="24"/>
                    </a:lnTo>
                    <a:lnTo>
                      <a:pt x="68" y="34"/>
                    </a:lnTo>
                    <a:lnTo>
                      <a:pt x="3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3" name="Freeform 1817"/>
              <p:cNvSpPr>
                <a:spLocks/>
              </p:cNvSpPr>
              <p:nvPr/>
            </p:nvSpPr>
            <p:spPr bwMode="auto">
              <a:xfrm>
                <a:off x="6446" y="5645"/>
                <a:ext cx="17" cy="9"/>
              </a:xfrm>
              <a:custGeom>
                <a:avLst/>
                <a:gdLst>
                  <a:gd name="T0" fmla="*/ 0 w 68"/>
                  <a:gd name="T1" fmla="*/ 34 h 34"/>
                  <a:gd name="T2" fmla="*/ 1 w 68"/>
                  <a:gd name="T3" fmla="*/ 24 h 34"/>
                  <a:gd name="T4" fmla="*/ 6 w 68"/>
                  <a:gd name="T5" fmla="*/ 14 h 34"/>
                  <a:gd name="T6" fmla="*/ 13 w 68"/>
                  <a:gd name="T7" fmla="*/ 7 h 34"/>
                  <a:gd name="T8" fmla="*/ 23 w 68"/>
                  <a:gd name="T9" fmla="*/ 2 h 34"/>
                  <a:gd name="T10" fmla="*/ 33 w 68"/>
                  <a:gd name="T11" fmla="*/ 0 h 34"/>
                  <a:gd name="T12" fmla="*/ 44 w 68"/>
                  <a:gd name="T13" fmla="*/ 2 h 34"/>
                  <a:gd name="T14" fmla="*/ 54 w 68"/>
                  <a:gd name="T15" fmla="*/ 7 h 34"/>
                  <a:gd name="T16" fmla="*/ 61 w 68"/>
                  <a:gd name="T17" fmla="*/ 14 h 34"/>
                  <a:gd name="T18" fmla="*/ 66 w 68"/>
                  <a:gd name="T19" fmla="*/ 24 h 34"/>
                  <a:gd name="T20" fmla="*/ 68 w 68"/>
                  <a:gd name="T2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4">
                    <a:moveTo>
                      <a:pt x="0" y="34"/>
                    </a:move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4" y="2"/>
                    </a:lnTo>
                    <a:lnTo>
                      <a:pt x="54" y="7"/>
                    </a:lnTo>
                    <a:lnTo>
                      <a:pt x="61" y="14"/>
                    </a:lnTo>
                    <a:lnTo>
                      <a:pt x="66" y="24"/>
                    </a:lnTo>
                    <a:lnTo>
                      <a:pt x="68" y="3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4" name="Freeform 1818"/>
              <p:cNvSpPr>
                <a:spLocks/>
              </p:cNvSpPr>
              <p:nvPr/>
            </p:nvSpPr>
            <p:spPr bwMode="auto">
              <a:xfrm>
                <a:off x="6636" y="5836"/>
                <a:ext cx="17" cy="8"/>
              </a:xfrm>
              <a:custGeom>
                <a:avLst/>
                <a:gdLst>
                  <a:gd name="T0" fmla="*/ 33 w 68"/>
                  <a:gd name="T1" fmla="*/ 35 h 35"/>
                  <a:gd name="T2" fmla="*/ 0 w 68"/>
                  <a:gd name="T3" fmla="*/ 35 h 35"/>
                  <a:gd name="T4" fmla="*/ 1 w 68"/>
                  <a:gd name="T5" fmla="*/ 24 h 35"/>
                  <a:gd name="T6" fmla="*/ 6 w 68"/>
                  <a:gd name="T7" fmla="*/ 14 h 35"/>
                  <a:gd name="T8" fmla="*/ 13 w 68"/>
                  <a:gd name="T9" fmla="*/ 8 h 35"/>
                  <a:gd name="T10" fmla="*/ 23 w 68"/>
                  <a:gd name="T11" fmla="*/ 2 h 35"/>
                  <a:gd name="T12" fmla="*/ 33 w 68"/>
                  <a:gd name="T13" fmla="*/ 0 h 35"/>
                  <a:gd name="T14" fmla="*/ 44 w 68"/>
                  <a:gd name="T15" fmla="*/ 2 h 35"/>
                  <a:gd name="T16" fmla="*/ 54 w 68"/>
                  <a:gd name="T17" fmla="*/ 8 h 35"/>
                  <a:gd name="T18" fmla="*/ 60 w 68"/>
                  <a:gd name="T19" fmla="*/ 14 h 35"/>
                  <a:gd name="T20" fmla="*/ 66 w 68"/>
                  <a:gd name="T21" fmla="*/ 24 h 35"/>
                  <a:gd name="T22" fmla="*/ 68 w 68"/>
                  <a:gd name="T23" fmla="*/ 35 h 35"/>
                  <a:gd name="T24" fmla="*/ 33 w 68"/>
                  <a:gd name="T2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5">
                    <a:moveTo>
                      <a:pt x="33" y="35"/>
                    </a:moveTo>
                    <a:lnTo>
                      <a:pt x="0" y="35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4" y="2"/>
                    </a:lnTo>
                    <a:lnTo>
                      <a:pt x="54" y="8"/>
                    </a:lnTo>
                    <a:lnTo>
                      <a:pt x="60" y="14"/>
                    </a:lnTo>
                    <a:lnTo>
                      <a:pt x="66" y="24"/>
                    </a:lnTo>
                    <a:lnTo>
                      <a:pt x="68" y="35"/>
                    </a:lnTo>
                    <a:lnTo>
                      <a:pt x="33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5" name="Freeform 1819"/>
              <p:cNvSpPr>
                <a:spLocks/>
              </p:cNvSpPr>
              <p:nvPr/>
            </p:nvSpPr>
            <p:spPr bwMode="auto">
              <a:xfrm>
                <a:off x="6636" y="5836"/>
                <a:ext cx="17" cy="8"/>
              </a:xfrm>
              <a:custGeom>
                <a:avLst/>
                <a:gdLst>
                  <a:gd name="T0" fmla="*/ 0 w 68"/>
                  <a:gd name="T1" fmla="*/ 35 h 35"/>
                  <a:gd name="T2" fmla="*/ 1 w 68"/>
                  <a:gd name="T3" fmla="*/ 24 h 35"/>
                  <a:gd name="T4" fmla="*/ 6 w 68"/>
                  <a:gd name="T5" fmla="*/ 14 h 35"/>
                  <a:gd name="T6" fmla="*/ 13 w 68"/>
                  <a:gd name="T7" fmla="*/ 8 h 35"/>
                  <a:gd name="T8" fmla="*/ 23 w 68"/>
                  <a:gd name="T9" fmla="*/ 2 h 35"/>
                  <a:gd name="T10" fmla="*/ 33 w 68"/>
                  <a:gd name="T11" fmla="*/ 0 h 35"/>
                  <a:gd name="T12" fmla="*/ 44 w 68"/>
                  <a:gd name="T13" fmla="*/ 2 h 35"/>
                  <a:gd name="T14" fmla="*/ 54 w 68"/>
                  <a:gd name="T15" fmla="*/ 8 h 35"/>
                  <a:gd name="T16" fmla="*/ 60 w 68"/>
                  <a:gd name="T17" fmla="*/ 14 h 35"/>
                  <a:gd name="T18" fmla="*/ 66 w 68"/>
                  <a:gd name="T19" fmla="*/ 24 h 35"/>
                  <a:gd name="T20" fmla="*/ 68 w 68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lnTo>
                      <a:pt x="1" y="24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4" y="2"/>
                    </a:lnTo>
                    <a:lnTo>
                      <a:pt x="54" y="8"/>
                    </a:lnTo>
                    <a:lnTo>
                      <a:pt x="60" y="14"/>
                    </a:lnTo>
                    <a:lnTo>
                      <a:pt x="66" y="24"/>
                    </a:lnTo>
                    <a:lnTo>
                      <a:pt x="68" y="3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6" name="Freeform 1820"/>
              <p:cNvSpPr>
                <a:spLocks/>
              </p:cNvSpPr>
              <p:nvPr/>
            </p:nvSpPr>
            <p:spPr bwMode="auto">
              <a:xfrm>
                <a:off x="6636" y="5844"/>
                <a:ext cx="17" cy="763"/>
              </a:xfrm>
              <a:custGeom>
                <a:avLst/>
                <a:gdLst>
                  <a:gd name="T0" fmla="*/ 68 w 68"/>
                  <a:gd name="T1" fmla="*/ 0 h 3048"/>
                  <a:gd name="T2" fmla="*/ 33 w 68"/>
                  <a:gd name="T3" fmla="*/ 0 h 3048"/>
                  <a:gd name="T4" fmla="*/ 0 w 68"/>
                  <a:gd name="T5" fmla="*/ 0 h 3048"/>
                  <a:gd name="T6" fmla="*/ 0 w 68"/>
                  <a:gd name="T7" fmla="*/ 3048 h 3048"/>
                  <a:gd name="T8" fmla="*/ 33 w 68"/>
                  <a:gd name="T9" fmla="*/ 3048 h 3048"/>
                  <a:gd name="T10" fmla="*/ 68 w 68"/>
                  <a:gd name="T11" fmla="*/ 3048 h 3048"/>
                  <a:gd name="T12" fmla="*/ 68 w 68"/>
                  <a:gd name="T13" fmla="*/ 0 h 3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048">
                    <a:moveTo>
                      <a:pt x="68" y="0"/>
                    </a:moveTo>
                    <a:lnTo>
                      <a:pt x="33" y="0"/>
                    </a:lnTo>
                    <a:lnTo>
                      <a:pt x="0" y="0"/>
                    </a:lnTo>
                    <a:lnTo>
                      <a:pt x="0" y="3048"/>
                    </a:lnTo>
                    <a:lnTo>
                      <a:pt x="33" y="3048"/>
                    </a:lnTo>
                    <a:lnTo>
                      <a:pt x="68" y="304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7" name="Freeform 1821"/>
              <p:cNvSpPr>
                <a:spLocks/>
              </p:cNvSpPr>
              <p:nvPr/>
            </p:nvSpPr>
            <p:spPr bwMode="auto">
              <a:xfrm>
                <a:off x="6636" y="5844"/>
                <a:ext cx="17" cy="763"/>
              </a:xfrm>
              <a:custGeom>
                <a:avLst/>
                <a:gdLst>
                  <a:gd name="T0" fmla="*/ 68 w 68"/>
                  <a:gd name="T1" fmla="*/ 0 h 3048"/>
                  <a:gd name="T2" fmla="*/ 33 w 68"/>
                  <a:gd name="T3" fmla="*/ 0 h 3048"/>
                  <a:gd name="T4" fmla="*/ 0 w 68"/>
                  <a:gd name="T5" fmla="*/ 0 h 3048"/>
                  <a:gd name="T6" fmla="*/ 0 w 68"/>
                  <a:gd name="T7" fmla="*/ 3048 h 3048"/>
                  <a:gd name="T8" fmla="*/ 33 w 68"/>
                  <a:gd name="T9" fmla="*/ 3048 h 3048"/>
                  <a:gd name="T10" fmla="*/ 68 w 68"/>
                  <a:gd name="T11" fmla="*/ 3048 h 3048"/>
                  <a:gd name="T12" fmla="*/ 68 w 68"/>
                  <a:gd name="T13" fmla="*/ 0 h 3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048">
                    <a:moveTo>
                      <a:pt x="68" y="0"/>
                    </a:moveTo>
                    <a:lnTo>
                      <a:pt x="33" y="0"/>
                    </a:lnTo>
                    <a:lnTo>
                      <a:pt x="0" y="0"/>
                    </a:lnTo>
                    <a:lnTo>
                      <a:pt x="0" y="3048"/>
                    </a:lnTo>
                    <a:lnTo>
                      <a:pt x="33" y="3048"/>
                    </a:lnTo>
                    <a:lnTo>
                      <a:pt x="68" y="3048"/>
                    </a:lnTo>
                    <a:lnTo>
                      <a:pt x="68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8" name="Freeform 1822"/>
              <p:cNvSpPr>
                <a:spLocks/>
              </p:cNvSpPr>
              <p:nvPr/>
            </p:nvSpPr>
            <p:spPr bwMode="auto">
              <a:xfrm>
                <a:off x="6636" y="6607"/>
                <a:ext cx="17" cy="8"/>
              </a:xfrm>
              <a:custGeom>
                <a:avLst/>
                <a:gdLst>
                  <a:gd name="T0" fmla="*/ 33 w 68"/>
                  <a:gd name="T1" fmla="*/ 0 h 34"/>
                  <a:gd name="T2" fmla="*/ 68 w 68"/>
                  <a:gd name="T3" fmla="*/ 0 h 34"/>
                  <a:gd name="T4" fmla="*/ 66 w 68"/>
                  <a:gd name="T5" fmla="*/ 11 h 34"/>
                  <a:gd name="T6" fmla="*/ 60 w 68"/>
                  <a:gd name="T7" fmla="*/ 21 h 34"/>
                  <a:gd name="T8" fmla="*/ 54 w 68"/>
                  <a:gd name="T9" fmla="*/ 27 h 34"/>
                  <a:gd name="T10" fmla="*/ 44 w 68"/>
                  <a:gd name="T11" fmla="*/ 33 h 34"/>
                  <a:gd name="T12" fmla="*/ 33 w 68"/>
                  <a:gd name="T13" fmla="*/ 34 h 34"/>
                  <a:gd name="T14" fmla="*/ 23 w 68"/>
                  <a:gd name="T15" fmla="*/ 33 h 34"/>
                  <a:gd name="T16" fmla="*/ 13 w 68"/>
                  <a:gd name="T17" fmla="*/ 27 h 34"/>
                  <a:gd name="T18" fmla="*/ 6 w 68"/>
                  <a:gd name="T19" fmla="*/ 21 h 34"/>
                  <a:gd name="T20" fmla="*/ 1 w 68"/>
                  <a:gd name="T21" fmla="*/ 11 h 34"/>
                  <a:gd name="T22" fmla="*/ 0 w 68"/>
                  <a:gd name="T23" fmla="*/ 0 h 34"/>
                  <a:gd name="T24" fmla="*/ 33 w 68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4">
                    <a:moveTo>
                      <a:pt x="33" y="0"/>
                    </a:moveTo>
                    <a:lnTo>
                      <a:pt x="68" y="0"/>
                    </a:lnTo>
                    <a:lnTo>
                      <a:pt x="66" y="11"/>
                    </a:lnTo>
                    <a:lnTo>
                      <a:pt x="60" y="21"/>
                    </a:lnTo>
                    <a:lnTo>
                      <a:pt x="54" y="27"/>
                    </a:lnTo>
                    <a:lnTo>
                      <a:pt x="44" y="33"/>
                    </a:lnTo>
                    <a:lnTo>
                      <a:pt x="33" y="34"/>
                    </a:lnTo>
                    <a:lnTo>
                      <a:pt x="23" y="33"/>
                    </a:lnTo>
                    <a:lnTo>
                      <a:pt x="13" y="27"/>
                    </a:lnTo>
                    <a:lnTo>
                      <a:pt x="6" y="21"/>
                    </a:lnTo>
                    <a:lnTo>
                      <a:pt x="1" y="11"/>
                    </a:lnTo>
                    <a:lnTo>
                      <a:pt x="0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69" name="Freeform 1823"/>
              <p:cNvSpPr>
                <a:spLocks/>
              </p:cNvSpPr>
              <p:nvPr/>
            </p:nvSpPr>
            <p:spPr bwMode="auto">
              <a:xfrm>
                <a:off x="6636" y="6607"/>
                <a:ext cx="17" cy="8"/>
              </a:xfrm>
              <a:custGeom>
                <a:avLst/>
                <a:gdLst>
                  <a:gd name="T0" fmla="*/ 68 w 68"/>
                  <a:gd name="T1" fmla="*/ 0 h 34"/>
                  <a:gd name="T2" fmla="*/ 66 w 68"/>
                  <a:gd name="T3" fmla="*/ 11 h 34"/>
                  <a:gd name="T4" fmla="*/ 60 w 68"/>
                  <a:gd name="T5" fmla="*/ 21 h 34"/>
                  <a:gd name="T6" fmla="*/ 54 w 68"/>
                  <a:gd name="T7" fmla="*/ 27 h 34"/>
                  <a:gd name="T8" fmla="*/ 44 w 68"/>
                  <a:gd name="T9" fmla="*/ 33 h 34"/>
                  <a:gd name="T10" fmla="*/ 33 w 68"/>
                  <a:gd name="T11" fmla="*/ 34 h 34"/>
                  <a:gd name="T12" fmla="*/ 23 w 68"/>
                  <a:gd name="T13" fmla="*/ 33 h 34"/>
                  <a:gd name="T14" fmla="*/ 13 w 68"/>
                  <a:gd name="T15" fmla="*/ 27 h 34"/>
                  <a:gd name="T16" fmla="*/ 6 w 68"/>
                  <a:gd name="T17" fmla="*/ 21 h 34"/>
                  <a:gd name="T18" fmla="*/ 1 w 68"/>
                  <a:gd name="T19" fmla="*/ 11 h 34"/>
                  <a:gd name="T20" fmla="*/ 0 w 68"/>
                  <a:gd name="T2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4">
                    <a:moveTo>
                      <a:pt x="68" y="0"/>
                    </a:moveTo>
                    <a:lnTo>
                      <a:pt x="66" y="11"/>
                    </a:lnTo>
                    <a:lnTo>
                      <a:pt x="60" y="21"/>
                    </a:lnTo>
                    <a:lnTo>
                      <a:pt x="54" y="27"/>
                    </a:lnTo>
                    <a:lnTo>
                      <a:pt x="44" y="33"/>
                    </a:lnTo>
                    <a:lnTo>
                      <a:pt x="33" y="34"/>
                    </a:lnTo>
                    <a:lnTo>
                      <a:pt x="23" y="33"/>
                    </a:lnTo>
                    <a:lnTo>
                      <a:pt x="13" y="27"/>
                    </a:lnTo>
                    <a:lnTo>
                      <a:pt x="6" y="21"/>
                    </a:lnTo>
                    <a:lnTo>
                      <a:pt x="1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0" name="Freeform 1824"/>
              <p:cNvSpPr>
                <a:spLocks/>
              </p:cNvSpPr>
              <p:nvPr/>
            </p:nvSpPr>
            <p:spPr bwMode="auto">
              <a:xfrm>
                <a:off x="6321" y="6598"/>
                <a:ext cx="9" cy="17"/>
              </a:xfrm>
              <a:custGeom>
                <a:avLst/>
                <a:gdLst>
                  <a:gd name="T0" fmla="*/ 0 w 35"/>
                  <a:gd name="T1" fmla="*/ 34 h 68"/>
                  <a:gd name="T2" fmla="*/ 0 w 35"/>
                  <a:gd name="T3" fmla="*/ 0 h 68"/>
                  <a:gd name="T4" fmla="*/ 11 w 35"/>
                  <a:gd name="T5" fmla="*/ 2 h 68"/>
                  <a:gd name="T6" fmla="*/ 21 w 35"/>
                  <a:gd name="T7" fmla="*/ 7 h 68"/>
                  <a:gd name="T8" fmla="*/ 27 w 35"/>
                  <a:gd name="T9" fmla="*/ 14 h 68"/>
                  <a:gd name="T10" fmla="*/ 32 w 35"/>
                  <a:gd name="T11" fmla="*/ 24 h 68"/>
                  <a:gd name="T12" fmla="*/ 35 w 35"/>
                  <a:gd name="T13" fmla="*/ 34 h 68"/>
                  <a:gd name="T14" fmla="*/ 32 w 35"/>
                  <a:gd name="T15" fmla="*/ 45 h 68"/>
                  <a:gd name="T16" fmla="*/ 27 w 35"/>
                  <a:gd name="T17" fmla="*/ 55 h 68"/>
                  <a:gd name="T18" fmla="*/ 21 w 35"/>
                  <a:gd name="T19" fmla="*/ 61 h 68"/>
                  <a:gd name="T20" fmla="*/ 11 w 35"/>
                  <a:gd name="T21" fmla="*/ 67 h 68"/>
                  <a:gd name="T22" fmla="*/ 0 w 35"/>
                  <a:gd name="T23" fmla="*/ 68 h 68"/>
                  <a:gd name="T24" fmla="*/ 0 w 35"/>
                  <a:gd name="T25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68">
                    <a:moveTo>
                      <a:pt x="0" y="34"/>
                    </a:moveTo>
                    <a:lnTo>
                      <a:pt x="0" y="0"/>
                    </a:lnTo>
                    <a:lnTo>
                      <a:pt x="11" y="2"/>
                    </a:lnTo>
                    <a:lnTo>
                      <a:pt x="21" y="7"/>
                    </a:lnTo>
                    <a:lnTo>
                      <a:pt x="27" y="14"/>
                    </a:lnTo>
                    <a:lnTo>
                      <a:pt x="32" y="24"/>
                    </a:lnTo>
                    <a:lnTo>
                      <a:pt x="35" y="34"/>
                    </a:lnTo>
                    <a:lnTo>
                      <a:pt x="32" y="45"/>
                    </a:lnTo>
                    <a:lnTo>
                      <a:pt x="27" y="55"/>
                    </a:lnTo>
                    <a:lnTo>
                      <a:pt x="21" y="61"/>
                    </a:lnTo>
                    <a:lnTo>
                      <a:pt x="11" y="67"/>
                    </a:lnTo>
                    <a:lnTo>
                      <a:pt x="0" y="6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1" name="Freeform 1825"/>
              <p:cNvSpPr>
                <a:spLocks/>
              </p:cNvSpPr>
              <p:nvPr/>
            </p:nvSpPr>
            <p:spPr bwMode="auto">
              <a:xfrm>
                <a:off x="6321" y="6598"/>
                <a:ext cx="9" cy="17"/>
              </a:xfrm>
              <a:custGeom>
                <a:avLst/>
                <a:gdLst>
                  <a:gd name="T0" fmla="*/ 0 w 35"/>
                  <a:gd name="T1" fmla="*/ 0 h 68"/>
                  <a:gd name="T2" fmla="*/ 11 w 35"/>
                  <a:gd name="T3" fmla="*/ 2 h 68"/>
                  <a:gd name="T4" fmla="*/ 21 w 35"/>
                  <a:gd name="T5" fmla="*/ 7 h 68"/>
                  <a:gd name="T6" fmla="*/ 27 w 35"/>
                  <a:gd name="T7" fmla="*/ 14 h 68"/>
                  <a:gd name="T8" fmla="*/ 32 w 35"/>
                  <a:gd name="T9" fmla="*/ 24 h 68"/>
                  <a:gd name="T10" fmla="*/ 35 w 35"/>
                  <a:gd name="T11" fmla="*/ 34 h 68"/>
                  <a:gd name="T12" fmla="*/ 32 w 35"/>
                  <a:gd name="T13" fmla="*/ 45 h 68"/>
                  <a:gd name="T14" fmla="*/ 27 w 35"/>
                  <a:gd name="T15" fmla="*/ 55 h 68"/>
                  <a:gd name="T16" fmla="*/ 21 w 35"/>
                  <a:gd name="T17" fmla="*/ 61 h 68"/>
                  <a:gd name="T18" fmla="*/ 11 w 35"/>
                  <a:gd name="T19" fmla="*/ 67 h 68"/>
                  <a:gd name="T20" fmla="*/ 0 w 35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68">
                    <a:moveTo>
                      <a:pt x="0" y="0"/>
                    </a:moveTo>
                    <a:lnTo>
                      <a:pt x="11" y="2"/>
                    </a:lnTo>
                    <a:lnTo>
                      <a:pt x="21" y="7"/>
                    </a:lnTo>
                    <a:lnTo>
                      <a:pt x="27" y="14"/>
                    </a:lnTo>
                    <a:lnTo>
                      <a:pt x="32" y="24"/>
                    </a:lnTo>
                    <a:lnTo>
                      <a:pt x="35" y="34"/>
                    </a:lnTo>
                    <a:lnTo>
                      <a:pt x="32" y="45"/>
                    </a:lnTo>
                    <a:lnTo>
                      <a:pt x="27" y="55"/>
                    </a:lnTo>
                    <a:lnTo>
                      <a:pt x="21" y="61"/>
                    </a:lnTo>
                    <a:lnTo>
                      <a:pt x="11" y="67"/>
                    </a:lnTo>
                    <a:lnTo>
                      <a:pt x="0" y="6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2" name="Freeform 1826"/>
              <p:cNvSpPr>
                <a:spLocks/>
              </p:cNvSpPr>
              <p:nvPr/>
            </p:nvSpPr>
            <p:spPr bwMode="auto">
              <a:xfrm>
                <a:off x="2587" y="6598"/>
                <a:ext cx="3734" cy="17"/>
              </a:xfrm>
              <a:custGeom>
                <a:avLst/>
                <a:gdLst>
                  <a:gd name="T0" fmla="*/ 14937 w 14937"/>
                  <a:gd name="T1" fmla="*/ 68 h 68"/>
                  <a:gd name="T2" fmla="*/ 14937 w 14937"/>
                  <a:gd name="T3" fmla="*/ 34 h 68"/>
                  <a:gd name="T4" fmla="*/ 14937 w 14937"/>
                  <a:gd name="T5" fmla="*/ 0 h 68"/>
                  <a:gd name="T6" fmla="*/ 0 w 14937"/>
                  <a:gd name="T7" fmla="*/ 0 h 68"/>
                  <a:gd name="T8" fmla="*/ 0 w 14937"/>
                  <a:gd name="T9" fmla="*/ 34 h 68"/>
                  <a:gd name="T10" fmla="*/ 0 w 14937"/>
                  <a:gd name="T11" fmla="*/ 68 h 68"/>
                  <a:gd name="T12" fmla="*/ 14937 w 14937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37" h="68">
                    <a:moveTo>
                      <a:pt x="14937" y="68"/>
                    </a:moveTo>
                    <a:lnTo>
                      <a:pt x="14937" y="34"/>
                    </a:lnTo>
                    <a:lnTo>
                      <a:pt x="14937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0" y="68"/>
                    </a:lnTo>
                    <a:lnTo>
                      <a:pt x="14937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3" name="Freeform 1827"/>
              <p:cNvSpPr>
                <a:spLocks/>
              </p:cNvSpPr>
              <p:nvPr/>
            </p:nvSpPr>
            <p:spPr bwMode="auto">
              <a:xfrm>
                <a:off x="2587" y="6598"/>
                <a:ext cx="3734" cy="17"/>
              </a:xfrm>
              <a:custGeom>
                <a:avLst/>
                <a:gdLst>
                  <a:gd name="T0" fmla="*/ 14937 w 14937"/>
                  <a:gd name="T1" fmla="*/ 68 h 68"/>
                  <a:gd name="T2" fmla="*/ 14937 w 14937"/>
                  <a:gd name="T3" fmla="*/ 34 h 68"/>
                  <a:gd name="T4" fmla="*/ 14937 w 14937"/>
                  <a:gd name="T5" fmla="*/ 0 h 68"/>
                  <a:gd name="T6" fmla="*/ 0 w 14937"/>
                  <a:gd name="T7" fmla="*/ 0 h 68"/>
                  <a:gd name="T8" fmla="*/ 0 w 14937"/>
                  <a:gd name="T9" fmla="*/ 34 h 68"/>
                  <a:gd name="T10" fmla="*/ 0 w 14937"/>
                  <a:gd name="T11" fmla="*/ 68 h 68"/>
                  <a:gd name="T12" fmla="*/ 14937 w 14937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37" h="68">
                    <a:moveTo>
                      <a:pt x="14937" y="68"/>
                    </a:moveTo>
                    <a:lnTo>
                      <a:pt x="14937" y="34"/>
                    </a:lnTo>
                    <a:lnTo>
                      <a:pt x="14937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0" y="68"/>
                    </a:lnTo>
                    <a:lnTo>
                      <a:pt x="14937" y="68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4" name="Freeform 1828"/>
              <p:cNvSpPr>
                <a:spLocks/>
              </p:cNvSpPr>
              <p:nvPr/>
            </p:nvSpPr>
            <p:spPr bwMode="auto">
              <a:xfrm>
                <a:off x="2578" y="6598"/>
                <a:ext cx="9" cy="17"/>
              </a:xfrm>
              <a:custGeom>
                <a:avLst/>
                <a:gdLst>
                  <a:gd name="T0" fmla="*/ 33 w 33"/>
                  <a:gd name="T1" fmla="*/ 34 h 68"/>
                  <a:gd name="T2" fmla="*/ 33 w 33"/>
                  <a:gd name="T3" fmla="*/ 68 h 68"/>
                  <a:gd name="T4" fmla="*/ 23 w 33"/>
                  <a:gd name="T5" fmla="*/ 67 h 68"/>
                  <a:gd name="T6" fmla="*/ 12 w 33"/>
                  <a:gd name="T7" fmla="*/ 61 h 68"/>
                  <a:gd name="T8" fmla="*/ 6 w 33"/>
                  <a:gd name="T9" fmla="*/ 55 h 68"/>
                  <a:gd name="T10" fmla="*/ 1 w 33"/>
                  <a:gd name="T11" fmla="*/ 45 h 68"/>
                  <a:gd name="T12" fmla="*/ 0 w 33"/>
                  <a:gd name="T13" fmla="*/ 34 h 68"/>
                  <a:gd name="T14" fmla="*/ 1 w 33"/>
                  <a:gd name="T15" fmla="*/ 24 h 68"/>
                  <a:gd name="T16" fmla="*/ 6 w 33"/>
                  <a:gd name="T17" fmla="*/ 14 h 68"/>
                  <a:gd name="T18" fmla="*/ 12 w 33"/>
                  <a:gd name="T19" fmla="*/ 7 h 68"/>
                  <a:gd name="T20" fmla="*/ 23 w 33"/>
                  <a:gd name="T21" fmla="*/ 2 h 68"/>
                  <a:gd name="T22" fmla="*/ 33 w 33"/>
                  <a:gd name="T23" fmla="*/ 0 h 68"/>
                  <a:gd name="T24" fmla="*/ 33 w 33"/>
                  <a:gd name="T25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68">
                    <a:moveTo>
                      <a:pt x="33" y="34"/>
                    </a:moveTo>
                    <a:lnTo>
                      <a:pt x="33" y="68"/>
                    </a:lnTo>
                    <a:lnTo>
                      <a:pt x="23" y="67"/>
                    </a:lnTo>
                    <a:lnTo>
                      <a:pt x="12" y="61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4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2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3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5" name="Freeform 1829"/>
              <p:cNvSpPr>
                <a:spLocks/>
              </p:cNvSpPr>
              <p:nvPr/>
            </p:nvSpPr>
            <p:spPr bwMode="auto">
              <a:xfrm>
                <a:off x="2578" y="6598"/>
                <a:ext cx="9" cy="17"/>
              </a:xfrm>
              <a:custGeom>
                <a:avLst/>
                <a:gdLst>
                  <a:gd name="T0" fmla="*/ 33 w 33"/>
                  <a:gd name="T1" fmla="*/ 68 h 68"/>
                  <a:gd name="T2" fmla="*/ 23 w 33"/>
                  <a:gd name="T3" fmla="*/ 67 h 68"/>
                  <a:gd name="T4" fmla="*/ 12 w 33"/>
                  <a:gd name="T5" fmla="*/ 61 h 68"/>
                  <a:gd name="T6" fmla="*/ 6 w 33"/>
                  <a:gd name="T7" fmla="*/ 55 h 68"/>
                  <a:gd name="T8" fmla="*/ 1 w 33"/>
                  <a:gd name="T9" fmla="*/ 45 h 68"/>
                  <a:gd name="T10" fmla="*/ 0 w 33"/>
                  <a:gd name="T11" fmla="*/ 34 h 68"/>
                  <a:gd name="T12" fmla="*/ 1 w 33"/>
                  <a:gd name="T13" fmla="*/ 24 h 68"/>
                  <a:gd name="T14" fmla="*/ 6 w 33"/>
                  <a:gd name="T15" fmla="*/ 14 h 68"/>
                  <a:gd name="T16" fmla="*/ 12 w 33"/>
                  <a:gd name="T17" fmla="*/ 7 h 68"/>
                  <a:gd name="T18" fmla="*/ 23 w 33"/>
                  <a:gd name="T19" fmla="*/ 2 h 68"/>
                  <a:gd name="T20" fmla="*/ 33 w 33"/>
                  <a:gd name="T2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68">
                    <a:moveTo>
                      <a:pt x="33" y="68"/>
                    </a:moveTo>
                    <a:lnTo>
                      <a:pt x="23" y="67"/>
                    </a:lnTo>
                    <a:lnTo>
                      <a:pt x="12" y="61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4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2" y="7"/>
                    </a:lnTo>
                    <a:lnTo>
                      <a:pt x="23" y="2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6" name="Freeform 1830"/>
              <p:cNvSpPr>
                <a:spLocks/>
              </p:cNvSpPr>
              <p:nvPr/>
            </p:nvSpPr>
            <p:spPr bwMode="auto">
              <a:xfrm>
                <a:off x="6371" y="6252"/>
                <a:ext cx="13" cy="36"/>
              </a:xfrm>
              <a:custGeom>
                <a:avLst/>
                <a:gdLst>
                  <a:gd name="T0" fmla="*/ 51 w 51"/>
                  <a:gd name="T1" fmla="*/ 0 h 145"/>
                  <a:gd name="T2" fmla="*/ 34 w 51"/>
                  <a:gd name="T3" fmla="*/ 8 h 145"/>
                  <a:gd name="T4" fmla="*/ 0 w 51"/>
                  <a:gd name="T5" fmla="*/ 137 h 145"/>
                  <a:gd name="T6" fmla="*/ 5 w 51"/>
                  <a:gd name="T7" fmla="*/ 145 h 145"/>
                  <a:gd name="T8" fmla="*/ 15 w 51"/>
                  <a:gd name="T9" fmla="*/ 137 h 145"/>
                  <a:gd name="T10" fmla="*/ 51 w 51"/>
                  <a:gd name="T11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145">
                    <a:moveTo>
                      <a:pt x="51" y="0"/>
                    </a:moveTo>
                    <a:lnTo>
                      <a:pt x="34" y="8"/>
                    </a:lnTo>
                    <a:lnTo>
                      <a:pt x="0" y="137"/>
                    </a:lnTo>
                    <a:lnTo>
                      <a:pt x="5" y="145"/>
                    </a:lnTo>
                    <a:lnTo>
                      <a:pt x="15" y="137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7" name="Freeform 1831"/>
              <p:cNvSpPr>
                <a:spLocks/>
              </p:cNvSpPr>
              <p:nvPr/>
            </p:nvSpPr>
            <p:spPr bwMode="auto">
              <a:xfrm>
                <a:off x="6352" y="6250"/>
                <a:ext cx="32" cy="38"/>
              </a:xfrm>
              <a:custGeom>
                <a:avLst/>
                <a:gdLst>
                  <a:gd name="T0" fmla="*/ 122 w 127"/>
                  <a:gd name="T1" fmla="*/ 0 h 153"/>
                  <a:gd name="T2" fmla="*/ 46 w 127"/>
                  <a:gd name="T3" fmla="*/ 0 h 153"/>
                  <a:gd name="T4" fmla="*/ 36 w 127"/>
                  <a:gd name="T5" fmla="*/ 8 h 153"/>
                  <a:gd name="T6" fmla="*/ 0 w 127"/>
                  <a:gd name="T7" fmla="*/ 145 h 153"/>
                  <a:gd name="T8" fmla="*/ 5 w 127"/>
                  <a:gd name="T9" fmla="*/ 153 h 153"/>
                  <a:gd name="T10" fmla="*/ 15 w 127"/>
                  <a:gd name="T11" fmla="*/ 145 h 153"/>
                  <a:gd name="T12" fmla="*/ 50 w 127"/>
                  <a:gd name="T13" fmla="*/ 16 h 153"/>
                  <a:gd name="T14" fmla="*/ 110 w 127"/>
                  <a:gd name="T15" fmla="*/ 16 h 153"/>
                  <a:gd name="T16" fmla="*/ 127 w 127"/>
                  <a:gd name="T17" fmla="*/ 8 h 153"/>
                  <a:gd name="T18" fmla="*/ 122 w 127"/>
                  <a:gd name="T1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7" h="153">
                    <a:moveTo>
                      <a:pt x="122" y="0"/>
                    </a:moveTo>
                    <a:lnTo>
                      <a:pt x="46" y="0"/>
                    </a:lnTo>
                    <a:lnTo>
                      <a:pt x="36" y="8"/>
                    </a:lnTo>
                    <a:lnTo>
                      <a:pt x="0" y="145"/>
                    </a:lnTo>
                    <a:lnTo>
                      <a:pt x="5" y="153"/>
                    </a:lnTo>
                    <a:lnTo>
                      <a:pt x="15" y="145"/>
                    </a:lnTo>
                    <a:lnTo>
                      <a:pt x="50" y="16"/>
                    </a:lnTo>
                    <a:lnTo>
                      <a:pt x="110" y="16"/>
                    </a:lnTo>
                    <a:lnTo>
                      <a:pt x="127" y="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8" name="Freeform 1832"/>
              <p:cNvSpPr>
                <a:spLocks/>
              </p:cNvSpPr>
              <p:nvPr/>
            </p:nvSpPr>
            <p:spPr bwMode="auto">
              <a:xfrm>
                <a:off x="6386" y="6263"/>
                <a:ext cx="20" cy="21"/>
              </a:xfrm>
              <a:custGeom>
                <a:avLst/>
                <a:gdLst>
                  <a:gd name="T0" fmla="*/ 73 w 78"/>
                  <a:gd name="T1" fmla="*/ 0 h 83"/>
                  <a:gd name="T2" fmla="*/ 50 w 78"/>
                  <a:gd name="T3" fmla="*/ 6 h 83"/>
                  <a:gd name="T4" fmla="*/ 60 w 78"/>
                  <a:gd name="T5" fmla="*/ 11 h 83"/>
                  <a:gd name="T6" fmla="*/ 62 w 78"/>
                  <a:gd name="T7" fmla="*/ 22 h 83"/>
                  <a:gd name="T8" fmla="*/ 49 w 78"/>
                  <a:gd name="T9" fmla="*/ 67 h 83"/>
                  <a:gd name="T10" fmla="*/ 42 w 78"/>
                  <a:gd name="T11" fmla="*/ 78 h 83"/>
                  <a:gd name="T12" fmla="*/ 29 w 78"/>
                  <a:gd name="T13" fmla="*/ 82 h 83"/>
                  <a:gd name="T14" fmla="*/ 0 w 78"/>
                  <a:gd name="T15" fmla="*/ 82 h 83"/>
                  <a:gd name="T16" fmla="*/ 55 w 78"/>
                  <a:gd name="T17" fmla="*/ 83 h 83"/>
                  <a:gd name="T18" fmla="*/ 64 w 78"/>
                  <a:gd name="T19" fmla="*/ 67 h 83"/>
                  <a:gd name="T20" fmla="*/ 77 w 78"/>
                  <a:gd name="T21" fmla="*/ 22 h 83"/>
                  <a:gd name="T22" fmla="*/ 78 w 78"/>
                  <a:gd name="T23" fmla="*/ 15 h 83"/>
                  <a:gd name="T24" fmla="*/ 73 w 78"/>
                  <a:gd name="T2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83">
                    <a:moveTo>
                      <a:pt x="73" y="0"/>
                    </a:moveTo>
                    <a:lnTo>
                      <a:pt x="50" y="6"/>
                    </a:lnTo>
                    <a:lnTo>
                      <a:pt x="60" y="11"/>
                    </a:lnTo>
                    <a:lnTo>
                      <a:pt x="62" y="22"/>
                    </a:lnTo>
                    <a:lnTo>
                      <a:pt x="49" y="67"/>
                    </a:lnTo>
                    <a:lnTo>
                      <a:pt x="42" y="78"/>
                    </a:lnTo>
                    <a:lnTo>
                      <a:pt x="29" y="82"/>
                    </a:lnTo>
                    <a:lnTo>
                      <a:pt x="0" y="82"/>
                    </a:lnTo>
                    <a:lnTo>
                      <a:pt x="55" y="83"/>
                    </a:lnTo>
                    <a:lnTo>
                      <a:pt x="64" y="67"/>
                    </a:lnTo>
                    <a:lnTo>
                      <a:pt x="77" y="22"/>
                    </a:lnTo>
                    <a:lnTo>
                      <a:pt x="78" y="15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79" name="Freeform 1833"/>
              <p:cNvSpPr>
                <a:spLocks/>
              </p:cNvSpPr>
              <p:nvPr/>
            </p:nvSpPr>
            <p:spPr bwMode="auto">
              <a:xfrm>
                <a:off x="6379" y="6261"/>
                <a:ext cx="26" cy="39"/>
              </a:xfrm>
              <a:custGeom>
                <a:avLst/>
                <a:gdLst>
                  <a:gd name="T0" fmla="*/ 84 w 103"/>
                  <a:gd name="T1" fmla="*/ 0 h 153"/>
                  <a:gd name="T2" fmla="*/ 46 w 103"/>
                  <a:gd name="T3" fmla="*/ 0 h 153"/>
                  <a:gd name="T4" fmla="*/ 36 w 103"/>
                  <a:gd name="T5" fmla="*/ 7 h 153"/>
                  <a:gd name="T6" fmla="*/ 0 w 103"/>
                  <a:gd name="T7" fmla="*/ 145 h 153"/>
                  <a:gd name="T8" fmla="*/ 5 w 103"/>
                  <a:gd name="T9" fmla="*/ 153 h 153"/>
                  <a:gd name="T10" fmla="*/ 16 w 103"/>
                  <a:gd name="T11" fmla="*/ 145 h 153"/>
                  <a:gd name="T12" fmla="*/ 26 w 103"/>
                  <a:gd name="T13" fmla="*/ 107 h 153"/>
                  <a:gd name="T14" fmla="*/ 55 w 103"/>
                  <a:gd name="T15" fmla="*/ 107 h 153"/>
                  <a:gd name="T16" fmla="*/ 63 w 103"/>
                  <a:gd name="T17" fmla="*/ 107 h 153"/>
                  <a:gd name="T18" fmla="*/ 80 w 103"/>
                  <a:gd name="T19" fmla="*/ 98 h 153"/>
                  <a:gd name="T20" fmla="*/ 85 w 103"/>
                  <a:gd name="T21" fmla="*/ 92 h 153"/>
                  <a:gd name="T22" fmla="*/ 30 w 103"/>
                  <a:gd name="T23" fmla="*/ 91 h 153"/>
                  <a:gd name="T24" fmla="*/ 50 w 103"/>
                  <a:gd name="T25" fmla="*/ 15 h 153"/>
                  <a:gd name="T26" fmla="*/ 80 w 103"/>
                  <a:gd name="T27" fmla="*/ 15 h 153"/>
                  <a:gd name="T28" fmla="*/ 103 w 103"/>
                  <a:gd name="T29" fmla="*/ 9 h 153"/>
                  <a:gd name="T30" fmla="*/ 99 w 103"/>
                  <a:gd name="T31" fmla="*/ 5 h 153"/>
                  <a:gd name="T32" fmla="*/ 84 w 103"/>
                  <a:gd name="T3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153">
                    <a:moveTo>
                      <a:pt x="84" y="0"/>
                    </a:moveTo>
                    <a:lnTo>
                      <a:pt x="46" y="0"/>
                    </a:lnTo>
                    <a:lnTo>
                      <a:pt x="36" y="7"/>
                    </a:lnTo>
                    <a:lnTo>
                      <a:pt x="0" y="145"/>
                    </a:lnTo>
                    <a:lnTo>
                      <a:pt x="5" y="153"/>
                    </a:lnTo>
                    <a:lnTo>
                      <a:pt x="16" y="145"/>
                    </a:lnTo>
                    <a:lnTo>
                      <a:pt x="26" y="107"/>
                    </a:lnTo>
                    <a:lnTo>
                      <a:pt x="55" y="107"/>
                    </a:lnTo>
                    <a:lnTo>
                      <a:pt x="63" y="107"/>
                    </a:lnTo>
                    <a:lnTo>
                      <a:pt x="80" y="98"/>
                    </a:lnTo>
                    <a:lnTo>
                      <a:pt x="85" y="92"/>
                    </a:lnTo>
                    <a:lnTo>
                      <a:pt x="30" y="91"/>
                    </a:lnTo>
                    <a:lnTo>
                      <a:pt x="50" y="15"/>
                    </a:lnTo>
                    <a:lnTo>
                      <a:pt x="80" y="15"/>
                    </a:lnTo>
                    <a:lnTo>
                      <a:pt x="103" y="9"/>
                    </a:lnTo>
                    <a:lnTo>
                      <a:pt x="99" y="5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0" name="Freeform 1834"/>
              <p:cNvSpPr>
                <a:spLocks/>
              </p:cNvSpPr>
              <p:nvPr/>
            </p:nvSpPr>
            <p:spPr bwMode="auto">
              <a:xfrm>
                <a:off x="6410" y="6264"/>
                <a:ext cx="14" cy="21"/>
              </a:xfrm>
              <a:custGeom>
                <a:avLst/>
                <a:gdLst>
                  <a:gd name="T0" fmla="*/ 28 w 54"/>
                  <a:gd name="T1" fmla="*/ 0 h 84"/>
                  <a:gd name="T2" fmla="*/ 18 w 54"/>
                  <a:gd name="T3" fmla="*/ 10 h 84"/>
                  <a:gd name="T4" fmla="*/ 10 w 54"/>
                  <a:gd name="T5" fmla="*/ 27 h 84"/>
                  <a:gd name="T6" fmla="*/ 1 w 54"/>
                  <a:gd name="T7" fmla="*/ 58 h 84"/>
                  <a:gd name="T8" fmla="*/ 0 w 54"/>
                  <a:gd name="T9" fmla="*/ 70 h 84"/>
                  <a:gd name="T10" fmla="*/ 5 w 54"/>
                  <a:gd name="T11" fmla="*/ 84 h 84"/>
                  <a:gd name="T12" fmla="*/ 34 w 54"/>
                  <a:gd name="T13" fmla="*/ 80 h 84"/>
                  <a:gd name="T14" fmla="*/ 34 w 54"/>
                  <a:gd name="T15" fmla="*/ 80 h 84"/>
                  <a:gd name="T16" fmla="*/ 19 w 54"/>
                  <a:gd name="T17" fmla="*/ 74 h 84"/>
                  <a:gd name="T18" fmla="*/ 19 w 54"/>
                  <a:gd name="T19" fmla="*/ 74 h 84"/>
                  <a:gd name="T20" fmla="*/ 17 w 54"/>
                  <a:gd name="T21" fmla="*/ 58 h 84"/>
                  <a:gd name="T22" fmla="*/ 26 w 54"/>
                  <a:gd name="T23" fmla="*/ 27 h 84"/>
                  <a:gd name="T24" fmla="*/ 26 w 54"/>
                  <a:gd name="T25" fmla="*/ 26 h 84"/>
                  <a:gd name="T26" fmla="*/ 36 w 54"/>
                  <a:gd name="T27" fmla="*/ 10 h 84"/>
                  <a:gd name="T28" fmla="*/ 37 w 54"/>
                  <a:gd name="T29" fmla="*/ 10 h 84"/>
                  <a:gd name="T30" fmla="*/ 54 w 54"/>
                  <a:gd name="T31" fmla="*/ 4 h 84"/>
                  <a:gd name="T32" fmla="*/ 28 w 54"/>
                  <a:gd name="T3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4">
                    <a:moveTo>
                      <a:pt x="28" y="0"/>
                    </a:moveTo>
                    <a:lnTo>
                      <a:pt x="18" y="10"/>
                    </a:lnTo>
                    <a:lnTo>
                      <a:pt x="10" y="27"/>
                    </a:lnTo>
                    <a:lnTo>
                      <a:pt x="1" y="58"/>
                    </a:lnTo>
                    <a:lnTo>
                      <a:pt x="0" y="70"/>
                    </a:lnTo>
                    <a:lnTo>
                      <a:pt x="5" y="84"/>
                    </a:lnTo>
                    <a:lnTo>
                      <a:pt x="34" y="80"/>
                    </a:lnTo>
                    <a:lnTo>
                      <a:pt x="34" y="80"/>
                    </a:lnTo>
                    <a:lnTo>
                      <a:pt x="19" y="74"/>
                    </a:lnTo>
                    <a:lnTo>
                      <a:pt x="19" y="74"/>
                    </a:lnTo>
                    <a:lnTo>
                      <a:pt x="17" y="58"/>
                    </a:lnTo>
                    <a:lnTo>
                      <a:pt x="26" y="27"/>
                    </a:lnTo>
                    <a:lnTo>
                      <a:pt x="26" y="26"/>
                    </a:lnTo>
                    <a:lnTo>
                      <a:pt x="36" y="10"/>
                    </a:lnTo>
                    <a:lnTo>
                      <a:pt x="37" y="10"/>
                    </a:lnTo>
                    <a:lnTo>
                      <a:pt x="54" y="4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1" name="Freeform 1835"/>
              <p:cNvSpPr>
                <a:spLocks/>
              </p:cNvSpPr>
              <p:nvPr/>
            </p:nvSpPr>
            <p:spPr bwMode="auto">
              <a:xfrm>
                <a:off x="6412" y="6261"/>
                <a:ext cx="20" cy="27"/>
              </a:xfrm>
              <a:custGeom>
                <a:avLst/>
                <a:gdLst>
                  <a:gd name="T0" fmla="*/ 53 w 83"/>
                  <a:gd name="T1" fmla="*/ 0 h 107"/>
                  <a:gd name="T2" fmla="*/ 40 w 83"/>
                  <a:gd name="T3" fmla="*/ 2 h 107"/>
                  <a:gd name="T4" fmla="*/ 23 w 83"/>
                  <a:gd name="T5" fmla="*/ 11 h 107"/>
                  <a:gd name="T6" fmla="*/ 49 w 83"/>
                  <a:gd name="T7" fmla="*/ 15 h 107"/>
                  <a:gd name="T8" fmla="*/ 50 w 83"/>
                  <a:gd name="T9" fmla="*/ 15 h 107"/>
                  <a:gd name="T10" fmla="*/ 63 w 83"/>
                  <a:gd name="T11" fmla="*/ 21 h 107"/>
                  <a:gd name="T12" fmla="*/ 63 w 83"/>
                  <a:gd name="T13" fmla="*/ 23 h 107"/>
                  <a:gd name="T14" fmla="*/ 66 w 83"/>
                  <a:gd name="T15" fmla="*/ 38 h 107"/>
                  <a:gd name="T16" fmla="*/ 58 w 83"/>
                  <a:gd name="T17" fmla="*/ 69 h 107"/>
                  <a:gd name="T18" fmla="*/ 57 w 83"/>
                  <a:gd name="T19" fmla="*/ 69 h 107"/>
                  <a:gd name="T20" fmla="*/ 47 w 83"/>
                  <a:gd name="T21" fmla="*/ 85 h 107"/>
                  <a:gd name="T22" fmla="*/ 47 w 83"/>
                  <a:gd name="T23" fmla="*/ 85 h 107"/>
                  <a:gd name="T24" fmla="*/ 29 w 83"/>
                  <a:gd name="T25" fmla="*/ 91 h 107"/>
                  <a:gd name="T26" fmla="*/ 0 w 83"/>
                  <a:gd name="T27" fmla="*/ 95 h 107"/>
                  <a:gd name="T28" fmla="*/ 9 w 83"/>
                  <a:gd name="T29" fmla="*/ 103 h 107"/>
                  <a:gd name="T30" fmla="*/ 25 w 83"/>
                  <a:gd name="T31" fmla="*/ 107 h 107"/>
                  <a:gd name="T32" fmla="*/ 38 w 83"/>
                  <a:gd name="T33" fmla="*/ 105 h 107"/>
                  <a:gd name="T34" fmla="*/ 54 w 83"/>
                  <a:gd name="T35" fmla="*/ 95 h 107"/>
                  <a:gd name="T36" fmla="*/ 65 w 83"/>
                  <a:gd name="T37" fmla="*/ 86 h 107"/>
                  <a:gd name="T38" fmla="*/ 72 w 83"/>
                  <a:gd name="T39" fmla="*/ 69 h 107"/>
                  <a:gd name="T40" fmla="*/ 81 w 83"/>
                  <a:gd name="T41" fmla="*/ 38 h 107"/>
                  <a:gd name="T42" fmla="*/ 83 w 83"/>
                  <a:gd name="T43" fmla="*/ 25 h 107"/>
                  <a:gd name="T44" fmla="*/ 77 w 83"/>
                  <a:gd name="T45" fmla="*/ 11 h 107"/>
                  <a:gd name="T46" fmla="*/ 68 w 83"/>
                  <a:gd name="T47" fmla="*/ 3 h 107"/>
                  <a:gd name="T48" fmla="*/ 53 w 83"/>
                  <a:gd name="T4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3" h="107">
                    <a:moveTo>
                      <a:pt x="53" y="0"/>
                    </a:moveTo>
                    <a:lnTo>
                      <a:pt x="40" y="2"/>
                    </a:lnTo>
                    <a:lnTo>
                      <a:pt x="23" y="11"/>
                    </a:lnTo>
                    <a:lnTo>
                      <a:pt x="49" y="15"/>
                    </a:lnTo>
                    <a:lnTo>
                      <a:pt x="50" y="15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6" y="38"/>
                    </a:lnTo>
                    <a:lnTo>
                      <a:pt x="58" y="69"/>
                    </a:lnTo>
                    <a:lnTo>
                      <a:pt x="57" y="69"/>
                    </a:lnTo>
                    <a:lnTo>
                      <a:pt x="47" y="85"/>
                    </a:lnTo>
                    <a:lnTo>
                      <a:pt x="47" y="85"/>
                    </a:lnTo>
                    <a:lnTo>
                      <a:pt x="29" y="91"/>
                    </a:lnTo>
                    <a:lnTo>
                      <a:pt x="0" y="95"/>
                    </a:lnTo>
                    <a:lnTo>
                      <a:pt x="9" y="103"/>
                    </a:lnTo>
                    <a:lnTo>
                      <a:pt x="25" y="107"/>
                    </a:lnTo>
                    <a:lnTo>
                      <a:pt x="38" y="105"/>
                    </a:lnTo>
                    <a:lnTo>
                      <a:pt x="54" y="95"/>
                    </a:lnTo>
                    <a:lnTo>
                      <a:pt x="65" y="86"/>
                    </a:lnTo>
                    <a:lnTo>
                      <a:pt x="72" y="69"/>
                    </a:lnTo>
                    <a:lnTo>
                      <a:pt x="81" y="38"/>
                    </a:lnTo>
                    <a:lnTo>
                      <a:pt x="83" y="25"/>
                    </a:lnTo>
                    <a:lnTo>
                      <a:pt x="77" y="11"/>
                    </a:lnTo>
                    <a:lnTo>
                      <a:pt x="68" y="3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2" name="Freeform 1836"/>
              <p:cNvSpPr>
                <a:spLocks/>
              </p:cNvSpPr>
              <p:nvPr/>
            </p:nvSpPr>
            <p:spPr bwMode="auto">
              <a:xfrm>
                <a:off x="6437" y="6253"/>
                <a:ext cx="14" cy="32"/>
              </a:xfrm>
              <a:custGeom>
                <a:avLst/>
                <a:gdLst>
                  <a:gd name="T0" fmla="*/ 35 w 58"/>
                  <a:gd name="T1" fmla="*/ 0 h 129"/>
                  <a:gd name="T2" fmla="*/ 23 w 58"/>
                  <a:gd name="T3" fmla="*/ 19 h 129"/>
                  <a:gd name="T4" fmla="*/ 1 w 58"/>
                  <a:gd name="T5" fmla="*/ 103 h 129"/>
                  <a:gd name="T6" fmla="*/ 0 w 58"/>
                  <a:gd name="T7" fmla="*/ 112 h 129"/>
                  <a:gd name="T8" fmla="*/ 5 w 58"/>
                  <a:gd name="T9" fmla="*/ 129 h 129"/>
                  <a:gd name="T10" fmla="*/ 33 w 58"/>
                  <a:gd name="T11" fmla="*/ 125 h 129"/>
                  <a:gd name="T12" fmla="*/ 19 w 58"/>
                  <a:gd name="T13" fmla="*/ 119 h 129"/>
                  <a:gd name="T14" fmla="*/ 17 w 58"/>
                  <a:gd name="T15" fmla="*/ 103 h 129"/>
                  <a:gd name="T16" fmla="*/ 24 w 58"/>
                  <a:gd name="T17" fmla="*/ 72 h 129"/>
                  <a:gd name="T18" fmla="*/ 36 w 58"/>
                  <a:gd name="T19" fmla="*/ 55 h 129"/>
                  <a:gd name="T20" fmla="*/ 54 w 58"/>
                  <a:gd name="T21" fmla="*/ 49 h 129"/>
                  <a:gd name="T22" fmla="*/ 32 w 58"/>
                  <a:gd name="T23" fmla="*/ 41 h 129"/>
                  <a:gd name="T24" fmla="*/ 39 w 58"/>
                  <a:gd name="T25" fmla="*/ 19 h 129"/>
                  <a:gd name="T26" fmla="*/ 46 w 58"/>
                  <a:gd name="T27" fmla="*/ 8 h 129"/>
                  <a:gd name="T28" fmla="*/ 58 w 58"/>
                  <a:gd name="T29" fmla="*/ 4 h 129"/>
                  <a:gd name="T30" fmla="*/ 35 w 58"/>
                  <a:gd name="T3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8" h="129">
                    <a:moveTo>
                      <a:pt x="35" y="0"/>
                    </a:moveTo>
                    <a:lnTo>
                      <a:pt x="23" y="19"/>
                    </a:lnTo>
                    <a:lnTo>
                      <a:pt x="1" y="103"/>
                    </a:lnTo>
                    <a:lnTo>
                      <a:pt x="0" y="112"/>
                    </a:lnTo>
                    <a:lnTo>
                      <a:pt x="5" y="129"/>
                    </a:lnTo>
                    <a:lnTo>
                      <a:pt x="33" y="125"/>
                    </a:lnTo>
                    <a:lnTo>
                      <a:pt x="19" y="119"/>
                    </a:lnTo>
                    <a:lnTo>
                      <a:pt x="17" y="103"/>
                    </a:lnTo>
                    <a:lnTo>
                      <a:pt x="24" y="72"/>
                    </a:lnTo>
                    <a:lnTo>
                      <a:pt x="36" y="55"/>
                    </a:lnTo>
                    <a:lnTo>
                      <a:pt x="54" y="49"/>
                    </a:lnTo>
                    <a:lnTo>
                      <a:pt x="32" y="41"/>
                    </a:lnTo>
                    <a:lnTo>
                      <a:pt x="39" y="19"/>
                    </a:lnTo>
                    <a:lnTo>
                      <a:pt x="46" y="8"/>
                    </a:lnTo>
                    <a:lnTo>
                      <a:pt x="58" y="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3" name="Freeform 1837"/>
              <p:cNvSpPr>
                <a:spLocks/>
              </p:cNvSpPr>
              <p:nvPr/>
            </p:nvSpPr>
            <p:spPr bwMode="auto">
              <a:xfrm>
                <a:off x="6438" y="6250"/>
                <a:ext cx="21" cy="38"/>
              </a:xfrm>
              <a:custGeom>
                <a:avLst/>
                <a:gdLst>
                  <a:gd name="T0" fmla="*/ 57 w 81"/>
                  <a:gd name="T1" fmla="*/ 0 h 153"/>
                  <a:gd name="T2" fmla="*/ 54 w 81"/>
                  <a:gd name="T3" fmla="*/ 0 h 153"/>
                  <a:gd name="T4" fmla="*/ 34 w 81"/>
                  <a:gd name="T5" fmla="*/ 9 h 153"/>
                  <a:gd name="T6" fmla="*/ 30 w 81"/>
                  <a:gd name="T7" fmla="*/ 12 h 153"/>
                  <a:gd name="T8" fmla="*/ 53 w 81"/>
                  <a:gd name="T9" fmla="*/ 16 h 153"/>
                  <a:gd name="T10" fmla="*/ 63 w 81"/>
                  <a:gd name="T11" fmla="*/ 20 h 153"/>
                  <a:gd name="T12" fmla="*/ 64 w 81"/>
                  <a:gd name="T13" fmla="*/ 31 h 153"/>
                  <a:gd name="T14" fmla="*/ 58 w 81"/>
                  <a:gd name="T15" fmla="*/ 40 h 153"/>
                  <a:gd name="T16" fmla="*/ 48 w 81"/>
                  <a:gd name="T17" fmla="*/ 46 h 153"/>
                  <a:gd name="T18" fmla="*/ 27 w 81"/>
                  <a:gd name="T19" fmla="*/ 53 h 153"/>
                  <a:gd name="T20" fmla="*/ 49 w 81"/>
                  <a:gd name="T21" fmla="*/ 61 h 153"/>
                  <a:gd name="T22" fmla="*/ 63 w 81"/>
                  <a:gd name="T23" fmla="*/ 67 h 153"/>
                  <a:gd name="T24" fmla="*/ 66 w 81"/>
                  <a:gd name="T25" fmla="*/ 84 h 153"/>
                  <a:gd name="T26" fmla="*/ 57 w 81"/>
                  <a:gd name="T27" fmla="*/ 115 h 153"/>
                  <a:gd name="T28" fmla="*/ 46 w 81"/>
                  <a:gd name="T29" fmla="*/ 131 h 153"/>
                  <a:gd name="T30" fmla="*/ 28 w 81"/>
                  <a:gd name="T31" fmla="*/ 137 h 153"/>
                  <a:gd name="T32" fmla="*/ 0 w 81"/>
                  <a:gd name="T33" fmla="*/ 141 h 153"/>
                  <a:gd name="T34" fmla="*/ 7 w 81"/>
                  <a:gd name="T35" fmla="*/ 147 h 153"/>
                  <a:gd name="T36" fmla="*/ 25 w 81"/>
                  <a:gd name="T37" fmla="*/ 153 h 153"/>
                  <a:gd name="T38" fmla="*/ 34 w 81"/>
                  <a:gd name="T39" fmla="*/ 151 h 153"/>
                  <a:gd name="T40" fmla="*/ 54 w 81"/>
                  <a:gd name="T41" fmla="*/ 141 h 153"/>
                  <a:gd name="T42" fmla="*/ 62 w 81"/>
                  <a:gd name="T43" fmla="*/ 135 h 153"/>
                  <a:gd name="T44" fmla="*/ 72 w 81"/>
                  <a:gd name="T45" fmla="*/ 115 h 153"/>
                  <a:gd name="T46" fmla="*/ 80 w 81"/>
                  <a:gd name="T47" fmla="*/ 84 h 153"/>
                  <a:gd name="T48" fmla="*/ 81 w 81"/>
                  <a:gd name="T49" fmla="*/ 83 h 153"/>
                  <a:gd name="T50" fmla="*/ 80 w 81"/>
                  <a:gd name="T51" fmla="*/ 64 h 153"/>
                  <a:gd name="T52" fmla="*/ 80 w 81"/>
                  <a:gd name="T53" fmla="*/ 62 h 153"/>
                  <a:gd name="T54" fmla="*/ 67 w 81"/>
                  <a:gd name="T55" fmla="*/ 49 h 153"/>
                  <a:gd name="T56" fmla="*/ 67 w 81"/>
                  <a:gd name="T57" fmla="*/ 49 h 153"/>
                  <a:gd name="T58" fmla="*/ 80 w 81"/>
                  <a:gd name="T59" fmla="*/ 31 h 153"/>
                  <a:gd name="T60" fmla="*/ 80 w 81"/>
                  <a:gd name="T61" fmla="*/ 27 h 153"/>
                  <a:gd name="T62" fmla="*/ 76 w 81"/>
                  <a:gd name="T63" fmla="*/ 9 h 153"/>
                  <a:gd name="T64" fmla="*/ 75 w 81"/>
                  <a:gd name="T65" fmla="*/ 7 h 153"/>
                  <a:gd name="T66" fmla="*/ 57 w 81"/>
                  <a:gd name="T67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1" h="153">
                    <a:moveTo>
                      <a:pt x="57" y="0"/>
                    </a:moveTo>
                    <a:lnTo>
                      <a:pt x="54" y="0"/>
                    </a:lnTo>
                    <a:lnTo>
                      <a:pt x="34" y="9"/>
                    </a:lnTo>
                    <a:lnTo>
                      <a:pt x="30" y="12"/>
                    </a:lnTo>
                    <a:lnTo>
                      <a:pt x="53" y="16"/>
                    </a:lnTo>
                    <a:lnTo>
                      <a:pt x="63" y="20"/>
                    </a:lnTo>
                    <a:lnTo>
                      <a:pt x="64" y="31"/>
                    </a:lnTo>
                    <a:lnTo>
                      <a:pt x="58" y="40"/>
                    </a:lnTo>
                    <a:lnTo>
                      <a:pt x="48" y="46"/>
                    </a:lnTo>
                    <a:lnTo>
                      <a:pt x="27" y="53"/>
                    </a:lnTo>
                    <a:lnTo>
                      <a:pt x="49" y="61"/>
                    </a:lnTo>
                    <a:lnTo>
                      <a:pt x="63" y="67"/>
                    </a:lnTo>
                    <a:lnTo>
                      <a:pt x="66" y="84"/>
                    </a:lnTo>
                    <a:lnTo>
                      <a:pt x="57" y="115"/>
                    </a:lnTo>
                    <a:lnTo>
                      <a:pt x="46" y="131"/>
                    </a:lnTo>
                    <a:lnTo>
                      <a:pt x="28" y="137"/>
                    </a:lnTo>
                    <a:lnTo>
                      <a:pt x="0" y="141"/>
                    </a:lnTo>
                    <a:lnTo>
                      <a:pt x="7" y="147"/>
                    </a:lnTo>
                    <a:lnTo>
                      <a:pt x="25" y="153"/>
                    </a:lnTo>
                    <a:lnTo>
                      <a:pt x="34" y="151"/>
                    </a:lnTo>
                    <a:lnTo>
                      <a:pt x="54" y="141"/>
                    </a:lnTo>
                    <a:lnTo>
                      <a:pt x="62" y="135"/>
                    </a:lnTo>
                    <a:lnTo>
                      <a:pt x="72" y="115"/>
                    </a:lnTo>
                    <a:lnTo>
                      <a:pt x="80" y="84"/>
                    </a:lnTo>
                    <a:lnTo>
                      <a:pt x="81" y="83"/>
                    </a:lnTo>
                    <a:lnTo>
                      <a:pt x="80" y="64"/>
                    </a:lnTo>
                    <a:lnTo>
                      <a:pt x="80" y="62"/>
                    </a:lnTo>
                    <a:lnTo>
                      <a:pt x="67" y="49"/>
                    </a:lnTo>
                    <a:lnTo>
                      <a:pt x="67" y="49"/>
                    </a:lnTo>
                    <a:lnTo>
                      <a:pt x="80" y="31"/>
                    </a:lnTo>
                    <a:lnTo>
                      <a:pt x="80" y="27"/>
                    </a:lnTo>
                    <a:lnTo>
                      <a:pt x="76" y="9"/>
                    </a:lnTo>
                    <a:lnTo>
                      <a:pt x="75" y="7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4" name="Freeform 1838"/>
              <p:cNvSpPr>
                <a:spLocks/>
              </p:cNvSpPr>
              <p:nvPr/>
            </p:nvSpPr>
            <p:spPr bwMode="auto">
              <a:xfrm>
                <a:off x="6463" y="6264"/>
                <a:ext cx="20" cy="24"/>
              </a:xfrm>
              <a:custGeom>
                <a:avLst/>
                <a:gdLst>
                  <a:gd name="T0" fmla="*/ 30 w 81"/>
                  <a:gd name="T1" fmla="*/ 0 h 96"/>
                  <a:gd name="T2" fmla="*/ 20 w 81"/>
                  <a:gd name="T3" fmla="*/ 10 h 96"/>
                  <a:gd name="T4" fmla="*/ 12 w 81"/>
                  <a:gd name="T5" fmla="*/ 27 h 96"/>
                  <a:gd name="T6" fmla="*/ 2 w 81"/>
                  <a:gd name="T7" fmla="*/ 65 h 96"/>
                  <a:gd name="T8" fmla="*/ 0 w 81"/>
                  <a:gd name="T9" fmla="*/ 72 h 96"/>
                  <a:gd name="T10" fmla="*/ 4 w 81"/>
                  <a:gd name="T11" fmla="*/ 87 h 96"/>
                  <a:gd name="T12" fmla="*/ 9 w 81"/>
                  <a:gd name="T13" fmla="*/ 92 h 96"/>
                  <a:gd name="T14" fmla="*/ 23 w 81"/>
                  <a:gd name="T15" fmla="*/ 96 h 96"/>
                  <a:gd name="T16" fmla="*/ 62 w 81"/>
                  <a:gd name="T17" fmla="*/ 96 h 96"/>
                  <a:gd name="T18" fmla="*/ 71 w 81"/>
                  <a:gd name="T19" fmla="*/ 88 h 96"/>
                  <a:gd name="T20" fmla="*/ 66 w 81"/>
                  <a:gd name="T21" fmla="*/ 80 h 96"/>
                  <a:gd name="T22" fmla="*/ 29 w 81"/>
                  <a:gd name="T23" fmla="*/ 80 h 96"/>
                  <a:gd name="T24" fmla="*/ 18 w 81"/>
                  <a:gd name="T25" fmla="*/ 76 h 96"/>
                  <a:gd name="T26" fmla="*/ 17 w 81"/>
                  <a:gd name="T27" fmla="*/ 65 h 96"/>
                  <a:gd name="T28" fmla="*/ 21 w 81"/>
                  <a:gd name="T29" fmla="*/ 50 h 96"/>
                  <a:gd name="T30" fmla="*/ 81 w 81"/>
                  <a:gd name="T31" fmla="*/ 50 h 96"/>
                  <a:gd name="T32" fmla="*/ 25 w 81"/>
                  <a:gd name="T33" fmla="*/ 35 h 96"/>
                  <a:gd name="T34" fmla="*/ 27 w 81"/>
                  <a:gd name="T35" fmla="*/ 27 h 96"/>
                  <a:gd name="T36" fmla="*/ 27 w 81"/>
                  <a:gd name="T37" fmla="*/ 26 h 96"/>
                  <a:gd name="T38" fmla="*/ 38 w 81"/>
                  <a:gd name="T39" fmla="*/ 10 h 96"/>
                  <a:gd name="T40" fmla="*/ 39 w 81"/>
                  <a:gd name="T41" fmla="*/ 10 h 96"/>
                  <a:gd name="T42" fmla="*/ 56 w 81"/>
                  <a:gd name="T43" fmla="*/ 4 h 96"/>
                  <a:gd name="T44" fmla="*/ 30 w 81"/>
                  <a:gd name="T4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" h="96">
                    <a:moveTo>
                      <a:pt x="30" y="0"/>
                    </a:moveTo>
                    <a:lnTo>
                      <a:pt x="20" y="10"/>
                    </a:lnTo>
                    <a:lnTo>
                      <a:pt x="12" y="27"/>
                    </a:lnTo>
                    <a:lnTo>
                      <a:pt x="2" y="65"/>
                    </a:lnTo>
                    <a:lnTo>
                      <a:pt x="0" y="72"/>
                    </a:lnTo>
                    <a:lnTo>
                      <a:pt x="4" y="87"/>
                    </a:lnTo>
                    <a:lnTo>
                      <a:pt x="9" y="92"/>
                    </a:lnTo>
                    <a:lnTo>
                      <a:pt x="23" y="96"/>
                    </a:lnTo>
                    <a:lnTo>
                      <a:pt x="62" y="96"/>
                    </a:lnTo>
                    <a:lnTo>
                      <a:pt x="71" y="88"/>
                    </a:lnTo>
                    <a:lnTo>
                      <a:pt x="66" y="80"/>
                    </a:lnTo>
                    <a:lnTo>
                      <a:pt x="29" y="80"/>
                    </a:lnTo>
                    <a:lnTo>
                      <a:pt x="18" y="76"/>
                    </a:lnTo>
                    <a:lnTo>
                      <a:pt x="17" y="65"/>
                    </a:lnTo>
                    <a:lnTo>
                      <a:pt x="21" y="50"/>
                    </a:lnTo>
                    <a:lnTo>
                      <a:pt x="81" y="50"/>
                    </a:lnTo>
                    <a:lnTo>
                      <a:pt x="25" y="35"/>
                    </a:lnTo>
                    <a:lnTo>
                      <a:pt x="27" y="27"/>
                    </a:lnTo>
                    <a:lnTo>
                      <a:pt x="27" y="26"/>
                    </a:lnTo>
                    <a:lnTo>
                      <a:pt x="38" y="10"/>
                    </a:lnTo>
                    <a:lnTo>
                      <a:pt x="39" y="10"/>
                    </a:lnTo>
                    <a:lnTo>
                      <a:pt x="56" y="4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5" name="Freeform 1839"/>
              <p:cNvSpPr>
                <a:spLocks/>
              </p:cNvSpPr>
              <p:nvPr/>
            </p:nvSpPr>
            <p:spPr bwMode="auto">
              <a:xfrm>
                <a:off x="6469" y="6261"/>
                <a:ext cx="16" cy="16"/>
              </a:xfrm>
              <a:custGeom>
                <a:avLst/>
                <a:gdLst>
                  <a:gd name="T0" fmla="*/ 34 w 64"/>
                  <a:gd name="T1" fmla="*/ 0 h 61"/>
                  <a:gd name="T2" fmla="*/ 22 w 64"/>
                  <a:gd name="T3" fmla="*/ 2 h 61"/>
                  <a:gd name="T4" fmla="*/ 5 w 64"/>
                  <a:gd name="T5" fmla="*/ 11 h 61"/>
                  <a:gd name="T6" fmla="*/ 31 w 64"/>
                  <a:gd name="T7" fmla="*/ 15 h 61"/>
                  <a:gd name="T8" fmla="*/ 32 w 64"/>
                  <a:gd name="T9" fmla="*/ 15 h 61"/>
                  <a:gd name="T10" fmla="*/ 45 w 64"/>
                  <a:gd name="T11" fmla="*/ 21 h 61"/>
                  <a:gd name="T12" fmla="*/ 46 w 64"/>
                  <a:gd name="T13" fmla="*/ 23 h 61"/>
                  <a:gd name="T14" fmla="*/ 47 w 64"/>
                  <a:gd name="T15" fmla="*/ 38 h 61"/>
                  <a:gd name="T16" fmla="*/ 46 w 64"/>
                  <a:gd name="T17" fmla="*/ 46 h 61"/>
                  <a:gd name="T18" fmla="*/ 0 w 64"/>
                  <a:gd name="T19" fmla="*/ 46 h 61"/>
                  <a:gd name="T20" fmla="*/ 56 w 64"/>
                  <a:gd name="T21" fmla="*/ 61 h 61"/>
                  <a:gd name="T22" fmla="*/ 63 w 64"/>
                  <a:gd name="T23" fmla="*/ 38 h 61"/>
                  <a:gd name="T24" fmla="*/ 64 w 64"/>
                  <a:gd name="T25" fmla="*/ 25 h 61"/>
                  <a:gd name="T26" fmla="*/ 59 w 64"/>
                  <a:gd name="T27" fmla="*/ 11 h 61"/>
                  <a:gd name="T28" fmla="*/ 51 w 64"/>
                  <a:gd name="T29" fmla="*/ 3 h 61"/>
                  <a:gd name="T30" fmla="*/ 34 w 64"/>
                  <a:gd name="T3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61">
                    <a:moveTo>
                      <a:pt x="34" y="0"/>
                    </a:moveTo>
                    <a:lnTo>
                      <a:pt x="22" y="2"/>
                    </a:lnTo>
                    <a:lnTo>
                      <a:pt x="5" y="11"/>
                    </a:lnTo>
                    <a:lnTo>
                      <a:pt x="31" y="15"/>
                    </a:lnTo>
                    <a:lnTo>
                      <a:pt x="32" y="15"/>
                    </a:lnTo>
                    <a:lnTo>
                      <a:pt x="45" y="21"/>
                    </a:lnTo>
                    <a:lnTo>
                      <a:pt x="46" y="23"/>
                    </a:lnTo>
                    <a:lnTo>
                      <a:pt x="47" y="38"/>
                    </a:lnTo>
                    <a:lnTo>
                      <a:pt x="46" y="46"/>
                    </a:lnTo>
                    <a:lnTo>
                      <a:pt x="0" y="46"/>
                    </a:lnTo>
                    <a:lnTo>
                      <a:pt x="56" y="61"/>
                    </a:lnTo>
                    <a:lnTo>
                      <a:pt x="63" y="38"/>
                    </a:lnTo>
                    <a:lnTo>
                      <a:pt x="64" y="25"/>
                    </a:lnTo>
                    <a:lnTo>
                      <a:pt x="59" y="11"/>
                    </a:lnTo>
                    <a:lnTo>
                      <a:pt x="51" y="3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6" name="Freeform 1840"/>
              <p:cNvSpPr>
                <a:spLocks/>
              </p:cNvSpPr>
              <p:nvPr/>
            </p:nvSpPr>
            <p:spPr bwMode="auto">
              <a:xfrm>
                <a:off x="6493" y="6263"/>
                <a:ext cx="19" cy="21"/>
              </a:xfrm>
              <a:custGeom>
                <a:avLst/>
                <a:gdLst>
                  <a:gd name="T0" fmla="*/ 74 w 78"/>
                  <a:gd name="T1" fmla="*/ 0 h 83"/>
                  <a:gd name="T2" fmla="*/ 51 w 78"/>
                  <a:gd name="T3" fmla="*/ 6 h 83"/>
                  <a:gd name="T4" fmla="*/ 60 w 78"/>
                  <a:gd name="T5" fmla="*/ 11 h 83"/>
                  <a:gd name="T6" fmla="*/ 62 w 78"/>
                  <a:gd name="T7" fmla="*/ 22 h 83"/>
                  <a:gd name="T8" fmla="*/ 50 w 78"/>
                  <a:gd name="T9" fmla="*/ 67 h 83"/>
                  <a:gd name="T10" fmla="*/ 42 w 78"/>
                  <a:gd name="T11" fmla="*/ 78 h 83"/>
                  <a:gd name="T12" fmla="*/ 31 w 78"/>
                  <a:gd name="T13" fmla="*/ 82 h 83"/>
                  <a:gd name="T14" fmla="*/ 0 w 78"/>
                  <a:gd name="T15" fmla="*/ 82 h 83"/>
                  <a:gd name="T16" fmla="*/ 56 w 78"/>
                  <a:gd name="T17" fmla="*/ 83 h 83"/>
                  <a:gd name="T18" fmla="*/ 65 w 78"/>
                  <a:gd name="T19" fmla="*/ 67 h 83"/>
                  <a:gd name="T20" fmla="*/ 77 w 78"/>
                  <a:gd name="T21" fmla="*/ 22 h 83"/>
                  <a:gd name="T22" fmla="*/ 78 w 78"/>
                  <a:gd name="T23" fmla="*/ 15 h 83"/>
                  <a:gd name="T24" fmla="*/ 74 w 78"/>
                  <a:gd name="T2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83">
                    <a:moveTo>
                      <a:pt x="74" y="0"/>
                    </a:moveTo>
                    <a:lnTo>
                      <a:pt x="51" y="6"/>
                    </a:lnTo>
                    <a:lnTo>
                      <a:pt x="60" y="11"/>
                    </a:lnTo>
                    <a:lnTo>
                      <a:pt x="62" y="22"/>
                    </a:lnTo>
                    <a:lnTo>
                      <a:pt x="50" y="67"/>
                    </a:lnTo>
                    <a:lnTo>
                      <a:pt x="42" y="78"/>
                    </a:lnTo>
                    <a:lnTo>
                      <a:pt x="31" y="82"/>
                    </a:lnTo>
                    <a:lnTo>
                      <a:pt x="0" y="82"/>
                    </a:lnTo>
                    <a:lnTo>
                      <a:pt x="56" y="83"/>
                    </a:lnTo>
                    <a:lnTo>
                      <a:pt x="65" y="67"/>
                    </a:lnTo>
                    <a:lnTo>
                      <a:pt x="77" y="22"/>
                    </a:lnTo>
                    <a:lnTo>
                      <a:pt x="78" y="15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7" name="Freeform 1841"/>
              <p:cNvSpPr>
                <a:spLocks/>
              </p:cNvSpPr>
              <p:nvPr/>
            </p:nvSpPr>
            <p:spPr bwMode="auto">
              <a:xfrm>
                <a:off x="6486" y="6261"/>
                <a:ext cx="25" cy="39"/>
              </a:xfrm>
              <a:custGeom>
                <a:avLst/>
                <a:gdLst>
                  <a:gd name="T0" fmla="*/ 84 w 103"/>
                  <a:gd name="T1" fmla="*/ 0 h 153"/>
                  <a:gd name="T2" fmla="*/ 45 w 103"/>
                  <a:gd name="T3" fmla="*/ 0 h 153"/>
                  <a:gd name="T4" fmla="*/ 36 w 103"/>
                  <a:gd name="T5" fmla="*/ 7 h 153"/>
                  <a:gd name="T6" fmla="*/ 0 w 103"/>
                  <a:gd name="T7" fmla="*/ 145 h 153"/>
                  <a:gd name="T8" fmla="*/ 6 w 103"/>
                  <a:gd name="T9" fmla="*/ 153 h 153"/>
                  <a:gd name="T10" fmla="*/ 15 w 103"/>
                  <a:gd name="T11" fmla="*/ 145 h 153"/>
                  <a:gd name="T12" fmla="*/ 25 w 103"/>
                  <a:gd name="T13" fmla="*/ 107 h 153"/>
                  <a:gd name="T14" fmla="*/ 56 w 103"/>
                  <a:gd name="T15" fmla="*/ 107 h 153"/>
                  <a:gd name="T16" fmla="*/ 62 w 103"/>
                  <a:gd name="T17" fmla="*/ 107 h 153"/>
                  <a:gd name="T18" fmla="*/ 79 w 103"/>
                  <a:gd name="T19" fmla="*/ 98 h 153"/>
                  <a:gd name="T20" fmla="*/ 85 w 103"/>
                  <a:gd name="T21" fmla="*/ 92 h 153"/>
                  <a:gd name="T22" fmla="*/ 29 w 103"/>
                  <a:gd name="T23" fmla="*/ 91 h 153"/>
                  <a:gd name="T24" fmla="*/ 49 w 103"/>
                  <a:gd name="T25" fmla="*/ 15 h 153"/>
                  <a:gd name="T26" fmla="*/ 80 w 103"/>
                  <a:gd name="T27" fmla="*/ 15 h 153"/>
                  <a:gd name="T28" fmla="*/ 103 w 103"/>
                  <a:gd name="T29" fmla="*/ 9 h 153"/>
                  <a:gd name="T30" fmla="*/ 100 w 103"/>
                  <a:gd name="T31" fmla="*/ 5 h 153"/>
                  <a:gd name="T32" fmla="*/ 84 w 103"/>
                  <a:gd name="T3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153">
                    <a:moveTo>
                      <a:pt x="84" y="0"/>
                    </a:moveTo>
                    <a:lnTo>
                      <a:pt x="45" y="0"/>
                    </a:lnTo>
                    <a:lnTo>
                      <a:pt x="36" y="7"/>
                    </a:lnTo>
                    <a:lnTo>
                      <a:pt x="0" y="145"/>
                    </a:lnTo>
                    <a:lnTo>
                      <a:pt x="6" y="153"/>
                    </a:lnTo>
                    <a:lnTo>
                      <a:pt x="15" y="145"/>
                    </a:lnTo>
                    <a:lnTo>
                      <a:pt x="25" y="107"/>
                    </a:lnTo>
                    <a:lnTo>
                      <a:pt x="56" y="107"/>
                    </a:lnTo>
                    <a:lnTo>
                      <a:pt x="62" y="107"/>
                    </a:lnTo>
                    <a:lnTo>
                      <a:pt x="79" y="98"/>
                    </a:lnTo>
                    <a:lnTo>
                      <a:pt x="85" y="92"/>
                    </a:lnTo>
                    <a:lnTo>
                      <a:pt x="29" y="91"/>
                    </a:lnTo>
                    <a:lnTo>
                      <a:pt x="49" y="15"/>
                    </a:lnTo>
                    <a:lnTo>
                      <a:pt x="80" y="15"/>
                    </a:lnTo>
                    <a:lnTo>
                      <a:pt x="103" y="9"/>
                    </a:lnTo>
                    <a:lnTo>
                      <a:pt x="100" y="5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8" name="Freeform 1842"/>
              <p:cNvSpPr>
                <a:spLocks/>
              </p:cNvSpPr>
              <p:nvPr/>
            </p:nvSpPr>
            <p:spPr bwMode="auto">
              <a:xfrm>
                <a:off x="6517" y="6261"/>
                <a:ext cx="8" cy="25"/>
              </a:xfrm>
              <a:custGeom>
                <a:avLst/>
                <a:gdLst>
                  <a:gd name="T0" fmla="*/ 28 w 34"/>
                  <a:gd name="T1" fmla="*/ 0 h 98"/>
                  <a:gd name="T2" fmla="*/ 19 w 34"/>
                  <a:gd name="T3" fmla="*/ 7 h 98"/>
                  <a:gd name="T4" fmla="*/ 0 w 34"/>
                  <a:gd name="T5" fmla="*/ 76 h 98"/>
                  <a:gd name="T6" fmla="*/ 0 w 34"/>
                  <a:gd name="T7" fmla="*/ 83 h 98"/>
                  <a:gd name="T8" fmla="*/ 4 w 34"/>
                  <a:gd name="T9" fmla="*/ 98 h 98"/>
                  <a:gd name="T10" fmla="*/ 27 w 34"/>
                  <a:gd name="T11" fmla="*/ 91 h 98"/>
                  <a:gd name="T12" fmla="*/ 17 w 34"/>
                  <a:gd name="T13" fmla="*/ 87 h 98"/>
                  <a:gd name="T14" fmla="*/ 15 w 34"/>
                  <a:gd name="T15" fmla="*/ 76 h 98"/>
                  <a:gd name="T16" fmla="*/ 34 w 34"/>
                  <a:gd name="T17" fmla="*/ 7 h 98"/>
                  <a:gd name="T18" fmla="*/ 28 w 34"/>
                  <a:gd name="T1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98">
                    <a:moveTo>
                      <a:pt x="28" y="0"/>
                    </a:moveTo>
                    <a:lnTo>
                      <a:pt x="19" y="7"/>
                    </a:lnTo>
                    <a:lnTo>
                      <a:pt x="0" y="76"/>
                    </a:lnTo>
                    <a:lnTo>
                      <a:pt x="0" y="83"/>
                    </a:lnTo>
                    <a:lnTo>
                      <a:pt x="4" y="98"/>
                    </a:lnTo>
                    <a:lnTo>
                      <a:pt x="27" y="91"/>
                    </a:lnTo>
                    <a:lnTo>
                      <a:pt x="17" y="87"/>
                    </a:lnTo>
                    <a:lnTo>
                      <a:pt x="15" y="76"/>
                    </a:lnTo>
                    <a:lnTo>
                      <a:pt x="34" y="7"/>
                    </a:lnTo>
                    <a:lnTo>
                      <a:pt x="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89" name="Freeform 1843"/>
              <p:cNvSpPr>
                <a:spLocks/>
              </p:cNvSpPr>
              <p:nvPr/>
            </p:nvSpPr>
            <p:spPr bwMode="auto">
              <a:xfrm>
                <a:off x="6517" y="6261"/>
                <a:ext cx="23" cy="27"/>
              </a:xfrm>
              <a:custGeom>
                <a:avLst/>
                <a:gdLst>
                  <a:gd name="T0" fmla="*/ 85 w 91"/>
                  <a:gd name="T1" fmla="*/ 0 h 107"/>
                  <a:gd name="T2" fmla="*/ 76 w 91"/>
                  <a:gd name="T3" fmla="*/ 7 h 107"/>
                  <a:gd name="T4" fmla="*/ 53 w 91"/>
                  <a:gd name="T5" fmla="*/ 91 h 107"/>
                  <a:gd name="T6" fmla="*/ 23 w 91"/>
                  <a:gd name="T7" fmla="*/ 91 h 107"/>
                  <a:gd name="T8" fmla="*/ 0 w 91"/>
                  <a:gd name="T9" fmla="*/ 98 h 107"/>
                  <a:gd name="T10" fmla="*/ 4 w 91"/>
                  <a:gd name="T11" fmla="*/ 103 h 107"/>
                  <a:gd name="T12" fmla="*/ 19 w 91"/>
                  <a:gd name="T13" fmla="*/ 107 h 107"/>
                  <a:gd name="T14" fmla="*/ 57 w 91"/>
                  <a:gd name="T15" fmla="*/ 107 h 107"/>
                  <a:gd name="T16" fmla="*/ 67 w 91"/>
                  <a:gd name="T17" fmla="*/ 99 h 107"/>
                  <a:gd name="T18" fmla="*/ 91 w 91"/>
                  <a:gd name="T19" fmla="*/ 7 h 107"/>
                  <a:gd name="T20" fmla="*/ 85 w 91"/>
                  <a:gd name="T2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1" h="107">
                    <a:moveTo>
                      <a:pt x="85" y="0"/>
                    </a:moveTo>
                    <a:lnTo>
                      <a:pt x="76" y="7"/>
                    </a:lnTo>
                    <a:lnTo>
                      <a:pt x="53" y="91"/>
                    </a:lnTo>
                    <a:lnTo>
                      <a:pt x="23" y="91"/>
                    </a:lnTo>
                    <a:lnTo>
                      <a:pt x="0" y="98"/>
                    </a:lnTo>
                    <a:lnTo>
                      <a:pt x="4" y="103"/>
                    </a:lnTo>
                    <a:lnTo>
                      <a:pt x="19" y="107"/>
                    </a:lnTo>
                    <a:lnTo>
                      <a:pt x="57" y="107"/>
                    </a:lnTo>
                    <a:lnTo>
                      <a:pt x="67" y="99"/>
                    </a:lnTo>
                    <a:lnTo>
                      <a:pt x="91" y="7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90" name="Freeform 1844"/>
              <p:cNvSpPr>
                <a:spLocks/>
              </p:cNvSpPr>
              <p:nvPr/>
            </p:nvSpPr>
            <p:spPr bwMode="auto">
              <a:xfrm>
                <a:off x="6557" y="6263"/>
                <a:ext cx="10" cy="25"/>
              </a:xfrm>
              <a:custGeom>
                <a:avLst/>
                <a:gdLst>
                  <a:gd name="T0" fmla="*/ 39 w 39"/>
                  <a:gd name="T1" fmla="*/ 0 h 100"/>
                  <a:gd name="T2" fmla="*/ 22 w 39"/>
                  <a:gd name="T3" fmla="*/ 8 h 100"/>
                  <a:gd name="T4" fmla="*/ 0 w 39"/>
                  <a:gd name="T5" fmla="*/ 92 h 100"/>
                  <a:gd name="T6" fmla="*/ 5 w 39"/>
                  <a:gd name="T7" fmla="*/ 100 h 100"/>
                  <a:gd name="T8" fmla="*/ 14 w 39"/>
                  <a:gd name="T9" fmla="*/ 92 h 100"/>
                  <a:gd name="T10" fmla="*/ 39 w 39"/>
                  <a:gd name="T11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100">
                    <a:moveTo>
                      <a:pt x="39" y="0"/>
                    </a:moveTo>
                    <a:lnTo>
                      <a:pt x="22" y="8"/>
                    </a:lnTo>
                    <a:lnTo>
                      <a:pt x="0" y="92"/>
                    </a:lnTo>
                    <a:lnTo>
                      <a:pt x="5" y="100"/>
                    </a:lnTo>
                    <a:lnTo>
                      <a:pt x="14" y="92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91" name="Freeform 1845"/>
              <p:cNvSpPr>
                <a:spLocks/>
              </p:cNvSpPr>
              <p:nvPr/>
            </p:nvSpPr>
            <p:spPr bwMode="auto">
              <a:xfrm>
                <a:off x="6542" y="6261"/>
                <a:ext cx="25" cy="27"/>
              </a:xfrm>
              <a:custGeom>
                <a:avLst/>
                <a:gdLst>
                  <a:gd name="T0" fmla="*/ 96 w 101"/>
                  <a:gd name="T1" fmla="*/ 0 h 107"/>
                  <a:gd name="T2" fmla="*/ 65 w 101"/>
                  <a:gd name="T3" fmla="*/ 0 h 107"/>
                  <a:gd name="T4" fmla="*/ 56 w 101"/>
                  <a:gd name="T5" fmla="*/ 6 h 107"/>
                  <a:gd name="T6" fmla="*/ 2 w 101"/>
                  <a:gd name="T7" fmla="*/ 96 h 107"/>
                  <a:gd name="T8" fmla="*/ 0 w 101"/>
                  <a:gd name="T9" fmla="*/ 99 h 107"/>
                  <a:gd name="T10" fmla="*/ 7 w 101"/>
                  <a:gd name="T11" fmla="*/ 107 h 107"/>
                  <a:gd name="T12" fmla="*/ 15 w 101"/>
                  <a:gd name="T13" fmla="*/ 101 h 107"/>
                  <a:gd name="T14" fmla="*/ 66 w 101"/>
                  <a:gd name="T15" fmla="*/ 15 h 107"/>
                  <a:gd name="T16" fmla="*/ 84 w 101"/>
                  <a:gd name="T17" fmla="*/ 15 h 107"/>
                  <a:gd name="T18" fmla="*/ 101 w 101"/>
                  <a:gd name="T19" fmla="*/ 7 h 107"/>
                  <a:gd name="T20" fmla="*/ 96 w 101"/>
                  <a:gd name="T2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" h="107">
                    <a:moveTo>
                      <a:pt x="96" y="0"/>
                    </a:moveTo>
                    <a:lnTo>
                      <a:pt x="65" y="0"/>
                    </a:lnTo>
                    <a:lnTo>
                      <a:pt x="56" y="6"/>
                    </a:lnTo>
                    <a:lnTo>
                      <a:pt x="2" y="96"/>
                    </a:lnTo>
                    <a:lnTo>
                      <a:pt x="0" y="99"/>
                    </a:lnTo>
                    <a:lnTo>
                      <a:pt x="7" y="107"/>
                    </a:lnTo>
                    <a:lnTo>
                      <a:pt x="15" y="101"/>
                    </a:lnTo>
                    <a:lnTo>
                      <a:pt x="66" y="15"/>
                    </a:lnTo>
                    <a:lnTo>
                      <a:pt x="84" y="15"/>
                    </a:lnTo>
                    <a:lnTo>
                      <a:pt x="101" y="7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92" name="Freeform 1846"/>
              <p:cNvSpPr>
                <a:spLocks/>
              </p:cNvSpPr>
              <p:nvPr/>
            </p:nvSpPr>
            <p:spPr bwMode="auto">
              <a:xfrm>
                <a:off x="6344" y="6145"/>
                <a:ext cx="25" cy="38"/>
              </a:xfrm>
              <a:custGeom>
                <a:avLst/>
                <a:gdLst>
                  <a:gd name="T0" fmla="*/ 94 w 99"/>
                  <a:gd name="T1" fmla="*/ 0 h 152"/>
                  <a:gd name="T2" fmla="*/ 83 w 99"/>
                  <a:gd name="T3" fmla="*/ 8 h 152"/>
                  <a:gd name="T4" fmla="*/ 65 w 99"/>
                  <a:gd name="T5" fmla="*/ 76 h 152"/>
                  <a:gd name="T6" fmla="*/ 27 w 99"/>
                  <a:gd name="T7" fmla="*/ 76 h 152"/>
                  <a:gd name="T8" fmla="*/ 0 w 99"/>
                  <a:gd name="T9" fmla="*/ 80 h 152"/>
                  <a:gd name="T10" fmla="*/ 5 w 99"/>
                  <a:gd name="T11" fmla="*/ 87 h 152"/>
                  <a:gd name="T12" fmla="*/ 23 w 99"/>
                  <a:gd name="T13" fmla="*/ 92 h 152"/>
                  <a:gd name="T14" fmla="*/ 62 w 99"/>
                  <a:gd name="T15" fmla="*/ 92 h 152"/>
                  <a:gd name="T16" fmla="*/ 47 w 99"/>
                  <a:gd name="T17" fmla="*/ 145 h 152"/>
                  <a:gd name="T18" fmla="*/ 53 w 99"/>
                  <a:gd name="T19" fmla="*/ 152 h 152"/>
                  <a:gd name="T20" fmla="*/ 62 w 99"/>
                  <a:gd name="T21" fmla="*/ 145 h 152"/>
                  <a:gd name="T22" fmla="*/ 99 w 99"/>
                  <a:gd name="T23" fmla="*/ 8 h 152"/>
                  <a:gd name="T24" fmla="*/ 94 w 99"/>
                  <a:gd name="T25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152">
                    <a:moveTo>
                      <a:pt x="94" y="0"/>
                    </a:moveTo>
                    <a:lnTo>
                      <a:pt x="83" y="8"/>
                    </a:lnTo>
                    <a:lnTo>
                      <a:pt x="65" y="76"/>
                    </a:lnTo>
                    <a:lnTo>
                      <a:pt x="27" y="76"/>
                    </a:lnTo>
                    <a:lnTo>
                      <a:pt x="0" y="80"/>
                    </a:lnTo>
                    <a:lnTo>
                      <a:pt x="5" y="87"/>
                    </a:lnTo>
                    <a:lnTo>
                      <a:pt x="23" y="92"/>
                    </a:lnTo>
                    <a:lnTo>
                      <a:pt x="62" y="92"/>
                    </a:lnTo>
                    <a:lnTo>
                      <a:pt x="47" y="145"/>
                    </a:lnTo>
                    <a:lnTo>
                      <a:pt x="53" y="152"/>
                    </a:lnTo>
                    <a:lnTo>
                      <a:pt x="62" y="145"/>
                    </a:lnTo>
                    <a:lnTo>
                      <a:pt x="99" y="8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93" name="Freeform 1847"/>
              <p:cNvSpPr>
                <a:spLocks/>
              </p:cNvSpPr>
              <p:nvPr/>
            </p:nvSpPr>
            <p:spPr bwMode="auto">
              <a:xfrm>
                <a:off x="6342" y="6145"/>
                <a:ext cx="9" cy="20"/>
              </a:xfrm>
              <a:custGeom>
                <a:avLst/>
                <a:gdLst>
                  <a:gd name="T0" fmla="*/ 23 w 34"/>
                  <a:gd name="T1" fmla="*/ 0 h 80"/>
                  <a:gd name="T2" fmla="*/ 14 w 34"/>
                  <a:gd name="T3" fmla="*/ 8 h 80"/>
                  <a:gd name="T4" fmla="*/ 2 w 34"/>
                  <a:gd name="T5" fmla="*/ 53 h 80"/>
                  <a:gd name="T6" fmla="*/ 0 w 34"/>
                  <a:gd name="T7" fmla="*/ 63 h 80"/>
                  <a:gd name="T8" fmla="*/ 7 w 34"/>
                  <a:gd name="T9" fmla="*/ 80 h 80"/>
                  <a:gd name="T10" fmla="*/ 34 w 34"/>
                  <a:gd name="T11" fmla="*/ 76 h 80"/>
                  <a:gd name="T12" fmla="*/ 20 w 34"/>
                  <a:gd name="T13" fmla="*/ 70 h 80"/>
                  <a:gd name="T14" fmla="*/ 17 w 34"/>
                  <a:gd name="T15" fmla="*/ 53 h 80"/>
                  <a:gd name="T16" fmla="*/ 30 w 34"/>
                  <a:gd name="T17" fmla="*/ 8 h 80"/>
                  <a:gd name="T18" fmla="*/ 23 w 34"/>
                  <a:gd name="T19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80">
                    <a:moveTo>
                      <a:pt x="23" y="0"/>
                    </a:moveTo>
                    <a:lnTo>
                      <a:pt x="14" y="8"/>
                    </a:lnTo>
                    <a:lnTo>
                      <a:pt x="2" y="53"/>
                    </a:lnTo>
                    <a:lnTo>
                      <a:pt x="0" y="63"/>
                    </a:lnTo>
                    <a:lnTo>
                      <a:pt x="7" y="80"/>
                    </a:lnTo>
                    <a:lnTo>
                      <a:pt x="34" y="76"/>
                    </a:lnTo>
                    <a:lnTo>
                      <a:pt x="20" y="70"/>
                    </a:lnTo>
                    <a:lnTo>
                      <a:pt x="17" y="53"/>
                    </a:lnTo>
                    <a:lnTo>
                      <a:pt x="30" y="8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94" name="Freeform 1848"/>
              <p:cNvSpPr>
                <a:spLocks/>
              </p:cNvSpPr>
              <p:nvPr/>
            </p:nvSpPr>
            <p:spPr bwMode="auto">
              <a:xfrm>
                <a:off x="6368" y="6159"/>
                <a:ext cx="21" cy="24"/>
              </a:xfrm>
              <a:custGeom>
                <a:avLst/>
                <a:gdLst>
                  <a:gd name="T0" fmla="*/ 29 w 81"/>
                  <a:gd name="T1" fmla="*/ 0 h 95"/>
                  <a:gd name="T2" fmla="*/ 19 w 81"/>
                  <a:gd name="T3" fmla="*/ 10 h 95"/>
                  <a:gd name="T4" fmla="*/ 11 w 81"/>
                  <a:gd name="T5" fmla="*/ 27 h 95"/>
                  <a:gd name="T6" fmla="*/ 1 w 81"/>
                  <a:gd name="T7" fmla="*/ 66 h 95"/>
                  <a:gd name="T8" fmla="*/ 0 w 81"/>
                  <a:gd name="T9" fmla="*/ 72 h 95"/>
                  <a:gd name="T10" fmla="*/ 3 w 81"/>
                  <a:gd name="T11" fmla="*/ 86 h 95"/>
                  <a:gd name="T12" fmla="*/ 7 w 81"/>
                  <a:gd name="T13" fmla="*/ 91 h 95"/>
                  <a:gd name="T14" fmla="*/ 23 w 81"/>
                  <a:gd name="T15" fmla="*/ 95 h 95"/>
                  <a:gd name="T16" fmla="*/ 61 w 81"/>
                  <a:gd name="T17" fmla="*/ 95 h 95"/>
                  <a:gd name="T18" fmla="*/ 70 w 81"/>
                  <a:gd name="T19" fmla="*/ 88 h 95"/>
                  <a:gd name="T20" fmla="*/ 65 w 81"/>
                  <a:gd name="T21" fmla="*/ 80 h 95"/>
                  <a:gd name="T22" fmla="*/ 27 w 81"/>
                  <a:gd name="T23" fmla="*/ 80 h 95"/>
                  <a:gd name="T24" fmla="*/ 18 w 81"/>
                  <a:gd name="T25" fmla="*/ 76 h 95"/>
                  <a:gd name="T26" fmla="*/ 16 w 81"/>
                  <a:gd name="T27" fmla="*/ 66 h 95"/>
                  <a:gd name="T28" fmla="*/ 20 w 81"/>
                  <a:gd name="T29" fmla="*/ 50 h 95"/>
                  <a:gd name="T30" fmla="*/ 81 w 81"/>
                  <a:gd name="T31" fmla="*/ 50 h 95"/>
                  <a:gd name="T32" fmla="*/ 24 w 81"/>
                  <a:gd name="T33" fmla="*/ 35 h 95"/>
                  <a:gd name="T34" fmla="*/ 25 w 81"/>
                  <a:gd name="T35" fmla="*/ 27 h 95"/>
                  <a:gd name="T36" fmla="*/ 27 w 81"/>
                  <a:gd name="T37" fmla="*/ 27 h 95"/>
                  <a:gd name="T38" fmla="*/ 37 w 81"/>
                  <a:gd name="T39" fmla="*/ 11 h 95"/>
                  <a:gd name="T40" fmla="*/ 37 w 81"/>
                  <a:gd name="T41" fmla="*/ 10 h 95"/>
                  <a:gd name="T42" fmla="*/ 55 w 81"/>
                  <a:gd name="T43" fmla="*/ 4 h 95"/>
                  <a:gd name="T44" fmla="*/ 29 w 81"/>
                  <a:gd name="T4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" h="95">
                    <a:moveTo>
                      <a:pt x="29" y="0"/>
                    </a:moveTo>
                    <a:lnTo>
                      <a:pt x="19" y="10"/>
                    </a:lnTo>
                    <a:lnTo>
                      <a:pt x="11" y="27"/>
                    </a:lnTo>
                    <a:lnTo>
                      <a:pt x="1" y="66"/>
                    </a:lnTo>
                    <a:lnTo>
                      <a:pt x="0" y="72"/>
                    </a:lnTo>
                    <a:lnTo>
                      <a:pt x="3" y="86"/>
                    </a:lnTo>
                    <a:lnTo>
                      <a:pt x="7" y="91"/>
                    </a:lnTo>
                    <a:lnTo>
                      <a:pt x="23" y="95"/>
                    </a:lnTo>
                    <a:lnTo>
                      <a:pt x="61" y="95"/>
                    </a:lnTo>
                    <a:lnTo>
                      <a:pt x="70" y="88"/>
                    </a:lnTo>
                    <a:lnTo>
                      <a:pt x="65" y="80"/>
                    </a:lnTo>
                    <a:lnTo>
                      <a:pt x="27" y="80"/>
                    </a:lnTo>
                    <a:lnTo>
                      <a:pt x="18" y="76"/>
                    </a:lnTo>
                    <a:lnTo>
                      <a:pt x="16" y="66"/>
                    </a:lnTo>
                    <a:lnTo>
                      <a:pt x="20" y="50"/>
                    </a:lnTo>
                    <a:lnTo>
                      <a:pt x="81" y="50"/>
                    </a:lnTo>
                    <a:lnTo>
                      <a:pt x="24" y="35"/>
                    </a:lnTo>
                    <a:lnTo>
                      <a:pt x="25" y="27"/>
                    </a:lnTo>
                    <a:lnTo>
                      <a:pt x="27" y="27"/>
                    </a:lnTo>
                    <a:lnTo>
                      <a:pt x="37" y="11"/>
                    </a:lnTo>
                    <a:lnTo>
                      <a:pt x="37" y="10"/>
                    </a:lnTo>
                    <a:lnTo>
                      <a:pt x="55" y="4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95" name="Freeform 1849"/>
              <p:cNvSpPr>
                <a:spLocks/>
              </p:cNvSpPr>
              <p:nvPr/>
            </p:nvSpPr>
            <p:spPr bwMode="auto">
              <a:xfrm>
                <a:off x="6375" y="6157"/>
                <a:ext cx="16" cy="15"/>
              </a:xfrm>
              <a:custGeom>
                <a:avLst/>
                <a:gdLst>
                  <a:gd name="T0" fmla="*/ 35 w 64"/>
                  <a:gd name="T1" fmla="*/ 0 h 60"/>
                  <a:gd name="T2" fmla="*/ 22 w 64"/>
                  <a:gd name="T3" fmla="*/ 1 h 60"/>
                  <a:gd name="T4" fmla="*/ 5 w 64"/>
                  <a:gd name="T5" fmla="*/ 10 h 60"/>
                  <a:gd name="T6" fmla="*/ 31 w 64"/>
                  <a:gd name="T7" fmla="*/ 14 h 60"/>
                  <a:gd name="T8" fmla="*/ 31 w 64"/>
                  <a:gd name="T9" fmla="*/ 14 h 60"/>
                  <a:gd name="T10" fmla="*/ 45 w 64"/>
                  <a:gd name="T11" fmla="*/ 21 h 60"/>
                  <a:gd name="T12" fmla="*/ 45 w 64"/>
                  <a:gd name="T13" fmla="*/ 21 h 60"/>
                  <a:gd name="T14" fmla="*/ 48 w 64"/>
                  <a:gd name="T15" fmla="*/ 37 h 60"/>
                  <a:gd name="T16" fmla="*/ 45 w 64"/>
                  <a:gd name="T17" fmla="*/ 45 h 60"/>
                  <a:gd name="T18" fmla="*/ 0 w 64"/>
                  <a:gd name="T19" fmla="*/ 45 h 60"/>
                  <a:gd name="T20" fmla="*/ 57 w 64"/>
                  <a:gd name="T21" fmla="*/ 60 h 60"/>
                  <a:gd name="T22" fmla="*/ 63 w 64"/>
                  <a:gd name="T23" fmla="*/ 37 h 60"/>
                  <a:gd name="T24" fmla="*/ 64 w 64"/>
                  <a:gd name="T25" fmla="*/ 24 h 60"/>
                  <a:gd name="T26" fmla="*/ 59 w 64"/>
                  <a:gd name="T27" fmla="*/ 10 h 60"/>
                  <a:gd name="T28" fmla="*/ 50 w 64"/>
                  <a:gd name="T29" fmla="*/ 2 h 60"/>
                  <a:gd name="T30" fmla="*/ 35 w 64"/>
                  <a:gd name="T31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60">
                    <a:moveTo>
                      <a:pt x="35" y="0"/>
                    </a:moveTo>
                    <a:lnTo>
                      <a:pt x="22" y="1"/>
                    </a:lnTo>
                    <a:lnTo>
                      <a:pt x="5" y="10"/>
                    </a:lnTo>
                    <a:lnTo>
                      <a:pt x="31" y="14"/>
                    </a:lnTo>
                    <a:lnTo>
                      <a:pt x="31" y="14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8" y="37"/>
                    </a:lnTo>
                    <a:lnTo>
                      <a:pt x="45" y="45"/>
                    </a:lnTo>
                    <a:lnTo>
                      <a:pt x="0" y="45"/>
                    </a:lnTo>
                    <a:lnTo>
                      <a:pt x="57" y="60"/>
                    </a:lnTo>
                    <a:lnTo>
                      <a:pt x="63" y="37"/>
                    </a:lnTo>
                    <a:lnTo>
                      <a:pt x="64" y="24"/>
                    </a:lnTo>
                    <a:lnTo>
                      <a:pt x="59" y="10"/>
                    </a:lnTo>
                    <a:lnTo>
                      <a:pt x="50" y="2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96" name="Freeform 1850"/>
              <p:cNvSpPr>
                <a:spLocks/>
              </p:cNvSpPr>
              <p:nvPr/>
            </p:nvSpPr>
            <p:spPr bwMode="auto">
              <a:xfrm>
                <a:off x="6398" y="6159"/>
                <a:ext cx="20" cy="21"/>
              </a:xfrm>
              <a:custGeom>
                <a:avLst/>
                <a:gdLst>
                  <a:gd name="T0" fmla="*/ 75 w 79"/>
                  <a:gd name="T1" fmla="*/ 0 h 84"/>
                  <a:gd name="T2" fmla="*/ 50 w 79"/>
                  <a:gd name="T3" fmla="*/ 7 h 84"/>
                  <a:gd name="T4" fmla="*/ 61 w 79"/>
                  <a:gd name="T5" fmla="*/ 12 h 84"/>
                  <a:gd name="T6" fmla="*/ 62 w 79"/>
                  <a:gd name="T7" fmla="*/ 22 h 84"/>
                  <a:gd name="T8" fmla="*/ 50 w 79"/>
                  <a:gd name="T9" fmla="*/ 69 h 84"/>
                  <a:gd name="T10" fmla="*/ 43 w 79"/>
                  <a:gd name="T11" fmla="*/ 79 h 84"/>
                  <a:gd name="T12" fmla="*/ 31 w 79"/>
                  <a:gd name="T13" fmla="*/ 83 h 84"/>
                  <a:gd name="T14" fmla="*/ 0 w 79"/>
                  <a:gd name="T15" fmla="*/ 83 h 84"/>
                  <a:gd name="T16" fmla="*/ 55 w 79"/>
                  <a:gd name="T17" fmla="*/ 84 h 84"/>
                  <a:gd name="T18" fmla="*/ 64 w 79"/>
                  <a:gd name="T19" fmla="*/ 69 h 84"/>
                  <a:gd name="T20" fmla="*/ 77 w 79"/>
                  <a:gd name="T21" fmla="*/ 22 h 84"/>
                  <a:gd name="T22" fmla="*/ 79 w 79"/>
                  <a:gd name="T23" fmla="*/ 16 h 84"/>
                  <a:gd name="T24" fmla="*/ 75 w 79"/>
                  <a:gd name="T2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9" h="84">
                    <a:moveTo>
                      <a:pt x="75" y="0"/>
                    </a:moveTo>
                    <a:lnTo>
                      <a:pt x="50" y="7"/>
                    </a:lnTo>
                    <a:lnTo>
                      <a:pt x="61" y="12"/>
                    </a:lnTo>
                    <a:lnTo>
                      <a:pt x="62" y="22"/>
                    </a:lnTo>
                    <a:lnTo>
                      <a:pt x="50" y="69"/>
                    </a:lnTo>
                    <a:lnTo>
                      <a:pt x="43" y="79"/>
                    </a:lnTo>
                    <a:lnTo>
                      <a:pt x="31" y="83"/>
                    </a:lnTo>
                    <a:lnTo>
                      <a:pt x="0" y="83"/>
                    </a:lnTo>
                    <a:lnTo>
                      <a:pt x="55" y="84"/>
                    </a:lnTo>
                    <a:lnTo>
                      <a:pt x="64" y="69"/>
                    </a:lnTo>
                    <a:lnTo>
                      <a:pt x="77" y="22"/>
                    </a:lnTo>
                    <a:lnTo>
                      <a:pt x="79" y="16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97" name="Freeform 1851"/>
              <p:cNvSpPr>
                <a:spLocks/>
              </p:cNvSpPr>
              <p:nvPr/>
            </p:nvSpPr>
            <p:spPr bwMode="auto">
              <a:xfrm>
                <a:off x="6391" y="6157"/>
                <a:ext cx="26" cy="38"/>
              </a:xfrm>
              <a:custGeom>
                <a:avLst/>
                <a:gdLst>
                  <a:gd name="T0" fmla="*/ 85 w 105"/>
                  <a:gd name="T1" fmla="*/ 0 h 152"/>
                  <a:gd name="T2" fmla="*/ 47 w 105"/>
                  <a:gd name="T3" fmla="*/ 0 h 152"/>
                  <a:gd name="T4" fmla="*/ 38 w 105"/>
                  <a:gd name="T5" fmla="*/ 6 h 152"/>
                  <a:gd name="T6" fmla="*/ 0 w 105"/>
                  <a:gd name="T7" fmla="*/ 144 h 152"/>
                  <a:gd name="T8" fmla="*/ 6 w 105"/>
                  <a:gd name="T9" fmla="*/ 152 h 152"/>
                  <a:gd name="T10" fmla="*/ 16 w 105"/>
                  <a:gd name="T11" fmla="*/ 144 h 152"/>
                  <a:gd name="T12" fmla="*/ 26 w 105"/>
                  <a:gd name="T13" fmla="*/ 105 h 152"/>
                  <a:gd name="T14" fmla="*/ 56 w 105"/>
                  <a:gd name="T15" fmla="*/ 105 h 152"/>
                  <a:gd name="T16" fmla="*/ 64 w 105"/>
                  <a:gd name="T17" fmla="*/ 105 h 152"/>
                  <a:gd name="T18" fmla="*/ 80 w 105"/>
                  <a:gd name="T19" fmla="*/ 96 h 152"/>
                  <a:gd name="T20" fmla="*/ 85 w 105"/>
                  <a:gd name="T21" fmla="*/ 91 h 152"/>
                  <a:gd name="T22" fmla="*/ 30 w 105"/>
                  <a:gd name="T23" fmla="*/ 90 h 152"/>
                  <a:gd name="T24" fmla="*/ 51 w 105"/>
                  <a:gd name="T25" fmla="*/ 14 h 152"/>
                  <a:gd name="T26" fmla="*/ 80 w 105"/>
                  <a:gd name="T27" fmla="*/ 14 h 152"/>
                  <a:gd name="T28" fmla="*/ 105 w 105"/>
                  <a:gd name="T29" fmla="*/ 7 h 152"/>
                  <a:gd name="T30" fmla="*/ 100 w 105"/>
                  <a:gd name="T31" fmla="*/ 3 h 152"/>
                  <a:gd name="T32" fmla="*/ 85 w 105"/>
                  <a:gd name="T3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5" h="152">
                    <a:moveTo>
                      <a:pt x="85" y="0"/>
                    </a:moveTo>
                    <a:lnTo>
                      <a:pt x="47" y="0"/>
                    </a:lnTo>
                    <a:lnTo>
                      <a:pt x="38" y="6"/>
                    </a:lnTo>
                    <a:lnTo>
                      <a:pt x="0" y="144"/>
                    </a:lnTo>
                    <a:lnTo>
                      <a:pt x="6" y="152"/>
                    </a:lnTo>
                    <a:lnTo>
                      <a:pt x="16" y="144"/>
                    </a:lnTo>
                    <a:lnTo>
                      <a:pt x="26" y="105"/>
                    </a:lnTo>
                    <a:lnTo>
                      <a:pt x="56" y="105"/>
                    </a:lnTo>
                    <a:lnTo>
                      <a:pt x="64" y="105"/>
                    </a:lnTo>
                    <a:lnTo>
                      <a:pt x="80" y="96"/>
                    </a:lnTo>
                    <a:lnTo>
                      <a:pt x="85" y="91"/>
                    </a:lnTo>
                    <a:lnTo>
                      <a:pt x="30" y="90"/>
                    </a:lnTo>
                    <a:lnTo>
                      <a:pt x="51" y="14"/>
                    </a:lnTo>
                    <a:lnTo>
                      <a:pt x="80" y="14"/>
                    </a:lnTo>
                    <a:lnTo>
                      <a:pt x="105" y="7"/>
                    </a:lnTo>
                    <a:lnTo>
                      <a:pt x="100" y="3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98" name="Freeform 1852"/>
              <p:cNvSpPr>
                <a:spLocks/>
              </p:cNvSpPr>
              <p:nvPr/>
            </p:nvSpPr>
            <p:spPr bwMode="auto">
              <a:xfrm>
                <a:off x="6432" y="6160"/>
                <a:ext cx="9" cy="23"/>
              </a:xfrm>
              <a:custGeom>
                <a:avLst/>
                <a:gdLst>
                  <a:gd name="T0" fmla="*/ 38 w 38"/>
                  <a:gd name="T1" fmla="*/ 0 h 91"/>
                  <a:gd name="T2" fmla="*/ 22 w 38"/>
                  <a:gd name="T3" fmla="*/ 0 h 91"/>
                  <a:gd name="T4" fmla="*/ 0 w 38"/>
                  <a:gd name="T5" fmla="*/ 84 h 91"/>
                  <a:gd name="T6" fmla="*/ 5 w 38"/>
                  <a:gd name="T7" fmla="*/ 91 h 91"/>
                  <a:gd name="T8" fmla="*/ 14 w 38"/>
                  <a:gd name="T9" fmla="*/ 84 h 91"/>
                  <a:gd name="T10" fmla="*/ 38 w 38"/>
                  <a:gd name="T1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91">
                    <a:moveTo>
                      <a:pt x="38" y="0"/>
                    </a:moveTo>
                    <a:lnTo>
                      <a:pt x="22" y="0"/>
                    </a:lnTo>
                    <a:lnTo>
                      <a:pt x="0" y="84"/>
                    </a:lnTo>
                    <a:lnTo>
                      <a:pt x="5" y="91"/>
                    </a:lnTo>
                    <a:lnTo>
                      <a:pt x="14" y="84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99" name="Freeform 1853"/>
              <p:cNvSpPr>
                <a:spLocks/>
              </p:cNvSpPr>
              <p:nvPr/>
            </p:nvSpPr>
            <p:spPr bwMode="auto">
              <a:xfrm>
                <a:off x="6443" y="6159"/>
                <a:ext cx="9" cy="24"/>
              </a:xfrm>
              <a:custGeom>
                <a:avLst/>
                <a:gdLst>
                  <a:gd name="T0" fmla="*/ 31 w 35"/>
                  <a:gd name="T1" fmla="*/ 0 h 98"/>
                  <a:gd name="T2" fmla="*/ 8 w 35"/>
                  <a:gd name="T3" fmla="*/ 7 h 98"/>
                  <a:gd name="T4" fmla="*/ 17 w 35"/>
                  <a:gd name="T5" fmla="*/ 12 h 98"/>
                  <a:gd name="T6" fmla="*/ 18 w 35"/>
                  <a:gd name="T7" fmla="*/ 22 h 98"/>
                  <a:gd name="T8" fmla="*/ 0 w 35"/>
                  <a:gd name="T9" fmla="*/ 91 h 98"/>
                  <a:gd name="T10" fmla="*/ 6 w 35"/>
                  <a:gd name="T11" fmla="*/ 98 h 98"/>
                  <a:gd name="T12" fmla="*/ 16 w 35"/>
                  <a:gd name="T13" fmla="*/ 91 h 98"/>
                  <a:gd name="T14" fmla="*/ 34 w 35"/>
                  <a:gd name="T15" fmla="*/ 22 h 98"/>
                  <a:gd name="T16" fmla="*/ 35 w 35"/>
                  <a:gd name="T17" fmla="*/ 16 h 98"/>
                  <a:gd name="T18" fmla="*/ 31 w 35"/>
                  <a:gd name="T1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98">
                    <a:moveTo>
                      <a:pt x="31" y="0"/>
                    </a:moveTo>
                    <a:lnTo>
                      <a:pt x="8" y="7"/>
                    </a:lnTo>
                    <a:lnTo>
                      <a:pt x="17" y="12"/>
                    </a:lnTo>
                    <a:lnTo>
                      <a:pt x="18" y="22"/>
                    </a:lnTo>
                    <a:lnTo>
                      <a:pt x="0" y="91"/>
                    </a:lnTo>
                    <a:lnTo>
                      <a:pt x="6" y="98"/>
                    </a:lnTo>
                    <a:lnTo>
                      <a:pt x="16" y="91"/>
                    </a:lnTo>
                    <a:lnTo>
                      <a:pt x="34" y="22"/>
                    </a:lnTo>
                    <a:lnTo>
                      <a:pt x="35" y="16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0" name="Freeform 1854"/>
              <p:cNvSpPr>
                <a:spLocks/>
              </p:cNvSpPr>
              <p:nvPr/>
            </p:nvSpPr>
            <p:spPr bwMode="auto">
              <a:xfrm>
                <a:off x="6420" y="6157"/>
                <a:ext cx="31" cy="26"/>
              </a:xfrm>
              <a:custGeom>
                <a:avLst/>
                <a:gdLst>
                  <a:gd name="T0" fmla="*/ 103 w 122"/>
                  <a:gd name="T1" fmla="*/ 0 h 105"/>
                  <a:gd name="T2" fmla="*/ 35 w 122"/>
                  <a:gd name="T3" fmla="*/ 0 h 105"/>
                  <a:gd name="T4" fmla="*/ 24 w 122"/>
                  <a:gd name="T5" fmla="*/ 6 h 105"/>
                  <a:gd name="T6" fmla="*/ 0 w 122"/>
                  <a:gd name="T7" fmla="*/ 98 h 105"/>
                  <a:gd name="T8" fmla="*/ 6 w 122"/>
                  <a:gd name="T9" fmla="*/ 105 h 105"/>
                  <a:gd name="T10" fmla="*/ 15 w 122"/>
                  <a:gd name="T11" fmla="*/ 98 h 105"/>
                  <a:gd name="T12" fmla="*/ 37 w 122"/>
                  <a:gd name="T13" fmla="*/ 14 h 105"/>
                  <a:gd name="T14" fmla="*/ 68 w 122"/>
                  <a:gd name="T15" fmla="*/ 14 h 105"/>
                  <a:gd name="T16" fmla="*/ 84 w 122"/>
                  <a:gd name="T17" fmla="*/ 14 h 105"/>
                  <a:gd name="T18" fmla="*/ 99 w 122"/>
                  <a:gd name="T19" fmla="*/ 14 h 105"/>
                  <a:gd name="T20" fmla="*/ 122 w 122"/>
                  <a:gd name="T21" fmla="*/ 7 h 105"/>
                  <a:gd name="T22" fmla="*/ 118 w 122"/>
                  <a:gd name="T23" fmla="*/ 3 h 105"/>
                  <a:gd name="T24" fmla="*/ 103 w 122"/>
                  <a:gd name="T2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2" h="105">
                    <a:moveTo>
                      <a:pt x="103" y="0"/>
                    </a:moveTo>
                    <a:lnTo>
                      <a:pt x="35" y="0"/>
                    </a:lnTo>
                    <a:lnTo>
                      <a:pt x="24" y="6"/>
                    </a:lnTo>
                    <a:lnTo>
                      <a:pt x="0" y="98"/>
                    </a:lnTo>
                    <a:lnTo>
                      <a:pt x="6" y="105"/>
                    </a:lnTo>
                    <a:lnTo>
                      <a:pt x="15" y="98"/>
                    </a:lnTo>
                    <a:lnTo>
                      <a:pt x="37" y="14"/>
                    </a:lnTo>
                    <a:lnTo>
                      <a:pt x="68" y="14"/>
                    </a:lnTo>
                    <a:lnTo>
                      <a:pt x="84" y="14"/>
                    </a:lnTo>
                    <a:lnTo>
                      <a:pt x="99" y="14"/>
                    </a:lnTo>
                    <a:lnTo>
                      <a:pt x="122" y="7"/>
                    </a:lnTo>
                    <a:lnTo>
                      <a:pt x="118" y="3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1" name="Freeform 1855"/>
              <p:cNvSpPr>
                <a:spLocks/>
              </p:cNvSpPr>
              <p:nvPr/>
            </p:nvSpPr>
            <p:spPr bwMode="auto">
              <a:xfrm>
                <a:off x="6456" y="6157"/>
                <a:ext cx="8" cy="24"/>
              </a:xfrm>
              <a:custGeom>
                <a:avLst/>
                <a:gdLst>
                  <a:gd name="T0" fmla="*/ 29 w 34"/>
                  <a:gd name="T1" fmla="*/ 0 h 96"/>
                  <a:gd name="T2" fmla="*/ 20 w 34"/>
                  <a:gd name="T3" fmla="*/ 6 h 96"/>
                  <a:gd name="T4" fmla="*/ 1 w 34"/>
                  <a:gd name="T5" fmla="*/ 76 h 96"/>
                  <a:gd name="T6" fmla="*/ 0 w 34"/>
                  <a:gd name="T7" fmla="*/ 82 h 96"/>
                  <a:gd name="T8" fmla="*/ 5 w 34"/>
                  <a:gd name="T9" fmla="*/ 96 h 96"/>
                  <a:gd name="T10" fmla="*/ 28 w 34"/>
                  <a:gd name="T11" fmla="*/ 90 h 96"/>
                  <a:gd name="T12" fmla="*/ 18 w 34"/>
                  <a:gd name="T13" fmla="*/ 86 h 96"/>
                  <a:gd name="T14" fmla="*/ 16 w 34"/>
                  <a:gd name="T15" fmla="*/ 76 h 96"/>
                  <a:gd name="T16" fmla="*/ 34 w 34"/>
                  <a:gd name="T17" fmla="*/ 6 h 96"/>
                  <a:gd name="T18" fmla="*/ 29 w 34"/>
                  <a:gd name="T19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96">
                    <a:moveTo>
                      <a:pt x="29" y="0"/>
                    </a:moveTo>
                    <a:lnTo>
                      <a:pt x="20" y="6"/>
                    </a:lnTo>
                    <a:lnTo>
                      <a:pt x="1" y="76"/>
                    </a:lnTo>
                    <a:lnTo>
                      <a:pt x="0" y="82"/>
                    </a:lnTo>
                    <a:lnTo>
                      <a:pt x="5" y="96"/>
                    </a:lnTo>
                    <a:lnTo>
                      <a:pt x="28" y="90"/>
                    </a:lnTo>
                    <a:lnTo>
                      <a:pt x="18" y="86"/>
                    </a:lnTo>
                    <a:lnTo>
                      <a:pt x="16" y="76"/>
                    </a:lnTo>
                    <a:lnTo>
                      <a:pt x="34" y="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2" name="Freeform 1856"/>
              <p:cNvSpPr>
                <a:spLocks/>
              </p:cNvSpPr>
              <p:nvPr/>
            </p:nvSpPr>
            <p:spPr bwMode="auto">
              <a:xfrm>
                <a:off x="6457" y="6157"/>
                <a:ext cx="23" cy="26"/>
              </a:xfrm>
              <a:custGeom>
                <a:avLst/>
                <a:gdLst>
                  <a:gd name="T0" fmla="*/ 85 w 91"/>
                  <a:gd name="T1" fmla="*/ 0 h 105"/>
                  <a:gd name="T2" fmla="*/ 76 w 91"/>
                  <a:gd name="T3" fmla="*/ 6 h 105"/>
                  <a:gd name="T4" fmla="*/ 53 w 91"/>
                  <a:gd name="T5" fmla="*/ 90 h 105"/>
                  <a:gd name="T6" fmla="*/ 23 w 91"/>
                  <a:gd name="T7" fmla="*/ 90 h 105"/>
                  <a:gd name="T8" fmla="*/ 0 w 91"/>
                  <a:gd name="T9" fmla="*/ 96 h 105"/>
                  <a:gd name="T10" fmla="*/ 4 w 91"/>
                  <a:gd name="T11" fmla="*/ 101 h 105"/>
                  <a:gd name="T12" fmla="*/ 19 w 91"/>
                  <a:gd name="T13" fmla="*/ 105 h 105"/>
                  <a:gd name="T14" fmla="*/ 56 w 91"/>
                  <a:gd name="T15" fmla="*/ 105 h 105"/>
                  <a:gd name="T16" fmla="*/ 67 w 91"/>
                  <a:gd name="T17" fmla="*/ 98 h 105"/>
                  <a:gd name="T18" fmla="*/ 91 w 91"/>
                  <a:gd name="T19" fmla="*/ 6 h 105"/>
                  <a:gd name="T20" fmla="*/ 85 w 91"/>
                  <a:gd name="T2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1" h="105">
                    <a:moveTo>
                      <a:pt x="85" y="0"/>
                    </a:moveTo>
                    <a:lnTo>
                      <a:pt x="76" y="6"/>
                    </a:lnTo>
                    <a:lnTo>
                      <a:pt x="53" y="90"/>
                    </a:lnTo>
                    <a:lnTo>
                      <a:pt x="23" y="90"/>
                    </a:lnTo>
                    <a:lnTo>
                      <a:pt x="0" y="96"/>
                    </a:lnTo>
                    <a:lnTo>
                      <a:pt x="4" y="101"/>
                    </a:lnTo>
                    <a:lnTo>
                      <a:pt x="19" y="105"/>
                    </a:lnTo>
                    <a:lnTo>
                      <a:pt x="56" y="105"/>
                    </a:lnTo>
                    <a:lnTo>
                      <a:pt x="67" y="98"/>
                    </a:lnTo>
                    <a:lnTo>
                      <a:pt x="91" y="6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3" name="Freeform 1857"/>
              <p:cNvSpPr>
                <a:spLocks/>
              </p:cNvSpPr>
              <p:nvPr/>
            </p:nvSpPr>
            <p:spPr bwMode="auto">
              <a:xfrm>
                <a:off x="6496" y="6158"/>
                <a:ext cx="10" cy="25"/>
              </a:xfrm>
              <a:custGeom>
                <a:avLst/>
                <a:gdLst>
                  <a:gd name="T0" fmla="*/ 40 w 40"/>
                  <a:gd name="T1" fmla="*/ 0 h 99"/>
                  <a:gd name="T2" fmla="*/ 23 w 40"/>
                  <a:gd name="T3" fmla="*/ 8 h 99"/>
                  <a:gd name="T4" fmla="*/ 0 w 40"/>
                  <a:gd name="T5" fmla="*/ 92 h 99"/>
                  <a:gd name="T6" fmla="*/ 6 w 40"/>
                  <a:gd name="T7" fmla="*/ 99 h 99"/>
                  <a:gd name="T8" fmla="*/ 15 w 40"/>
                  <a:gd name="T9" fmla="*/ 92 h 99"/>
                  <a:gd name="T10" fmla="*/ 40 w 40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99">
                    <a:moveTo>
                      <a:pt x="40" y="0"/>
                    </a:moveTo>
                    <a:lnTo>
                      <a:pt x="23" y="8"/>
                    </a:lnTo>
                    <a:lnTo>
                      <a:pt x="0" y="92"/>
                    </a:lnTo>
                    <a:lnTo>
                      <a:pt x="6" y="99"/>
                    </a:lnTo>
                    <a:lnTo>
                      <a:pt x="15" y="92"/>
                    </a:lnTo>
                    <a:lnTo>
                      <a:pt x="4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4" name="Freeform 1858"/>
              <p:cNvSpPr>
                <a:spLocks/>
              </p:cNvSpPr>
              <p:nvPr/>
            </p:nvSpPr>
            <p:spPr bwMode="auto">
              <a:xfrm>
                <a:off x="6481" y="6157"/>
                <a:ext cx="25" cy="26"/>
              </a:xfrm>
              <a:custGeom>
                <a:avLst/>
                <a:gdLst>
                  <a:gd name="T0" fmla="*/ 96 w 101"/>
                  <a:gd name="T1" fmla="*/ 0 h 105"/>
                  <a:gd name="T2" fmla="*/ 65 w 101"/>
                  <a:gd name="T3" fmla="*/ 0 h 105"/>
                  <a:gd name="T4" fmla="*/ 56 w 101"/>
                  <a:gd name="T5" fmla="*/ 5 h 105"/>
                  <a:gd name="T6" fmla="*/ 2 w 101"/>
                  <a:gd name="T7" fmla="*/ 95 h 105"/>
                  <a:gd name="T8" fmla="*/ 0 w 101"/>
                  <a:gd name="T9" fmla="*/ 98 h 105"/>
                  <a:gd name="T10" fmla="*/ 7 w 101"/>
                  <a:gd name="T11" fmla="*/ 105 h 105"/>
                  <a:gd name="T12" fmla="*/ 15 w 101"/>
                  <a:gd name="T13" fmla="*/ 100 h 105"/>
                  <a:gd name="T14" fmla="*/ 66 w 101"/>
                  <a:gd name="T15" fmla="*/ 14 h 105"/>
                  <a:gd name="T16" fmla="*/ 84 w 101"/>
                  <a:gd name="T17" fmla="*/ 14 h 105"/>
                  <a:gd name="T18" fmla="*/ 101 w 101"/>
                  <a:gd name="T19" fmla="*/ 6 h 105"/>
                  <a:gd name="T20" fmla="*/ 96 w 101"/>
                  <a:gd name="T21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1" h="105">
                    <a:moveTo>
                      <a:pt x="96" y="0"/>
                    </a:moveTo>
                    <a:lnTo>
                      <a:pt x="65" y="0"/>
                    </a:lnTo>
                    <a:lnTo>
                      <a:pt x="56" y="5"/>
                    </a:lnTo>
                    <a:lnTo>
                      <a:pt x="2" y="95"/>
                    </a:lnTo>
                    <a:lnTo>
                      <a:pt x="0" y="98"/>
                    </a:lnTo>
                    <a:lnTo>
                      <a:pt x="7" y="105"/>
                    </a:lnTo>
                    <a:lnTo>
                      <a:pt x="15" y="100"/>
                    </a:lnTo>
                    <a:lnTo>
                      <a:pt x="66" y="14"/>
                    </a:lnTo>
                    <a:lnTo>
                      <a:pt x="84" y="14"/>
                    </a:lnTo>
                    <a:lnTo>
                      <a:pt x="101" y="6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5" name="Freeform 1859"/>
              <p:cNvSpPr>
                <a:spLocks/>
              </p:cNvSpPr>
              <p:nvPr/>
            </p:nvSpPr>
            <p:spPr bwMode="auto">
              <a:xfrm>
                <a:off x="6353" y="5960"/>
                <a:ext cx="24" cy="30"/>
              </a:xfrm>
              <a:custGeom>
                <a:avLst/>
                <a:gdLst>
                  <a:gd name="T0" fmla="*/ 94 w 94"/>
                  <a:gd name="T1" fmla="*/ 0 h 123"/>
                  <a:gd name="T2" fmla="*/ 8 w 94"/>
                  <a:gd name="T3" fmla="*/ 94 h 123"/>
                  <a:gd name="T4" fmla="*/ 0 w 94"/>
                  <a:gd name="T5" fmla="*/ 123 h 123"/>
                  <a:gd name="T6" fmla="*/ 86 w 94"/>
                  <a:gd name="T7" fmla="*/ 29 h 123"/>
                  <a:gd name="T8" fmla="*/ 94 w 94"/>
                  <a:gd name="T9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4" h="123">
                    <a:moveTo>
                      <a:pt x="94" y="0"/>
                    </a:moveTo>
                    <a:lnTo>
                      <a:pt x="8" y="94"/>
                    </a:lnTo>
                    <a:lnTo>
                      <a:pt x="0" y="123"/>
                    </a:lnTo>
                    <a:lnTo>
                      <a:pt x="86" y="29"/>
                    </a:lnTo>
                    <a:lnTo>
                      <a:pt x="9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6" name="Freeform 1860"/>
              <p:cNvSpPr>
                <a:spLocks/>
              </p:cNvSpPr>
              <p:nvPr/>
            </p:nvSpPr>
            <p:spPr bwMode="auto">
              <a:xfrm>
                <a:off x="6368" y="5956"/>
                <a:ext cx="13" cy="38"/>
              </a:xfrm>
              <a:custGeom>
                <a:avLst/>
                <a:gdLst>
                  <a:gd name="T0" fmla="*/ 47 w 52"/>
                  <a:gd name="T1" fmla="*/ 0 h 152"/>
                  <a:gd name="T2" fmla="*/ 38 w 52"/>
                  <a:gd name="T3" fmla="*/ 5 h 152"/>
                  <a:gd name="T4" fmla="*/ 35 w 52"/>
                  <a:gd name="T5" fmla="*/ 14 h 152"/>
                  <a:gd name="T6" fmla="*/ 27 w 52"/>
                  <a:gd name="T7" fmla="*/ 43 h 152"/>
                  <a:gd name="T8" fmla="*/ 0 w 52"/>
                  <a:gd name="T9" fmla="*/ 145 h 152"/>
                  <a:gd name="T10" fmla="*/ 5 w 52"/>
                  <a:gd name="T11" fmla="*/ 152 h 152"/>
                  <a:gd name="T12" fmla="*/ 16 w 52"/>
                  <a:gd name="T13" fmla="*/ 145 h 152"/>
                  <a:gd name="T14" fmla="*/ 52 w 52"/>
                  <a:gd name="T15" fmla="*/ 8 h 152"/>
                  <a:gd name="T16" fmla="*/ 47 w 52"/>
                  <a:gd name="T17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152">
                    <a:moveTo>
                      <a:pt x="47" y="0"/>
                    </a:moveTo>
                    <a:lnTo>
                      <a:pt x="38" y="5"/>
                    </a:lnTo>
                    <a:lnTo>
                      <a:pt x="35" y="14"/>
                    </a:lnTo>
                    <a:lnTo>
                      <a:pt x="27" y="43"/>
                    </a:lnTo>
                    <a:lnTo>
                      <a:pt x="0" y="145"/>
                    </a:lnTo>
                    <a:lnTo>
                      <a:pt x="5" y="152"/>
                    </a:lnTo>
                    <a:lnTo>
                      <a:pt x="16" y="145"/>
                    </a:lnTo>
                    <a:lnTo>
                      <a:pt x="52" y="8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7" name="Freeform 1861"/>
              <p:cNvSpPr>
                <a:spLocks/>
              </p:cNvSpPr>
              <p:nvPr/>
            </p:nvSpPr>
            <p:spPr bwMode="auto">
              <a:xfrm>
                <a:off x="6349" y="5956"/>
                <a:ext cx="13" cy="38"/>
              </a:xfrm>
              <a:custGeom>
                <a:avLst/>
                <a:gdLst>
                  <a:gd name="T0" fmla="*/ 47 w 52"/>
                  <a:gd name="T1" fmla="*/ 0 h 152"/>
                  <a:gd name="T2" fmla="*/ 36 w 52"/>
                  <a:gd name="T3" fmla="*/ 8 h 152"/>
                  <a:gd name="T4" fmla="*/ 0 w 52"/>
                  <a:gd name="T5" fmla="*/ 145 h 152"/>
                  <a:gd name="T6" fmla="*/ 5 w 52"/>
                  <a:gd name="T7" fmla="*/ 152 h 152"/>
                  <a:gd name="T8" fmla="*/ 14 w 52"/>
                  <a:gd name="T9" fmla="*/ 147 h 152"/>
                  <a:gd name="T10" fmla="*/ 17 w 52"/>
                  <a:gd name="T11" fmla="*/ 137 h 152"/>
                  <a:gd name="T12" fmla="*/ 25 w 52"/>
                  <a:gd name="T13" fmla="*/ 108 h 152"/>
                  <a:gd name="T14" fmla="*/ 52 w 52"/>
                  <a:gd name="T15" fmla="*/ 8 h 152"/>
                  <a:gd name="T16" fmla="*/ 47 w 52"/>
                  <a:gd name="T17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152">
                    <a:moveTo>
                      <a:pt x="47" y="0"/>
                    </a:moveTo>
                    <a:lnTo>
                      <a:pt x="36" y="8"/>
                    </a:lnTo>
                    <a:lnTo>
                      <a:pt x="0" y="145"/>
                    </a:lnTo>
                    <a:lnTo>
                      <a:pt x="5" y="152"/>
                    </a:lnTo>
                    <a:lnTo>
                      <a:pt x="14" y="147"/>
                    </a:lnTo>
                    <a:lnTo>
                      <a:pt x="17" y="137"/>
                    </a:lnTo>
                    <a:lnTo>
                      <a:pt x="25" y="108"/>
                    </a:lnTo>
                    <a:lnTo>
                      <a:pt x="52" y="8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8" name="Freeform 1862"/>
              <p:cNvSpPr>
                <a:spLocks/>
              </p:cNvSpPr>
              <p:nvPr/>
            </p:nvSpPr>
            <p:spPr bwMode="auto">
              <a:xfrm>
                <a:off x="6380" y="5988"/>
                <a:ext cx="8" cy="2"/>
              </a:xfrm>
              <a:custGeom>
                <a:avLst/>
                <a:gdLst>
                  <a:gd name="T0" fmla="*/ 8 w 31"/>
                  <a:gd name="T1" fmla="*/ 0 h 8"/>
                  <a:gd name="T2" fmla="*/ 3 w 31"/>
                  <a:gd name="T3" fmla="*/ 3 h 8"/>
                  <a:gd name="T4" fmla="*/ 0 w 31"/>
                  <a:gd name="T5" fmla="*/ 8 h 8"/>
                  <a:gd name="T6" fmla="*/ 31 w 31"/>
                  <a:gd name="T7" fmla="*/ 8 h 8"/>
                  <a:gd name="T8" fmla="*/ 17 w 31"/>
                  <a:gd name="T9" fmla="*/ 4 h 8"/>
                  <a:gd name="T10" fmla="*/ 8 w 31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8">
                    <a:moveTo>
                      <a:pt x="8" y="0"/>
                    </a:moveTo>
                    <a:lnTo>
                      <a:pt x="3" y="3"/>
                    </a:lnTo>
                    <a:lnTo>
                      <a:pt x="0" y="8"/>
                    </a:lnTo>
                    <a:lnTo>
                      <a:pt x="31" y="8"/>
                    </a:lnTo>
                    <a:lnTo>
                      <a:pt x="17" y="4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09" name="Freeform 1863"/>
              <p:cNvSpPr>
                <a:spLocks/>
              </p:cNvSpPr>
              <p:nvPr/>
            </p:nvSpPr>
            <p:spPr bwMode="auto">
              <a:xfrm>
                <a:off x="6389" y="5979"/>
                <a:ext cx="3" cy="0"/>
              </a:xfrm>
              <a:custGeom>
                <a:avLst/>
                <a:gdLst>
                  <a:gd name="T0" fmla="*/ 11 w 12"/>
                  <a:gd name="T1" fmla="*/ 0 h 3"/>
                  <a:gd name="T2" fmla="*/ 8 w 12"/>
                  <a:gd name="T3" fmla="*/ 0 h 3"/>
                  <a:gd name="T4" fmla="*/ 0 w 12"/>
                  <a:gd name="T5" fmla="*/ 3 h 3"/>
                  <a:gd name="T6" fmla="*/ 12 w 12"/>
                  <a:gd name="T7" fmla="*/ 0 h 3"/>
                  <a:gd name="T8" fmla="*/ 11 w 12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3">
                    <a:moveTo>
                      <a:pt x="11" y="0"/>
                    </a:moveTo>
                    <a:lnTo>
                      <a:pt x="8" y="0"/>
                    </a:lnTo>
                    <a:lnTo>
                      <a:pt x="0" y="3"/>
                    </a:lnTo>
                    <a:lnTo>
                      <a:pt x="12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10" name="Freeform 1864"/>
              <p:cNvSpPr>
                <a:spLocks/>
              </p:cNvSpPr>
              <p:nvPr/>
            </p:nvSpPr>
            <p:spPr bwMode="auto">
              <a:xfrm>
                <a:off x="6385" y="5971"/>
                <a:ext cx="9" cy="2"/>
              </a:xfrm>
              <a:custGeom>
                <a:avLst/>
                <a:gdLst>
                  <a:gd name="T0" fmla="*/ 0 w 37"/>
                  <a:gd name="T1" fmla="*/ 0 h 7"/>
                  <a:gd name="T2" fmla="*/ 0 w 37"/>
                  <a:gd name="T3" fmla="*/ 5 h 7"/>
                  <a:gd name="T4" fmla="*/ 3 w 37"/>
                  <a:gd name="T5" fmla="*/ 7 h 7"/>
                  <a:gd name="T6" fmla="*/ 14 w 37"/>
                  <a:gd name="T7" fmla="*/ 4 h 7"/>
                  <a:gd name="T8" fmla="*/ 29 w 37"/>
                  <a:gd name="T9" fmla="*/ 0 h 7"/>
                  <a:gd name="T10" fmla="*/ 37 w 37"/>
                  <a:gd name="T11" fmla="*/ 0 h 7"/>
                  <a:gd name="T12" fmla="*/ 0 w 37"/>
                  <a:gd name="T1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7">
                    <a:moveTo>
                      <a:pt x="0" y="0"/>
                    </a:moveTo>
                    <a:lnTo>
                      <a:pt x="0" y="5"/>
                    </a:lnTo>
                    <a:lnTo>
                      <a:pt x="3" y="7"/>
                    </a:lnTo>
                    <a:lnTo>
                      <a:pt x="14" y="4"/>
                    </a:lnTo>
                    <a:lnTo>
                      <a:pt x="29" y="0"/>
                    </a:lnTo>
                    <a:lnTo>
                      <a:pt x="3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11" name="Freeform 1865"/>
              <p:cNvSpPr>
                <a:spLocks/>
              </p:cNvSpPr>
              <p:nvPr/>
            </p:nvSpPr>
            <p:spPr bwMode="auto">
              <a:xfrm>
                <a:off x="6380" y="5967"/>
                <a:ext cx="21" cy="27"/>
              </a:xfrm>
              <a:custGeom>
                <a:avLst/>
                <a:gdLst>
                  <a:gd name="T0" fmla="*/ 63 w 85"/>
                  <a:gd name="T1" fmla="*/ 0 h 107"/>
                  <a:gd name="T2" fmla="*/ 55 w 85"/>
                  <a:gd name="T3" fmla="*/ 0 h 107"/>
                  <a:gd name="T4" fmla="*/ 36 w 85"/>
                  <a:gd name="T5" fmla="*/ 4 h 107"/>
                  <a:gd name="T6" fmla="*/ 21 w 85"/>
                  <a:gd name="T7" fmla="*/ 16 h 107"/>
                  <a:gd name="T8" fmla="*/ 58 w 85"/>
                  <a:gd name="T9" fmla="*/ 16 h 107"/>
                  <a:gd name="T10" fmla="*/ 68 w 85"/>
                  <a:gd name="T11" fmla="*/ 20 h 107"/>
                  <a:gd name="T12" fmla="*/ 70 w 85"/>
                  <a:gd name="T13" fmla="*/ 31 h 107"/>
                  <a:gd name="T14" fmla="*/ 63 w 85"/>
                  <a:gd name="T15" fmla="*/ 41 h 107"/>
                  <a:gd name="T16" fmla="*/ 49 w 85"/>
                  <a:gd name="T17" fmla="*/ 45 h 107"/>
                  <a:gd name="T18" fmla="*/ 37 w 85"/>
                  <a:gd name="T19" fmla="*/ 48 h 107"/>
                  <a:gd name="T20" fmla="*/ 33 w 85"/>
                  <a:gd name="T21" fmla="*/ 53 h 107"/>
                  <a:gd name="T22" fmla="*/ 33 w 85"/>
                  <a:gd name="T23" fmla="*/ 60 h 107"/>
                  <a:gd name="T24" fmla="*/ 39 w 85"/>
                  <a:gd name="T25" fmla="*/ 61 h 107"/>
                  <a:gd name="T26" fmla="*/ 49 w 85"/>
                  <a:gd name="T27" fmla="*/ 61 h 107"/>
                  <a:gd name="T28" fmla="*/ 57 w 85"/>
                  <a:gd name="T29" fmla="*/ 65 h 107"/>
                  <a:gd name="T30" fmla="*/ 57 w 85"/>
                  <a:gd name="T31" fmla="*/ 76 h 107"/>
                  <a:gd name="T32" fmla="*/ 50 w 85"/>
                  <a:gd name="T33" fmla="*/ 87 h 107"/>
                  <a:gd name="T34" fmla="*/ 39 w 85"/>
                  <a:gd name="T35" fmla="*/ 92 h 107"/>
                  <a:gd name="T36" fmla="*/ 31 w 85"/>
                  <a:gd name="T37" fmla="*/ 92 h 107"/>
                  <a:gd name="T38" fmla="*/ 0 w 85"/>
                  <a:gd name="T39" fmla="*/ 92 h 107"/>
                  <a:gd name="T40" fmla="*/ 9 w 85"/>
                  <a:gd name="T41" fmla="*/ 103 h 107"/>
                  <a:gd name="T42" fmla="*/ 26 w 85"/>
                  <a:gd name="T43" fmla="*/ 107 h 107"/>
                  <a:gd name="T44" fmla="*/ 33 w 85"/>
                  <a:gd name="T45" fmla="*/ 107 h 107"/>
                  <a:gd name="T46" fmla="*/ 37 w 85"/>
                  <a:gd name="T47" fmla="*/ 107 h 107"/>
                  <a:gd name="T48" fmla="*/ 58 w 85"/>
                  <a:gd name="T49" fmla="*/ 98 h 107"/>
                  <a:gd name="T50" fmla="*/ 60 w 85"/>
                  <a:gd name="T51" fmla="*/ 96 h 107"/>
                  <a:gd name="T52" fmla="*/ 72 w 85"/>
                  <a:gd name="T53" fmla="*/ 76 h 107"/>
                  <a:gd name="T54" fmla="*/ 73 w 85"/>
                  <a:gd name="T55" fmla="*/ 70 h 107"/>
                  <a:gd name="T56" fmla="*/ 68 w 85"/>
                  <a:gd name="T57" fmla="*/ 53 h 107"/>
                  <a:gd name="T58" fmla="*/ 73 w 85"/>
                  <a:gd name="T59" fmla="*/ 50 h 107"/>
                  <a:gd name="T60" fmla="*/ 85 w 85"/>
                  <a:gd name="T61" fmla="*/ 31 h 107"/>
                  <a:gd name="T62" fmla="*/ 85 w 85"/>
                  <a:gd name="T63" fmla="*/ 27 h 107"/>
                  <a:gd name="T64" fmla="*/ 81 w 85"/>
                  <a:gd name="T65" fmla="*/ 9 h 107"/>
                  <a:gd name="T66" fmla="*/ 80 w 85"/>
                  <a:gd name="T67" fmla="*/ 7 h 107"/>
                  <a:gd name="T68" fmla="*/ 63 w 85"/>
                  <a:gd name="T69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107">
                    <a:moveTo>
                      <a:pt x="63" y="0"/>
                    </a:moveTo>
                    <a:lnTo>
                      <a:pt x="55" y="0"/>
                    </a:lnTo>
                    <a:lnTo>
                      <a:pt x="36" y="4"/>
                    </a:lnTo>
                    <a:lnTo>
                      <a:pt x="21" y="16"/>
                    </a:lnTo>
                    <a:lnTo>
                      <a:pt x="58" y="16"/>
                    </a:lnTo>
                    <a:lnTo>
                      <a:pt x="68" y="20"/>
                    </a:lnTo>
                    <a:lnTo>
                      <a:pt x="70" y="31"/>
                    </a:lnTo>
                    <a:lnTo>
                      <a:pt x="63" y="41"/>
                    </a:lnTo>
                    <a:lnTo>
                      <a:pt x="49" y="45"/>
                    </a:lnTo>
                    <a:lnTo>
                      <a:pt x="37" y="48"/>
                    </a:lnTo>
                    <a:lnTo>
                      <a:pt x="33" y="53"/>
                    </a:lnTo>
                    <a:lnTo>
                      <a:pt x="33" y="60"/>
                    </a:lnTo>
                    <a:lnTo>
                      <a:pt x="39" y="61"/>
                    </a:lnTo>
                    <a:lnTo>
                      <a:pt x="49" y="61"/>
                    </a:lnTo>
                    <a:lnTo>
                      <a:pt x="57" y="65"/>
                    </a:lnTo>
                    <a:lnTo>
                      <a:pt x="57" y="76"/>
                    </a:lnTo>
                    <a:lnTo>
                      <a:pt x="50" y="87"/>
                    </a:lnTo>
                    <a:lnTo>
                      <a:pt x="39" y="92"/>
                    </a:lnTo>
                    <a:lnTo>
                      <a:pt x="31" y="92"/>
                    </a:lnTo>
                    <a:lnTo>
                      <a:pt x="0" y="92"/>
                    </a:lnTo>
                    <a:lnTo>
                      <a:pt x="9" y="103"/>
                    </a:lnTo>
                    <a:lnTo>
                      <a:pt x="26" y="107"/>
                    </a:lnTo>
                    <a:lnTo>
                      <a:pt x="33" y="107"/>
                    </a:lnTo>
                    <a:lnTo>
                      <a:pt x="37" y="107"/>
                    </a:lnTo>
                    <a:lnTo>
                      <a:pt x="58" y="98"/>
                    </a:lnTo>
                    <a:lnTo>
                      <a:pt x="60" y="96"/>
                    </a:lnTo>
                    <a:lnTo>
                      <a:pt x="72" y="76"/>
                    </a:lnTo>
                    <a:lnTo>
                      <a:pt x="73" y="70"/>
                    </a:lnTo>
                    <a:lnTo>
                      <a:pt x="68" y="53"/>
                    </a:lnTo>
                    <a:lnTo>
                      <a:pt x="73" y="50"/>
                    </a:lnTo>
                    <a:lnTo>
                      <a:pt x="85" y="31"/>
                    </a:lnTo>
                    <a:lnTo>
                      <a:pt x="85" y="27"/>
                    </a:lnTo>
                    <a:lnTo>
                      <a:pt x="81" y="9"/>
                    </a:lnTo>
                    <a:lnTo>
                      <a:pt x="80" y="7"/>
                    </a:lnTo>
                    <a:lnTo>
                      <a:pt x="6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12" name="Freeform 1866"/>
              <p:cNvSpPr>
                <a:spLocks/>
              </p:cNvSpPr>
              <p:nvPr/>
            </p:nvSpPr>
            <p:spPr bwMode="auto">
              <a:xfrm>
                <a:off x="6423" y="5969"/>
                <a:ext cx="10" cy="25"/>
              </a:xfrm>
              <a:custGeom>
                <a:avLst/>
                <a:gdLst>
                  <a:gd name="T0" fmla="*/ 39 w 39"/>
                  <a:gd name="T1" fmla="*/ 0 h 99"/>
                  <a:gd name="T2" fmla="*/ 19 w 39"/>
                  <a:gd name="T3" fmla="*/ 22 h 99"/>
                  <a:gd name="T4" fmla="*/ 0 w 39"/>
                  <a:gd name="T5" fmla="*/ 92 h 99"/>
                  <a:gd name="T6" fmla="*/ 6 w 39"/>
                  <a:gd name="T7" fmla="*/ 99 h 99"/>
                  <a:gd name="T8" fmla="*/ 15 w 39"/>
                  <a:gd name="T9" fmla="*/ 92 h 99"/>
                  <a:gd name="T10" fmla="*/ 39 w 39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" h="99">
                    <a:moveTo>
                      <a:pt x="39" y="0"/>
                    </a:moveTo>
                    <a:lnTo>
                      <a:pt x="19" y="22"/>
                    </a:lnTo>
                    <a:lnTo>
                      <a:pt x="0" y="92"/>
                    </a:lnTo>
                    <a:lnTo>
                      <a:pt x="6" y="99"/>
                    </a:lnTo>
                    <a:lnTo>
                      <a:pt x="15" y="92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13" name="Freeform 1867"/>
              <p:cNvSpPr>
                <a:spLocks/>
              </p:cNvSpPr>
              <p:nvPr/>
            </p:nvSpPr>
            <p:spPr bwMode="auto">
              <a:xfrm>
                <a:off x="6404" y="5969"/>
                <a:ext cx="9" cy="25"/>
              </a:xfrm>
              <a:custGeom>
                <a:avLst/>
                <a:gdLst>
                  <a:gd name="T0" fmla="*/ 24 w 33"/>
                  <a:gd name="T1" fmla="*/ 0 h 99"/>
                  <a:gd name="T2" fmla="*/ 0 w 33"/>
                  <a:gd name="T3" fmla="*/ 92 h 99"/>
                  <a:gd name="T4" fmla="*/ 5 w 33"/>
                  <a:gd name="T5" fmla="*/ 99 h 99"/>
                  <a:gd name="T6" fmla="*/ 15 w 33"/>
                  <a:gd name="T7" fmla="*/ 92 h 99"/>
                  <a:gd name="T8" fmla="*/ 33 w 33"/>
                  <a:gd name="T9" fmla="*/ 22 h 99"/>
                  <a:gd name="T10" fmla="*/ 24 w 33"/>
                  <a:gd name="T11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" h="99">
                    <a:moveTo>
                      <a:pt x="24" y="0"/>
                    </a:moveTo>
                    <a:lnTo>
                      <a:pt x="0" y="92"/>
                    </a:lnTo>
                    <a:lnTo>
                      <a:pt x="5" y="99"/>
                    </a:lnTo>
                    <a:lnTo>
                      <a:pt x="15" y="92"/>
                    </a:lnTo>
                    <a:lnTo>
                      <a:pt x="33" y="22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14" name="Freeform 1868"/>
              <p:cNvSpPr>
                <a:spLocks/>
              </p:cNvSpPr>
              <p:nvPr/>
            </p:nvSpPr>
            <p:spPr bwMode="auto">
              <a:xfrm>
                <a:off x="6418" y="5967"/>
                <a:ext cx="15" cy="17"/>
              </a:xfrm>
              <a:custGeom>
                <a:avLst/>
                <a:gdLst>
                  <a:gd name="T0" fmla="*/ 56 w 61"/>
                  <a:gd name="T1" fmla="*/ 0 h 69"/>
                  <a:gd name="T2" fmla="*/ 47 w 61"/>
                  <a:gd name="T3" fmla="*/ 5 h 69"/>
                  <a:gd name="T4" fmla="*/ 6 w 61"/>
                  <a:gd name="T5" fmla="*/ 44 h 69"/>
                  <a:gd name="T6" fmla="*/ 0 w 61"/>
                  <a:gd name="T7" fmla="*/ 69 h 69"/>
                  <a:gd name="T8" fmla="*/ 41 w 61"/>
                  <a:gd name="T9" fmla="*/ 30 h 69"/>
                  <a:gd name="T10" fmla="*/ 61 w 61"/>
                  <a:gd name="T11" fmla="*/ 8 h 69"/>
                  <a:gd name="T12" fmla="*/ 56 w 61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1" h="69">
                    <a:moveTo>
                      <a:pt x="56" y="0"/>
                    </a:moveTo>
                    <a:lnTo>
                      <a:pt x="47" y="5"/>
                    </a:lnTo>
                    <a:lnTo>
                      <a:pt x="6" y="44"/>
                    </a:lnTo>
                    <a:lnTo>
                      <a:pt x="0" y="69"/>
                    </a:lnTo>
                    <a:lnTo>
                      <a:pt x="41" y="30"/>
                    </a:lnTo>
                    <a:lnTo>
                      <a:pt x="61" y="8"/>
                    </a:lnTo>
                    <a:lnTo>
                      <a:pt x="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15" name="Freeform 1869"/>
              <p:cNvSpPr>
                <a:spLocks/>
              </p:cNvSpPr>
              <p:nvPr/>
            </p:nvSpPr>
            <p:spPr bwMode="auto">
              <a:xfrm>
                <a:off x="6410" y="5967"/>
                <a:ext cx="9" cy="17"/>
              </a:xfrm>
              <a:custGeom>
                <a:avLst/>
                <a:gdLst>
                  <a:gd name="T0" fmla="*/ 10 w 36"/>
                  <a:gd name="T1" fmla="*/ 0 h 69"/>
                  <a:gd name="T2" fmla="*/ 0 w 36"/>
                  <a:gd name="T3" fmla="*/ 8 h 69"/>
                  <a:gd name="T4" fmla="*/ 9 w 36"/>
                  <a:gd name="T5" fmla="*/ 30 h 69"/>
                  <a:gd name="T6" fmla="*/ 30 w 36"/>
                  <a:gd name="T7" fmla="*/ 69 h 69"/>
                  <a:gd name="T8" fmla="*/ 36 w 36"/>
                  <a:gd name="T9" fmla="*/ 44 h 69"/>
                  <a:gd name="T10" fmla="*/ 17 w 36"/>
                  <a:gd name="T11" fmla="*/ 5 h 69"/>
                  <a:gd name="T12" fmla="*/ 10 w 36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69">
                    <a:moveTo>
                      <a:pt x="10" y="0"/>
                    </a:moveTo>
                    <a:lnTo>
                      <a:pt x="0" y="8"/>
                    </a:lnTo>
                    <a:lnTo>
                      <a:pt x="9" y="30"/>
                    </a:lnTo>
                    <a:lnTo>
                      <a:pt x="30" y="69"/>
                    </a:lnTo>
                    <a:lnTo>
                      <a:pt x="36" y="44"/>
                    </a:lnTo>
                    <a:lnTo>
                      <a:pt x="17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16" name="Freeform 1870"/>
              <p:cNvSpPr>
                <a:spLocks/>
              </p:cNvSpPr>
              <p:nvPr/>
            </p:nvSpPr>
            <p:spPr bwMode="auto">
              <a:xfrm>
                <a:off x="6498" y="5961"/>
                <a:ext cx="13" cy="36"/>
              </a:xfrm>
              <a:custGeom>
                <a:avLst/>
                <a:gdLst>
                  <a:gd name="T0" fmla="*/ 51 w 51"/>
                  <a:gd name="T1" fmla="*/ 0 h 144"/>
                  <a:gd name="T2" fmla="*/ 35 w 51"/>
                  <a:gd name="T3" fmla="*/ 7 h 144"/>
                  <a:gd name="T4" fmla="*/ 0 w 51"/>
                  <a:gd name="T5" fmla="*/ 136 h 144"/>
                  <a:gd name="T6" fmla="*/ 5 w 51"/>
                  <a:gd name="T7" fmla="*/ 144 h 144"/>
                  <a:gd name="T8" fmla="*/ 15 w 51"/>
                  <a:gd name="T9" fmla="*/ 136 h 144"/>
                  <a:gd name="T10" fmla="*/ 51 w 51"/>
                  <a:gd name="T1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144">
                    <a:moveTo>
                      <a:pt x="51" y="0"/>
                    </a:moveTo>
                    <a:lnTo>
                      <a:pt x="35" y="7"/>
                    </a:lnTo>
                    <a:lnTo>
                      <a:pt x="0" y="136"/>
                    </a:lnTo>
                    <a:lnTo>
                      <a:pt x="5" y="144"/>
                    </a:lnTo>
                    <a:lnTo>
                      <a:pt x="15" y="136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17" name="Freeform 1871"/>
              <p:cNvSpPr>
                <a:spLocks/>
              </p:cNvSpPr>
              <p:nvPr/>
            </p:nvSpPr>
            <p:spPr bwMode="auto">
              <a:xfrm>
                <a:off x="6479" y="5959"/>
                <a:ext cx="32" cy="38"/>
              </a:xfrm>
              <a:custGeom>
                <a:avLst/>
                <a:gdLst>
                  <a:gd name="T0" fmla="*/ 122 w 127"/>
                  <a:gd name="T1" fmla="*/ 0 h 152"/>
                  <a:gd name="T2" fmla="*/ 84 w 127"/>
                  <a:gd name="T3" fmla="*/ 0 h 152"/>
                  <a:gd name="T4" fmla="*/ 75 w 127"/>
                  <a:gd name="T5" fmla="*/ 8 h 152"/>
                  <a:gd name="T6" fmla="*/ 1 w 127"/>
                  <a:gd name="T7" fmla="*/ 142 h 152"/>
                  <a:gd name="T8" fmla="*/ 0 w 127"/>
                  <a:gd name="T9" fmla="*/ 144 h 152"/>
                  <a:gd name="T10" fmla="*/ 5 w 127"/>
                  <a:gd name="T11" fmla="*/ 152 h 152"/>
                  <a:gd name="T12" fmla="*/ 14 w 127"/>
                  <a:gd name="T13" fmla="*/ 147 h 152"/>
                  <a:gd name="T14" fmla="*/ 86 w 127"/>
                  <a:gd name="T15" fmla="*/ 15 h 152"/>
                  <a:gd name="T16" fmla="*/ 111 w 127"/>
                  <a:gd name="T17" fmla="*/ 15 h 152"/>
                  <a:gd name="T18" fmla="*/ 127 w 127"/>
                  <a:gd name="T19" fmla="*/ 8 h 152"/>
                  <a:gd name="T20" fmla="*/ 122 w 127"/>
                  <a:gd name="T21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152">
                    <a:moveTo>
                      <a:pt x="122" y="0"/>
                    </a:moveTo>
                    <a:lnTo>
                      <a:pt x="84" y="0"/>
                    </a:lnTo>
                    <a:lnTo>
                      <a:pt x="75" y="8"/>
                    </a:lnTo>
                    <a:lnTo>
                      <a:pt x="1" y="142"/>
                    </a:lnTo>
                    <a:lnTo>
                      <a:pt x="0" y="144"/>
                    </a:lnTo>
                    <a:lnTo>
                      <a:pt x="5" y="152"/>
                    </a:lnTo>
                    <a:lnTo>
                      <a:pt x="14" y="147"/>
                    </a:lnTo>
                    <a:lnTo>
                      <a:pt x="86" y="15"/>
                    </a:lnTo>
                    <a:lnTo>
                      <a:pt x="111" y="15"/>
                    </a:lnTo>
                    <a:lnTo>
                      <a:pt x="127" y="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18" name="Freeform 1872"/>
              <p:cNvSpPr>
                <a:spLocks/>
              </p:cNvSpPr>
              <p:nvPr/>
            </p:nvSpPr>
            <p:spPr bwMode="auto">
              <a:xfrm>
                <a:off x="6511" y="5971"/>
                <a:ext cx="9" cy="24"/>
              </a:xfrm>
              <a:custGeom>
                <a:avLst/>
                <a:gdLst>
                  <a:gd name="T0" fmla="*/ 30 w 35"/>
                  <a:gd name="T1" fmla="*/ 0 h 98"/>
                  <a:gd name="T2" fmla="*/ 19 w 35"/>
                  <a:gd name="T3" fmla="*/ 8 h 98"/>
                  <a:gd name="T4" fmla="*/ 1 w 35"/>
                  <a:gd name="T5" fmla="*/ 76 h 98"/>
                  <a:gd name="T6" fmla="*/ 0 w 35"/>
                  <a:gd name="T7" fmla="*/ 84 h 98"/>
                  <a:gd name="T8" fmla="*/ 4 w 35"/>
                  <a:gd name="T9" fmla="*/ 98 h 98"/>
                  <a:gd name="T10" fmla="*/ 27 w 35"/>
                  <a:gd name="T11" fmla="*/ 92 h 98"/>
                  <a:gd name="T12" fmla="*/ 18 w 35"/>
                  <a:gd name="T13" fmla="*/ 88 h 98"/>
                  <a:gd name="T14" fmla="*/ 17 w 35"/>
                  <a:gd name="T15" fmla="*/ 76 h 98"/>
                  <a:gd name="T16" fmla="*/ 35 w 35"/>
                  <a:gd name="T17" fmla="*/ 8 h 98"/>
                  <a:gd name="T18" fmla="*/ 30 w 35"/>
                  <a:gd name="T1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98">
                    <a:moveTo>
                      <a:pt x="30" y="0"/>
                    </a:moveTo>
                    <a:lnTo>
                      <a:pt x="19" y="8"/>
                    </a:lnTo>
                    <a:lnTo>
                      <a:pt x="1" y="76"/>
                    </a:lnTo>
                    <a:lnTo>
                      <a:pt x="0" y="84"/>
                    </a:lnTo>
                    <a:lnTo>
                      <a:pt x="4" y="98"/>
                    </a:lnTo>
                    <a:lnTo>
                      <a:pt x="27" y="92"/>
                    </a:lnTo>
                    <a:lnTo>
                      <a:pt x="18" y="88"/>
                    </a:lnTo>
                    <a:lnTo>
                      <a:pt x="17" y="76"/>
                    </a:lnTo>
                    <a:lnTo>
                      <a:pt x="35" y="8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19" name="Freeform 1873"/>
              <p:cNvSpPr>
                <a:spLocks/>
              </p:cNvSpPr>
              <p:nvPr/>
            </p:nvSpPr>
            <p:spPr bwMode="auto">
              <a:xfrm>
                <a:off x="6512" y="5971"/>
                <a:ext cx="23" cy="26"/>
              </a:xfrm>
              <a:custGeom>
                <a:avLst/>
                <a:gdLst>
                  <a:gd name="T0" fmla="*/ 86 w 91"/>
                  <a:gd name="T1" fmla="*/ 0 h 107"/>
                  <a:gd name="T2" fmla="*/ 77 w 91"/>
                  <a:gd name="T3" fmla="*/ 8 h 107"/>
                  <a:gd name="T4" fmla="*/ 54 w 91"/>
                  <a:gd name="T5" fmla="*/ 92 h 107"/>
                  <a:gd name="T6" fmla="*/ 23 w 91"/>
                  <a:gd name="T7" fmla="*/ 92 h 107"/>
                  <a:gd name="T8" fmla="*/ 0 w 91"/>
                  <a:gd name="T9" fmla="*/ 98 h 107"/>
                  <a:gd name="T10" fmla="*/ 5 w 91"/>
                  <a:gd name="T11" fmla="*/ 102 h 107"/>
                  <a:gd name="T12" fmla="*/ 19 w 91"/>
                  <a:gd name="T13" fmla="*/ 107 h 107"/>
                  <a:gd name="T14" fmla="*/ 58 w 91"/>
                  <a:gd name="T15" fmla="*/ 107 h 107"/>
                  <a:gd name="T16" fmla="*/ 67 w 91"/>
                  <a:gd name="T17" fmla="*/ 99 h 107"/>
                  <a:gd name="T18" fmla="*/ 91 w 91"/>
                  <a:gd name="T19" fmla="*/ 8 h 107"/>
                  <a:gd name="T20" fmla="*/ 86 w 91"/>
                  <a:gd name="T2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1" h="107">
                    <a:moveTo>
                      <a:pt x="86" y="0"/>
                    </a:moveTo>
                    <a:lnTo>
                      <a:pt x="77" y="8"/>
                    </a:lnTo>
                    <a:lnTo>
                      <a:pt x="54" y="92"/>
                    </a:lnTo>
                    <a:lnTo>
                      <a:pt x="23" y="92"/>
                    </a:lnTo>
                    <a:lnTo>
                      <a:pt x="0" y="98"/>
                    </a:lnTo>
                    <a:lnTo>
                      <a:pt x="5" y="102"/>
                    </a:lnTo>
                    <a:lnTo>
                      <a:pt x="19" y="107"/>
                    </a:lnTo>
                    <a:lnTo>
                      <a:pt x="58" y="107"/>
                    </a:lnTo>
                    <a:lnTo>
                      <a:pt x="67" y="99"/>
                    </a:lnTo>
                    <a:lnTo>
                      <a:pt x="91" y="8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20" name="Freeform 1874"/>
              <p:cNvSpPr>
                <a:spLocks/>
              </p:cNvSpPr>
              <p:nvPr/>
            </p:nvSpPr>
            <p:spPr bwMode="auto">
              <a:xfrm>
                <a:off x="6538" y="5971"/>
                <a:ext cx="20" cy="26"/>
              </a:xfrm>
              <a:custGeom>
                <a:avLst/>
                <a:gdLst>
                  <a:gd name="T0" fmla="*/ 75 w 80"/>
                  <a:gd name="T1" fmla="*/ 0 h 107"/>
                  <a:gd name="T2" fmla="*/ 52 w 80"/>
                  <a:gd name="T3" fmla="*/ 0 h 107"/>
                  <a:gd name="T4" fmla="*/ 45 w 80"/>
                  <a:gd name="T5" fmla="*/ 1 h 107"/>
                  <a:gd name="T6" fmla="*/ 28 w 80"/>
                  <a:gd name="T7" fmla="*/ 9 h 107"/>
                  <a:gd name="T8" fmla="*/ 22 w 80"/>
                  <a:gd name="T9" fmla="*/ 14 h 107"/>
                  <a:gd name="T10" fmla="*/ 13 w 80"/>
                  <a:gd name="T11" fmla="*/ 31 h 107"/>
                  <a:gd name="T12" fmla="*/ 1 w 80"/>
                  <a:gd name="T13" fmla="*/ 76 h 107"/>
                  <a:gd name="T14" fmla="*/ 0 w 80"/>
                  <a:gd name="T15" fmla="*/ 84 h 107"/>
                  <a:gd name="T16" fmla="*/ 4 w 80"/>
                  <a:gd name="T17" fmla="*/ 98 h 107"/>
                  <a:gd name="T18" fmla="*/ 8 w 80"/>
                  <a:gd name="T19" fmla="*/ 102 h 107"/>
                  <a:gd name="T20" fmla="*/ 23 w 80"/>
                  <a:gd name="T21" fmla="*/ 107 h 107"/>
                  <a:gd name="T22" fmla="*/ 46 w 80"/>
                  <a:gd name="T23" fmla="*/ 107 h 107"/>
                  <a:gd name="T24" fmla="*/ 55 w 80"/>
                  <a:gd name="T25" fmla="*/ 99 h 107"/>
                  <a:gd name="T26" fmla="*/ 50 w 80"/>
                  <a:gd name="T27" fmla="*/ 92 h 107"/>
                  <a:gd name="T28" fmla="*/ 27 w 80"/>
                  <a:gd name="T29" fmla="*/ 92 h 107"/>
                  <a:gd name="T30" fmla="*/ 18 w 80"/>
                  <a:gd name="T31" fmla="*/ 88 h 107"/>
                  <a:gd name="T32" fmla="*/ 17 w 80"/>
                  <a:gd name="T33" fmla="*/ 76 h 107"/>
                  <a:gd name="T34" fmla="*/ 28 w 80"/>
                  <a:gd name="T35" fmla="*/ 31 h 107"/>
                  <a:gd name="T36" fmla="*/ 36 w 80"/>
                  <a:gd name="T37" fmla="*/ 21 h 107"/>
                  <a:gd name="T38" fmla="*/ 48 w 80"/>
                  <a:gd name="T39" fmla="*/ 16 h 107"/>
                  <a:gd name="T40" fmla="*/ 71 w 80"/>
                  <a:gd name="T41" fmla="*/ 16 h 107"/>
                  <a:gd name="T42" fmla="*/ 80 w 80"/>
                  <a:gd name="T43" fmla="*/ 8 h 107"/>
                  <a:gd name="T44" fmla="*/ 75 w 80"/>
                  <a:gd name="T4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0" h="107">
                    <a:moveTo>
                      <a:pt x="75" y="0"/>
                    </a:moveTo>
                    <a:lnTo>
                      <a:pt x="52" y="0"/>
                    </a:lnTo>
                    <a:lnTo>
                      <a:pt x="45" y="1"/>
                    </a:lnTo>
                    <a:lnTo>
                      <a:pt x="28" y="9"/>
                    </a:lnTo>
                    <a:lnTo>
                      <a:pt x="22" y="14"/>
                    </a:lnTo>
                    <a:lnTo>
                      <a:pt x="13" y="31"/>
                    </a:lnTo>
                    <a:lnTo>
                      <a:pt x="1" y="76"/>
                    </a:lnTo>
                    <a:lnTo>
                      <a:pt x="0" y="84"/>
                    </a:lnTo>
                    <a:lnTo>
                      <a:pt x="4" y="98"/>
                    </a:lnTo>
                    <a:lnTo>
                      <a:pt x="8" y="102"/>
                    </a:lnTo>
                    <a:lnTo>
                      <a:pt x="23" y="107"/>
                    </a:lnTo>
                    <a:lnTo>
                      <a:pt x="46" y="107"/>
                    </a:lnTo>
                    <a:lnTo>
                      <a:pt x="55" y="99"/>
                    </a:lnTo>
                    <a:lnTo>
                      <a:pt x="50" y="92"/>
                    </a:lnTo>
                    <a:lnTo>
                      <a:pt x="27" y="92"/>
                    </a:lnTo>
                    <a:lnTo>
                      <a:pt x="18" y="88"/>
                    </a:lnTo>
                    <a:lnTo>
                      <a:pt x="17" y="76"/>
                    </a:lnTo>
                    <a:lnTo>
                      <a:pt x="28" y="31"/>
                    </a:lnTo>
                    <a:lnTo>
                      <a:pt x="36" y="21"/>
                    </a:lnTo>
                    <a:lnTo>
                      <a:pt x="48" y="16"/>
                    </a:lnTo>
                    <a:lnTo>
                      <a:pt x="71" y="16"/>
                    </a:lnTo>
                    <a:lnTo>
                      <a:pt x="80" y="8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21" name="Freeform 1875"/>
              <p:cNvSpPr>
                <a:spLocks/>
              </p:cNvSpPr>
              <p:nvPr/>
            </p:nvSpPr>
            <p:spPr bwMode="auto">
              <a:xfrm>
                <a:off x="6571" y="5974"/>
                <a:ext cx="9" cy="23"/>
              </a:xfrm>
              <a:custGeom>
                <a:avLst/>
                <a:gdLst>
                  <a:gd name="T0" fmla="*/ 38 w 38"/>
                  <a:gd name="T1" fmla="*/ 0 h 91"/>
                  <a:gd name="T2" fmla="*/ 24 w 38"/>
                  <a:gd name="T3" fmla="*/ 0 h 91"/>
                  <a:gd name="T4" fmla="*/ 0 w 38"/>
                  <a:gd name="T5" fmla="*/ 83 h 91"/>
                  <a:gd name="T6" fmla="*/ 7 w 38"/>
                  <a:gd name="T7" fmla="*/ 91 h 91"/>
                  <a:gd name="T8" fmla="*/ 16 w 38"/>
                  <a:gd name="T9" fmla="*/ 83 h 91"/>
                  <a:gd name="T10" fmla="*/ 38 w 38"/>
                  <a:gd name="T11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91">
                    <a:moveTo>
                      <a:pt x="38" y="0"/>
                    </a:moveTo>
                    <a:lnTo>
                      <a:pt x="24" y="0"/>
                    </a:lnTo>
                    <a:lnTo>
                      <a:pt x="0" y="83"/>
                    </a:lnTo>
                    <a:lnTo>
                      <a:pt x="7" y="91"/>
                    </a:lnTo>
                    <a:lnTo>
                      <a:pt x="16" y="83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22" name="Freeform 1876"/>
              <p:cNvSpPr>
                <a:spLocks/>
              </p:cNvSpPr>
              <p:nvPr/>
            </p:nvSpPr>
            <p:spPr bwMode="auto">
              <a:xfrm>
                <a:off x="6582" y="5973"/>
                <a:ext cx="9" cy="24"/>
              </a:xfrm>
              <a:custGeom>
                <a:avLst/>
                <a:gdLst>
                  <a:gd name="T0" fmla="*/ 29 w 35"/>
                  <a:gd name="T1" fmla="*/ 0 h 98"/>
                  <a:gd name="T2" fmla="*/ 6 w 35"/>
                  <a:gd name="T3" fmla="*/ 7 h 98"/>
                  <a:gd name="T4" fmla="*/ 17 w 35"/>
                  <a:gd name="T5" fmla="*/ 12 h 98"/>
                  <a:gd name="T6" fmla="*/ 18 w 35"/>
                  <a:gd name="T7" fmla="*/ 22 h 98"/>
                  <a:gd name="T8" fmla="*/ 0 w 35"/>
                  <a:gd name="T9" fmla="*/ 90 h 98"/>
                  <a:gd name="T10" fmla="*/ 5 w 35"/>
                  <a:gd name="T11" fmla="*/ 98 h 98"/>
                  <a:gd name="T12" fmla="*/ 14 w 35"/>
                  <a:gd name="T13" fmla="*/ 90 h 98"/>
                  <a:gd name="T14" fmla="*/ 33 w 35"/>
                  <a:gd name="T15" fmla="*/ 22 h 98"/>
                  <a:gd name="T16" fmla="*/ 35 w 35"/>
                  <a:gd name="T17" fmla="*/ 16 h 98"/>
                  <a:gd name="T18" fmla="*/ 29 w 35"/>
                  <a:gd name="T1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98">
                    <a:moveTo>
                      <a:pt x="29" y="0"/>
                    </a:moveTo>
                    <a:lnTo>
                      <a:pt x="6" y="7"/>
                    </a:lnTo>
                    <a:lnTo>
                      <a:pt x="17" y="12"/>
                    </a:lnTo>
                    <a:lnTo>
                      <a:pt x="18" y="22"/>
                    </a:lnTo>
                    <a:lnTo>
                      <a:pt x="0" y="90"/>
                    </a:lnTo>
                    <a:lnTo>
                      <a:pt x="5" y="98"/>
                    </a:lnTo>
                    <a:lnTo>
                      <a:pt x="14" y="90"/>
                    </a:lnTo>
                    <a:lnTo>
                      <a:pt x="33" y="22"/>
                    </a:lnTo>
                    <a:lnTo>
                      <a:pt x="35" y="16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23" name="Freeform 1877"/>
              <p:cNvSpPr>
                <a:spLocks/>
              </p:cNvSpPr>
              <p:nvPr/>
            </p:nvSpPr>
            <p:spPr bwMode="auto">
              <a:xfrm>
                <a:off x="6559" y="5971"/>
                <a:ext cx="31" cy="26"/>
              </a:xfrm>
              <a:custGeom>
                <a:avLst/>
                <a:gdLst>
                  <a:gd name="T0" fmla="*/ 102 w 121"/>
                  <a:gd name="T1" fmla="*/ 0 h 107"/>
                  <a:gd name="T2" fmla="*/ 34 w 121"/>
                  <a:gd name="T3" fmla="*/ 0 h 107"/>
                  <a:gd name="T4" fmla="*/ 25 w 121"/>
                  <a:gd name="T5" fmla="*/ 8 h 107"/>
                  <a:gd name="T6" fmla="*/ 0 w 121"/>
                  <a:gd name="T7" fmla="*/ 99 h 107"/>
                  <a:gd name="T8" fmla="*/ 5 w 121"/>
                  <a:gd name="T9" fmla="*/ 107 h 107"/>
                  <a:gd name="T10" fmla="*/ 16 w 121"/>
                  <a:gd name="T11" fmla="*/ 99 h 107"/>
                  <a:gd name="T12" fmla="*/ 38 w 121"/>
                  <a:gd name="T13" fmla="*/ 16 h 107"/>
                  <a:gd name="T14" fmla="*/ 69 w 121"/>
                  <a:gd name="T15" fmla="*/ 16 h 107"/>
                  <a:gd name="T16" fmla="*/ 83 w 121"/>
                  <a:gd name="T17" fmla="*/ 16 h 107"/>
                  <a:gd name="T18" fmla="*/ 98 w 121"/>
                  <a:gd name="T19" fmla="*/ 16 h 107"/>
                  <a:gd name="T20" fmla="*/ 121 w 121"/>
                  <a:gd name="T21" fmla="*/ 9 h 107"/>
                  <a:gd name="T22" fmla="*/ 118 w 121"/>
                  <a:gd name="T23" fmla="*/ 5 h 107"/>
                  <a:gd name="T24" fmla="*/ 102 w 121"/>
                  <a:gd name="T2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1" h="107">
                    <a:moveTo>
                      <a:pt x="102" y="0"/>
                    </a:moveTo>
                    <a:lnTo>
                      <a:pt x="34" y="0"/>
                    </a:lnTo>
                    <a:lnTo>
                      <a:pt x="25" y="8"/>
                    </a:lnTo>
                    <a:lnTo>
                      <a:pt x="0" y="99"/>
                    </a:lnTo>
                    <a:lnTo>
                      <a:pt x="5" y="107"/>
                    </a:lnTo>
                    <a:lnTo>
                      <a:pt x="16" y="99"/>
                    </a:lnTo>
                    <a:lnTo>
                      <a:pt x="38" y="16"/>
                    </a:lnTo>
                    <a:lnTo>
                      <a:pt x="69" y="16"/>
                    </a:lnTo>
                    <a:lnTo>
                      <a:pt x="83" y="16"/>
                    </a:lnTo>
                    <a:lnTo>
                      <a:pt x="98" y="16"/>
                    </a:lnTo>
                    <a:lnTo>
                      <a:pt x="121" y="9"/>
                    </a:lnTo>
                    <a:lnTo>
                      <a:pt x="118" y="5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24" name="Freeform 1878"/>
              <p:cNvSpPr>
                <a:spLocks/>
              </p:cNvSpPr>
              <p:nvPr/>
            </p:nvSpPr>
            <p:spPr bwMode="auto">
              <a:xfrm>
                <a:off x="6446" y="5836"/>
                <a:ext cx="17" cy="8"/>
              </a:xfrm>
              <a:custGeom>
                <a:avLst/>
                <a:gdLst>
                  <a:gd name="T0" fmla="*/ 33 w 68"/>
                  <a:gd name="T1" fmla="*/ 35 h 35"/>
                  <a:gd name="T2" fmla="*/ 0 w 68"/>
                  <a:gd name="T3" fmla="*/ 35 h 35"/>
                  <a:gd name="T4" fmla="*/ 1 w 68"/>
                  <a:gd name="T5" fmla="*/ 24 h 35"/>
                  <a:gd name="T6" fmla="*/ 6 w 68"/>
                  <a:gd name="T7" fmla="*/ 14 h 35"/>
                  <a:gd name="T8" fmla="*/ 13 w 68"/>
                  <a:gd name="T9" fmla="*/ 8 h 35"/>
                  <a:gd name="T10" fmla="*/ 23 w 68"/>
                  <a:gd name="T11" fmla="*/ 2 h 35"/>
                  <a:gd name="T12" fmla="*/ 33 w 68"/>
                  <a:gd name="T13" fmla="*/ 0 h 35"/>
                  <a:gd name="T14" fmla="*/ 44 w 68"/>
                  <a:gd name="T15" fmla="*/ 2 h 35"/>
                  <a:gd name="T16" fmla="*/ 54 w 68"/>
                  <a:gd name="T17" fmla="*/ 8 h 35"/>
                  <a:gd name="T18" fmla="*/ 61 w 68"/>
                  <a:gd name="T19" fmla="*/ 14 h 35"/>
                  <a:gd name="T20" fmla="*/ 66 w 68"/>
                  <a:gd name="T21" fmla="*/ 24 h 35"/>
                  <a:gd name="T22" fmla="*/ 68 w 68"/>
                  <a:gd name="T23" fmla="*/ 35 h 35"/>
                  <a:gd name="T24" fmla="*/ 33 w 68"/>
                  <a:gd name="T2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5">
                    <a:moveTo>
                      <a:pt x="33" y="35"/>
                    </a:moveTo>
                    <a:lnTo>
                      <a:pt x="0" y="35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4" y="2"/>
                    </a:lnTo>
                    <a:lnTo>
                      <a:pt x="54" y="8"/>
                    </a:lnTo>
                    <a:lnTo>
                      <a:pt x="61" y="14"/>
                    </a:lnTo>
                    <a:lnTo>
                      <a:pt x="66" y="24"/>
                    </a:lnTo>
                    <a:lnTo>
                      <a:pt x="68" y="35"/>
                    </a:lnTo>
                    <a:lnTo>
                      <a:pt x="33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25" name="Freeform 1879"/>
              <p:cNvSpPr>
                <a:spLocks/>
              </p:cNvSpPr>
              <p:nvPr/>
            </p:nvSpPr>
            <p:spPr bwMode="auto">
              <a:xfrm>
                <a:off x="6446" y="5836"/>
                <a:ext cx="17" cy="8"/>
              </a:xfrm>
              <a:custGeom>
                <a:avLst/>
                <a:gdLst>
                  <a:gd name="T0" fmla="*/ 0 w 68"/>
                  <a:gd name="T1" fmla="*/ 35 h 35"/>
                  <a:gd name="T2" fmla="*/ 1 w 68"/>
                  <a:gd name="T3" fmla="*/ 24 h 35"/>
                  <a:gd name="T4" fmla="*/ 6 w 68"/>
                  <a:gd name="T5" fmla="*/ 14 h 35"/>
                  <a:gd name="T6" fmla="*/ 13 w 68"/>
                  <a:gd name="T7" fmla="*/ 8 h 35"/>
                  <a:gd name="T8" fmla="*/ 23 w 68"/>
                  <a:gd name="T9" fmla="*/ 2 h 35"/>
                  <a:gd name="T10" fmla="*/ 33 w 68"/>
                  <a:gd name="T11" fmla="*/ 0 h 35"/>
                  <a:gd name="T12" fmla="*/ 44 w 68"/>
                  <a:gd name="T13" fmla="*/ 2 h 35"/>
                  <a:gd name="T14" fmla="*/ 54 w 68"/>
                  <a:gd name="T15" fmla="*/ 8 h 35"/>
                  <a:gd name="T16" fmla="*/ 61 w 68"/>
                  <a:gd name="T17" fmla="*/ 14 h 35"/>
                  <a:gd name="T18" fmla="*/ 66 w 68"/>
                  <a:gd name="T19" fmla="*/ 24 h 35"/>
                  <a:gd name="T20" fmla="*/ 68 w 68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lnTo>
                      <a:pt x="1" y="24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4" y="2"/>
                    </a:lnTo>
                    <a:lnTo>
                      <a:pt x="54" y="8"/>
                    </a:lnTo>
                    <a:lnTo>
                      <a:pt x="61" y="14"/>
                    </a:lnTo>
                    <a:lnTo>
                      <a:pt x="66" y="24"/>
                    </a:lnTo>
                    <a:lnTo>
                      <a:pt x="68" y="3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26" name="Freeform 1880"/>
              <p:cNvSpPr>
                <a:spLocks/>
              </p:cNvSpPr>
              <p:nvPr/>
            </p:nvSpPr>
            <p:spPr bwMode="auto">
              <a:xfrm>
                <a:off x="6446" y="5844"/>
                <a:ext cx="17" cy="191"/>
              </a:xfrm>
              <a:custGeom>
                <a:avLst/>
                <a:gdLst>
                  <a:gd name="T0" fmla="*/ 68 w 68"/>
                  <a:gd name="T1" fmla="*/ 0 h 762"/>
                  <a:gd name="T2" fmla="*/ 33 w 68"/>
                  <a:gd name="T3" fmla="*/ 0 h 762"/>
                  <a:gd name="T4" fmla="*/ 0 w 68"/>
                  <a:gd name="T5" fmla="*/ 0 h 762"/>
                  <a:gd name="T6" fmla="*/ 0 w 68"/>
                  <a:gd name="T7" fmla="*/ 762 h 762"/>
                  <a:gd name="T8" fmla="*/ 33 w 68"/>
                  <a:gd name="T9" fmla="*/ 762 h 762"/>
                  <a:gd name="T10" fmla="*/ 68 w 68"/>
                  <a:gd name="T11" fmla="*/ 762 h 762"/>
                  <a:gd name="T12" fmla="*/ 68 w 68"/>
                  <a:gd name="T13" fmla="*/ 0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762">
                    <a:moveTo>
                      <a:pt x="68" y="0"/>
                    </a:moveTo>
                    <a:lnTo>
                      <a:pt x="33" y="0"/>
                    </a:lnTo>
                    <a:lnTo>
                      <a:pt x="0" y="0"/>
                    </a:lnTo>
                    <a:lnTo>
                      <a:pt x="0" y="762"/>
                    </a:lnTo>
                    <a:lnTo>
                      <a:pt x="33" y="762"/>
                    </a:lnTo>
                    <a:lnTo>
                      <a:pt x="68" y="762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27" name="Freeform 1881"/>
              <p:cNvSpPr>
                <a:spLocks/>
              </p:cNvSpPr>
              <p:nvPr/>
            </p:nvSpPr>
            <p:spPr bwMode="auto">
              <a:xfrm>
                <a:off x="6446" y="5844"/>
                <a:ext cx="17" cy="191"/>
              </a:xfrm>
              <a:custGeom>
                <a:avLst/>
                <a:gdLst>
                  <a:gd name="T0" fmla="*/ 68 w 68"/>
                  <a:gd name="T1" fmla="*/ 0 h 762"/>
                  <a:gd name="T2" fmla="*/ 33 w 68"/>
                  <a:gd name="T3" fmla="*/ 0 h 762"/>
                  <a:gd name="T4" fmla="*/ 0 w 68"/>
                  <a:gd name="T5" fmla="*/ 0 h 762"/>
                  <a:gd name="T6" fmla="*/ 0 w 68"/>
                  <a:gd name="T7" fmla="*/ 762 h 762"/>
                  <a:gd name="T8" fmla="*/ 33 w 68"/>
                  <a:gd name="T9" fmla="*/ 762 h 762"/>
                  <a:gd name="T10" fmla="*/ 68 w 68"/>
                  <a:gd name="T11" fmla="*/ 762 h 762"/>
                  <a:gd name="T12" fmla="*/ 68 w 68"/>
                  <a:gd name="T13" fmla="*/ 0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762">
                    <a:moveTo>
                      <a:pt x="68" y="0"/>
                    </a:moveTo>
                    <a:lnTo>
                      <a:pt x="33" y="0"/>
                    </a:lnTo>
                    <a:lnTo>
                      <a:pt x="0" y="0"/>
                    </a:lnTo>
                    <a:lnTo>
                      <a:pt x="0" y="762"/>
                    </a:lnTo>
                    <a:lnTo>
                      <a:pt x="33" y="762"/>
                    </a:lnTo>
                    <a:lnTo>
                      <a:pt x="68" y="762"/>
                    </a:lnTo>
                    <a:lnTo>
                      <a:pt x="68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28" name="Freeform 1882"/>
              <p:cNvSpPr>
                <a:spLocks/>
              </p:cNvSpPr>
              <p:nvPr/>
            </p:nvSpPr>
            <p:spPr bwMode="auto">
              <a:xfrm>
                <a:off x="6446" y="6035"/>
                <a:ext cx="17" cy="8"/>
              </a:xfrm>
              <a:custGeom>
                <a:avLst/>
                <a:gdLst>
                  <a:gd name="T0" fmla="*/ 33 w 68"/>
                  <a:gd name="T1" fmla="*/ 0 h 34"/>
                  <a:gd name="T2" fmla="*/ 68 w 68"/>
                  <a:gd name="T3" fmla="*/ 0 h 34"/>
                  <a:gd name="T4" fmla="*/ 66 w 68"/>
                  <a:gd name="T5" fmla="*/ 10 h 34"/>
                  <a:gd name="T6" fmla="*/ 61 w 68"/>
                  <a:gd name="T7" fmla="*/ 21 h 34"/>
                  <a:gd name="T8" fmla="*/ 54 w 68"/>
                  <a:gd name="T9" fmla="*/ 27 h 34"/>
                  <a:gd name="T10" fmla="*/ 44 w 68"/>
                  <a:gd name="T11" fmla="*/ 32 h 34"/>
                  <a:gd name="T12" fmla="*/ 33 w 68"/>
                  <a:gd name="T13" fmla="*/ 34 h 34"/>
                  <a:gd name="T14" fmla="*/ 23 w 68"/>
                  <a:gd name="T15" fmla="*/ 32 h 34"/>
                  <a:gd name="T16" fmla="*/ 13 w 68"/>
                  <a:gd name="T17" fmla="*/ 27 h 34"/>
                  <a:gd name="T18" fmla="*/ 6 w 68"/>
                  <a:gd name="T19" fmla="*/ 21 h 34"/>
                  <a:gd name="T20" fmla="*/ 1 w 68"/>
                  <a:gd name="T21" fmla="*/ 10 h 34"/>
                  <a:gd name="T22" fmla="*/ 0 w 68"/>
                  <a:gd name="T23" fmla="*/ 0 h 34"/>
                  <a:gd name="T24" fmla="*/ 33 w 68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4">
                    <a:moveTo>
                      <a:pt x="33" y="0"/>
                    </a:moveTo>
                    <a:lnTo>
                      <a:pt x="68" y="0"/>
                    </a:lnTo>
                    <a:lnTo>
                      <a:pt x="66" y="10"/>
                    </a:lnTo>
                    <a:lnTo>
                      <a:pt x="61" y="21"/>
                    </a:lnTo>
                    <a:lnTo>
                      <a:pt x="54" y="27"/>
                    </a:lnTo>
                    <a:lnTo>
                      <a:pt x="44" y="32"/>
                    </a:lnTo>
                    <a:lnTo>
                      <a:pt x="33" y="34"/>
                    </a:lnTo>
                    <a:lnTo>
                      <a:pt x="23" y="32"/>
                    </a:lnTo>
                    <a:lnTo>
                      <a:pt x="13" y="27"/>
                    </a:lnTo>
                    <a:lnTo>
                      <a:pt x="6" y="21"/>
                    </a:lnTo>
                    <a:lnTo>
                      <a:pt x="1" y="10"/>
                    </a:lnTo>
                    <a:lnTo>
                      <a:pt x="0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29" name="Freeform 1883"/>
              <p:cNvSpPr>
                <a:spLocks/>
              </p:cNvSpPr>
              <p:nvPr/>
            </p:nvSpPr>
            <p:spPr bwMode="auto">
              <a:xfrm>
                <a:off x="6446" y="6035"/>
                <a:ext cx="17" cy="8"/>
              </a:xfrm>
              <a:custGeom>
                <a:avLst/>
                <a:gdLst>
                  <a:gd name="T0" fmla="*/ 68 w 68"/>
                  <a:gd name="T1" fmla="*/ 0 h 34"/>
                  <a:gd name="T2" fmla="*/ 66 w 68"/>
                  <a:gd name="T3" fmla="*/ 10 h 34"/>
                  <a:gd name="T4" fmla="*/ 61 w 68"/>
                  <a:gd name="T5" fmla="*/ 21 h 34"/>
                  <a:gd name="T6" fmla="*/ 54 w 68"/>
                  <a:gd name="T7" fmla="*/ 27 h 34"/>
                  <a:gd name="T8" fmla="*/ 44 w 68"/>
                  <a:gd name="T9" fmla="*/ 32 h 34"/>
                  <a:gd name="T10" fmla="*/ 33 w 68"/>
                  <a:gd name="T11" fmla="*/ 34 h 34"/>
                  <a:gd name="T12" fmla="*/ 23 w 68"/>
                  <a:gd name="T13" fmla="*/ 32 h 34"/>
                  <a:gd name="T14" fmla="*/ 13 w 68"/>
                  <a:gd name="T15" fmla="*/ 27 h 34"/>
                  <a:gd name="T16" fmla="*/ 6 w 68"/>
                  <a:gd name="T17" fmla="*/ 21 h 34"/>
                  <a:gd name="T18" fmla="*/ 1 w 68"/>
                  <a:gd name="T19" fmla="*/ 10 h 34"/>
                  <a:gd name="T20" fmla="*/ 0 w 68"/>
                  <a:gd name="T2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4">
                    <a:moveTo>
                      <a:pt x="68" y="0"/>
                    </a:moveTo>
                    <a:lnTo>
                      <a:pt x="66" y="10"/>
                    </a:lnTo>
                    <a:lnTo>
                      <a:pt x="61" y="21"/>
                    </a:lnTo>
                    <a:lnTo>
                      <a:pt x="54" y="27"/>
                    </a:lnTo>
                    <a:lnTo>
                      <a:pt x="44" y="32"/>
                    </a:lnTo>
                    <a:lnTo>
                      <a:pt x="33" y="34"/>
                    </a:lnTo>
                    <a:lnTo>
                      <a:pt x="23" y="32"/>
                    </a:lnTo>
                    <a:lnTo>
                      <a:pt x="13" y="27"/>
                    </a:lnTo>
                    <a:lnTo>
                      <a:pt x="6" y="21"/>
                    </a:lnTo>
                    <a:lnTo>
                      <a:pt x="1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0" name="Freeform 1884"/>
              <p:cNvSpPr>
                <a:spLocks/>
              </p:cNvSpPr>
              <p:nvPr/>
            </p:nvSpPr>
            <p:spPr bwMode="auto">
              <a:xfrm>
                <a:off x="6446" y="5654"/>
                <a:ext cx="17" cy="8"/>
              </a:xfrm>
              <a:custGeom>
                <a:avLst/>
                <a:gdLst>
                  <a:gd name="T0" fmla="*/ 33 w 68"/>
                  <a:gd name="T1" fmla="*/ 0 h 34"/>
                  <a:gd name="T2" fmla="*/ 68 w 68"/>
                  <a:gd name="T3" fmla="*/ 0 h 34"/>
                  <a:gd name="T4" fmla="*/ 66 w 68"/>
                  <a:gd name="T5" fmla="*/ 11 h 34"/>
                  <a:gd name="T6" fmla="*/ 61 w 68"/>
                  <a:gd name="T7" fmla="*/ 21 h 34"/>
                  <a:gd name="T8" fmla="*/ 54 w 68"/>
                  <a:gd name="T9" fmla="*/ 27 h 34"/>
                  <a:gd name="T10" fmla="*/ 44 w 68"/>
                  <a:gd name="T11" fmla="*/ 33 h 34"/>
                  <a:gd name="T12" fmla="*/ 33 w 68"/>
                  <a:gd name="T13" fmla="*/ 34 h 34"/>
                  <a:gd name="T14" fmla="*/ 23 w 68"/>
                  <a:gd name="T15" fmla="*/ 33 h 34"/>
                  <a:gd name="T16" fmla="*/ 13 w 68"/>
                  <a:gd name="T17" fmla="*/ 27 h 34"/>
                  <a:gd name="T18" fmla="*/ 6 w 68"/>
                  <a:gd name="T19" fmla="*/ 21 h 34"/>
                  <a:gd name="T20" fmla="*/ 1 w 68"/>
                  <a:gd name="T21" fmla="*/ 11 h 34"/>
                  <a:gd name="T22" fmla="*/ 0 w 68"/>
                  <a:gd name="T23" fmla="*/ 0 h 34"/>
                  <a:gd name="T24" fmla="*/ 33 w 68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4">
                    <a:moveTo>
                      <a:pt x="33" y="0"/>
                    </a:moveTo>
                    <a:lnTo>
                      <a:pt x="68" y="0"/>
                    </a:lnTo>
                    <a:lnTo>
                      <a:pt x="66" y="11"/>
                    </a:lnTo>
                    <a:lnTo>
                      <a:pt x="61" y="21"/>
                    </a:lnTo>
                    <a:lnTo>
                      <a:pt x="54" y="27"/>
                    </a:lnTo>
                    <a:lnTo>
                      <a:pt x="44" y="33"/>
                    </a:lnTo>
                    <a:lnTo>
                      <a:pt x="33" y="34"/>
                    </a:lnTo>
                    <a:lnTo>
                      <a:pt x="23" y="33"/>
                    </a:lnTo>
                    <a:lnTo>
                      <a:pt x="13" y="27"/>
                    </a:lnTo>
                    <a:lnTo>
                      <a:pt x="6" y="21"/>
                    </a:lnTo>
                    <a:lnTo>
                      <a:pt x="1" y="11"/>
                    </a:lnTo>
                    <a:lnTo>
                      <a:pt x="0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1" name="Freeform 1885"/>
              <p:cNvSpPr>
                <a:spLocks/>
              </p:cNvSpPr>
              <p:nvPr/>
            </p:nvSpPr>
            <p:spPr bwMode="auto">
              <a:xfrm>
                <a:off x="6446" y="5654"/>
                <a:ext cx="17" cy="8"/>
              </a:xfrm>
              <a:custGeom>
                <a:avLst/>
                <a:gdLst>
                  <a:gd name="T0" fmla="*/ 68 w 68"/>
                  <a:gd name="T1" fmla="*/ 0 h 34"/>
                  <a:gd name="T2" fmla="*/ 66 w 68"/>
                  <a:gd name="T3" fmla="*/ 11 h 34"/>
                  <a:gd name="T4" fmla="*/ 61 w 68"/>
                  <a:gd name="T5" fmla="*/ 21 h 34"/>
                  <a:gd name="T6" fmla="*/ 54 w 68"/>
                  <a:gd name="T7" fmla="*/ 27 h 34"/>
                  <a:gd name="T8" fmla="*/ 44 w 68"/>
                  <a:gd name="T9" fmla="*/ 33 h 34"/>
                  <a:gd name="T10" fmla="*/ 33 w 68"/>
                  <a:gd name="T11" fmla="*/ 34 h 34"/>
                  <a:gd name="T12" fmla="*/ 23 w 68"/>
                  <a:gd name="T13" fmla="*/ 33 h 34"/>
                  <a:gd name="T14" fmla="*/ 13 w 68"/>
                  <a:gd name="T15" fmla="*/ 27 h 34"/>
                  <a:gd name="T16" fmla="*/ 6 w 68"/>
                  <a:gd name="T17" fmla="*/ 21 h 34"/>
                  <a:gd name="T18" fmla="*/ 1 w 68"/>
                  <a:gd name="T19" fmla="*/ 11 h 34"/>
                  <a:gd name="T20" fmla="*/ 0 w 68"/>
                  <a:gd name="T2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4">
                    <a:moveTo>
                      <a:pt x="68" y="0"/>
                    </a:moveTo>
                    <a:lnTo>
                      <a:pt x="66" y="11"/>
                    </a:lnTo>
                    <a:lnTo>
                      <a:pt x="61" y="21"/>
                    </a:lnTo>
                    <a:lnTo>
                      <a:pt x="54" y="27"/>
                    </a:lnTo>
                    <a:lnTo>
                      <a:pt x="44" y="33"/>
                    </a:lnTo>
                    <a:lnTo>
                      <a:pt x="33" y="34"/>
                    </a:lnTo>
                    <a:lnTo>
                      <a:pt x="23" y="33"/>
                    </a:lnTo>
                    <a:lnTo>
                      <a:pt x="13" y="27"/>
                    </a:lnTo>
                    <a:lnTo>
                      <a:pt x="6" y="21"/>
                    </a:lnTo>
                    <a:lnTo>
                      <a:pt x="1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2" name="Freeform 1886"/>
              <p:cNvSpPr>
                <a:spLocks/>
              </p:cNvSpPr>
              <p:nvPr/>
            </p:nvSpPr>
            <p:spPr bwMode="auto">
              <a:xfrm>
                <a:off x="6446" y="5559"/>
                <a:ext cx="17" cy="95"/>
              </a:xfrm>
              <a:custGeom>
                <a:avLst/>
                <a:gdLst>
                  <a:gd name="T0" fmla="*/ 0 w 68"/>
                  <a:gd name="T1" fmla="*/ 382 h 382"/>
                  <a:gd name="T2" fmla="*/ 33 w 68"/>
                  <a:gd name="T3" fmla="*/ 382 h 382"/>
                  <a:gd name="T4" fmla="*/ 68 w 68"/>
                  <a:gd name="T5" fmla="*/ 382 h 382"/>
                  <a:gd name="T6" fmla="*/ 68 w 68"/>
                  <a:gd name="T7" fmla="*/ 0 h 382"/>
                  <a:gd name="T8" fmla="*/ 33 w 68"/>
                  <a:gd name="T9" fmla="*/ 0 h 382"/>
                  <a:gd name="T10" fmla="*/ 0 w 68"/>
                  <a:gd name="T11" fmla="*/ 0 h 382"/>
                  <a:gd name="T12" fmla="*/ 0 w 68"/>
                  <a:gd name="T13" fmla="*/ 382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82">
                    <a:moveTo>
                      <a:pt x="0" y="382"/>
                    </a:moveTo>
                    <a:lnTo>
                      <a:pt x="33" y="382"/>
                    </a:lnTo>
                    <a:lnTo>
                      <a:pt x="68" y="382"/>
                    </a:lnTo>
                    <a:lnTo>
                      <a:pt x="68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3" name="Freeform 1887"/>
              <p:cNvSpPr>
                <a:spLocks/>
              </p:cNvSpPr>
              <p:nvPr/>
            </p:nvSpPr>
            <p:spPr bwMode="auto">
              <a:xfrm>
                <a:off x="6446" y="5559"/>
                <a:ext cx="17" cy="95"/>
              </a:xfrm>
              <a:custGeom>
                <a:avLst/>
                <a:gdLst>
                  <a:gd name="T0" fmla="*/ 0 w 68"/>
                  <a:gd name="T1" fmla="*/ 382 h 382"/>
                  <a:gd name="T2" fmla="*/ 33 w 68"/>
                  <a:gd name="T3" fmla="*/ 382 h 382"/>
                  <a:gd name="T4" fmla="*/ 68 w 68"/>
                  <a:gd name="T5" fmla="*/ 382 h 382"/>
                  <a:gd name="T6" fmla="*/ 68 w 68"/>
                  <a:gd name="T7" fmla="*/ 0 h 382"/>
                  <a:gd name="T8" fmla="*/ 33 w 68"/>
                  <a:gd name="T9" fmla="*/ 0 h 382"/>
                  <a:gd name="T10" fmla="*/ 0 w 68"/>
                  <a:gd name="T11" fmla="*/ 0 h 382"/>
                  <a:gd name="T12" fmla="*/ 0 w 68"/>
                  <a:gd name="T13" fmla="*/ 382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82">
                    <a:moveTo>
                      <a:pt x="0" y="382"/>
                    </a:moveTo>
                    <a:lnTo>
                      <a:pt x="33" y="382"/>
                    </a:lnTo>
                    <a:lnTo>
                      <a:pt x="68" y="382"/>
                    </a:lnTo>
                    <a:lnTo>
                      <a:pt x="68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382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4" name="Freeform 1888"/>
              <p:cNvSpPr>
                <a:spLocks/>
              </p:cNvSpPr>
              <p:nvPr/>
            </p:nvSpPr>
            <p:spPr bwMode="auto">
              <a:xfrm>
                <a:off x="6446" y="5550"/>
                <a:ext cx="17" cy="9"/>
              </a:xfrm>
              <a:custGeom>
                <a:avLst/>
                <a:gdLst>
                  <a:gd name="T0" fmla="*/ 33 w 68"/>
                  <a:gd name="T1" fmla="*/ 34 h 34"/>
                  <a:gd name="T2" fmla="*/ 0 w 68"/>
                  <a:gd name="T3" fmla="*/ 34 h 34"/>
                  <a:gd name="T4" fmla="*/ 1 w 68"/>
                  <a:gd name="T5" fmla="*/ 24 h 34"/>
                  <a:gd name="T6" fmla="*/ 6 w 68"/>
                  <a:gd name="T7" fmla="*/ 14 h 34"/>
                  <a:gd name="T8" fmla="*/ 13 w 68"/>
                  <a:gd name="T9" fmla="*/ 7 h 34"/>
                  <a:gd name="T10" fmla="*/ 23 w 68"/>
                  <a:gd name="T11" fmla="*/ 2 h 34"/>
                  <a:gd name="T12" fmla="*/ 33 w 68"/>
                  <a:gd name="T13" fmla="*/ 0 h 34"/>
                  <a:gd name="T14" fmla="*/ 44 w 68"/>
                  <a:gd name="T15" fmla="*/ 2 h 34"/>
                  <a:gd name="T16" fmla="*/ 54 w 68"/>
                  <a:gd name="T17" fmla="*/ 7 h 34"/>
                  <a:gd name="T18" fmla="*/ 61 w 68"/>
                  <a:gd name="T19" fmla="*/ 14 h 34"/>
                  <a:gd name="T20" fmla="*/ 66 w 68"/>
                  <a:gd name="T21" fmla="*/ 24 h 34"/>
                  <a:gd name="T22" fmla="*/ 68 w 68"/>
                  <a:gd name="T23" fmla="*/ 34 h 34"/>
                  <a:gd name="T24" fmla="*/ 33 w 68"/>
                  <a:gd name="T2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4">
                    <a:moveTo>
                      <a:pt x="33" y="34"/>
                    </a:moveTo>
                    <a:lnTo>
                      <a:pt x="0" y="34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4" y="2"/>
                    </a:lnTo>
                    <a:lnTo>
                      <a:pt x="54" y="7"/>
                    </a:lnTo>
                    <a:lnTo>
                      <a:pt x="61" y="14"/>
                    </a:lnTo>
                    <a:lnTo>
                      <a:pt x="66" y="24"/>
                    </a:lnTo>
                    <a:lnTo>
                      <a:pt x="68" y="34"/>
                    </a:lnTo>
                    <a:lnTo>
                      <a:pt x="3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5" name="Freeform 1889"/>
              <p:cNvSpPr>
                <a:spLocks/>
              </p:cNvSpPr>
              <p:nvPr/>
            </p:nvSpPr>
            <p:spPr bwMode="auto">
              <a:xfrm>
                <a:off x="6446" y="5550"/>
                <a:ext cx="17" cy="9"/>
              </a:xfrm>
              <a:custGeom>
                <a:avLst/>
                <a:gdLst>
                  <a:gd name="T0" fmla="*/ 0 w 68"/>
                  <a:gd name="T1" fmla="*/ 34 h 34"/>
                  <a:gd name="T2" fmla="*/ 1 w 68"/>
                  <a:gd name="T3" fmla="*/ 24 h 34"/>
                  <a:gd name="T4" fmla="*/ 6 w 68"/>
                  <a:gd name="T5" fmla="*/ 14 h 34"/>
                  <a:gd name="T6" fmla="*/ 13 w 68"/>
                  <a:gd name="T7" fmla="*/ 7 h 34"/>
                  <a:gd name="T8" fmla="*/ 23 w 68"/>
                  <a:gd name="T9" fmla="*/ 2 h 34"/>
                  <a:gd name="T10" fmla="*/ 33 w 68"/>
                  <a:gd name="T11" fmla="*/ 0 h 34"/>
                  <a:gd name="T12" fmla="*/ 44 w 68"/>
                  <a:gd name="T13" fmla="*/ 2 h 34"/>
                  <a:gd name="T14" fmla="*/ 54 w 68"/>
                  <a:gd name="T15" fmla="*/ 7 h 34"/>
                  <a:gd name="T16" fmla="*/ 61 w 68"/>
                  <a:gd name="T17" fmla="*/ 14 h 34"/>
                  <a:gd name="T18" fmla="*/ 66 w 68"/>
                  <a:gd name="T19" fmla="*/ 24 h 34"/>
                  <a:gd name="T20" fmla="*/ 68 w 68"/>
                  <a:gd name="T2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4">
                    <a:moveTo>
                      <a:pt x="0" y="34"/>
                    </a:move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4" y="2"/>
                    </a:lnTo>
                    <a:lnTo>
                      <a:pt x="54" y="7"/>
                    </a:lnTo>
                    <a:lnTo>
                      <a:pt x="61" y="14"/>
                    </a:lnTo>
                    <a:lnTo>
                      <a:pt x="66" y="24"/>
                    </a:lnTo>
                    <a:lnTo>
                      <a:pt x="68" y="3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6" name="Freeform 1890"/>
              <p:cNvSpPr>
                <a:spLocks/>
              </p:cNvSpPr>
              <p:nvPr/>
            </p:nvSpPr>
            <p:spPr bwMode="auto">
              <a:xfrm>
                <a:off x="6636" y="5654"/>
                <a:ext cx="17" cy="8"/>
              </a:xfrm>
              <a:custGeom>
                <a:avLst/>
                <a:gdLst>
                  <a:gd name="T0" fmla="*/ 33 w 68"/>
                  <a:gd name="T1" fmla="*/ 0 h 34"/>
                  <a:gd name="T2" fmla="*/ 68 w 68"/>
                  <a:gd name="T3" fmla="*/ 0 h 34"/>
                  <a:gd name="T4" fmla="*/ 66 w 68"/>
                  <a:gd name="T5" fmla="*/ 11 h 34"/>
                  <a:gd name="T6" fmla="*/ 60 w 68"/>
                  <a:gd name="T7" fmla="*/ 21 h 34"/>
                  <a:gd name="T8" fmla="*/ 54 w 68"/>
                  <a:gd name="T9" fmla="*/ 27 h 34"/>
                  <a:gd name="T10" fmla="*/ 44 w 68"/>
                  <a:gd name="T11" fmla="*/ 33 h 34"/>
                  <a:gd name="T12" fmla="*/ 33 w 68"/>
                  <a:gd name="T13" fmla="*/ 34 h 34"/>
                  <a:gd name="T14" fmla="*/ 23 w 68"/>
                  <a:gd name="T15" fmla="*/ 33 h 34"/>
                  <a:gd name="T16" fmla="*/ 13 w 68"/>
                  <a:gd name="T17" fmla="*/ 27 h 34"/>
                  <a:gd name="T18" fmla="*/ 6 w 68"/>
                  <a:gd name="T19" fmla="*/ 21 h 34"/>
                  <a:gd name="T20" fmla="*/ 1 w 68"/>
                  <a:gd name="T21" fmla="*/ 11 h 34"/>
                  <a:gd name="T22" fmla="*/ 0 w 68"/>
                  <a:gd name="T23" fmla="*/ 0 h 34"/>
                  <a:gd name="T24" fmla="*/ 33 w 68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4">
                    <a:moveTo>
                      <a:pt x="33" y="0"/>
                    </a:moveTo>
                    <a:lnTo>
                      <a:pt x="68" y="0"/>
                    </a:lnTo>
                    <a:lnTo>
                      <a:pt x="66" y="11"/>
                    </a:lnTo>
                    <a:lnTo>
                      <a:pt x="60" y="21"/>
                    </a:lnTo>
                    <a:lnTo>
                      <a:pt x="54" y="27"/>
                    </a:lnTo>
                    <a:lnTo>
                      <a:pt x="44" y="33"/>
                    </a:lnTo>
                    <a:lnTo>
                      <a:pt x="33" y="34"/>
                    </a:lnTo>
                    <a:lnTo>
                      <a:pt x="23" y="33"/>
                    </a:lnTo>
                    <a:lnTo>
                      <a:pt x="13" y="27"/>
                    </a:lnTo>
                    <a:lnTo>
                      <a:pt x="6" y="21"/>
                    </a:lnTo>
                    <a:lnTo>
                      <a:pt x="1" y="11"/>
                    </a:lnTo>
                    <a:lnTo>
                      <a:pt x="0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7" name="Freeform 1891"/>
              <p:cNvSpPr>
                <a:spLocks/>
              </p:cNvSpPr>
              <p:nvPr/>
            </p:nvSpPr>
            <p:spPr bwMode="auto">
              <a:xfrm>
                <a:off x="6636" y="5654"/>
                <a:ext cx="17" cy="8"/>
              </a:xfrm>
              <a:custGeom>
                <a:avLst/>
                <a:gdLst>
                  <a:gd name="T0" fmla="*/ 68 w 68"/>
                  <a:gd name="T1" fmla="*/ 0 h 34"/>
                  <a:gd name="T2" fmla="*/ 66 w 68"/>
                  <a:gd name="T3" fmla="*/ 11 h 34"/>
                  <a:gd name="T4" fmla="*/ 60 w 68"/>
                  <a:gd name="T5" fmla="*/ 21 h 34"/>
                  <a:gd name="T6" fmla="*/ 54 w 68"/>
                  <a:gd name="T7" fmla="*/ 27 h 34"/>
                  <a:gd name="T8" fmla="*/ 44 w 68"/>
                  <a:gd name="T9" fmla="*/ 33 h 34"/>
                  <a:gd name="T10" fmla="*/ 33 w 68"/>
                  <a:gd name="T11" fmla="*/ 34 h 34"/>
                  <a:gd name="T12" fmla="*/ 23 w 68"/>
                  <a:gd name="T13" fmla="*/ 33 h 34"/>
                  <a:gd name="T14" fmla="*/ 13 w 68"/>
                  <a:gd name="T15" fmla="*/ 27 h 34"/>
                  <a:gd name="T16" fmla="*/ 6 w 68"/>
                  <a:gd name="T17" fmla="*/ 21 h 34"/>
                  <a:gd name="T18" fmla="*/ 1 w 68"/>
                  <a:gd name="T19" fmla="*/ 11 h 34"/>
                  <a:gd name="T20" fmla="*/ 0 w 68"/>
                  <a:gd name="T2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4">
                    <a:moveTo>
                      <a:pt x="68" y="0"/>
                    </a:moveTo>
                    <a:lnTo>
                      <a:pt x="66" y="11"/>
                    </a:lnTo>
                    <a:lnTo>
                      <a:pt x="60" y="21"/>
                    </a:lnTo>
                    <a:lnTo>
                      <a:pt x="54" y="27"/>
                    </a:lnTo>
                    <a:lnTo>
                      <a:pt x="44" y="33"/>
                    </a:lnTo>
                    <a:lnTo>
                      <a:pt x="33" y="34"/>
                    </a:lnTo>
                    <a:lnTo>
                      <a:pt x="23" y="33"/>
                    </a:lnTo>
                    <a:lnTo>
                      <a:pt x="13" y="27"/>
                    </a:lnTo>
                    <a:lnTo>
                      <a:pt x="6" y="21"/>
                    </a:lnTo>
                    <a:lnTo>
                      <a:pt x="1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8" name="Freeform 1892"/>
              <p:cNvSpPr>
                <a:spLocks/>
              </p:cNvSpPr>
              <p:nvPr/>
            </p:nvSpPr>
            <p:spPr bwMode="auto">
              <a:xfrm>
                <a:off x="6636" y="5559"/>
                <a:ext cx="17" cy="95"/>
              </a:xfrm>
              <a:custGeom>
                <a:avLst/>
                <a:gdLst>
                  <a:gd name="T0" fmla="*/ 0 w 68"/>
                  <a:gd name="T1" fmla="*/ 382 h 382"/>
                  <a:gd name="T2" fmla="*/ 33 w 68"/>
                  <a:gd name="T3" fmla="*/ 382 h 382"/>
                  <a:gd name="T4" fmla="*/ 68 w 68"/>
                  <a:gd name="T5" fmla="*/ 382 h 382"/>
                  <a:gd name="T6" fmla="*/ 68 w 68"/>
                  <a:gd name="T7" fmla="*/ 0 h 382"/>
                  <a:gd name="T8" fmla="*/ 33 w 68"/>
                  <a:gd name="T9" fmla="*/ 0 h 382"/>
                  <a:gd name="T10" fmla="*/ 0 w 68"/>
                  <a:gd name="T11" fmla="*/ 0 h 382"/>
                  <a:gd name="T12" fmla="*/ 0 w 68"/>
                  <a:gd name="T13" fmla="*/ 382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82">
                    <a:moveTo>
                      <a:pt x="0" y="382"/>
                    </a:moveTo>
                    <a:lnTo>
                      <a:pt x="33" y="382"/>
                    </a:lnTo>
                    <a:lnTo>
                      <a:pt x="68" y="382"/>
                    </a:lnTo>
                    <a:lnTo>
                      <a:pt x="68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39" name="Freeform 1893"/>
              <p:cNvSpPr>
                <a:spLocks/>
              </p:cNvSpPr>
              <p:nvPr/>
            </p:nvSpPr>
            <p:spPr bwMode="auto">
              <a:xfrm>
                <a:off x="6636" y="5559"/>
                <a:ext cx="17" cy="95"/>
              </a:xfrm>
              <a:custGeom>
                <a:avLst/>
                <a:gdLst>
                  <a:gd name="T0" fmla="*/ 0 w 68"/>
                  <a:gd name="T1" fmla="*/ 382 h 382"/>
                  <a:gd name="T2" fmla="*/ 33 w 68"/>
                  <a:gd name="T3" fmla="*/ 382 h 382"/>
                  <a:gd name="T4" fmla="*/ 68 w 68"/>
                  <a:gd name="T5" fmla="*/ 382 h 382"/>
                  <a:gd name="T6" fmla="*/ 68 w 68"/>
                  <a:gd name="T7" fmla="*/ 0 h 382"/>
                  <a:gd name="T8" fmla="*/ 33 w 68"/>
                  <a:gd name="T9" fmla="*/ 0 h 382"/>
                  <a:gd name="T10" fmla="*/ 0 w 68"/>
                  <a:gd name="T11" fmla="*/ 0 h 382"/>
                  <a:gd name="T12" fmla="*/ 0 w 68"/>
                  <a:gd name="T13" fmla="*/ 382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82">
                    <a:moveTo>
                      <a:pt x="0" y="382"/>
                    </a:moveTo>
                    <a:lnTo>
                      <a:pt x="33" y="382"/>
                    </a:lnTo>
                    <a:lnTo>
                      <a:pt x="68" y="382"/>
                    </a:lnTo>
                    <a:lnTo>
                      <a:pt x="68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382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40" name="Freeform 1894"/>
              <p:cNvSpPr>
                <a:spLocks/>
              </p:cNvSpPr>
              <p:nvPr/>
            </p:nvSpPr>
            <p:spPr bwMode="auto">
              <a:xfrm>
                <a:off x="6636" y="5550"/>
                <a:ext cx="17" cy="9"/>
              </a:xfrm>
              <a:custGeom>
                <a:avLst/>
                <a:gdLst>
                  <a:gd name="T0" fmla="*/ 33 w 68"/>
                  <a:gd name="T1" fmla="*/ 34 h 34"/>
                  <a:gd name="T2" fmla="*/ 0 w 68"/>
                  <a:gd name="T3" fmla="*/ 34 h 34"/>
                  <a:gd name="T4" fmla="*/ 1 w 68"/>
                  <a:gd name="T5" fmla="*/ 24 h 34"/>
                  <a:gd name="T6" fmla="*/ 6 w 68"/>
                  <a:gd name="T7" fmla="*/ 14 h 34"/>
                  <a:gd name="T8" fmla="*/ 13 w 68"/>
                  <a:gd name="T9" fmla="*/ 7 h 34"/>
                  <a:gd name="T10" fmla="*/ 23 w 68"/>
                  <a:gd name="T11" fmla="*/ 2 h 34"/>
                  <a:gd name="T12" fmla="*/ 33 w 68"/>
                  <a:gd name="T13" fmla="*/ 0 h 34"/>
                  <a:gd name="T14" fmla="*/ 44 w 68"/>
                  <a:gd name="T15" fmla="*/ 2 h 34"/>
                  <a:gd name="T16" fmla="*/ 54 w 68"/>
                  <a:gd name="T17" fmla="*/ 7 h 34"/>
                  <a:gd name="T18" fmla="*/ 60 w 68"/>
                  <a:gd name="T19" fmla="*/ 14 h 34"/>
                  <a:gd name="T20" fmla="*/ 66 w 68"/>
                  <a:gd name="T21" fmla="*/ 24 h 34"/>
                  <a:gd name="T22" fmla="*/ 68 w 68"/>
                  <a:gd name="T23" fmla="*/ 34 h 34"/>
                  <a:gd name="T24" fmla="*/ 33 w 68"/>
                  <a:gd name="T2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4">
                    <a:moveTo>
                      <a:pt x="33" y="34"/>
                    </a:moveTo>
                    <a:lnTo>
                      <a:pt x="0" y="34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4" y="2"/>
                    </a:lnTo>
                    <a:lnTo>
                      <a:pt x="54" y="7"/>
                    </a:lnTo>
                    <a:lnTo>
                      <a:pt x="60" y="14"/>
                    </a:lnTo>
                    <a:lnTo>
                      <a:pt x="66" y="24"/>
                    </a:lnTo>
                    <a:lnTo>
                      <a:pt x="68" y="34"/>
                    </a:lnTo>
                    <a:lnTo>
                      <a:pt x="3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41" name="Freeform 1895"/>
              <p:cNvSpPr>
                <a:spLocks/>
              </p:cNvSpPr>
              <p:nvPr/>
            </p:nvSpPr>
            <p:spPr bwMode="auto">
              <a:xfrm>
                <a:off x="6636" y="5550"/>
                <a:ext cx="17" cy="9"/>
              </a:xfrm>
              <a:custGeom>
                <a:avLst/>
                <a:gdLst>
                  <a:gd name="T0" fmla="*/ 0 w 68"/>
                  <a:gd name="T1" fmla="*/ 34 h 34"/>
                  <a:gd name="T2" fmla="*/ 1 w 68"/>
                  <a:gd name="T3" fmla="*/ 24 h 34"/>
                  <a:gd name="T4" fmla="*/ 6 w 68"/>
                  <a:gd name="T5" fmla="*/ 14 h 34"/>
                  <a:gd name="T6" fmla="*/ 13 w 68"/>
                  <a:gd name="T7" fmla="*/ 7 h 34"/>
                  <a:gd name="T8" fmla="*/ 23 w 68"/>
                  <a:gd name="T9" fmla="*/ 2 h 34"/>
                  <a:gd name="T10" fmla="*/ 33 w 68"/>
                  <a:gd name="T11" fmla="*/ 0 h 34"/>
                  <a:gd name="T12" fmla="*/ 44 w 68"/>
                  <a:gd name="T13" fmla="*/ 2 h 34"/>
                  <a:gd name="T14" fmla="*/ 54 w 68"/>
                  <a:gd name="T15" fmla="*/ 7 h 34"/>
                  <a:gd name="T16" fmla="*/ 60 w 68"/>
                  <a:gd name="T17" fmla="*/ 14 h 34"/>
                  <a:gd name="T18" fmla="*/ 66 w 68"/>
                  <a:gd name="T19" fmla="*/ 24 h 34"/>
                  <a:gd name="T20" fmla="*/ 68 w 68"/>
                  <a:gd name="T2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4">
                    <a:moveTo>
                      <a:pt x="0" y="34"/>
                    </a:move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4" y="2"/>
                    </a:lnTo>
                    <a:lnTo>
                      <a:pt x="54" y="7"/>
                    </a:lnTo>
                    <a:lnTo>
                      <a:pt x="60" y="14"/>
                    </a:lnTo>
                    <a:lnTo>
                      <a:pt x="66" y="24"/>
                    </a:lnTo>
                    <a:lnTo>
                      <a:pt x="68" y="3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42" name="Freeform 1896"/>
              <p:cNvSpPr>
                <a:spLocks/>
              </p:cNvSpPr>
              <p:nvPr/>
            </p:nvSpPr>
            <p:spPr bwMode="auto">
              <a:xfrm>
                <a:off x="7358" y="5844"/>
                <a:ext cx="17" cy="9"/>
              </a:xfrm>
              <a:custGeom>
                <a:avLst/>
                <a:gdLst>
                  <a:gd name="T0" fmla="*/ 33 w 68"/>
                  <a:gd name="T1" fmla="*/ 0 h 33"/>
                  <a:gd name="T2" fmla="*/ 68 w 68"/>
                  <a:gd name="T3" fmla="*/ 0 h 33"/>
                  <a:gd name="T4" fmla="*/ 65 w 68"/>
                  <a:gd name="T5" fmla="*/ 10 h 33"/>
                  <a:gd name="T6" fmla="*/ 60 w 68"/>
                  <a:gd name="T7" fmla="*/ 20 h 33"/>
                  <a:gd name="T8" fmla="*/ 54 w 68"/>
                  <a:gd name="T9" fmla="*/ 27 h 33"/>
                  <a:gd name="T10" fmla="*/ 43 w 68"/>
                  <a:gd name="T11" fmla="*/ 32 h 33"/>
                  <a:gd name="T12" fmla="*/ 33 w 68"/>
                  <a:gd name="T13" fmla="*/ 33 h 33"/>
                  <a:gd name="T14" fmla="*/ 23 w 68"/>
                  <a:gd name="T15" fmla="*/ 32 h 33"/>
                  <a:gd name="T16" fmla="*/ 13 w 68"/>
                  <a:gd name="T17" fmla="*/ 27 h 33"/>
                  <a:gd name="T18" fmla="*/ 6 w 68"/>
                  <a:gd name="T19" fmla="*/ 20 h 33"/>
                  <a:gd name="T20" fmla="*/ 1 w 68"/>
                  <a:gd name="T21" fmla="*/ 10 h 33"/>
                  <a:gd name="T22" fmla="*/ 0 w 68"/>
                  <a:gd name="T23" fmla="*/ 0 h 33"/>
                  <a:gd name="T24" fmla="*/ 33 w 68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3">
                    <a:moveTo>
                      <a:pt x="33" y="0"/>
                    </a:moveTo>
                    <a:lnTo>
                      <a:pt x="68" y="0"/>
                    </a:lnTo>
                    <a:lnTo>
                      <a:pt x="65" y="10"/>
                    </a:lnTo>
                    <a:lnTo>
                      <a:pt x="60" y="20"/>
                    </a:lnTo>
                    <a:lnTo>
                      <a:pt x="54" y="27"/>
                    </a:lnTo>
                    <a:lnTo>
                      <a:pt x="43" y="32"/>
                    </a:lnTo>
                    <a:lnTo>
                      <a:pt x="33" y="33"/>
                    </a:lnTo>
                    <a:lnTo>
                      <a:pt x="23" y="32"/>
                    </a:lnTo>
                    <a:lnTo>
                      <a:pt x="13" y="27"/>
                    </a:lnTo>
                    <a:lnTo>
                      <a:pt x="6" y="20"/>
                    </a:lnTo>
                    <a:lnTo>
                      <a:pt x="1" y="10"/>
                    </a:lnTo>
                    <a:lnTo>
                      <a:pt x="0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43" name="Freeform 1897"/>
              <p:cNvSpPr>
                <a:spLocks/>
              </p:cNvSpPr>
              <p:nvPr/>
            </p:nvSpPr>
            <p:spPr bwMode="auto">
              <a:xfrm>
                <a:off x="7358" y="5844"/>
                <a:ext cx="17" cy="9"/>
              </a:xfrm>
              <a:custGeom>
                <a:avLst/>
                <a:gdLst>
                  <a:gd name="T0" fmla="*/ 68 w 68"/>
                  <a:gd name="T1" fmla="*/ 0 h 33"/>
                  <a:gd name="T2" fmla="*/ 65 w 68"/>
                  <a:gd name="T3" fmla="*/ 10 h 33"/>
                  <a:gd name="T4" fmla="*/ 60 w 68"/>
                  <a:gd name="T5" fmla="*/ 20 h 33"/>
                  <a:gd name="T6" fmla="*/ 54 w 68"/>
                  <a:gd name="T7" fmla="*/ 27 h 33"/>
                  <a:gd name="T8" fmla="*/ 43 w 68"/>
                  <a:gd name="T9" fmla="*/ 32 h 33"/>
                  <a:gd name="T10" fmla="*/ 33 w 68"/>
                  <a:gd name="T11" fmla="*/ 33 h 33"/>
                  <a:gd name="T12" fmla="*/ 23 w 68"/>
                  <a:gd name="T13" fmla="*/ 32 h 33"/>
                  <a:gd name="T14" fmla="*/ 13 w 68"/>
                  <a:gd name="T15" fmla="*/ 27 h 33"/>
                  <a:gd name="T16" fmla="*/ 6 w 68"/>
                  <a:gd name="T17" fmla="*/ 20 h 33"/>
                  <a:gd name="T18" fmla="*/ 1 w 68"/>
                  <a:gd name="T19" fmla="*/ 10 h 33"/>
                  <a:gd name="T20" fmla="*/ 0 w 68"/>
                  <a:gd name="T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3">
                    <a:moveTo>
                      <a:pt x="68" y="0"/>
                    </a:moveTo>
                    <a:lnTo>
                      <a:pt x="65" y="10"/>
                    </a:lnTo>
                    <a:lnTo>
                      <a:pt x="60" y="20"/>
                    </a:lnTo>
                    <a:lnTo>
                      <a:pt x="54" y="27"/>
                    </a:lnTo>
                    <a:lnTo>
                      <a:pt x="43" y="32"/>
                    </a:lnTo>
                    <a:lnTo>
                      <a:pt x="33" y="33"/>
                    </a:lnTo>
                    <a:lnTo>
                      <a:pt x="23" y="32"/>
                    </a:lnTo>
                    <a:lnTo>
                      <a:pt x="13" y="27"/>
                    </a:lnTo>
                    <a:lnTo>
                      <a:pt x="6" y="20"/>
                    </a:lnTo>
                    <a:lnTo>
                      <a:pt x="1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44" name="Freeform 1898"/>
              <p:cNvSpPr>
                <a:spLocks/>
              </p:cNvSpPr>
              <p:nvPr/>
            </p:nvSpPr>
            <p:spPr bwMode="auto">
              <a:xfrm>
                <a:off x="7358" y="5654"/>
                <a:ext cx="17" cy="190"/>
              </a:xfrm>
              <a:custGeom>
                <a:avLst/>
                <a:gdLst>
                  <a:gd name="T0" fmla="*/ 0 w 68"/>
                  <a:gd name="T1" fmla="*/ 762 h 762"/>
                  <a:gd name="T2" fmla="*/ 33 w 68"/>
                  <a:gd name="T3" fmla="*/ 762 h 762"/>
                  <a:gd name="T4" fmla="*/ 68 w 68"/>
                  <a:gd name="T5" fmla="*/ 762 h 762"/>
                  <a:gd name="T6" fmla="*/ 68 w 68"/>
                  <a:gd name="T7" fmla="*/ 0 h 762"/>
                  <a:gd name="T8" fmla="*/ 33 w 68"/>
                  <a:gd name="T9" fmla="*/ 0 h 762"/>
                  <a:gd name="T10" fmla="*/ 0 w 68"/>
                  <a:gd name="T11" fmla="*/ 0 h 762"/>
                  <a:gd name="T12" fmla="*/ 0 w 68"/>
                  <a:gd name="T13" fmla="*/ 762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762">
                    <a:moveTo>
                      <a:pt x="0" y="762"/>
                    </a:moveTo>
                    <a:lnTo>
                      <a:pt x="33" y="762"/>
                    </a:lnTo>
                    <a:lnTo>
                      <a:pt x="68" y="762"/>
                    </a:lnTo>
                    <a:lnTo>
                      <a:pt x="68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7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45" name="Freeform 1899"/>
              <p:cNvSpPr>
                <a:spLocks/>
              </p:cNvSpPr>
              <p:nvPr/>
            </p:nvSpPr>
            <p:spPr bwMode="auto">
              <a:xfrm>
                <a:off x="7358" y="5654"/>
                <a:ext cx="17" cy="190"/>
              </a:xfrm>
              <a:custGeom>
                <a:avLst/>
                <a:gdLst>
                  <a:gd name="T0" fmla="*/ 0 w 68"/>
                  <a:gd name="T1" fmla="*/ 762 h 762"/>
                  <a:gd name="T2" fmla="*/ 33 w 68"/>
                  <a:gd name="T3" fmla="*/ 762 h 762"/>
                  <a:gd name="T4" fmla="*/ 68 w 68"/>
                  <a:gd name="T5" fmla="*/ 762 h 762"/>
                  <a:gd name="T6" fmla="*/ 68 w 68"/>
                  <a:gd name="T7" fmla="*/ 0 h 762"/>
                  <a:gd name="T8" fmla="*/ 33 w 68"/>
                  <a:gd name="T9" fmla="*/ 0 h 762"/>
                  <a:gd name="T10" fmla="*/ 0 w 68"/>
                  <a:gd name="T11" fmla="*/ 0 h 762"/>
                  <a:gd name="T12" fmla="*/ 0 w 68"/>
                  <a:gd name="T13" fmla="*/ 762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762">
                    <a:moveTo>
                      <a:pt x="0" y="762"/>
                    </a:moveTo>
                    <a:lnTo>
                      <a:pt x="33" y="762"/>
                    </a:lnTo>
                    <a:lnTo>
                      <a:pt x="68" y="762"/>
                    </a:lnTo>
                    <a:lnTo>
                      <a:pt x="68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762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46" name="Freeform 1900"/>
              <p:cNvSpPr>
                <a:spLocks/>
              </p:cNvSpPr>
              <p:nvPr/>
            </p:nvSpPr>
            <p:spPr bwMode="auto">
              <a:xfrm>
                <a:off x="7358" y="5645"/>
                <a:ext cx="17" cy="9"/>
              </a:xfrm>
              <a:custGeom>
                <a:avLst/>
                <a:gdLst>
                  <a:gd name="T0" fmla="*/ 33 w 68"/>
                  <a:gd name="T1" fmla="*/ 34 h 34"/>
                  <a:gd name="T2" fmla="*/ 0 w 68"/>
                  <a:gd name="T3" fmla="*/ 34 h 34"/>
                  <a:gd name="T4" fmla="*/ 1 w 68"/>
                  <a:gd name="T5" fmla="*/ 24 h 34"/>
                  <a:gd name="T6" fmla="*/ 6 w 68"/>
                  <a:gd name="T7" fmla="*/ 14 h 34"/>
                  <a:gd name="T8" fmla="*/ 13 w 68"/>
                  <a:gd name="T9" fmla="*/ 7 h 34"/>
                  <a:gd name="T10" fmla="*/ 23 w 68"/>
                  <a:gd name="T11" fmla="*/ 2 h 34"/>
                  <a:gd name="T12" fmla="*/ 33 w 68"/>
                  <a:gd name="T13" fmla="*/ 0 h 34"/>
                  <a:gd name="T14" fmla="*/ 43 w 68"/>
                  <a:gd name="T15" fmla="*/ 2 h 34"/>
                  <a:gd name="T16" fmla="*/ 54 w 68"/>
                  <a:gd name="T17" fmla="*/ 7 h 34"/>
                  <a:gd name="T18" fmla="*/ 60 w 68"/>
                  <a:gd name="T19" fmla="*/ 14 h 34"/>
                  <a:gd name="T20" fmla="*/ 65 w 68"/>
                  <a:gd name="T21" fmla="*/ 24 h 34"/>
                  <a:gd name="T22" fmla="*/ 68 w 68"/>
                  <a:gd name="T23" fmla="*/ 34 h 34"/>
                  <a:gd name="T24" fmla="*/ 33 w 68"/>
                  <a:gd name="T2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4">
                    <a:moveTo>
                      <a:pt x="33" y="34"/>
                    </a:moveTo>
                    <a:lnTo>
                      <a:pt x="0" y="34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3" y="2"/>
                    </a:lnTo>
                    <a:lnTo>
                      <a:pt x="54" y="7"/>
                    </a:lnTo>
                    <a:lnTo>
                      <a:pt x="60" y="14"/>
                    </a:lnTo>
                    <a:lnTo>
                      <a:pt x="65" y="24"/>
                    </a:lnTo>
                    <a:lnTo>
                      <a:pt x="68" y="34"/>
                    </a:lnTo>
                    <a:lnTo>
                      <a:pt x="3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47" name="Freeform 1901"/>
              <p:cNvSpPr>
                <a:spLocks/>
              </p:cNvSpPr>
              <p:nvPr/>
            </p:nvSpPr>
            <p:spPr bwMode="auto">
              <a:xfrm>
                <a:off x="7358" y="5645"/>
                <a:ext cx="17" cy="9"/>
              </a:xfrm>
              <a:custGeom>
                <a:avLst/>
                <a:gdLst>
                  <a:gd name="T0" fmla="*/ 0 w 68"/>
                  <a:gd name="T1" fmla="*/ 34 h 34"/>
                  <a:gd name="T2" fmla="*/ 1 w 68"/>
                  <a:gd name="T3" fmla="*/ 24 h 34"/>
                  <a:gd name="T4" fmla="*/ 6 w 68"/>
                  <a:gd name="T5" fmla="*/ 14 h 34"/>
                  <a:gd name="T6" fmla="*/ 13 w 68"/>
                  <a:gd name="T7" fmla="*/ 7 h 34"/>
                  <a:gd name="T8" fmla="*/ 23 w 68"/>
                  <a:gd name="T9" fmla="*/ 2 h 34"/>
                  <a:gd name="T10" fmla="*/ 33 w 68"/>
                  <a:gd name="T11" fmla="*/ 0 h 34"/>
                  <a:gd name="T12" fmla="*/ 43 w 68"/>
                  <a:gd name="T13" fmla="*/ 2 h 34"/>
                  <a:gd name="T14" fmla="*/ 54 w 68"/>
                  <a:gd name="T15" fmla="*/ 7 h 34"/>
                  <a:gd name="T16" fmla="*/ 60 w 68"/>
                  <a:gd name="T17" fmla="*/ 14 h 34"/>
                  <a:gd name="T18" fmla="*/ 65 w 68"/>
                  <a:gd name="T19" fmla="*/ 24 h 34"/>
                  <a:gd name="T20" fmla="*/ 68 w 68"/>
                  <a:gd name="T2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4">
                    <a:moveTo>
                      <a:pt x="0" y="34"/>
                    </a:move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3" y="2"/>
                    </a:lnTo>
                    <a:lnTo>
                      <a:pt x="54" y="7"/>
                    </a:lnTo>
                    <a:lnTo>
                      <a:pt x="60" y="14"/>
                    </a:lnTo>
                    <a:lnTo>
                      <a:pt x="65" y="24"/>
                    </a:lnTo>
                    <a:lnTo>
                      <a:pt x="68" y="3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48" name="Freeform 1902"/>
              <p:cNvSpPr>
                <a:spLocks/>
              </p:cNvSpPr>
              <p:nvPr/>
            </p:nvSpPr>
            <p:spPr bwMode="auto">
              <a:xfrm>
                <a:off x="7073" y="5844"/>
                <a:ext cx="17" cy="9"/>
              </a:xfrm>
              <a:custGeom>
                <a:avLst/>
                <a:gdLst>
                  <a:gd name="T0" fmla="*/ 33 w 68"/>
                  <a:gd name="T1" fmla="*/ 0 h 33"/>
                  <a:gd name="T2" fmla="*/ 68 w 68"/>
                  <a:gd name="T3" fmla="*/ 0 h 33"/>
                  <a:gd name="T4" fmla="*/ 66 w 68"/>
                  <a:gd name="T5" fmla="*/ 10 h 33"/>
                  <a:gd name="T6" fmla="*/ 60 w 68"/>
                  <a:gd name="T7" fmla="*/ 20 h 33"/>
                  <a:gd name="T8" fmla="*/ 54 w 68"/>
                  <a:gd name="T9" fmla="*/ 27 h 33"/>
                  <a:gd name="T10" fmla="*/ 44 w 68"/>
                  <a:gd name="T11" fmla="*/ 32 h 33"/>
                  <a:gd name="T12" fmla="*/ 33 w 68"/>
                  <a:gd name="T13" fmla="*/ 33 h 33"/>
                  <a:gd name="T14" fmla="*/ 23 w 68"/>
                  <a:gd name="T15" fmla="*/ 32 h 33"/>
                  <a:gd name="T16" fmla="*/ 13 w 68"/>
                  <a:gd name="T17" fmla="*/ 27 h 33"/>
                  <a:gd name="T18" fmla="*/ 6 w 68"/>
                  <a:gd name="T19" fmla="*/ 20 h 33"/>
                  <a:gd name="T20" fmla="*/ 1 w 68"/>
                  <a:gd name="T21" fmla="*/ 10 h 33"/>
                  <a:gd name="T22" fmla="*/ 0 w 68"/>
                  <a:gd name="T23" fmla="*/ 0 h 33"/>
                  <a:gd name="T24" fmla="*/ 33 w 68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3">
                    <a:moveTo>
                      <a:pt x="33" y="0"/>
                    </a:moveTo>
                    <a:lnTo>
                      <a:pt x="68" y="0"/>
                    </a:lnTo>
                    <a:lnTo>
                      <a:pt x="66" y="10"/>
                    </a:lnTo>
                    <a:lnTo>
                      <a:pt x="60" y="20"/>
                    </a:lnTo>
                    <a:lnTo>
                      <a:pt x="54" y="27"/>
                    </a:lnTo>
                    <a:lnTo>
                      <a:pt x="44" y="32"/>
                    </a:lnTo>
                    <a:lnTo>
                      <a:pt x="33" y="33"/>
                    </a:lnTo>
                    <a:lnTo>
                      <a:pt x="23" y="32"/>
                    </a:lnTo>
                    <a:lnTo>
                      <a:pt x="13" y="27"/>
                    </a:lnTo>
                    <a:lnTo>
                      <a:pt x="6" y="20"/>
                    </a:lnTo>
                    <a:lnTo>
                      <a:pt x="1" y="10"/>
                    </a:lnTo>
                    <a:lnTo>
                      <a:pt x="0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49" name="Freeform 1903"/>
              <p:cNvSpPr>
                <a:spLocks/>
              </p:cNvSpPr>
              <p:nvPr/>
            </p:nvSpPr>
            <p:spPr bwMode="auto">
              <a:xfrm>
                <a:off x="7073" y="5844"/>
                <a:ext cx="17" cy="9"/>
              </a:xfrm>
              <a:custGeom>
                <a:avLst/>
                <a:gdLst>
                  <a:gd name="T0" fmla="*/ 68 w 68"/>
                  <a:gd name="T1" fmla="*/ 0 h 33"/>
                  <a:gd name="T2" fmla="*/ 66 w 68"/>
                  <a:gd name="T3" fmla="*/ 10 h 33"/>
                  <a:gd name="T4" fmla="*/ 60 w 68"/>
                  <a:gd name="T5" fmla="*/ 20 h 33"/>
                  <a:gd name="T6" fmla="*/ 54 w 68"/>
                  <a:gd name="T7" fmla="*/ 27 h 33"/>
                  <a:gd name="T8" fmla="*/ 44 w 68"/>
                  <a:gd name="T9" fmla="*/ 32 h 33"/>
                  <a:gd name="T10" fmla="*/ 33 w 68"/>
                  <a:gd name="T11" fmla="*/ 33 h 33"/>
                  <a:gd name="T12" fmla="*/ 23 w 68"/>
                  <a:gd name="T13" fmla="*/ 32 h 33"/>
                  <a:gd name="T14" fmla="*/ 13 w 68"/>
                  <a:gd name="T15" fmla="*/ 27 h 33"/>
                  <a:gd name="T16" fmla="*/ 6 w 68"/>
                  <a:gd name="T17" fmla="*/ 20 h 33"/>
                  <a:gd name="T18" fmla="*/ 1 w 68"/>
                  <a:gd name="T19" fmla="*/ 10 h 33"/>
                  <a:gd name="T20" fmla="*/ 0 w 68"/>
                  <a:gd name="T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3">
                    <a:moveTo>
                      <a:pt x="68" y="0"/>
                    </a:moveTo>
                    <a:lnTo>
                      <a:pt x="66" y="10"/>
                    </a:lnTo>
                    <a:lnTo>
                      <a:pt x="60" y="20"/>
                    </a:lnTo>
                    <a:lnTo>
                      <a:pt x="54" y="27"/>
                    </a:lnTo>
                    <a:lnTo>
                      <a:pt x="44" y="32"/>
                    </a:lnTo>
                    <a:lnTo>
                      <a:pt x="33" y="33"/>
                    </a:lnTo>
                    <a:lnTo>
                      <a:pt x="23" y="32"/>
                    </a:lnTo>
                    <a:lnTo>
                      <a:pt x="13" y="27"/>
                    </a:lnTo>
                    <a:lnTo>
                      <a:pt x="6" y="20"/>
                    </a:lnTo>
                    <a:lnTo>
                      <a:pt x="1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50" name="Freeform 1904"/>
              <p:cNvSpPr>
                <a:spLocks/>
              </p:cNvSpPr>
              <p:nvPr/>
            </p:nvSpPr>
            <p:spPr bwMode="auto">
              <a:xfrm>
                <a:off x="7073" y="5654"/>
                <a:ext cx="17" cy="190"/>
              </a:xfrm>
              <a:custGeom>
                <a:avLst/>
                <a:gdLst>
                  <a:gd name="T0" fmla="*/ 0 w 68"/>
                  <a:gd name="T1" fmla="*/ 762 h 762"/>
                  <a:gd name="T2" fmla="*/ 33 w 68"/>
                  <a:gd name="T3" fmla="*/ 762 h 762"/>
                  <a:gd name="T4" fmla="*/ 68 w 68"/>
                  <a:gd name="T5" fmla="*/ 762 h 762"/>
                  <a:gd name="T6" fmla="*/ 68 w 68"/>
                  <a:gd name="T7" fmla="*/ 0 h 762"/>
                  <a:gd name="T8" fmla="*/ 33 w 68"/>
                  <a:gd name="T9" fmla="*/ 0 h 762"/>
                  <a:gd name="T10" fmla="*/ 0 w 68"/>
                  <a:gd name="T11" fmla="*/ 0 h 762"/>
                  <a:gd name="T12" fmla="*/ 0 w 68"/>
                  <a:gd name="T13" fmla="*/ 762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762">
                    <a:moveTo>
                      <a:pt x="0" y="762"/>
                    </a:moveTo>
                    <a:lnTo>
                      <a:pt x="33" y="762"/>
                    </a:lnTo>
                    <a:lnTo>
                      <a:pt x="68" y="762"/>
                    </a:lnTo>
                    <a:lnTo>
                      <a:pt x="68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7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51" name="Freeform 1905"/>
              <p:cNvSpPr>
                <a:spLocks/>
              </p:cNvSpPr>
              <p:nvPr/>
            </p:nvSpPr>
            <p:spPr bwMode="auto">
              <a:xfrm>
                <a:off x="7073" y="5654"/>
                <a:ext cx="17" cy="190"/>
              </a:xfrm>
              <a:custGeom>
                <a:avLst/>
                <a:gdLst>
                  <a:gd name="T0" fmla="*/ 0 w 68"/>
                  <a:gd name="T1" fmla="*/ 762 h 762"/>
                  <a:gd name="T2" fmla="*/ 33 w 68"/>
                  <a:gd name="T3" fmla="*/ 762 h 762"/>
                  <a:gd name="T4" fmla="*/ 68 w 68"/>
                  <a:gd name="T5" fmla="*/ 762 h 762"/>
                  <a:gd name="T6" fmla="*/ 68 w 68"/>
                  <a:gd name="T7" fmla="*/ 0 h 762"/>
                  <a:gd name="T8" fmla="*/ 33 w 68"/>
                  <a:gd name="T9" fmla="*/ 0 h 762"/>
                  <a:gd name="T10" fmla="*/ 0 w 68"/>
                  <a:gd name="T11" fmla="*/ 0 h 762"/>
                  <a:gd name="T12" fmla="*/ 0 w 68"/>
                  <a:gd name="T13" fmla="*/ 762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762">
                    <a:moveTo>
                      <a:pt x="0" y="762"/>
                    </a:moveTo>
                    <a:lnTo>
                      <a:pt x="33" y="762"/>
                    </a:lnTo>
                    <a:lnTo>
                      <a:pt x="68" y="762"/>
                    </a:lnTo>
                    <a:lnTo>
                      <a:pt x="68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762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52" name="Freeform 1906"/>
              <p:cNvSpPr>
                <a:spLocks/>
              </p:cNvSpPr>
              <p:nvPr/>
            </p:nvSpPr>
            <p:spPr bwMode="auto">
              <a:xfrm>
                <a:off x="7073" y="5645"/>
                <a:ext cx="17" cy="9"/>
              </a:xfrm>
              <a:custGeom>
                <a:avLst/>
                <a:gdLst>
                  <a:gd name="T0" fmla="*/ 33 w 68"/>
                  <a:gd name="T1" fmla="*/ 34 h 34"/>
                  <a:gd name="T2" fmla="*/ 0 w 68"/>
                  <a:gd name="T3" fmla="*/ 34 h 34"/>
                  <a:gd name="T4" fmla="*/ 1 w 68"/>
                  <a:gd name="T5" fmla="*/ 24 h 34"/>
                  <a:gd name="T6" fmla="*/ 6 w 68"/>
                  <a:gd name="T7" fmla="*/ 14 h 34"/>
                  <a:gd name="T8" fmla="*/ 13 w 68"/>
                  <a:gd name="T9" fmla="*/ 7 h 34"/>
                  <a:gd name="T10" fmla="*/ 23 w 68"/>
                  <a:gd name="T11" fmla="*/ 2 h 34"/>
                  <a:gd name="T12" fmla="*/ 33 w 68"/>
                  <a:gd name="T13" fmla="*/ 0 h 34"/>
                  <a:gd name="T14" fmla="*/ 44 w 68"/>
                  <a:gd name="T15" fmla="*/ 2 h 34"/>
                  <a:gd name="T16" fmla="*/ 54 w 68"/>
                  <a:gd name="T17" fmla="*/ 7 h 34"/>
                  <a:gd name="T18" fmla="*/ 60 w 68"/>
                  <a:gd name="T19" fmla="*/ 14 h 34"/>
                  <a:gd name="T20" fmla="*/ 66 w 68"/>
                  <a:gd name="T21" fmla="*/ 24 h 34"/>
                  <a:gd name="T22" fmla="*/ 68 w 68"/>
                  <a:gd name="T23" fmla="*/ 34 h 34"/>
                  <a:gd name="T24" fmla="*/ 33 w 68"/>
                  <a:gd name="T2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4">
                    <a:moveTo>
                      <a:pt x="33" y="34"/>
                    </a:moveTo>
                    <a:lnTo>
                      <a:pt x="0" y="34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4" y="2"/>
                    </a:lnTo>
                    <a:lnTo>
                      <a:pt x="54" y="7"/>
                    </a:lnTo>
                    <a:lnTo>
                      <a:pt x="60" y="14"/>
                    </a:lnTo>
                    <a:lnTo>
                      <a:pt x="66" y="24"/>
                    </a:lnTo>
                    <a:lnTo>
                      <a:pt x="68" y="34"/>
                    </a:lnTo>
                    <a:lnTo>
                      <a:pt x="3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53" name="Freeform 1907"/>
              <p:cNvSpPr>
                <a:spLocks/>
              </p:cNvSpPr>
              <p:nvPr/>
            </p:nvSpPr>
            <p:spPr bwMode="auto">
              <a:xfrm>
                <a:off x="7073" y="5645"/>
                <a:ext cx="17" cy="9"/>
              </a:xfrm>
              <a:custGeom>
                <a:avLst/>
                <a:gdLst>
                  <a:gd name="T0" fmla="*/ 0 w 68"/>
                  <a:gd name="T1" fmla="*/ 34 h 34"/>
                  <a:gd name="T2" fmla="*/ 1 w 68"/>
                  <a:gd name="T3" fmla="*/ 24 h 34"/>
                  <a:gd name="T4" fmla="*/ 6 w 68"/>
                  <a:gd name="T5" fmla="*/ 14 h 34"/>
                  <a:gd name="T6" fmla="*/ 13 w 68"/>
                  <a:gd name="T7" fmla="*/ 7 h 34"/>
                  <a:gd name="T8" fmla="*/ 23 w 68"/>
                  <a:gd name="T9" fmla="*/ 2 h 34"/>
                  <a:gd name="T10" fmla="*/ 33 w 68"/>
                  <a:gd name="T11" fmla="*/ 0 h 34"/>
                  <a:gd name="T12" fmla="*/ 44 w 68"/>
                  <a:gd name="T13" fmla="*/ 2 h 34"/>
                  <a:gd name="T14" fmla="*/ 54 w 68"/>
                  <a:gd name="T15" fmla="*/ 7 h 34"/>
                  <a:gd name="T16" fmla="*/ 60 w 68"/>
                  <a:gd name="T17" fmla="*/ 14 h 34"/>
                  <a:gd name="T18" fmla="*/ 66 w 68"/>
                  <a:gd name="T19" fmla="*/ 24 h 34"/>
                  <a:gd name="T20" fmla="*/ 68 w 68"/>
                  <a:gd name="T2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4">
                    <a:moveTo>
                      <a:pt x="0" y="34"/>
                    </a:move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4" y="2"/>
                    </a:lnTo>
                    <a:lnTo>
                      <a:pt x="54" y="7"/>
                    </a:lnTo>
                    <a:lnTo>
                      <a:pt x="60" y="14"/>
                    </a:lnTo>
                    <a:lnTo>
                      <a:pt x="66" y="24"/>
                    </a:lnTo>
                    <a:lnTo>
                      <a:pt x="68" y="3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54" name="Freeform 1908"/>
              <p:cNvSpPr>
                <a:spLocks/>
              </p:cNvSpPr>
              <p:nvPr/>
            </p:nvSpPr>
            <p:spPr bwMode="auto">
              <a:xfrm>
                <a:off x="7548" y="5645"/>
                <a:ext cx="18" cy="9"/>
              </a:xfrm>
              <a:custGeom>
                <a:avLst/>
                <a:gdLst>
                  <a:gd name="T0" fmla="*/ 33 w 68"/>
                  <a:gd name="T1" fmla="*/ 34 h 34"/>
                  <a:gd name="T2" fmla="*/ 0 w 68"/>
                  <a:gd name="T3" fmla="*/ 34 h 34"/>
                  <a:gd name="T4" fmla="*/ 1 w 68"/>
                  <a:gd name="T5" fmla="*/ 24 h 34"/>
                  <a:gd name="T6" fmla="*/ 6 w 68"/>
                  <a:gd name="T7" fmla="*/ 14 h 34"/>
                  <a:gd name="T8" fmla="*/ 13 w 68"/>
                  <a:gd name="T9" fmla="*/ 7 h 34"/>
                  <a:gd name="T10" fmla="*/ 23 w 68"/>
                  <a:gd name="T11" fmla="*/ 2 h 34"/>
                  <a:gd name="T12" fmla="*/ 33 w 68"/>
                  <a:gd name="T13" fmla="*/ 0 h 34"/>
                  <a:gd name="T14" fmla="*/ 44 w 68"/>
                  <a:gd name="T15" fmla="*/ 2 h 34"/>
                  <a:gd name="T16" fmla="*/ 54 w 68"/>
                  <a:gd name="T17" fmla="*/ 7 h 34"/>
                  <a:gd name="T18" fmla="*/ 60 w 68"/>
                  <a:gd name="T19" fmla="*/ 14 h 34"/>
                  <a:gd name="T20" fmla="*/ 65 w 68"/>
                  <a:gd name="T21" fmla="*/ 24 h 34"/>
                  <a:gd name="T22" fmla="*/ 68 w 68"/>
                  <a:gd name="T23" fmla="*/ 34 h 34"/>
                  <a:gd name="T24" fmla="*/ 33 w 68"/>
                  <a:gd name="T2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4">
                    <a:moveTo>
                      <a:pt x="33" y="34"/>
                    </a:moveTo>
                    <a:lnTo>
                      <a:pt x="0" y="34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4" y="2"/>
                    </a:lnTo>
                    <a:lnTo>
                      <a:pt x="54" y="7"/>
                    </a:lnTo>
                    <a:lnTo>
                      <a:pt x="60" y="14"/>
                    </a:lnTo>
                    <a:lnTo>
                      <a:pt x="65" y="24"/>
                    </a:lnTo>
                    <a:lnTo>
                      <a:pt x="68" y="34"/>
                    </a:lnTo>
                    <a:lnTo>
                      <a:pt x="3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55" name="Freeform 1909"/>
              <p:cNvSpPr>
                <a:spLocks/>
              </p:cNvSpPr>
              <p:nvPr/>
            </p:nvSpPr>
            <p:spPr bwMode="auto">
              <a:xfrm>
                <a:off x="7548" y="5645"/>
                <a:ext cx="18" cy="9"/>
              </a:xfrm>
              <a:custGeom>
                <a:avLst/>
                <a:gdLst>
                  <a:gd name="T0" fmla="*/ 0 w 68"/>
                  <a:gd name="T1" fmla="*/ 34 h 34"/>
                  <a:gd name="T2" fmla="*/ 1 w 68"/>
                  <a:gd name="T3" fmla="*/ 24 h 34"/>
                  <a:gd name="T4" fmla="*/ 6 w 68"/>
                  <a:gd name="T5" fmla="*/ 14 h 34"/>
                  <a:gd name="T6" fmla="*/ 13 w 68"/>
                  <a:gd name="T7" fmla="*/ 7 h 34"/>
                  <a:gd name="T8" fmla="*/ 23 w 68"/>
                  <a:gd name="T9" fmla="*/ 2 h 34"/>
                  <a:gd name="T10" fmla="*/ 33 w 68"/>
                  <a:gd name="T11" fmla="*/ 0 h 34"/>
                  <a:gd name="T12" fmla="*/ 44 w 68"/>
                  <a:gd name="T13" fmla="*/ 2 h 34"/>
                  <a:gd name="T14" fmla="*/ 54 w 68"/>
                  <a:gd name="T15" fmla="*/ 7 h 34"/>
                  <a:gd name="T16" fmla="*/ 60 w 68"/>
                  <a:gd name="T17" fmla="*/ 14 h 34"/>
                  <a:gd name="T18" fmla="*/ 65 w 68"/>
                  <a:gd name="T19" fmla="*/ 24 h 34"/>
                  <a:gd name="T20" fmla="*/ 68 w 68"/>
                  <a:gd name="T2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4">
                    <a:moveTo>
                      <a:pt x="0" y="34"/>
                    </a:move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4" y="2"/>
                    </a:lnTo>
                    <a:lnTo>
                      <a:pt x="54" y="7"/>
                    </a:lnTo>
                    <a:lnTo>
                      <a:pt x="60" y="14"/>
                    </a:lnTo>
                    <a:lnTo>
                      <a:pt x="65" y="24"/>
                    </a:lnTo>
                    <a:lnTo>
                      <a:pt x="68" y="3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56" name="Freeform 1910"/>
              <p:cNvSpPr>
                <a:spLocks/>
              </p:cNvSpPr>
              <p:nvPr/>
            </p:nvSpPr>
            <p:spPr bwMode="auto">
              <a:xfrm>
                <a:off x="7548" y="5654"/>
                <a:ext cx="18" cy="95"/>
              </a:xfrm>
              <a:custGeom>
                <a:avLst/>
                <a:gdLst>
                  <a:gd name="T0" fmla="*/ 68 w 68"/>
                  <a:gd name="T1" fmla="*/ 0 h 381"/>
                  <a:gd name="T2" fmla="*/ 33 w 68"/>
                  <a:gd name="T3" fmla="*/ 0 h 381"/>
                  <a:gd name="T4" fmla="*/ 0 w 68"/>
                  <a:gd name="T5" fmla="*/ 0 h 381"/>
                  <a:gd name="T6" fmla="*/ 0 w 68"/>
                  <a:gd name="T7" fmla="*/ 381 h 381"/>
                  <a:gd name="T8" fmla="*/ 33 w 68"/>
                  <a:gd name="T9" fmla="*/ 381 h 381"/>
                  <a:gd name="T10" fmla="*/ 68 w 68"/>
                  <a:gd name="T11" fmla="*/ 381 h 381"/>
                  <a:gd name="T12" fmla="*/ 68 w 68"/>
                  <a:gd name="T13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81">
                    <a:moveTo>
                      <a:pt x="68" y="0"/>
                    </a:moveTo>
                    <a:lnTo>
                      <a:pt x="33" y="0"/>
                    </a:lnTo>
                    <a:lnTo>
                      <a:pt x="0" y="0"/>
                    </a:lnTo>
                    <a:lnTo>
                      <a:pt x="0" y="381"/>
                    </a:lnTo>
                    <a:lnTo>
                      <a:pt x="33" y="381"/>
                    </a:lnTo>
                    <a:lnTo>
                      <a:pt x="68" y="381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57" name="Freeform 1911"/>
              <p:cNvSpPr>
                <a:spLocks/>
              </p:cNvSpPr>
              <p:nvPr/>
            </p:nvSpPr>
            <p:spPr bwMode="auto">
              <a:xfrm>
                <a:off x="7548" y="5654"/>
                <a:ext cx="18" cy="95"/>
              </a:xfrm>
              <a:custGeom>
                <a:avLst/>
                <a:gdLst>
                  <a:gd name="T0" fmla="*/ 68 w 68"/>
                  <a:gd name="T1" fmla="*/ 0 h 381"/>
                  <a:gd name="T2" fmla="*/ 33 w 68"/>
                  <a:gd name="T3" fmla="*/ 0 h 381"/>
                  <a:gd name="T4" fmla="*/ 0 w 68"/>
                  <a:gd name="T5" fmla="*/ 0 h 381"/>
                  <a:gd name="T6" fmla="*/ 0 w 68"/>
                  <a:gd name="T7" fmla="*/ 381 h 381"/>
                  <a:gd name="T8" fmla="*/ 33 w 68"/>
                  <a:gd name="T9" fmla="*/ 381 h 381"/>
                  <a:gd name="T10" fmla="*/ 68 w 68"/>
                  <a:gd name="T11" fmla="*/ 381 h 381"/>
                  <a:gd name="T12" fmla="*/ 68 w 68"/>
                  <a:gd name="T13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81">
                    <a:moveTo>
                      <a:pt x="68" y="0"/>
                    </a:moveTo>
                    <a:lnTo>
                      <a:pt x="33" y="0"/>
                    </a:lnTo>
                    <a:lnTo>
                      <a:pt x="0" y="0"/>
                    </a:lnTo>
                    <a:lnTo>
                      <a:pt x="0" y="381"/>
                    </a:lnTo>
                    <a:lnTo>
                      <a:pt x="33" y="381"/>
                    </a:lnTo>
                    <a:lnTo>
                      <a:pt x="68" y="381"/>
                    </a:lnTo>
                    <a:lnTo>
                      <a:pt x="68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58" name="Freeform 1912"/>
              <p:cNvSpPr>
                <a:spLocks/>
              </p:cNvSpPr>
              <p:nvPr/>
            </p:nvSpPr>
            <p:spPr bwMode="auto">
              <a:xfrm>
                <a:off x="7548" y="5749"/>
                <a:ext cx="18" cy="9"/>
              </a:xfrm>
              <a:custGeom>
                <a:avLst/>
                <a:gdLst>
                  <a:gd name="T0" fmla="*/ 33 w 68"/>
                  <a:gd name="T1" fmla="*/ 0 h 34"/>
                  <a:gd name="T2" fmla="*/ 68 w 68"/>
                  <a:gd name="T3" fmla="*/ 0 h 34"/>
                  <a:gd name="T4" fmla="*/ 65 w 68"/>
                  <a:gd name="T5" fmla="*/ 10 h 34"/>
                  <a:gd name="T6" fmla="*/ 60 w 68"/>
                  <a:gd name="T7" fmla="*/ 21 h 34"/>
                  <a:gd name="T8" fmla="*/ 54 w 68"/>
                  <a:gd name="T9" fmla="*/ 27 h 34"/>
                  <a:gd name="T10" fmla="*/ 44 w 68"/>
                  <a:gd name="T11" fmla="*/ 32 h 34"/>
                  <a:gd name="T12" fmla="*/ 33 w 68"/>
                  <a:gd name="T13" fmla="*/ 34 h 34"/>
                  <a:gd name="T14" fmla="*/ 23 w 68"/>
                  <a:gd name="T15" fmla="*/ 32 h 34"/>
                  <a:gd name="T16" fmla="*/ 13 w 68"/>
                  <a:gd name="T17" fmla="*/ 27 h 34"/>
                  <a:gd name="T18" fmla="*/ 6 w 68"/>
                  <a:gd name="T19" fmla="*/ 21 h 34"/>
                  <a:gd name="T20" fmla="*/ 1 w 68"/>
                  <a:gd name="T21" fmla="*/ 10 h 34"/>
                  <a:gd name="T22" fmla="*/ 0 w 68"/>
                  <a:gd name="T23" fmla="*/ 0 h 34"/>
                  <a:gd name="T24" fmla="*/ 33 w 68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4">
                    <a:moveTo>
                      <a:pt x="33" y="0"/>
                    </a:moveTo>
                    <a:lnTo>
                      <a:pt x="68" y="0"/>
                    </a:lnTo>
                    <a:lnTo>
                      <a:pt x="65" y="10"/>
                    </a:lnTo>
                    <a:lnTo>
                      <a:pt x="60" y="21"/>
                    </a:lnTo>
                    <a:lnTo>
                      <a:pt x="54" y="27"/>
                    </a:lnTo>
                    <a:lnTo>
                      <a:pt x="44" y="32"/>
                    </a:lnTo>
                    <a:lnTo>
                      <a:pt x="33" y="34"/>
                    </a:lnTo>
                    <a:lnTo>
                      <a:pt x="23" y="32"/>
                    </a:lnTo>
                    <a:lnTo>
                      <a:pt x="13" y="27"/>
                    </a:lnTo>
                    <a:lnTo>
                      <a:pt x="6" y="21"/>
                    </a:lnTo>
                    <a:lnTo>
                      <a:pt x="1" y="10"/>
                    </a:lnTo>
                    <a:lnTo>
                      <a:pt x="0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59" name="Freeform 1913"/>
              <p:cNvSpPr>
                <a:spLocks/>
              </p:cNvSpPr>
              <p:nvPr/>
            </p:nvSpPr>
            <p:spPr bwMode="auto">
              <a:xfrm>
                <a:off x="7548" y="5749"/>
                <a:ext cx="18" cy="9"/>
              </a:xfrm>
              <a:custGeom>
                <a:avLst/>
                <a:gdLst>
                  <a:gd name="T0" fmla="*/ 68 w 68"/>
                  <a:gd name="T1" fmla="*/ 0 h 34"/>
                  <a:gd name="T2" fmla="*/ 65 w 68"/>
                  <a:gd name="T3" fmla="*/ 10 h 34"/>
                  <a:gd name="T4" fmla="*/ 60 w 68"/>
                  <a:gd name="T5" fmla="*/ 21 h 34"/>
                  <a:gd name="T6" fmla="*/ 54 w 68"/>
                  <a:gd name="T7" fmla="*/ 27 h 34"/>
                  <a:gd name="T8" fmla="*/ 44 w 68"/>
                  <a:gd name="T9" fmla="*/ 32 h 34"/>
                  <a:gd name="T10" fmla="*/ 33 w 68"/>
                  <a:gd name="T11" fmla="*/ 34 h 34"/>
                  <a:gd name="T12" fmla="*/ 23 w 68"/>
                  <a:gd name="T13" fmla="*/ 32 h 34"/>
                  <a:gd name="T14" fmla="*/ 13 w 68"/>
                  <a:gd name="T15" fmla="*/ 27 h 34"/>
                  <a:gd name="T16" fmla="*/ 6 w 68"/>
                  <a:gd name="T17" fmla="*/ 21 h 34"/>
                  <a:gd name="T18" fmla="*/ 1 w 68"/>
                  <a:gd name="T19" fmla="*/ 10 h 34"/>
                  <a:gd name="T20" fmla="*/ 0 w 68"/>
                  <a:gd name="T2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4">
                    <a:moveTo>
                      <a:pt x="68" y="0"/>
                    </a:moveTo>
                    <a:lnTo>
                      <a:pt x="65" y="10"/>
                    </a:lnTo>
                    <a:lnTo>
                      <a:pt x="60" y="21"/>
                    </a:lnTo>
                    <a:lnTo>
                      <a:pt x="54" y="27"/>
                    </a:lnTo>
                    <a:lnTo>
                      <a:pt x="44" y="32"/>
                    </a:lnTo>
                    <a:lnTo>
                      <a:pt x="33" y="34"/>
                    </a:lnTo>
                    <a:lnTo>
                      <a:pt x="23" y="32"/>
                    </a:lnTo>
                    <a:lnTo>
                      <a:pt x="13" y="27"/>
                    </a:lnTo>
                    <a:lnTo>
                      <a:pt x="6" y="21"/>
                    </a:lnTo>
                    <a:lnTo>
                      <a:pt x="1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60" name="Freeform 1914"/>
              <p:cNvSpPr>
                <a:spLocks/>
              </p:cNvSpPr>
              <p:nvPr/>
            </p:nvSpPr>
            <p:spPr bwMode="auto">
              <a:xfrm>
                <a:off x="7073" y="6607"/>
                <a:ext cx="17" cy="8"/>
              </a:xfrm>
              <a:custGeom>
                <a:avLst/>
                <a:gdLst>
                  <a:gd name="T0" fmla="*/ 33 w 68"/>
                  <a:gd name="T1" fmla="*/ 0 h 34"/>
                  <a:gd name="T2" fmla="*/ 68 w 68"/>
                  <a:gd name="T3" fmla="*/ 0 h 34"/>
                  <a:gd name="T4" fmla="*/ 66 w 68"/>
                  <a:gd name="T5" fmla="*/ 11 h 34"/>
                  <a:gd name="T6" fmla="*/ 60 w 68"/>
                  <a:gd name="T7" fmla="*/ 21 h 34"/>
                  <a:gd name="T8" fmla="*/ 54 w 68"/>
                  <a:gd name="T9" fmla="*/ 27 h 34"/>
                  <a:gd name="T10" fmla="*/ 44 w 68"/>
                  <a:gd name="T11" fmla="*/ 33 h 34"/>
                  <a:gd name="T12" fmla="*/ 33 w 68"/>
                  <a:gd name="T13" fmla="*/ 34 h 34"/>
                  <a:gd name="T14" fmla="*/ 23 w 68"/>
                  <a:gd name="T15" fmla="*/ 33 h 34"/>
                  <a:gd name="T16" fmla="*/ 13 w 68"/>
                  <a:gd name="T17" fmla="*/ 27 h 34"/>
                  <a:gd name="T18" fmla="*/ 6 w 68"/>
                  <a:gd name="T19" fmla="*/ 21 h 34"/>
                  <a:gd name="T20" fmla="*/ 1 w 68"/>
                  <a:gd name="T21" fmla="*/ 11 h 34"/>
                  <a:gd name="T22" fmla="*/ 0 w 68"/>
                  <a:gd name="T23" fmla="*/ 0 h 34"/>
                  <a:gd name="T24" fmla="*/ 33 w 68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4">
                    <a:moveTo>
                      <a:pt x="33" y="0"/>
                    </a:moveTo>
                    <a:lnTo>
                      <a:pt x="68" y="0"/>
                    </a:lnTo>
                    <a:lnTo>
                      <a:pt x="66" y="11"/>
                    </a:lnTo>
                    <a:lnTo>
                      <a:pt x="60" y="21"/>
                    </a:lnTo>
                    <a:lnTo>
                      <a:pt x="54" y="27"/>
                    </a:lnTo>
                    <a:lnTo>
                      <a:pt x="44" y="33"/>
                    </a:lnTo>
                    <a:lnTo>
                      <a:pt x="33" y="34"/>
                    </a:lnTo>
                    <a:lnTo>
                      <a:pt x="23" y="33"/>
                    </a:lnTo>
                    <a:lnTo>
                      <a:pt x="13" y="27"/>
                    </a:lnTo>
                    <a:lnTo>
                      <a:pt x="6" y="21"/>
                    </a:lnTo>
                    <a:lnTo>
                      <a:pt x="1" y="11"/>
                    </a:lnTo>
                    <a:lnTo>
                      <a:pt x="0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61" name="Freeform 1915"/>
              <p:cNvSpPr>
                <a:spLocks/>
              </p:cNvSpPr>
              <p:nvPr/>
            </p:nvSpPr>
            <p:spPr bwMode="auto">
              <a:xfrm>
                <a:off x="7073" y="6607"/>
                <a:ext cx="17" cy="8"/>
              </a:xfrm>
              <a:custGeom>
                <a:avLst/>
                <a:gdLst>
                  <a:gd name="T0" fmla="*/ 68 w 68"/>
                  <a:gd name="T1" fmla="*/ 0 h 34"/>
                  <a:gd name="T2" fmla="*/ 66 w 68"/>
                  <a:gd name="T3" fmla="*/ 11 h 34"/>
                  <a:gd name="T4" fmla="*/ 60 w 68"/>
                  <a:gd name="T5" fmla="*/ 21 h 34"/>
                  <a:gd name="T6" fmla="*/ 54 w 68"/>
                  <a:gd name="T7" fmla="*/ 27 h 34"/>
                  <a:gd name="T8" fmla="*/ 44 w 68"/>
                  <a:gd name="T9" fmla="*/ 33 h 34"/>
                  <a:gd name="T10" fmla="*/ 33 w 68"/>
                  <a:gd name="T11" fmla="*/ 34 h 34"/>
                  <a:gd name="T12" fmla="*/ 23 w 68"/>
                  <a:gd name="T13" fmla="*/ 33 h 34"/>
                  <a:gd name="T14" fmla="*/ 13 w 68"/>
                  <a:gd name="T15" fmla="*/ 27 h 34"/>
                  <a:gd name="T16" fmla="*/ 6 w 68"/>
                  <a:gd name="T17" fmla="*/ 21 h 34"/>
                  <a:gd name="T18" fmla="*/ 1 w 68"/>
                  <a:gd name="T19" fmla="*/ 11 h 34"/>
                  <a:gd name="T20" fmla="*/ 0 w 68"/>
                  <a:gd name="T2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4">
                    <a:moveTo>
                      <a:pt x="68" y="0"/>
                    </a:moveTo>
                    <a:lnTo>
                      <a:pt x="66" y="11"/>
                    </a:lnTo>
                    <a:lnTo>
                      <a:pt x="60" y="21"/>
                    </a:lnTo>
                    <a:lnTo>
                      <a:pt x="54" y="27"/>
                    </a:lnTo>
                    <a:lnTo>
                      <a:pt x="44" y="33"/>
                    </a:lnTo>
                    <a:lnTo>
                      <a:pt x="33" y="34"/>
                    </a:lnTo>
                    <a:lnTo>
                      <a:pt x="23" y="33"/>
                    </a:lnTo>
                    <a:lnTo>
                      <a:pt x="13" y="27"/>
                    </a:lnTo>
                    <a:lnTo>
                      <a:pt x="6" y="21"/>
                    </a:lnTo>
                    <a:lnTo>
                      <a:pt x="1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62" name="Freeform 1916"/>
              <p:cNvSpPr>
                <a:spLocks/>
              </p:cNvSpPr>
              <p:nvPr/>
            </p:nvSpPr>
            <p:spPr bwMode="auto">
              <a:xfrm>
                <a:off x="7073" y="5844"/>
                <a:ext cx="17" cy="763"/>
              </a:xfrm>
              <a:custGeom>
                <a:avLst/>
                <a:gdLst>
                  <a:gd name="T0" fmla="*/ 0 w 68"/>
                  <a:gd name="T1" fmla="*/ 3048 h 3048"/>
                  <a:gd name="T2" fmla="*/ 33 w 68"/>
                  <a:gd name="T3" fmla="*/ 3048 h 3048"/>
                  <a:gd name="T4" fmla="*/ 68 w 68"/>
                  <a:gd name="T5" fmla="*/ 3048 h 3048"/>
                  <a:gd name="T6" fmla="*/ 68 w 68"/>
                  <a:gd name="T7" fmla="*/ 0 h 3048"/>
                  <a:gd name="T8" fmla="*/ 33 w 68"/>
                  <a:gd name="T9" fmla="*/ 0 h 3048"/>
                  <a:gd name="T10" fmla="*/ 0 w 68"/>
                  <a:gd name="T11" fmla="*/ 0 h 3048"/>
                  <a:gd name="T12" fmla="*/ 0 w 68"/>
                  <a:gd name="T13" fmla="*/ 3048 h 3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048">
                    <a:moveTo>
                      <a:pt x="0" y="3048"/>
                    </a:moveTo>
                    <a:lnTo>
                      <a:pt x="33" y="3048"/>
                    </a:lnTo>
                    <a:lnTo>
                      <a:pt x="68" y="3048"/>
                    </a:lnTo>
                    <a:lnTo>
                      <a:pt x="68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30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63" name="Freeform 1917"/>
              <p:cNvSpPr>
                <a:spLocks/>
              </p:cNvSpPr>
              <p:nvPr/>
            </p:nvSpPr>
            <p:spPr bwMode="auto">
              <a:xfrm>
                <a:off x="7073" y="5844"/>
                <a:ext cx="17" cy="763"/>
              </a:xfrm>
              <a:custGeom>
                <a:avLst/>
                <a:gdLst>
                  <a:gd name="T0" fmla="*/ 0 w 68"/>
                  <a:gd name="T1" fmla="*/ 3048 h 3048"/>
                  <a:gd name="T2" fmla="*/ 33 w 68"/>
                  <a:gd name="T3" fmla="*/ 3048 h 3048"/>
                  <a:gd name="T4" fmla="*/ 68 w 68"/>
                  <a:gd name="T5" fmla="*/ 3048 h 3048"/>
                  <a:gd name="T6" fmla="*/ 68 w 68"/>
                  <a:gd name="T7" fmla="*/ 0 h 3048"/>
                  <a:gd name="T8" fmla="*/ 33 w 68"/>
                  <a:gd name="T9" fmla="*/ 0 h 3048"/>
                  <a:gd name="T10" fmla="*/ 0 w 68"/>
                  <a:gd name="T11" fmla="*/ 0 h 3048"/>
                  <a:gd name="T12" fmla="*/ 0 w 68"/>
                  <a:gd name="T13" fmla="*/ 3048 h 3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048">
                    <a:moveTo>
                      <a:pt x="0" y="3048"/>
                    </a:moveTo>
                    <a:lnTo>
                      <a:pt x="33" y="3048"/>
                    </a:lnTo>
                    <a:lnTo>
                      <a:pt x="68" y="3048"/>
                    </a:lnTo>
                    <a:lnTo>
                      <a:pt x="68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3048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64" name="Freeform 1918"/>
              <p:cNvSpPr>
                <a:spLocks/>
              </p:cNvSpPr>
              <p:nvPr/>
            </p:nvSpPr>
            <p:spPr bwMode="auto">
              <a:xfrm>
                <a:off x="7073" y="5836"/>
                <a:ext cx="17" cy="8"/>
              </a:xfrm>
              <a:custGeom>
                <a:avLst/>
                <a:gdLst>
                  <a:gd name="T0" fmla="*/ 33 w 68"/>
                  <a:gd name="T1" fmla="*/ 35 h 35"/>
                  <a:gd name="T2" fmla="*/ 0 w 68"/>
                  <a:gd name="T3" fmla="*/ 35 h 35"/>
                  <a:gd name="T4" fmla="*/ 1 w 68"/>
                  <a:gd name="T5" fmla="*/ 24 h 35"/>
                  <a:gd name="T6" fmla="*/ 6 w 68"/>
                  <a:gd name="T7" fmla="*/ 14 h 35"/>
                  <a:gd name="T8" fmla="*/ 13 w 68"/>
                  <a:gd name="T9" fmla="*/ 8 h 35"/>
                  <a:gd name="T10" fmla="*/ 23 w 68"/>
                  <a:gd name="T11" fmla="*/ 2 h 35"/>
                  <a:gd name="T12" fmla="*/ 33 w 68"/>
                  <a:gd name="T13" fmla="*/ 0 h 35"/>
                  <a:gd name="T14" fmla="*/ 44 w 68"/>
                  <a:gd name="T15" fmla="*/ 2 h 35"/>
                  <a:gd name="T16" fmla="*/ 54 w 68"/>
                  <a:gd name="T17" fmla="*/ 8 h 35"/>
                  <a:gd name="T18" fmla="*/ 60 w 68"/>
                  <a:gd name="T19" fmla="*/ 14 h 35"/>
                  <a:gd name="T20" fmla="*/ 66 w 68"/>
                  <a:gd name="T21" fmla="*/ 24 h 35"/>
                  <a:gd name="T22" fmla="*/ 68 w 68"/>
                  <a:gd name="T23" fmla="*/ 35 h 35"/>
                  <a:gd name="T24" fmla="*/ 33 w 68"/>
                  <a:gd name="T2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5">
                    <a:moveTo>
                      <a:pt x="33" y="35"/>
                    </a:moveTo>
                    <a:lnTo>
                      <a:pt x="0" y="35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4" y="2"/>
                    </a:lnTo>
                    <a:lnTo>
                      <a:pt x="54" y="8"/>
                    </a:lnTo>
                    <a:lnTo>
                      <a:pt x="60" y="14"/>
                    </a:lnTo>
                    <a:lnTo>
                      <a:pt x="66" y="24"/>
                    </a:lnTo>
                    <a:lnTo>
                      <a:pt x="68" y="35"/>
                    </a:lnTo>
                    <a:lnTo>
                      <a:pt x="33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65" name="Freeform 1919"/>
              <p:cNvSpPr>
                <a:spLocks/>
              </p:cNvSpPr>
              <p:nvPr/>
            </p:nvSpPr>
            <p:spPr bwMode="auto">
              <a:xfrm>
                <a:off x="7073" y="5836"/>
                <a:ext cx="17" cy="8"/>
              </a:xfrm>
              <a:custGeom>
                <a:avLst/>
                <a:gdLst>
                  <a:gd name="T0" fmla="*/ 0 w 68"/>
                  <a:gd name="T1" fmla="*/ 35 h 35"/>
                  <a:gd name="T2" fmla="*/ 1 w 68"/>
                  <a:gd name="T3" fmla="*/ 24 h 35"/>
                  <a:gd name="T4" fmla="*/ 6 w 68"/>
                  <a:gd name="T5" fmla="*/ 14 h 35"/>
                  <a:gd name="T6" fmla="*/ 13 w 68"/>
                  <a:gd name="T7" fmla="*/ 8 h 35"/>
                  <a:gd name="T8" fmla="*/ 23 w 68"/>
                  <a:gd name="T9" fmla="*/ 2 h 35"/>
                  <a:gd name="T10" fmla="*/ 33 w 68"/>
                  <a:gd name="T11" fmla="*/ 0 h 35"/>
                  <a:gd name="T12" fmla="*/ 44 w 68"/>
                  <a:gd name="T13" fmla="*/ 2 h 35"/>
                  <a:gd name="T14" fmla="*/ 54 w 68"/>
                  <a:gd name="T15" fmla="*/ 8 h 35"/>
                  <a:gd name="T16" fmla="*/ 60 w 68"/>
                  <a:gd name="T17" fmla="*/ 14 h 35"/>
                  <a:gd name="T18" fmla="*/ 66 w 68"/>
                  <a:gd name="T19" fmla="*/ 24 h 35"/>
                  <a:gd name="T20" fmla="*/ 68 w 68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lnTo>
                      <a:pt x="1" y="24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4" y="2"/>
                    </a:lnTo>
                    <a:lnTo>
                      <a:pt x="54" y="8"/>
                    </a:lnTo>
                    <a:lnTo>
                      <a:pt x="60" y="14"/>
                    </a:lnTo>
                    <a:lnTo>
                      <a:pt x="66" y="24"/>
                    </a:lnTo>
                    <a:lnTo>
                      <a:pt x="68" y="3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66" name="Freeform 1920"/>
              <p:cNvSpPr>
                <a:spLocks/>
              </p:cNvSpPr>
              <p:nvPr/>
            </p:nvSpPr>
            <p:spPr bwMode="auto">
              <a:xfrm>
                <a:off x="7132" y="5967"/>
                <a:ext cx="13" cy="36"/>
              </a:xfrm>
              <a:custGeom>
                <a:avLst/>
                <a:gdLst>
                  <a:gd name="T0" fmla="*/ 52 w 52"/>
                  <a:gd name="T1" fmla="*/ 0 h 145"/>
                  <a:gd name="T2" fmla="*/ 34 w 52"/>
                  <a:gd name="T3" fmla="*/ 8 h 145"/>
                  <a:gd name="T4" fmla="*/ 0 w 52"/>
                  <a:gd name="T5" fmla="*/ 138 h 145"/>
                  <a:gd name="T6" fmla="*/ 6 w 52"/>
                  <a:gd name="T7" fmla="*/ 145 h 145"/>
                  <a:gd name="T8" fmla="*/ 15 w 52"/>
                  <a:gd name="T9" fmla="*/ 138 h 145"/>
                  <a:gd name="T10" fmla="*/ 52 w 52"/>
                  <a:gd name="T11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2" h="145">
                    <a:moveTo>
                      <a:pt x="52" y="0"/>
                    </a:moveTo>
                    <a:lnTo>
                      <a:pt x="34" y="8"/>
                    </a:lnTo>
                    <a:lnTo>
                      <a:pt x="0" y="138"/>
                    </a:lnTo>
                    <a:lnTo>
                      <a:pt x="6" y="145"/>
                    </a:lnTo>
                    <a:lnTo>
                      <a:pt x="15" y="138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67" name="Freeform 1921"/>
              <p:cNvSpPr>
                <a:spLocks/>
              </p:cNvSpPr>
              <p:nvPr/>
            </p:nvSpPr>
            <p:spPr bwMode="auto">
              <a:xfrm>
                <a:off x="7113" y="5965"/>
                <a:ext cx="32" cy="38"/>
              </a:xfrm>
              <a:custGeom>
                <a:avLst/>
                <a:gdLst>
                  <a:gd name="T0" fmla="*/ 122 w 128"/>
                  <a:gd name="T1" fmla="*/ 0 h 153"/>
                  <a:gd name="T2" fmla="*/ 46 w 128"/>
                  <a:gd name="T3" fmla="*/ 0 h 153"/>
                  <a:gd name="T4" fmla="*/ 37 w 128"/>
                  <a:gd name="T5" fmla="*/ 8 h 153"/>
                  <a:gd name="T6" fmla="*/ 0 w 128"/>
                  <a:gd name="T7" fmla="*/ 146 h 153"/>
                  <a:gd name="T8" fmla="*/ 6 w 128"/>
                  <a:gd name="T9" fmla="*/ 153 h 153"/>
                  <a:gd name="T10" fmla="*/ 15 w 128"/>
                  <a:gd name="T11" fmla="*/ 146 h 153"/>
                  <a:gd name="T12" fmla="*/ 50 w 128"/>
                  <a:gd name="T13" fmla="*/ 16 h 153"/>
                  <a:gd name="T14" fmla="*/ 110 w 128"/>
                  <a:gd name="T15" fmla="*/ 16 h 153"/>
                  <a:gd name="T16" fmla="*/ 128 w 128"/>
                  <a:gd name="T17" fmla="*/ 8 h 153"/>
                  <a:gd name="T18" fmla="*/ 122 w 128"/>
                  <a:gd name="T19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8" h="153">
                    <a:moveTo>
                      <a:pt x="122" y="0"/>
                    </a:moveTo>
                    <a:lnTo>
                      <a:pt x="46" y="0"/>
                    </a:lnTo>
                    <a:lnTo>
                      <a:pt x="37" y="8"/>
                    </a:lnTo>
                    <a:lnTo>
                      <a:pt x="0" y="146"/>
                    </a:lnTo>
                    <a:lnTo>
                      <a:pt x="6" y="153"/>
                    </a:lnTo>
                    <a:lnTo>
                      <a:pt x="15" y="146"/>
                    </a:lnTo>
                    <a:lnTo>
                      <a:pt x="50" y="16"/>
                    </a:lnTo>
                    <a:lnTo>
                      <a:pt x="110" y="16"/>
                    </a:lnTo>
                    <a:lnTo>
                      <a:pt x="128" y="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68" name="Freeform 1922"/>
              <p:cNvSpPr>
                <a:spLocks/>
              </p:cNvSpPr>
              <p:nvPr/>
            </p:nvSpPr>
            <p:spPr bwMode="auto">
              <a:xfrm>
                <a:off x="7145" y="5980"/>
                <a:ext cx="14" cy="21"/>
              </a:xfrm>
              <a:custGeom>
                <a:avLst/>
                <a:gdLst>
                  <a:gd name="T0" fmla="*/ 29 w 54"/>
                  <a:gd name="T1" fmla="*/ 0 h 85"/>
                  <a:gd name="T2" fmla="*/ 18 w 54"/>
                  <a:gd name="T3" fmla="*/ 11 h 85"/>
                  <a:gd name="T4" fmla="*/ 9 w 54"/>
                  <a:gd name="T5" fmla="*/ 27 h 85"/>
                  <a:gd name="T6" fmla="*/ 2 w 54"/>
                  <a:gd name="T7" fmla="*/ 58 h 85"/>
                  <a:gd name="T8" fmla="*/ 0 w 54"/>
                  <a:gd name="T9" fmla="*/ 71 h 85"/>
                  <a:gd name="T10" fmla="*/ 5 w 54"/>
                  <a:gd name="T11" fmla="*/ 85 h 85"/>
                  <a:gd name="T12" fmla="*/ 34 w 54"/>
                  <a:gd name="T13" fmla="*/ 81 h 85"/>
                  <a:gd name="T14" fmla="*/ 33 w 54"/>
                  <a:gd name="T15" fmla="*/ 81 h 85"/>
                  <a:gd name="T16" fmla="*/ 20 w 54"/>
                  <a:gd name="T17" fmla="*/ 74 h 85"/>
                  <a:gd name="T18" fmla="*/ 18 w 54"/>
                  <a:gd name="T19" fmla="*/ 74 h 85"/>
                  <a:gd name="T20" fmla="*/ 17 w 54"/>
                  <a:gd name="T21" fmla="*/ 58 h 85"/>
                  <a:gd name="T22" fmla="*/ 25 w 54"/>
                  <a:gd name="T23" fmla="*/ 27 h 85"/>
                  <a:gd name="T24" fmla="*/ 25 w 54"/>
                  <a:gd name="T25" fmla="*/ 27 h 85"/>
                  <a:gd name="T26" fmla="*/ 36 w 54"/>
                  <a:gd name="T27" fmla="*/ 12 h 85"/>
                  <a:gd name="T28" fmla="*/ 36 w 54"/>
                  <a:gd name="T29" fmla="*/ 11 h 85"/>
                  <a:gd name="T30" fmla="*/ 54 w 54"/>
                  <a:gd name="T31" fmla="*/ 5 h 85"/>
                  <a:gd name="T32" fmla="*/ 29 w 54"/>
                  <a:gd name="T33" fmla="*/ 0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" h="85">
                    <a:moveTo>
                      <a:pt x="29" y="0"/>
                    </a:moveTo>
                    <a:lnTo>
                      <a:pt x="18" y="11"/>
                    </a:lnTo>
                    <a:lnTo>
                      <a:pt x="9" y="27"/>
                    </a:lnTo>
                    <a:lnTo>
                      <a:pt x="2" y="58"/>
                    </a:lnTo>
                    <a:lnTo>
                      <a:pt x="0" y="71"/>
                    </a:lnTo>
                    <a:lnTo>
                      <a:pt x="5" y="85"/>
                    </a:lnTo>
                    <a:lnTo>
                      <a:pt x="34" y="81"/>
                    </a:lnTo>
                    <a:lnTo>
                      <a:pt x="33" y="81"/>
                    </a:lnTo>
                    <a:lnTo>
                      <a:pt x="20" y="74"/>
                    </a:lnTo>
                    <a:lnTo>
                      <a:pt x="18" y="74"/>
                    </a:lnTo>
                    <a:lnTo>
                      <a:pt x="17" y="58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36" y="12"/>
                    </a:lnTo>
                    <a:lnTo>
                      <a:pt x="36" y="11"/>
                    </a:lnTo>
                    <a:lnTo>
                      <a:pt x="54" y="5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69" name="Freeform 1923"/>
              <p:cNvSpPr>
                <a:spLocks/>
              </p:cNvSpPr>
              <p:nvPr/>
            </p:nvSpPr>
            <p:spPr bwMode="auto">
              <a:xfrm>
                <a:off x="7147" y="5977"/>
                <a:ext cx="20" cy="26"/>
              </a:xfrm>
              <a:custGeom>
                <a:avLst/>
                <a:gdLst>
                  <a:gd name="T0" fmla="*/ 53 w 83"/>
                  <a:gd name="T1" fmla="*/ 0 h 106"/>
                  <a:gd name="T2" fmla="*/ 40 w 83"/>
                  <a:gd name="T3" fmla="*/ 1 h 106"/>
                  <a:gd name="T4" fmla="*/ 24 w 83"/>
                  <a:gd name="T5" fmla="*/ 10 h 106"/>
                  <a:gd name="T6" fmla="*/ 49 w 83"/>
                  <a:gd name="T7" fmla="*/ 15 h 106"/>
                  <a:gd name="T8" fmla="*/ 49 w 83"/>
                  <a:gd name="T9" fmla="*/ 15 h 106"/>
                  <a:gd name="T10" fmla="*/ 64 w 83"/>
                  <a:gd name="T11" fmla="*/ 22 h 106"/>
                  <a:gd name="T12" fmla="*/ 64 w 83"/>
                  <a:gd name="T13" fmla="*/ 22 h 106"/>
                  <a:gd name="T14" fmla="*/ 66 w 83"/>
                  <a:gd name="T15" fmla="*/ 37 h 106"/>
                  <a:gd name="T16" fmla="*/ 57 w 83"/>
                  <a:gd name="T17" fmla="*/ 68 h 106"/>
                  <a:gd name="T18" fmla="*/ 57 w 83"/>
                  <a:gd name="T19" fmla="*/ 68 h 106"/>
                  <a:gd name="T20" fmla="*/ 47 w 83"/>
                  <a:gd name="T21" fmla="*/ 84 h 106"/>
                  <a:gd name="T22" fmla="*/ 46 w 83"/>
                  <a:gd name="T23" fmla="*/ 85 h 106"/>
                  <a:gd name="T24" fmla="*/ 29 w 83"/>
                  <a:gd name="T25" fmla="*/ 91 h 106"/>
                  <a:gd name="T26" fmla="*/ 0 w 83"/>
                  <a:gd name="T27" fmla="*/ 95 h 106"/>
                  <a:gd name="T28" fmla="*/ 9 w 83"/>
                  <a:gd name="T29" fmla="*/ 103 h 106"/>
                  <a:gd name="T30" fmla="*/ 25 w 83"/>
                  <a:gd name="T31" fmla="*/ 106 h 106"/>
                  <a:gd name="T32" fmla="*/ 38 w 83"/>
                  <a:gd name="T33" fmla="*/ 104 h 106"/>
                  <a:gd name="T34" fmla="*/ 55 w 83"/>
                  <a:gd name="T35" fmla="*/ 95 h 106"/>
                  <a:gd name="T36" fmla="*/ 65 w 83"/>
                  <a:gd name="T37" fmla="*/ 85 h 106"/>
                  <a:gd name="T38" fmla="*/ 73 w 83"/>
                  <a:gd name="T39" fmla="*/ 68 h 106"/>
                  <a:gd name="T40" fmla="*/ 80 w 83"/>
                  <a:gd name="T41" fmla="*/ 37 h 106"/>
                  <a:gd name="T42" fmla="*/ 83 w 83"/>
                  <a:gd name="T43" fmla="*/ 24 h 106"/>
                  <a:gd name="T44" fmla="*/ 78 w 83"/>
                  <a:gd name="T45" fmla="*/ 10 h 106"/>
                  <a:gd name="T46" fmla="*/ 69 w 83"/>
                  <a:gd name="T47" fmla="*/ 4 h 106"/>
                  <a:gd name="T48" fmla="*/ 53 w 83"/>
                  <a:gd name="T4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3" h="106">
                    <a:moveTo>
                      <a:pt x="53" y="0"/>
                    </a:moveTo>
                    <a:lnTo>
                      <a:pt x="40" y="1"/>
                    </a:lnTo>
                    <a:lnTo>
                      <a:pt x="24" y="10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6" y="37"/>
                    </a:lnTo>
                    <a:lnTo>
                      <a:pt x="57" y="68"/>
                    </a:lnTo>
                    <a:lnTo>
                      <a:pt x="57" y="68"/>
                    </a:lnTo>
                    <a:lnTo>
                      <a:pt x="47" y="84"/>
                    </a:lnTo>
                    <a:lnTo>
                      <a:pt x="46" y="85"/>
                    </a:lnTo>
                    <a:lnTo>
                      <a:pt x="29" y="91"/>
                    </a:lnTo>
                    <a:lnTo>
                      <a:pt x="0" y="95"/>
                    </a:lnTo>
                    <a:lnTo>
                      <a:pt x="9" y="103"/>
                    </a:lnTo>
                    <a:lnTo>
                      <a:pt x="25" y="106"/>
                    </a:lnTo>
                    <a:lnTo>
                      <a:pt x="38" y="104"/>
                    </a:lnTo>
                    <a:lnTo>
                      <a:pt x="55" y="95"/>
                    </a:lnTo>
                    <a:lnTo>
                      <a:pt x="65" y="85"/>
                    </a:lnTo>
                    <a:lnTo>
                      <a:pt x="73" y="68"/>
                    </a:lnTo>
                    <a:lnTo>
                      <a:pt x="80" y="37"/>
                    </a:lnTo>
                    <a:lnTo>
                      <a:pt x="83" y="24"/>
                    </a:lnTo>
                    <a:lnTo>
                      <a:pt x="78" y="10"/>
                    </a:lnTo>
                    <a:lnTo>
                      <a:pt x="69" y="4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70" name="Freeform 1924"/>
              <p:cNvSpPr>
                <a:spLocks/>
              </p:cNvSpPr>
              <p:nvPr/>
            </p:nvSpPr>
            <p:spPr bwMode="auto">
              <a:xfrm>
                <a:off x="7172" y="5980"/>
                <a:ext cx="19" cy="23"/>
              </a:xfrm>
              <a:custGeom>
                <a:avLst/>
                <a:gdLst>
                  <a:gd name="T0" fmla="*/ 24 w 77"/>
                  <a:gd name="T1" fmla="*/ 0 h 95"/>
                  <a:gd name="T2" fmla="*/ 13 w 77"/>
                  <a:gd name="T3" fmla="*/ 19 h 95"/>
                  <a:gd name="T4" fmla="*/ 0 w 77"/>
                  <a:gd name="T5" fmla="*/ 65 h 95"/>
                  <a:gd name="T6" fmla="*/ 0 w 77"/>
                  <a:gd name="T7" fmla="*/ 69 h 95"/>
                  <a:gd name="T8" fmla="*/ 4 w 77"/>
                  <a:gd name="T9" fmla="*/ 87 h 95"/>
                  <a:gd name="T10" fmla="*/ 5 w 77"/>
                  <a:gd name="T11" fmla="*/ 88 h 95"/>
                  <a:gd name="T12" fmla="*/ 22 w 77"/>
                  <a:gd name="T13" fmla="*/ 95 h 95"/>
                  <a:gd name="T14" fmla="*/ 37 w 77"/>
                  <a:gd name="T15" fmla="*/ 95 h 95"/>
                  <a:gd name="T16" fmla="*/ 41 w 77"/>
                  <a:gd name="T17" fmla="*/ 95 h 95"/>
                  <a:gd name="T18" fmla="*/ 62 w 77"/>
                  <a:gd name="T19" fmla="*/ 87 h 95"/>
                  <a:gd name="T20" fmla="*/ 64 w 77"/>
                  <a:gd name="T21" fmla="*/ 83 h 95"/>
                  <a:gd name="T22" fmla="*/ 27 w 77"/>
                  <a:gd name="T23" fmla="*/ 80 h 95"/>
                  <a:gd name="T24" fmla="*/ 17 w 77"/>
                  <a:gd name="T25" fmla="*/ 75 h 95"/>
                  <a:gd name="T26" fmla="*/ 15 w 77"/>
                  <a:gd name="T27" fmla="*/ 65 h 95"/>
                  <a:gd name="T28" fmla="*/ 27 w 77"/>
                  <a:gd name="T29" fmla="*/ 19 h 95"/>
                  <a:gd name="T30" fmla="*/ 35 w 77"/>
                  <a:gd name="T31" fmla="*/ 8 h 95"/>
                  <a:gd name="T32" fmla="*/ 46 w 77"/>
                  <a:gd name="T33" fmla="*/ 4 h 95"/>
                  <a:gd name="T34" fmla="*/ 77 w 77"/>
                  <a:gd name="T35" fmla="*/ 4 h 95"/>
                  <a:gd name="T36" fmla="*/ 24 w 77"/>
                  <a:gd name="T3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7" h="95">
                    <a:moveTo>
                      <a:pt x="24" y="0"/>
                    </a:moveTo>
                    <a:lnTo>
                      <a:pt x="13" y="19"/>
                    </a:lnTo>
                    <a:lnTo>
                      <a:pt x="0" y="65"/>
                    </a:lnTo>
                    <a:lnTo>
                      <a:pt x="0" y="69"/>
                    </a:lnTo>
                    <a:lnTo>
                      <a:pt x="4" y="87"/>
                    </a:lnTo>
                    <a:lnTo>
                      <a:pt x="5" y="88"/>
                    </a:lnTo>
                    <a:lnTo>
                      <a:pt x="22" y="95"/>
                    </a:lnTo>
                    <a:lnTo>
                      <a:pt x="37" y="95"/>
                    </a:lnTo>
                    <a:lnTo>
                      <a:pt x="41" y="95"/>
                    </a:lnTo>
                    <a:lnTo>
                      <a:pt x="62" y="87"/>
                    </a:lnTo>
                    <a:lnTo>
                      <a:pt x="64" y="83"/>
                    </a:lnTo>
                    <a:lnTo>
                      <a:pt x="27" y="80"/>
                    </a:lnTo>
                    <a:lnTo>
                      <a:pt x="17" y="75"/>
                    </a:lnTo>
                    <a:lnTo>
                      <a:pt x="15" y="65"/>
                    </a:lnTo>
                    <a:lnTo>
                      <a:pt x="27" y="19"/>
                    </a:lnTo>
                    <a:lnTo>
                      <a:pt x="35" y="8"/>
                    </a:lnTo>
                    <a:lnTo>
                      <a:pt x="46" y="4"/>
                    </a:lnTo>
                    <a:lnTo>
                      <a:pt x="77" y="4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71" name="Freeform 1925"/>
              <p:cNvSpPr>
                <a:spLocks/>
              </p:cNvSpPr>
              <p:nvPr/>
            </p:nvSpPr>
            <p:spPr bwMode="auto">
              <a:xfrm>
                <a:off x="7178" y="5965"/>
                <a:ext cx="19" cy="36"/>
              </a:xfrm>
              <a:custGeom>
                <a:avLst/>
                <a:gdLst>
                  <a:gd name="T0" fmla="*/ 55 w 78"/>
                  <a:gd name="T1" fmla="*/ 0 h 141"/>
                  <a:gd name="T2" fmla="*/ 31 w 78"/>
                  <a:gd name="T3" fmla="*/ 0 h 141"/>
                  <a:gd name="T4" fmla="*/ 22 w 78"/>
                  <a:gd name="T5" fmla="*/ 8 h 141"/>
                  <a:gd name="T6" fmla="*/ 27 w 78"/>
                  <a:gd name="T7" fmla="*/ 16 h 141"/>
                  <a:gd name="T8" fmla="*/ 51 w 78"/>
                  <a:gd name="T9" fmla="*/ 16 h 141"/>
                  <a:gd name="T10" fmla="*/ 60 w 78"/>
                  <a:gd name="T11" fmla="*/ 21 h 141"/>
                  <a:gd name="T12" fmla="*/ 61 w 78"/>
                  <a:gd name="T13" fmla="*/ 31 h 141"/>
                  <a:gd name="T14" fmla="*/ 57 w 78"/>
                  <a:gd name="T15" fmla="*/ 47 h 141"/>
                  <a:gd name="T16" fmla="*/ 27 w 78"/>
                  <a:gd name="T17" fmla="*/ 47 h 141"/>
                  <a:gd name="T18" fmla="*/ 24 w 78"/>
                  <a:gd name="T19" fmla="*/ 47 h 141"/>
                  <a:gd name="T20" fmla="*/ 3 w 78"/>
                  <a:gd name="T21" fmla="*/ 56 h 141"/>
                  <a:gd name="T22" fmla="*/ 0 w 78"/>
                  <a:gd name="T23" fmla="*/ 58 h 141"/>
                  <a:gd name="T24" fmla="*/ 53 w 78"/>
                  <a:gd name="T25" fmla="*/ 62 h 141"/>
                  <a:gd name="T26" fmla="*/ 36 w 78"/>
                  <a:gd name="T27" fmla="*/ 123 h 141"/>
                  <a:gd name="T28" fmla="*/ 30 w 78"/>
                  <a:gd name="T29" fmla="*/ 133 h 141"/>
                  <a:gd name="T30" fmla="*/ 17 w 78"/>
                  <a:gd name="T31" fmla="*/ 138 h 141"/>
                  <a:gd name="T32" fmla="*/ 3 w 78"/>
                  <a:gd name="T33" fmla="*/ 138 h 141"/>
                  <a:gd name="T34" fmla="*/ 40 w 78"/>
                  <a:gd name="T35" fmla="*/ 141 h 141"/>
                  <a:gd name="T36" fmla="*/ 52 w 78"/>
                  <a:gd name="T37" fmla="*/ 123 h 141"/>
                  <a:gd name="T38" fmla="*/ 76 w 78"/>
                  <a:gd name="T39" fmla="*/ 31 h 141"/>
                  <a:gd name="T40" fmla="*/ 78 w 78"/>
                  <a:gd name="T41" fmla="*/ 28 h 141"/>
                  <a:gd name="T42" fmla="*/ 74 w 78"/>
                  <a:gd name="T43" fmla="*/ 9 h 141"/>
                  <a:gd name="T44" fmla="*/ 71 w 78"/>
                  <a:gd name="T45" fmla="*/ 7 h 141"/>
                  <a:gd name="T46" fmla="*/ 55 w 78"/>
                  <a:gd name="T47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78" h="141">
                    <a:moveTo>
                      <a:pt x="55" y="0"/>
                    </a:moveTo>
                    <a:lnTo>
                      <a:pt x="31" y="0"/>
                    </a:lnTo>
                    <a:lnTo>
                      <a:pt x="22" y="8"/>
                    </a:lnTo>
                    <a:lnTo>
                      <a:pt x="27" y="16"/>
                    </a:lnTo>
                    <a:lnTo>
                      <a:pt x="51" y="16"/>
                    </a:lnTo>
                    <a:lnTo>
                      <a:pt x="60" y="21"/>
                    </a:lnTo>
                    <a:lnTo>
                      <a:pt x="61" y="31"/>
                    </a:lnTo>
                    <a:lnTo>
                      <a:pt x="57" y="47"/>
                    </a:lnTo>
                    <a:lnTo>
                      <a:pt x="27" y="47"/>
                    </a:lnTo>
                    <a:lnTo>
                      <a:pt x="24" y="47"/>
                    </a:lnTo>
                    <a:lnTo>
                      <a:pt x="3" y="56"/>
                    </a:lnTo>
                    <a:lnTo>
                      <a:pt x="0" y="58"/>
                    </a:lnTo>
                    <a:lnTo>
                      <a:pt x="53" y="62"/>
                    </a:lnTo>
                    <a:lnTo>
                      <a:pt x="36" y="123"/>
                    </a:lnTo>
                    <a:lnTo>
                      <a:pt x="30" y="133"/>
                    </a:lnTo>
                    <a:lnTo>
                      <a:pt x="17" y="138"/>
                    </a:lnTo>
                    <a:lnTo>
                      <a:pt x="3" y="138"/>
                    </a:lnTo>
                    <a:lnTo>
                      <a:pt x="40" y="141"/>
                    </a:lnTo>
                    <a:lnTo>
                      <a:pt x="52" y="123"/>
                    </a:lnTo>
                    <a:lnTo>
                      <a:pt x="76" y="31"/>
                    </a:lnTo>
                    <a:lnTo>
                      <a:pt x="78" y="28"/>
                    </a:lnTo>
                    <a:lnTo>
                      <a:pt x="74" y="9"/>
                    </a:lnTo>
                    <a:lnTo>
                      <a:pt x="71" y="7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72" name="Freeform 1926"/>
              <p:cNvSpPr>
                <a:spLocks/>
              </p:cNvSpPr>
              <p:nvPr/>
            </p:nvSpPr>
            <p:spPr bwMode="auto">
              <a:xfrm>
                <a:off x="7212" y="5979"/>
                <a:ext cx="9" cy="24"/>
              </a:xfrm>
              <a:custGeom>
                <a:avLst/>
                <a:gdLst>
                  <a:gd name="T0" fmla="*/ 31 w 35"/>
                  <a:gd name="T1" fmla="*/ 0 h 97"/>
                  <a:gd name="T2" fmla="*/ 8 w 35"/>
                  <a:gd name="T3" fmla="*/ 6 h 97"/>
                  <a:gd name="T4" fmla="*/ 17 w 35"/>
                  <a:gd name="T5" fmla="*/ 10 h 97"/>
                  <a:gd name="T6" fmla="*/ 19 w 35"/>
                  <a:gd name="T7" fmla="*/ 21 h 97"/>
                  <a:gd name="T8" fmla="*/ 0 w 35"/>
                  <a:gd name="T9" fmla="*/ 90 h 97"/>
                  <a:gd name="T10" fmla="*/ 6 w 35"/>
                  <a:gd name="T11" fmla="*/ 97 h 97"/>
                  <a:gd name="T12" fmla="*/ 15 w 35"/>
                  <a:gd name="T13" fmla="*/ 90 h 97"/>
                  <a:gd name="T14" fmla="*/ 33 w 35"/>
                  <a:gd name="T15" fmla="*/ 21 h 97"/>
                  <a:gd name="T16" fmla="*/ 35 w 35"/>
                  <a:gd name="T17" fmla="*/ 14 h 97"/>
                  <a:gd name="T18" fmla="*/ 31 w 3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97">
                    <a:moveTo>
                      <a:pt x="31" y="0"/>
                    </a:moveTo>
                    <a:lnTo>
                      <a:pt x="8" y="6"/>
                    </a:lnTo>
                    <a:lnTo>
                      <a:pt x="17" y="10"/>
                    </a:lnTo>
                    <a:lnTo>
                      <a:pt x="19" y="21"/>
                    </a:lnTo>
                    <a:lnTo>
                      <a:pt x="0" y="90"/>
                    </a:lnTo>
                    <a:lnTo>
                      <a:pt x="6" y="97"/>
                    </a:lnTo>
                    <a:lnTo>
                      <a:pt x="15" y="90"/>
                    </a:lnTo>
                    <a:lnTo>
                      <a:pt x="33" y="21"/>
                    </a:lnTo>
                    <a:lnTo>
                      <a:pt x="35" y="1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73" name="Freeform 1927"/>
              <p:cNvSpPr>
                <a:spLocks/>
              </p:cNvSpPr>
              <p:nvPr/>
            </p:nvSpPr>
            <p:spPr bwMode="auto">
              <a:xfrm>
                <a:off x="7197" y="5977"/>
                <a:ext cx="23" cy="26"/>
              </a:xfrm>
              <a:custGeom>
                <a:avLst/>
                <a:gdLst>
                  <a:gd name="T0" fmla="*/ 73 w 92"/>
                  <a:gd name="T1" fmla="*/ 0 h 106"/>
                  <a:gd name="T2" fmla="*/ 35 w 92"/>
                  <a:gd name="T3" fmla="*/ 0 h 106"/>
                  <a:gd name="T4" fmla="*/ 25 w 92"/>
                  <a:gd name="T5" fmla="*/ 8 h 106"/>
                  <a:gd name="T6" fmla="*/ 0 w 92"/>
                  <a:gd name="T7" fmla="*/ 99 h 106"/>
                  <a:gd name="T8" fmla="*/ 6 w 92"/>
                  <a:gd name="T9" fmla="*/ 106 h 106"/>
                  <a:gd name="T10" fmla="*/ 16 w 92"/>
                  <a:gd name="T11" fmla="*/ 99 h 106"/>
                  <a:gd name="T12" fmla="*/ 38 w 92"/>
                  <a:gd name="T13" fmla="*/ 15 h 106"/>
                  <a:gd name="T14" fmla="*/ 69 w 92"/>
                  <a:gd name="T15" fmla="*/ 15 h 106"/>
                  <a:gd name="T16" fmla="*/ 92 w 92"/>
                  <a:gd name="T17" fmla="*/ 9 h 106"/>
                  <a:gd name="T18" fmla="*/ 88 w 92"/>
                  <a:gd name="T19" fmla="*/ 4 h 106"/>
                  <a:gd name="T20" fmla="*/ 73 w 92"/>
                  <a:gd name="T21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106">
                    <a:moveTo>
                      <a:pt x="73" y="0"/>
                    </a:moveTo>
                    <a:lnTo>
                      <a:pt x="35" y="0"/>
                    </a:lnTo>
                    <a:lnTo>
                      <a:pt x="25" y="8"/>
                    </a:lnTo>
                    <a:lnTo>
                      <a:pt x="0" y="99"/>
                    </a:lnTo>
                    <a:lnTo>
                      <a:pt x="6" y="106"/>
                    </a:lnTo>
                    <a:lnTo>
                      <a:pt x="16" y="99"/>
                    </a:lnTo>
                    <a:lnTo>
                      <a:pt x="38" y="15"/>
                    </a:lnTo>
                    <a:lnTo>
                      <a:pt x="69" y="15"/>
                    </a:lnTo>
                    <a:lnTo>
                      <a:pt x="92" y="9"/>
                    </a:lnTo>
                    <a:lnTo>
                      <a:pt x="88" y="4"/>
                    </a:lnTo>
                    <a:lnTo>
                      <a:pt x="7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74" name="Freeform 1928"/>
              <p:cNvSpPr>
                <a:spLocks/>
              </p:cNvSpPr>
              <p:nvPr/>
            </p:nvSpPr>
            <p:spPr bwMode="auto">
              <a:xfrm>
                <a:off x="7225" y="5977"/>
                <a:ext cx="9" cy="24"/>
              </a:xfrm>
              <a:custGeom>
                <a:avLst/>
                <a:gdLst>
                  <a:gd name="T0" fmla="*/ 29 w 35"/>
                  <a:gd name="T1" fmla="*/ 0 h 98"/>
                  <a:gd name="T2" fmla="*/ 20 w 35"/>
                  <a:gd name="T3" fmla="*/ 8 h 98"/>
                  <a:gd name="T4" fmla="*/ 0 w 35"/>
                  <a:gd name="T5" fmla="*/ 76 h 98"/>
                  <a:gd name="T6" fmla="*/ 0 w 35"/>
                  <a:gd name="T7" fmla="*/ 82 h 98"/>
                  <a:gd name="T8" fmla="*/ 4 w 35"/>
                  <a:gd name="T9" fmla="*/ 98 h 98"/>
                  <a:gd name="T10" fmla="*/ 27 w 35"/>
                  <a:gd name="T11" fmla="*/ 91 h 98"/>
                  <a:gd name="T12" fmla="*/ 18 w 35"/>
                  <a:gd name="T13" fmla="*/ 86 h 98"/>
                  <a:gd name="T14" fmla="*/ 16 w 35"/>
                  <a:gd name="T15" fmla="*/ 76 h 98"/>
                  <a:gd name="T16" fmla="*/ 35 w 35"/>
                  <a:gd name="T17" fmla="*/ 8 h 98"/>
                  <a:gd name="T18" fmla="*/ 29 w 35"/>
                  <a:gd name="T1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98">
                    <a:moveTo>
                      <a:pt x="29" y="0"/>
                    </a:moveTo>
                    <a:lnTo>
                      <a:pt x="20" y="8"/>
                    </a:lnTo>
                    <a:lnTo>
                      <a:pt x="0" y="76"/>
                    </a:lnTo>
                    <a:lnTo>
                      <a:pt x="0" y="82"/>
                    </a:lnTo>
                    <a:lnTo>
                      <a:pt x="4" y="98"/>
                    </a:lnTo>
                    <a:lnTo>
                      <a:pt x="27" y="91"/>
                    </a:lnTo>
                    <a:lnTo>
                      <a:pt x="18" y="86"/>
                    </a:lnTo>
                    <a:lnTo>
                      <a:pt x="16" y="76"/>
                    </a:lnTo>
                    <a:lnTo>
                      <a:pt x="35" y="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75" name="Freeform 1929"/>
              <p:cNvSpPr>
                <a:spLocks/>
              </p:cNvSpPr>
              <p:nvPr/>
            </p:nvSpPr>
            <p:spPr bwMode="auto">
              <a:xfrm>
                <a:off x="7226" y="5977"/>
                <a:ext cx="23" cy="26"/>
              </a:xfrm>
              <a:custGeom>
                <a:avLst/>
                <a:gdLst>
                  <a:gd name="T0" fmla="*/ 85 w 92"/>
                  <a:gd name="T1" fmla="*/ 0 h 106"/>
                  <a:gd name="T2" fmla="*/ 76 w 92"/>
                  <a:gd name="T3" fmla="*/ 8 h 106"/>
                  <a:gd name="T4" fmla="*/ 54 w 92"/>
                  <a:gd name="T5" fmla="*/ 91 h 106"/>
                  <a:gd name="T6" fmla="*/ 23 w 92"/>
                  <a:gd name="T7" fmla="*/ 91 h 106"/>
                  <a:gd name="T8" fmla="*/ 0 w 92"/>
                  <a:gd name="T9" fmla="*/ 98 h 106"/>
                  <a:gd name="T10" fmla="*/ 4 w 92"/>
                  <a:gd name="T11" fmla="*/ 102 h 106"/>
                  <a:gd name="T12" fmla="*/ 20 w 92"/>
                  <a:gd name="T13" fmla="*/ 106 h 106"/>
                  <a:gd name="T14" fmla="*/ 57 w 92"/>
                  <a:gd name="T15" fmla="*/ 106 h 106"/>
                  <a:gd name="T16" fmla="*/ 67 w 92"/>
                  <a:gd name="T17" fmla="*/ 99 h 106"/>
                  <a:gd name="T18" fmla="*/ 92 w 92"/>
                  <a:gd name="T19" fmla="*/ 8 h 106"/>
                  <a:gd name="T20" fmla="*/ 85 w 92"/>
                  <a:gd name="T21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106">
                    <a:moveTo>
                      <a:pt x="85" y="0"/>
                    </a:moveTo>
                    <a:lnTo>
                      <a:pt x="76" y="8"/>
                    </a:lnTo>
                    <a:lnTo>
                      <a:pt x="54" y="91"/>
                    </a:lnTo>
                    <a:lnTo>
                      <a:pt x="23" y="91"/>
                    </a:lnTo>
                    <a:lnTo>
                      <a:pt x="0" y="98"/>
                    </a:lnTo>
                    <a:lnTo>
                      <a:pt x="4" y="102"/>
                    </a:lnTo>
                    <a:lnTo>
                      <a:pt x="20" y="106"/>
                    </a:lnTo>
                    <a:lnTo>
                      <a:pt x="57" y="106"/>
                    </a:lnTo>
                    <a:lnTo>
                      <a:pt x="67" y="99"/>
                    </a:lnTo>
                    <a:lnTo>
                      <a:pt x="92" y="8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76" name="Freeform 1930"/>
              <p:cNvSpPr>
                <a:spLocks/>
              </p:cNvSpPr>
              <p:nvPr/>
            </p:nvSpPr>
            <p:spPr bwMode="auto">
              <a:xfrm>
                <a:off x="7251" y="5977"/>
                <a:ext cx="21" cy="26"/>
              </a:xfrm>
              <a:custGeom>
                <a:avLst/>
                <a:gdLst>
                  <a:gd name="T0" fmla="*/ 75 w 81"/>
                  <a:gd name="T1" fmla="*/ 0 h 106"/>
                  <a:gd name="T2" fmla="*/ 53 w 81"/>
                  <a:gd name="T3" fmla="*/ 0 h 106"/>
                  <a:gd name="T4" fmla="*/ 45 w 81"/>
                  <a:gd name="T5" fmla="*/ 0 h 106"/>
                  <a:gd name="T6" fmla="*/ 28 w 81"/>
                  <a:gd name="T7" fmla="*/ 9 h 106"/>
                  <a:gd name="T8" fmla="*/ 23 w 81"/>
                  <a:gd name="T9" fmla="*/ 14 h 106"/>
                  <a:gd name="T10" fmla="*/ 14 w 81"/>
                  <a:gd name="T11" fmla="*/ 30 h 106"/>
                  <a:gd name="T12" fmla="*/ 1 w 81"/>
                  <a:gd name="T13" fmla="*/ 76 h 106"/>
                  <a:gd name="T14" fmla="*/ 0 w 81"/>
                  <a:gd name="T15" fmla="*/ 82 h 106"/>
                  <a:gd name="T16" fmla="*/ 5 w 81"/>
                  <a:gd name="T17" fmla="*/ 98 h 106"/>
                  <a:gd name="T18" fmla="*/ 9 w 81"/>
                  <a:gd name="T19" fmla="*/ 102 h 106"/>
                  <a:gd name="T20" fmla="*/ 23 w 81"/>
                  <a:gd name="T21" fmla="*/ 106 h 106"/>
                  <a:gd name="T22" fmla="*/ 46 w 81"/>
                  <a:gd name="T23" fmla="*/ 106 h 106"/>
                  <a:gd name="T24" fmla="*/ 57 w 81"/>
                  <a:gd name="T25" fmla="*/ 99 h 106"/>
                  <a:gd name="T26" fmla="*/ 50 w 81"/>
                  <a:gd name="T27" fmla="*/ 91 h 106"/>
                  <a:gd name="T28" fmla="*/ 28 w 81"/>
                  <a:gd name="T29" fmla="*/ 91 h 106"/>
                  <a:gd name="T30" fmla="*/ 18 w 81"/>
                  <a:gd name="T31" fmla="*/ 86 h 106"/>
                  <a:gd name="T32" fmla="*/ 17 w 81"/>
                  <a:gd name="T33" fmla="*/ 76 h 106"/>
                  <a:gd name="T34" fmla="*/ 28 w 81"/>
                  <a:gd name="T35" fmla="*/ 30 h 106"/>
                  <a:gd name="T36" fmla="*/ 36 w 81"/>
                  <a:gd name="T37" fmla="*/ 19 h 106"/>
                  <a:gd name="T38" fmla="*/ 48 w 81"/>
                  <a:gd name="T39" fmla="*/ 15 h 106"/>
                  <a:gd name="T40" fmla="*/ 71 w 81"/>
                  <a:gd name="T41" fmla="*/ 15 h 106"/>
                  <a:gd name="T42" fmla="*/ 81 w 81"/>
                  <a:gd name="T43" fmla="*/ 8 h 106"/>
                  <a:gd name="T44" fmla="*/ 75 w 81"/>
                  <a:gd name="T45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" h="106">
                    <a:moveTo>
                      <a:pt x="75" y="0"/>
                    </a:moveTo>
                    <a:lnTo>
                      <a:pt x="53" y="0"/>
                    </a:lnTo>
                    <a:lnTo>
                      <a:pt x="45" y="0"/>
                    </a:lnTo>
                    <a:lnTo>
                      <a:pt x="28" y="9"/>
                    </a:lnTo>
                    <a:lnTo>
                      <a:pt x="23" y="14"/>
                    </a:lnTo>
                    <a:lnTo>
                      <a:pt x="14" y="30"/>
                    </a:lnTo>
                    <a:lnTo>
                      <a:pt x="1" y="76"/>
                    </a:lnTo>
                    <a:lnTo>
                      <a:pt x="0" y="82"/>
                    </a:lnTo>
                    <a:lnTo>
                      <a:pt x="5" y="98"/>
                    </a:lnTo>
                    <a:lnTo>
                      <a:pt x="9" y="102"/>
                    </a:lnTo>
                    <a:lnTo>
                      <a:pt x="23" y="106"/>
                    </a:lnTo>
                    <a:lnTo>
                      <a:pt x="46" y="106"/>
                    </a:lnTo>
                    <a:lnTo>
                      <a:pt x="57" y="99"/>
                    </a:lnTo>
                    <a:lnTo>
                      <a:pt x="50" y="91"/>
                    </a:lnTo>
                    <a:lnTo>
                      <a:pt x="28" y="91"/>
                    </a:lnTo>
                    <a:lnTo>
                      <a:pt x="18" y="86"/>
                    </a:lnTo>
                    <a:lnTo>
                      <a:pt x="17" y="76"/>
                    </a:lnTo>
                    <a:lnTo>
                      <a:pt x="28" y="30"/>
                    </a:lnTo>
                    <a:lnTo>
                      <a:pt x="36" y="19"/>
                    </a:lnTo>
                    <a:lnTo>
                      <a:pt x="48" y="15"/>
                    </a:lnTo>
                    <a:lnTo>
                      <a:pt x="71" y="15"/>
                    </a:lnTo>
                    <a:lnTo>
                      <a:pt x="81" y="8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77" name="Freeform 1931"/>
              <p:cNvSpPr>
                <a:spLocks/>
              </p:cNvSpPr>
              <p:nvPr/>
            </p:nvSpPr>
            <p:spPr bwMode="auto">
              <a:xfrm>
                <a:off x="7277" y="5991"/>
                <a:ext cx="17" cy="10"/>
              </a:xfrm>
              <a:custGeom>
                <a:avLst/>
                <a:gdLst>
                  <a:gd name="T0" fmla="*/ 62 w 66"/>
                  <a:gd name="T1" fmla="*/ 0 h 41"/>
                  <a:gd name="T2" fmla="*/ 39 w 66"/>
                  <a:gd name="T3" fmla="*/ 7 h 41"/>
                  <a:gd name="T4" fmla="*/ 48 w 66"/>
                  <a:gd name="T5" fmla="*/ 10 h 41"/>
                  <a:gd name="T6" fmla="*/ 49 w 66"/>
                  <a:gd name="T7" fmla="*/ 22 h 41"/>
                  <a:gd name="T8" fmla="*/ 43 w 66"/>
                  <a:gd name="T9" fmla="*/ 32 h 41"/>
                  <a:gd name="T10" fmla="*/ 30 w 66"/>
                  <a:gd name="T11" fmla="*/ 37 h 41"/>
                  <a:gd name="T12" fmla="*/ 0 w 66"/>
                  <a:gd name="T13" fmla="*/ 37 h 41"/>
                  <a:gd name="T14" fmla="*/ 53 w 66"/>
                  <a:gd name="T15" fmla="*/ 41 h 41"/>
                  <a:gd name="T16" fmla="*/ 65 w 66"/>
                  <a:gd name="T17" fmla="*/ 22 h 41"/>
                  <a:gd name="T18" fmla="*/ 66 w 66"/>
                  <a:gd name="T19" fmla="*/ 18 h 41"/>
                  <a:gd name="T20" fmla="*/ 62 w 66"/>
                  <a:gd name="T21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41">
                    <a:moveTo>
                      <a:pt x="62" y="0"/>
                    </a:moveTo>
                    <a:lnTo>
                      <a:pt x="39" y="7"/>
                    </a:lnTo>
                    <a:lnTo>
                      <a:pt x="48" y="10"/>
                    </a:lnTo>
                    <a:lnTo>
                      <a:pt x="49" y="22"/>
                    </a:lnTo>
                    <a:lnTo>
                      <a:pt x="43" y="32"/>
                    </a:lnTo>
                    <a:lnTo>
                      <a:pt x="30" y="37"/>
                    </a:lnTo>
                    <a:lnTo>
                      <a:pt x="0" y="37"/>
                    </a:lnTo>
                    <a:lnTo>
                      <a:pt x="53" y="41"/>
                    </a:lnTo>
                    <a:lnTo>
                      <a:pt x="65" y="22"/>
                    </a:lnTo>
                    <a:lnTo>
                      <a:pt x="66" y="18"/>
                    </a:ln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78" name="Freeform 1932"/>
              <p:cNvSpPr>
                <a:spLocks/>
              </p:cNvSpPr>
              <p:nvPr/>
            </p:nvSpPr>
            <p:spPr bwMode="auto">
              <a:xfrm>
                <a:off x="7273" y="5977"/>
                <a:ext cx="20" cy="26"/>
              </a:xfrm>
              <a:custGeom>
                <a:avLst/>
                <a:gdLst>
                  <a:gd name="T0" fmla="*/ 35 w 80"/>
                  <a:gd name="T1" fmla="*/ 0 h 106"/>
                  <a:gd name="T2" fmla="*/ 25 w 80"/>
                  <a:gd name="T3" fmla="*/ 8 h 106"/>
                  <a:gd name="T4" fmla="*/ 0 w 80"/>
                  <a:gd name="T5" fmla="*/ 99 h 106"/>
                  <a:gd name="T6" fmla="*/ 7 w 80"/>
                  <a:gd name="T7" fmla="*/ 106 h 106"/>
                  <a:gd name="T8" fmla="*/ 44 w 80"/>
                  <a:gd name="T9" fmla="*/ 106 h 106"/>
                  <a:gd name="T10" fmla="*/ 48 w 80"/>
                  <a:gd name="T11" fmla="*/ 106 h 106"/>
                  <a:gd name="T12" fmla="*/ 69 w 80"/>
                  <a:gd name="T13" fmla="*/ 98 h 106"/>
                  <a:gd name="T14" fmla="*/ 71 w 80"/>
                  <a:gd name="T15" fmla="*/ 95 h 106"/>
                  <a:gd name="T16" fmla="*/ 18 w 80"/>
                  <a:gd name="T17" fmla="*/ 91 h 106"/>
                  <a:gd name="T18" fmla="*/ 26 w 80"/>
                  <a:gd name="T19" fmla="*/ 61 h 106"/>
                  <a:gd name="T20" fmla="*/ 57 w 80"/>
                  <a:gd name="T21" fmla="*/ 61 h 106"/>
                  <a:gd name="T22" fmla="*/ 80 w 80"/>
                  <a:gd name="T23" fmla="*/ 54 h 106"/>
                  <a:gd name="T24" fmla="*/ 78 w 80"/>
                  <a:gd name="T25" fmla="*/ 51 h 106"/>
                  <a:gd name="T26" fmla="*/ 61 w 80"/>
                  <a:gd name="T27" fmla="*/ 45 h 106"/>
                  <a:gd name="T28" fmla="*/ 30 w 80"/>
                  <a:gd name="T29" fmla="*/ 45 h 106"/>
                  <a:gd name="T30" fmla="*/ 40 w 80"/>
                  <a:gd name="T31" fmla="*/ 8 h 106"/>
                  <a:gd name="T32" fmla="*/ 35 w 80"/>
                  <a:gd name="T33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0" h="106">
                    <a:moveTo>
                      <a:pt x="35" y="0"/>
                    </a:moveTo>
                    <a:lnTo>
                      <a:pt x="25" y="8"/>
                    </a:lnTo>
                    <a:lnTo>
                      <a:pt x="0" y="99"/>
                    </a:lnTo>
                    <a:lnTo>
                      <a:pt x="7" y="106"/>
                    </a:lnTo>
                    <a:lnTo>
                      <a:pt x="44" y="106"/>
                    </a:lnTo>
                    <a:lnTo>
                      <a:pt x="48" y="106"/>
                    </a:lnTo>
                    <a:lnTo>
                      <a:pt x="69" y="98"/>
                    </a:lnTo>
                    <a:lnTo>
                      <a:pt x="71" y="95"/>
                    </a:lnTo>
                    <a:lnTo>
                      <a:pt x="18" y="91"/>
                    </a:lnTo>
                    <a:lnTo>
                      <a:pt x="26" y="61"/>
                    </a:lnTo>
                    <a:lnTo>
                      <a:pt x="57" y="61"/>
                    </a:lnTo>
                    <a:lnTo>
                      <a:pt x="80" y="54"/>
                    </a:lnTo>
                    <a:lnTo>
                      <a:pt x="78" y="51"/>
                    </a:lnTo>
                    <a:lnTo>
                      <a:pt x="61" y="45"/>
                    </a:lnTo>
                    <a:lnTo>
                      <a:pt x="30" y="45"/>
                    </a:lnTo>
                    <a:lnTo>
                      <a:pt x="40" y="8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79" name="Freeform 1933"/>
              <p:cNvSpPr>
                <a:spLocks/>
              </p:cNvSpPr>
              <p:nvPr/>
            </p:nvSpPr>
            <p:spPr bwMode="auto">
              <a:xfrm>
                <a:off x="7548" y="6607"/>
                <a:ext cx="18" cy="8"/>
              </a:xfrm>
              <a:custGeom>
                <a:avLst/>
                <a:gdLst>
                  <a:gd name="T0" fmla="*/ 33 w 68"/>
                  <a:gd name="T1" fmla="*/ 0 h 34"/>
                  <a:gd name="T2" fmla="*/ 68 w 68"/>
                  <a:gd name="T3" fmla="*/ 0 h 34"/>
                  <a:gd name="T4" fmla="*/ 65 w 68"/>
                  <a:gd name="T5" fmla="*/ 11 h 34"/>
                  <a:gd name="T6" fmla="*/ 60 w 68"/>
                  <a:gd name="T7" fmla="*/ 21 h 34"/>
                  <a:gd name="T8" fmla="*/ 54 w 68"/>
                  <a:gd name="T9" fmla="*/ 27 h 34"/>
                  <a:gd name="T10" fmla="*/ 44 w 68"/>
                  <a:gd name="T11" fmla="*/ 33 h 34"/>
                  <a:gd name="T12" fmla="*/ 33 w 68"/>
                  <a:gd name="T13" fmla="*/ 34 h 34"/>
                  <a:gd name="T14" fmla="*/ 23 w 68"/>
                  <a:gd name="T15" fmla="*/ 33 h 34"/>
                  <a:gd name="T16" fmla="*/ 13 w 68"/>
                  <a:gd name="T17" fmla="*/ 27 h 34"/>
                  <a:gd name="T18" fmla="*/ 6 w 68"/>
                  <a:gd name="T19" fmla="*/ 21 h 34"/>
                  <a:gd name="T20" fmla="*/ 1 w 68"/>
                  <a:gd name="T21" fmla="*/ 11 h 34"/>
                  <a:gd name="T22" fmla="*/ 0 w 68"/>
                  <a:gd name="T23" fmla="*/ 0 h 34"/>
                  <a:gd name="T24" fmla="*/ 33 w 68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4">
                    <a:moveTo>
                      <a:pt x="33" y="0"/>
                    </a:moveTo>
                    <a:lnTo>
                      <a:pt x="68" y="0"/>
                    </a:lnTo>
                    <a:lnTo>
                      <a:pt x="65" y="11"/>
                    </a:lnTo>
                    <a:lnTo>
                      <a:pt x="60" y="21"/>
                    </a:lnTo>
                    <a:lnTo>
                      <a:pt x="54" y="27"/>
                    </a:lnTo>
                    <a:lnTo>
                      <a:pt x="44" y="33"/>
                    </a:lnTo>
                    <a:lnTo>
                      <a:pt x="33" y="34"/>
                    </a:lnTo>
                    <a:lnTo>
                      <a:pt x="23" y="33"/>
                    </a:lnTo>
                    <a:lnTo>
                      <a:pt x="13" y="27"/>
                    </a:lnTo>
                    <a:lnTo>
                      <a:pt x="6" y="21"/>
                    </a:lnTo>
                    <a:lnTo>
                      <a:pt x="1" y="11"/>
                    </a:lnTo>
                    <a:lnTo>
                      <a:pt x="0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80" name="Freeform 1934"/>
              <p:cNvSpPr>
                <a:spLocks/>
              </p:cNvSpPr>
              <p:nvPr/>
            </p:nvSpPr>
            <p:spPr bwMode="auto">
              <a:xfrm>
                <a:off x="7548" y="6607"/>
                <a:ext cx="18" cy="8"/>
              </a:xfrm>
              <a:custGeom>
                <a:avLst/>
                <a:gdLst>
                  <a:gd name="T0" fmla="*/ 68 w 68"/>
                  <a:gd name="T1" fmla="*/ 0 h 34"/>
                  <a:gd name="T2" fmla="*/ 65 w 68"/>
                  <a:gd name="T3" fmla="*/ 11 h 34"/>
                  <a:gd name="T4" fmla="*/ 60 w 68"/>
                  <a:gd name="T5" fmla="*/ 21 h 34"/>
                  <a:gd name="T6" fmla="*/ 54 w 68"/>
                  <a:gd name="T7" fmla="*/ 27 h 34"/>
                  <a:gd name="T8" fmla="*/ 44 w 68"/>
                  <a:gd name="T9" fmla="*/ 33 h 34"/>
                  <a:gd name="T10" fmla="*/ 33 w 68"/>
                  <a:gd name="T11" fmla="*/ 34 h 34"/>
                  <a:gd name="T12" fmla="*/ 23 w 68"/>
                  <a:gd name="T13" fmla="*/ 33 h 34"/>
                  <a:gd name="T14" fmla="*/ 13 w 68"/>
                  <a:gd name="T15" fmla="*/ 27 h 34"/>
                  <a:gd name="T16" fmla="*/ 6 w 68"/>
                  <a:gd name="T17" fmla="*/ 21 h 34"/>
                  <a:gd name="T18" fmla="*/ 1 w 68"/>
                  <a:gd name="T19" fmla="*/ 11 h 34"/>
                  <a:gd name="T20" fmla="*/ 0 w 68"/>
                  <a:gd name="T2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4">
                    <a:moveTo>
                      <a:pt x="68" y="0"/>
                    </a:moveTo>
                    <a:lnTo>
                      <a:pt x="65" y="11"/>
                    </a:lnTo>
                    <a:lnTo>
                      <a:pt x="60" y="21"/>
                    </a:lnTo>
                    <a:lnTo>
                      <a:pt x="54" y="27"/>
                    </a:lnTo>
                    <a:lnTo>
                      <a:pt x="44" y="33"/>
                    </a:lnTo>
                    <a:lnTo>
                      <a:pt x="33" y="34"/>
                    </a:lnTo>
                    <a:lnTo>
                      <a:pt x="23" y="33"/>
                    </a:lnTo>
                    <a:lnTo>
                      <a:pt x="13" y="27"/>
                    </a:lnTo>
                    <a:lnTo>
                      <a:pt x="6" y="21"/>
                    </a:lnTo>
                    <a:lnTo>
                      <a:pt x="1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81" name="Freeform 1935"/>
              <p:cNvSpPr>
                <a:spLocks/>
              </p:cNvSpPr>
              <p:nvPr/>
            </p:nvSpPr>
            <p:spPr bwMode="auto">
              <a:xfrm>
                <a:off x="7548" y="5844"/>
                <a:ext cx="18" cy="763"/>
              </a:xfrm>
              <a:custGeom>
                <a:avLst/>
                <a:gdLst>
                  <a:gd name="T0" fmla="*/ 0 w 68"/>
                  <a:gd name="T1" fmla="*/ 3048 h 3048"/>
                  <a:gd name="T2" fmla="*/ 33 w 68"/>
                  <a:gd name="T3" fmla="*/ 3048 h 3048"/>
                  <a:gd name="T4" fmla="*/ 68 w 68"/>
                  <a:gd name="T5" fmla="*/ 3048 h 3048"/>
                  <a:gd name="T6" fmla="*/ 68 w 68"/>
                  <a:gd name="T7" fmla="*/ 0 h 3048"/>
                  <a:gd name="T8" fmla="*/ 33 w 68"/>
                  <a:gd name="T9" fmla="*/ 0 h 3048"/>
                  <a:gd name="T10" fmla="*/ 0 w 68"/>
                  <a:gd name="T11" fmla="*/ 0 h 3048"/>
                  <a:gd name="T12" fmla="*/ 0 w 68"/>
                  <a:gd name="T13" fmla="*/ 3048 h 3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048">
                    <a:moveTo>
                      <a:pt x="0" y="3048"/>
                    </a:moveTo>
                    <a:lnTo>
                      <a:pt x="33" y="3048"/>
                    </a:lnTo>
                    <a:lnTo>
                      <a:pt x="68" y="3048"/>
                    </a:lnTo>
                    <a:lnTo>
                      <a:pt x="68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30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82" name="Freeform 1936"/>
              <p:cNvSpPr>
                <a:spLocks/>
              </p:cNvSpPr>
              <p:nvPr/>
            </p:nvSpPr>
            <p:spPr bwMode="auto">
              <a:xfrm>
                <a:off x="7548" y="5844"/>
                <a:ext cx="18" cy="763"/>
              </a:xfrm>
              <a:custGeom>
                <a:avLst/>
                <a:gdLst>
                  <a:gd name="T0" fmla="*/ 0 w 68"/>
                  <a:gd name="T1" fmla="*/ 3048 h 3048"/>
                  <a:gd name="T2" fmla="*/ 33 w 68"/>
                  <a:gd name="T3" fmla="*/ 3048 h 3048"/>
                  <a:gd name="T4" fmla="*/ 68 w 68"/>
                  <a:gd name="T5" fmla="*/ 3048 h 3048"/>
                  <a:gd name="T6" fmla="*/ 68 w 68"/>
                  <a:gd name="T7" fmla="*/ 0 h 3048"/>
                  <a:gd name="T8" fmla="*/ 33 w 68"/>
                  <a:gd name="T9" fmla="*/ 0 h 3048"/>
                  <a:gd name="T10" fmla="*/ 0 w 68"/>
                  <a:gd name="T11" fmla="*/ 0 h 3048"/>
                  <a:gd name="T12" fmla="*/ 0 w 68"/>
                  <a:gd name="T13" fmla="*/ 3048 h 3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048">
                    <a:moveTo>
                      <a:pt x="0" y="3048"/>
                    </a:moveTo>
                    <a:lnTo>
                      <a:pt x="33" y="3048"/>
                    </a:lnTo>
                    <a:lnTo>
                      <a:pt x="68" y="3048"/>
                    </a:lnTo>
                    <a:lnTo>
                      <a:pt x="68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3048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83" name="Freeform 1937"/>
              <p:cNvSpPr>
                <a:spLocks/>
              </p:cNvSpPr>
              <p:nvPr/>
            </p:nvSpPr>
            <p:spPr bwMode="auto">
              <a:xfrm>
                <a:off x="7548" y="5836"/>
                <a:ext cx="18" cy="8"/>
              </a:xfrm>
              <a:custGeom>
                <a:avLst/>
                <a:gdLst>
                  <a:gd name="T0" fmla="*/ 33 w 68"/>
                  <a:gd name="T1" fmla="*/ 35 h 35"/>
                  <a:gd name="T2" fmla="*/ 0 w 68"/>
                  <a:gd name="T3" fmla="*/ 35 h 35"/>
                  <a:gd name="T4" fmla="*/ 1 w 68"/>
                  <a:gd name="T5" fmla="*/ 24 h 35"/>
                  <a:gd name="T6" fmla="*/ 6 w 68"/>
                  <a:gd name="T7" fmla="*/ 14 h 35"/>
                  <a:gd name="T8" fmla="*/ 13 w 68"/>
                  <a:gd name="T9" fmla="*/ 8 h 35"/>
                  <a:gd name="T10" fmla="*/ 23 w 68"/>
                  <a:gd name="T11" fmla="*/ 2 h 35"/>
                  <a:gd name="T12" fmla="*/ 33 w 68"/>
                  <a:gd name="T13" fmla="*/ 0 h 35"/>
                  <a:gd name="T14" fmla="*/ 44 w 68"/>
                  <a:gd name="T15" fmla="*/ 2 h 35"/>
                  <a:gd name="T16" fmla="*/ 54 w 68"/>
                  <a:gd name="T17" fmla="*/ 8 h 35"/>
                  <a:gd name="T18" fmla="*/ 60 w 68"/>
                  <a:gd name="T19" fmla="*/ 14 h 35"/>
                  <a:gd name="T20" fmla="*/ 65 w 68"/>
                  <a:gd name="T21" fmla="*/ 24 h 35"/>
                  <a:gd name="T22" fmla="*/ 68 w 68"/>
                  <a:gd name="T23" fmla="*/ 35 h 35"/>
                  <a:gd name="T24" fmla="*/ 33 w 68"/>
                  <a:gd name="T2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5">
                    <a:moveTo>
                      <a:pt x="33" y="35"/>
                    </a:moveTo>
                    <a:lnTo>
                      <a:pt x="0" y="35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4" y="2"/>
                    </a:lnTo>
                    <a:lnTo>
                      <a:pt x="54" y="8"/>
                    </a:lnTo>
                    <a:lnTo>
                      <a:pt x="60" y="14"/>
                    </a:lnTo>
                    <a:lnTo>
                      <a:pt x="65" y="24"/>
                    </a:lnTo>
                    <a:lnTo>
                      <a:pt x="68" y="35"/>
                    </a:lnTo>
                    <a:lnTo>
                      <a:pt x="33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84" name="Freeform 1938"/>
              <p:cNvSpPr>
                <a:spLocks/>
              </p:cNvSpPr>
              <p:nvPr/>
            </p:nvSpPr>
            <p:spPr bwMode="auto">
              <a:xfrm>
                <a:off x="7548" y="5836"/>
                <a:ext cx="18" cy="8"/>
              </a:xfrm>
              <a:custGeom>
                <a:avLst/>
                <a:gdLst>
                  <a:gd name="T0" fmla="*/ 0 w 68"/>
                  <a:gd name="T1" fmla="*/ 35 h 35"/>
                  <a:gd name="T2" fmla="*/ 1 w 68"/>
                  <a:gd name="T3" fmla="*/ 24 h 35"/>
                  <a:gd name="T4" fmla="*/ 6 w 68"/>
                  <a:gd name="T5" fmla="*/ 14 h 35"/>
                  <a:gd name="T6" fmla="*/ 13 w 68"/>
                  <a:gd name="T7" fmla="*/ 8 h 35"/>
                  <a:gd name="T8" fmla="*/ 23 w 68"/>
                  <a:gd name="T9" fmla="*/ 2 h 35"/>
                  <a:gd name="T10" fmla="*/ 33 w 68"/>
                  <a:gd name="T11" fmla="*/ 0 h 35"/>
                  <a:gd name="T12" fmla="*/ 44 w 68"/>
                  <a:gd name="T13" fmla="*/ 2 h 35"/>
                  <a:gd name="T14" fmla="*/ 54 w 68"/>
                  <a:gd name="T15" fmla="*/ 8 h 35"/>
                  <a:gd name="T16" fmla="*/ 60 w 68"/>
                  <a:gd name="T17" fmla="*/ 14 h 35"/>
                  <a:gd name="T18" fmla="*/ 65 w 68"/>
                  <a:gd name="T19" fmla="*/ 24 h 35"/>
                  <a:gd name="T20" fmla="*/ 68 w 68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lnTo>
                      <a:pt x="1" y="24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4" y="2"/>
                    </a:lnTo>
                    <a:lnTo>
                      <a:pt x="54" y="8"/>
                    </a:lnTo>
                    <a:lnTo>
                      <a:pt x="60" y="14"/>
                    </a:lnTo>
                    <a:lnTo>
                      <a:pt x="65" y="24"/>
                    </a:lnTo>
                    <a:lnTo>
                      <a:pt x="68" y="3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85" name="Freeform 1939"/>
              <p:cNvSpPr>
                <a:spLocks/>
              </p:cNvSpPr>
              <p:nvPr/>
            </p:nvSpPr>
            <p:spPr bwMode="auto">
              <a:xfrm>
                <a:off x="7358" y="5836"/>
                <a:ext cx="17" cy="8"/>
              </a:xfrm>
              <a:custGeom>
                <a:avLst/>
                <a:gdLst>
                  <a:gd name="T0" fmla="*/ 33 w 68"/>
                  <a:gd name="T1" fmla="*/ 35 h 35"/>
                  <a:gd name="T2" fmla="*/ 0 w 68"/>
                  <a:gd name="T3" fmla="*/ 35 h 35"/>
                  <a:gd name="T4" fmla="*/ 1 w 68"/>
                  <a:gd name="T5" fmla="*/ 24 h 35"/>
                  <a:gd name="T6" fmla="*/ 6 w 68"/>
                  <a:gd name="T7" fmla="*/ 14 h 35"/>
                  <a:gd name="T8" fmla="*/ 13 w 68"/>
                  <a:gd name="T9" fmla="*/ 8 h 35"/>
                  <a:gd name="T10" fmla="*/ 23 w 68"/>
                  <a:gd name="T11" fmla="*/ 2 h 35"/>
                  <a:gd name="T12" fmla="*/ 33 w 68"/>
                  <a:gd name="T13" fmla="*/ 0 h 35"/>
                  <a:gd name="T14" fmla="*/ 43 w 68"/>
                  <a:gd name="T15" fmla="*/ 2 h 35"/>
                  <a:gd name="T16" fmla="*/ 54 w 68"/>
                  <a:gd name="T17" fmla="*/ 8 h 35"/>
                  <a:gd name="T18" fmla="*/ 60 w 68"/>
                  <a:gd name="T19" fmla="*/ 14 h 35"/>
                  <a:gd name="T20" fmla="*/ 65 w 68"/>
                  <a:gd name="T21" fmla="*/ 24 h 35"/>
                  <a:gd name="T22" fmla="*/ 68 w 68"/>
                  <a:gd name="T23" fmla="*/ 35 h 35"/>
                  <a:gd name="T24" fmla="*/ 33 w 68"/>
                  <a:gd name="T2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5">
                    <a:moveTo>
                      <a:pt x="33" y="35"/>
                    </a:moveTo>
                    <a:lnTo>
                      <a:pt x="0" y="35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3" y="2"/>
                    </a:lnTo>
                    <a:lnTo>
                      <a:pt x="54" y="8"/>
                    </a:lnTo>
                    <a:lnTo>
                      <a:pt x="60" y="14"/>
                    </a:lnTo>
                    <a:lnTo>
                      <a:pt x="65" y="24"/>
                    </a:lnTo>
                    <a:lnTo>
                      <a:pt x="68" y="35"/>
                    </a:lnTo>
                    <a:lnTo>
                      <a:pt x="33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86" name="Freeform 1940"/>
              <p:cNvSpPr>
                <a:spLocks/>
              </p:cNvSpPr>
              <p:nvPr/>
            </p:nvSpPr>
            <p:spPr bwMode="auto">
              <a:xfrm>
                <a:off x="7358" y="5836"/>
                <a:ext cx="17" cy="8"/>
              </a:xfrm>
              <a:custGeom>
                <a:avLst/>
                <a:gdLst>
                  <a:gd name="T0" fmla="*/ 0 w 68"/>
                  <a:gd name="T1" fmla="*/ 35 h 35"/>
                  <a:gd name="T2" fmla="*/ 1 w 68"/>
                  <a:gd name="T3" fmla="*/ 24 h 35"/>
                  <a:gd name="T4" fmla="*/ 6 w 68"/>
                  <a:gd name="T5" fmla="*/ 14 h 35"/>
                  <a:gd name="T6" fmla="*/ 13 w 68"/>
                  <a:gd name="T7" fmla="*/ 8 h 35"/>
                  <a:gd name="T8" fmla="*/ 23 w 68"/>
                  <a:gd name="T9" fmla="*/ 2 h 35"/>
                  <a:gd name="T10" fmla="*/ 33 w 68"/>
                  <a:gd name="T11" fmla="*/ 0 h 35"/>
                  <a:gd name="T12" fmla="*/ 43 w 68"/>
                  <a:gd name="T13" fmla="*/ 2 h 35"/>
                  <a:gd name="T14" fmla="*/ 54 w 68"/>
                  <a:gd name="T15" fmla="*/ 8 h 35"/>
                  <a:gd name="T16" fmla="*/ 60 w 68"/>
                  <a:gd name="T17" fmla="*/ 14 h 35"/>
                  <a:gd name="T18" fmla="*/ 65 w 68"/>
                  <a:gd name="T19" fmla="*/ 24 h 35"/>
                  <a:gd name="T20" fmla="*/ 68 w 68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lnTo>
                      <a:pt x="1" y="24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3" y="2"/>
                    </a:lnTo>
                    <a:lnTo>
                      <a:pt x="54" y="8"/>
                    </a:lnTo>
                    <a:lnTo>
                      <a:pt x="60" y="14"/>
                    </a:lnTo>
                    <a:lnTo>
                      <a:pt x="65" y="24"/>
                    </a:lnTo>
                    <a:lnTo>
                      <a:pt x="68" y="3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87" name="Freeform 1941"/>
              <p:cNvSpPr>
                <a:spLocks/>
              </p:cNvSpPr>
              <p:nvPr/>
            </p:nvSpPr>
            <p:spPr bwMode="auto">
              <a:xfrm>
                <a:off x="7358" y="5844"/>
                <a:ext cx="17" cy="763"/>
              </a:xfrm>
              <a:custGeom>
                <a:avLst/>
                <a:gdLst>
                  <a:gd name="T0" fmla="*/ 68 w 68"/>
                  <a:gd name="T1" fmla="*/ 0 h 3048"/>
                  <a:gd name="T2" fmla="*/ 33 w 68"/>
                  <a:gd name="T3" fmla="*/ 0 h 3048"/>
                  <a:gd name="T4" fmla="*/ 0 w 68"/>
                  <a:gd name="T5" fmla="*/ 0 h 3048"/>
                  <a:gd name="T6" fmla="*/ 0 w 68"/>
                  <a:gd name="T7" fmla="*/ 3048 h 3048"/>
                  <a:gd name="T8" fmla="*/ 33 w 68"/>
                  <a:gd name="T9" fmla="*/ 3048 h 3048"/>
                  <a:gd name="T10" fmla="*/ 68 w 68"/>
                  <a:gd name="T11" fmla="*/ 3048 h 3048"/>
                  <a:gd name="T12" fmla="*/ 68 w 68"/>
                  <a:gd name="T13" fmla="*/ 0 h 3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048">
                    <a:moveTo>
                      <a:pt x="68" y="0"/>
                    </a:moveTo>
                    <a:lnTo>
                      <a:pt x="33" y="0"/>
                    </a:lnTo>
                    <a:lnTo>
                      <a:pt x="0" y="0"/>
                    </a:lnTo>
                    <a:lnTo>
                      <a:pt x="0" y="3048"/>
                    </a:lnTo>
                    <a:lnTo>
                      <a:pt x="33" y="3048"/>
                    </a:lnTo>
                    <a:lnTo>
                      <a:pt x="68" y="3048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88" name="Freeform 1942"/>
              <p:cNvSpPr>
                <a:spLocks/>
              </p:cNvSpPr>
              <p:nvPr/>
            </p:nvSpPr>
            <p:spPr bwMode="auto">
              <a:xfrm>
                <a:off x="7358" y="5844"/>
                <a:ext cx="17" cy="763"/>
              </a:xfrm>
              <a:custGeom>
                <a:avLst/>
                <a:gdLst>
                  <a:gd name="T0" fmla="*/ 68 w 68"/>
                  <a:gd name="T1" fmla="*/ 0 h 3048"/>
                  <a:gd name="T2" fmla="*/ 33 w 68"/>
                  <a:gd name="T3" fmla="*/ 0 h 3048"/>
                  <a:gd name="T4" fmla="*/ 0 w 68"/>
                  <a:gd name="T5" fmla="*/ 0 h 3048"/>
                  <a:gd name="T6" fmla="*/ 0 w 68"/>
                  <a:gd name="T7" fmla="*/ 3048 h 3048"/>
                  <a:gd name="T8" fmla="*/ 33 w 68"/>
                  <a:gd name="T9" fmla="*/ 3048 h 3048"/>
                  <a:gd name="T10" fmla="*/ 68 w 68"/>
                  <a:gd name="T11" fmla="*/ 3048 h 3048"/>
                  <a:gd name="T12" fmla="*/ 68 w 68"/>
                  <a:gd name="T13" fmla="*/ 0 h 3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048">
                    <a:moveTo>
                      <a:pt x="68" y="0"/>
                    </a:moveTo>
                    <a:lnTo>
                      <a:pt x="33" y="0"/>
                    </a:lnTo>
                    <a:lnTo>
                      <a:pt x="0" y="0"/>
                    </a:lnTo>
                    <a:lnTo>
                      <a:pt x="0" y="3048"/>
                    </a:lnTo>
                    <a:lnTo>
                      <a:pt x="33" y="3048"/>
                    </a:lnTo>
                    <a:lnTo>
                      <a:pt x="68" y="3048"/>
                    </a:lnTo>
                    <a:lnTo>
                      <a:pt x="68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89" name="Freeform 1943"/>
              <p:cNvSpPr>
                <a:spLocks/>
              </p:cNvSpPr>
              <p:nvPr/>
            </p:nvSpPr>
            <p:spPr bwMode="auto">
              <a:xfrm>
                <a:off x="7358" y="6607"/>
                <a:ext cx="17" cy="8"/>
              </a:xfrm>
              <a:custGeom>
                <a:avLst/>
                <a:gdLst>
                  <a:gd name="T0" fmla="*/ 33 w 68"/>
                  <a:gd name="T1" fmla="*/ 0 h 34"/>
                  <a:gd name="T2" fmla="*/ 68 w 68"/>
                  <a:gd name="T3" fmla="*/ 0 h 34"/>
                  <a:gd name="T4" fmla="*/ 65 w 68"/>
                  <a:gd name="T5" fmla="*/ 11 h 34"/>
                  <a:gd name="T6" fmla="*/ 60 w 68"/>
                  <a:gd name="T7" fmla="*/ 21 h 34"/>
                  <a:gd name="T8" fmla="*/ 54 w 68"/>
                  <a:gd name="T9" fmla="*/ 27 h 34"/>
                  <a:gd name="T10" fmla="*/ 43 w 68"/>
                  <a:gd name="T11" fmla="*/ 33 h 34"/>
                  <a:gd name="T12" fmla="*/ 33 w 68"/>
                  <a:gd name="T13" fmla="*/ 34 h 34"/>
                  <a:gd name="T14" fmla="*/ 23 w 68"/>
                  <a:gd name="T15" fmla="*/ 33 h 34"/>
                  <a:gd name="T16" fmla="*/ 13 w 68"/>
                  <a:gd name="T17" fmla="*/ 27 h 34"/>
                  <a:gd name="T18" fmla="*/ 6 w 68"/>
                  <a:gd name="T19" fmla="*/ 21 h 34"/>
                  <a:gd name="T20" fmla="*/ 1 w 68"/>
                  <a:gd name="T21" fmla="*/ 11 h 34"/>
                  <a:gd name="T22" fmla="*/ 0 w 68"/>
                  <a:gd name="T23" fmla="*/ 0 h 34"/>
                  <a:gd name="T24" fmla="*/ 33 w 68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4">
                    <a:moveTo>
                      <a:pt x="33" y="0"/>
                    </a:moveTo>
                    <a:lnTo>
                      <a:pt x="68" y="0"/>
                    </a:lnTo>
                    <a:lnTo>
                      <a:pt x="65" y="11"/>
                    </a:lnTo>
                    <a:lnTo>
                      <a:pt x="60" y="21"/>
                    </a:lnTo>
                    <a:lnTo>
                      <a:pt x="54" y="27"/>
                    </a:lnTo>
                    <a:lnTo>
                      <a:pt x="43" y="33"/>
                    </a:lnTo>
                    <a:lnTo>
                      <a:pt x="33" y="34"/>
                    </a:lnTo>
                    <a:lnTo>
                      <a:pt x="23" y="33"/>
                    </a:lnTo>
                    <a:lnTo>
                      <a:pt x="13" y="27"/>
                    </a:lnTo>
                    <a:lnTo>
                      <a:pt x="6" y="21"/>
                    </a:lnTo>
                    <a:lnTo>
                      <a:pt x="1" y="11"/>
                    </a:lnTo>
                    <a:lnTo>
                      <a:pt x="0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90" name="Freeform 1944"/>
              <p:cNvSpPr>
                <a:spLocks/>
              </p:cNvSpPr>
              <p:nvPr/>
            </p:nvSpPr>
            <p:spPr bwMode="auto">
              <a:xfrm>
                <a:off x="7358" y="6607"/>
                <a:ext cx="17" cy="8"/>
              </a:xfrm>
              <a:custGeom>
                <a:avLst/>
                <a:gdLst>
                  <a:gd name="T0" fmla="*/ 68 w 68"/>
                  <a:gd name="T1" fmla="*/ 0 h 34"/>
                  <a:gd name="T2" fmla="*/ 65 w 68"/>
                  <a:gd name="T3" fmla="*/ 11 h 34"/>
                  <a:gd name="T4" fmla="*/ 60 w 68"/>
                  <a:gd name="T5" fmla="*/ 21 h 34"/>
                  <a:gd name="T6" fmla="*/ 54 w 68"/>
                  <a:gd name="T7" fmla="*/ 27 h 34"/>
                  <a:gd name="T8" fmla="*/ 43 w 68"/>
                  <a:gd name="T9" fmla="*/ 33 h 34"/>
                  <a:gd name="T10" fmla="*/ 33 w 68"/>
                  <a:gd name="T11" fmla="*/ 34 h 34"/>
                  <a:gd name="T12" fmla="*/ 23 w 68"/>
                  <a:gd name="T13" fmla="*/ 33 h 34"/>
                  <a:gd name="T14" fmla="*/ 13 w 68"/>
                  <a:gd name="T15" fmla="*/ 27 h 34"/>
                  <a:gd name="T16" fmla="*/ 6 w 68"/>
                  <a:gd name="T17" fmla="*/ 21 h 34"/>
                  <a:gd name="T18" fmla="*/ 1 w 68"/>
                  <a:gd name="T19" fmla="*/ 11 h 34"/>
                  <a:gd name="T20" fmla="*/ 0 w 68"/>
                  <a:gd name="T2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4">
                    <a:moveTo>
                      <a:pt x="68" y="0"/>
                    </a:moveTo>
                    <a:lnTo>
                      <a:pt x="65" y="11"/>
                    </a:lnTo>
                    <a:lnTo>
                      <a:pt x="60" y="21"/>
                    </a:lnTo>
                    <a:lnTo>
                      <a:pt x="54" y="27"/>
                    </a:lnTo>
                    <a:lnTo>
                      <a:pt x="43" y="33"/>
                    </a:lnTo>
                    <a:lnTo>
                      <a:pt x="33" y="34"/>
                    </a:lnTo>
                    <a:lnTo>
                      <a:pt x="23" y="33"/>
                    </a:lnTo>
                    <a:lnTo>
                      <a:pt x="13" y="27"/>
                    </a:lnTo>
                    <a:lnTo>
                      <a:pt x="6" y="21"/>
                    </a:lnTo>
                    <a:lnTo>
                      <a:pt x="1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91" name="Freeform 1945"/>
              <p:cNvSpPr>
                <a:spLocks/>
              </p:cNvSpPr>
              <p:nvPr/>
            </p:nvSpPr>
            <p:spPr bwMode="auto">
              <a:xfrm>
                <a:off x="7358" y="6598"/>
                <a:ext cx="9" cy="17"/>
              </a:xfrm>
              <a:custGeom>
                <a:avLst/>
                <a:gdLst>
                  <a:gd name="T0" fmla="*/ 33 w 33"/>
                  <a:gd name="T1" fmla="*/ 34 h 68"/>
                  <a:gd name="T2" fmla="*/ 33 w 33"/>
                  <a:gd name="T3" fmla="*/ 68 h 68"/>
                  <a:gd name="T4" fmla="*/ 23 w 33"/>
                  <a:gd name="T5" fmla="*/ 67 h 68"/>
                  <a:gd name="T6" fmla="*/ 13 w 33"/>
                  <a:gd name="T7" fmla="*/ 61 h 68"/>
                  <a:gd name="T8" fmla="*/ 6 w 33"/>
                  <a:gd name="T9" fmla="*/ 55 h 68"/>
                  <a:gd name="T10" fmla="*/ 1 w 33"/>
                  <a:gd name="T11" fmla="*/ 45 h 68"/>
                  <a:gd name="T12" fmla="*/ 0 w 33"/>
                  <a:gd name="T13" fmla="*/ 34 h 68"/>
                  <a:gd name="T14" fmla="*/ 1 w 33"/>
                  <a:gd name="T15" fmla="*/ 24 h 68"/>
                  <a:gd name="T16" fmla="*/ 6 w 33"/>
                  <a:gd name="T17" fmla="*/ 14 h 68"/>
                  <a:gd name="T18" fmla="*/ 13 w 33"/>
                  <a:gd name="T19" fmla="*/ 7 h 68"/>
                  <a:gd name="T20" fmla="*/ 23 w 33"/>
                  <a:gd name="T21" fmla="*/ 2 h 68"/>
                  <a:gd name="T22" fmla="*/ 33 w 33"/>
                  <a:gd name="T23" fmla="*/ 0 h 68"/>
                  <a:gd name="T24" fmla="*/ 33 w 33"/>
                  <a:gd name="T25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68">
                    <a:moveTo>
                      <a:pt x="33" y="34"/>
                    </a:moveTo>
                    <a:lnTo>
                      <a:pt x="33" y="68"/>
                    </a:lnTo>
                    <a:lnTo>
                      <a:pt x="23" y="67"/>
                    </a:lnTo>
                    <a:lnTo>
                      <a:pt x="13" y="61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4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3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92" name="Freeform 1946"/>
              <p:cNvSpPr>
                <a:spLocks/>
              </p:cNvSpPr>
              <p:nvPr/>
            </p:nvSpPr>
            <p:spPr bwMode="auto">
              <a:xfrm>
                <a:off x="7358" y="6598"/>
                <a:ext cx="9" cy="17"/>
              </a:xfrm>
              <a:custGeom>
                <a:avLst/>
                <a:gdLst>
                  <a:gd name="T0" fmla="*/ 33 w 33"/>
                  <a:gd name="T1" fmla="*/ 68 h 68"/>
                  <a:gd name="T2" fmla="*/ 23 w 33"/>
                  <a:gd name="T3" fmla="*/ 67 h 68"/>
                  <a:gd name="T4" fmla="*/ 13 w 33"/>
                  <a:gd name="T5" fmla="*/ 61 h 68"/>
                  <a:gd name="T6" fmla="*/ 6 w 33"/>
                  <a:gd name="T7" fmla="*/ 55 h 68"/>
                  <a:gd name="T8" fmla="*/ 1 w 33"/>
                  <a:gd name="T9" fmla="*/ 45 h 68"/>
                  <a:gd name="T10" fmla="*/ 0 w 33"/>
                  <a:gd name="T11" fmla="*/ 34 h 68"/>
                  <a:gd name="T12" fmla="*/ 1 w 33"/>
                  <a:gd name="T13" fmla="*/ 24 h 68"/>
                  <a:gd name="T14" fmla="*/ 6 w 33"/>
                  <a:gd name="T15" fmla="*/ 14 h 68"/>
                  <a:gd name="T16" fmla="*/ 13 w 33"/>
                  <a:gd name="T17" fmla="*/ 7 h 68"/>
                  <a:gd name="T18" fmla="*/ 23 w 33"/>
                  <a:gd name="T19" fmla="*/ 2 h 68"/>
                  <a:gd name="T20" fmla="*/ 33 w 33"/>
                  <a:gd name="T2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68">
                    <a:moveTo>
                      <a:pt x="33" y="68"/>
                    </a:moveTo>
                    <a:lnTo>
                      <a:pt x="23" y="67"/>
                    </a:lnTo>
                    <a:lnTo>
                      <a:pt x="13" y="61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4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93" name="Freeform 1947"/>
              <p:cNvSpPr>
                <a:spLocks/>
              </p:cNvSpPr>
              <p:nvPr/>
            </p:nvSpPr>
            <p:spPr bwMode="auto">
              <a:xfrm>
                <a:off x="7367" y="6598"/>
                <a:ext cx="190" cy="17"/>
              </a:xfrm>
              <a:custGeom>
                <a:avLst/>
                <a:gdLst>
                  <a:gd name="T0" fmla="*/ 0 w 761"/>
                  <a:gd name="T1" fmla="*/ 0 h 68"/>
                  <a:gd name="T2" fmla="*/ 0 w 761"/>
                  <a:gd name="T3" fmla="*/ 34 h 68"/>
                  <a:gd name="T4" fmla="*/ 0 w 761"/>
                  <a:gd name="T5" fmla="*/ 68 h 68"/>
                  <a:gd name="T6" fmla="*/ 761 w 761"/>
                  <a:gd name="T7" fmla="*/ 68 h 68"/>
                  <a:gd name="T8" fmla="*/ 761 w 761"/>
                  <a:gd name="T9" fmla="*/ 34 h 68"/>
                  <a:gd name="T10" fmla="*/ 761 w 761"/>
                  <a:gd name="T11" fmla="*/ 0 h 68"/>
                  <a:gd name="T12" fmla="*/ 0 w 761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1" h="68">
                    <a:moveTo>
                      <a:pt x="0" y="0"/>
                    </a:moveTo>
                    <a:lnTo>
                      <a:pt x="0" y="34"/>
                    </a:lnTo>
                    <a:lnTo>
                      <a:pt x="0" y="68"/>
                    </a:lnTo>
                    <a:lnTo>
                      <a:pt x="761" y="68"/>
                    </a:lnTo>
                    <a:lnTo>
                      <a:pt x="761" y="34"/>
                    </a:lnTo>
                    <a:lnTo>
                      <a:pt x="76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94" name="Freeform 1948"/>
              <p:cNvSpPr>
                <a:spLocks/>
              </p:cNvSpPr>
              <p:nvPr/>
            </p:nvSpPr>
            <p:spPr bwMode="auto">
              <a:xfrm>
                <a:off x="7367" y="6598"/>
                <a:ext cx="190" cy="17"/>
              </a:xfrm>
              <a:custGeom>
                <a:avLst/>
                <a:gdLst>
                  <a:gd name="T0" fmla="*/ 0 w 761"/>
                  <a:gd name="T1" fmla="*/ 0 h 68"/>
                  <a:gd name="T2" fmla="*/ 0 w 761"/>
                  <a:gd name="T3" fmla="*/ 34 h 68"/>
                  <a:gd name="T4" fmla="*/ 0 w 761"/>
                  <a:gd name="T5" fmla="*/ 68 h 68"/>
                  <a:gd name="T6" fmla="*/ 761 w 761"/>
                  <a:gd name="T7" fmla="*/ 68 h 68"/>
                  <a:gd name="T8" fmla="*/ 761 w 761"/>
                  <a:gd name="T9" fmla="*/ 34 h 68"/>
                  <a:gd name="T10" fmla="*/ 761 w 761"/>
                  <a:gd name="T11" fmla="*/ 0 h 68"/>
                  <a:gd name="T12" fmla="*/ 0 w 761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61" h="68">
                    <a:moveTo>
                      <a:pt x="0" y="0"/>
                    </a:moveTo>
                    <a:lnTo>
                      <a:pt x="0" y="34"/>
                    </a:lnTo>
                    <a:lnTo>
                      <a:pt x="0" y="68"/>
                    </a:lnTo>
                    <a:lnTo>
                      <a:pt x="761" y="68"/>
                    </a:lnTo>
                    <a:lnTo>
                      <a:pt x="761" y="34"/>
                    </a:lnTo>
                    <a:lnTo>
                      <a:pt x="761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95" name="Freeform 1949"/>
              <p:cNvSpPr>
                <a:spLocks/>
              </p:cNvSpPr>
              <p:nvPr/>
            </p:nvSpPr>
            <p:spPr bwMode="auto">
              <a:xfrm>
                <a:off x="7557" y="6598"/>
                <a:ext cx="9" cy="17"/>
              </a:xfrm>
              <a:custGeom>
                <a:avLst/>
                <a:gdLst>
                  <a:gd name="T0" fmla="*/ 0 w 35"/>
                  <a:gd name="T1" fmla="*/ 34 h 68"/>
                  <a:gd name="T2" fmla="*/ 0 w 35"/>
                  <a:gd name="T3" fmla="*/ 0 h 68"/>
                  <a:gd name="T4" fmla="*/ 11 w 35"/>
                  <a:gd name="T5" fmla="*/ 2 h 68"/>
                  <a:gd name="T6" fmla="*/ 21 w 35"/>
                  <a:gd name="T7" fmla="*/ 7 h 68"/>
                  <a:gd name="T8" fmla="*/ 27 w 35"/>
                  <a:gd name="T9" fmla="*/ 14 h 68"/>
                  <a:gd name="T10" fmla="*/ 32 w 35"/>
                  <a:gd name="T11" fmla="*/ 24 h 68"/>
                  <a:gd name="T12" fmla="*/ 35 w 35"/>
                  <a:gd name="T13" fmla="*/ 34 h 68"/>
                  <a:gd name="T14" fmla="*/ 32 w 35"/>
                  <a:gd name="T15" fmla="*/ 45 h 68"/>
                  <a:gd name="T16" fmla="*/ 27 w 35"/>
                  <a:gd name="T17" fmla="*/ 55 h 68"/>
                  <a:gd name="T18" fmla="*/ 21 w 35"/>
                  <a:gd name="T19" fmla="*/ 61 h 68"/>
                  <a:gd name="T20" fmla="*/ 11 w 35"/>
                  <a:gd name="T21" fmla="*/ 67 h 68"/>
                  <a:gd name="T22" fmla="*/ 0 w 35"/>
                  <a:gd name="T23" fmla="*/ 68 h 68"/>
                  <a:gd name="T24" fmla="*/ 0 w 35"/>
                  <a:gd name="T25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68">
                    <a:moveTo>
                      <a:pt x="0" y="34"/>
                    </a:moveTo>
                    <a:lnTo>
                      <a:pt x="0" y="0"/>
                    </a:lnTo>
                    <a:lnTo>
                      <a:pt x="11" y="2"/>
                    </a:lnTo>
                    <a:lnTo>
                      <a:pt x="21" y="7"/>
                    </a:lnTo>
                    <a:lnTo>
                      <a:pt x="27" y="14"/>
                    </a:lnTo>
                    <a:lnTo>
                      <a:pt x="32" y="24"/>
                    </a:lnTo>
                    <a:lnTo>
                      <a:pt x="35" y="34"/>
                    </a:lnTo>
                    <a:lnTo>
                      <a:pt x="32" y="45"/>
                    </a:lnTo>
                    <a:lnTo>
                      <a:pt x="27" y="55"/>
                    </a:lnTo>
                    <a:lnTo>
                      <a:pt x="21" y="61"/>
                    </a:lnTo>
                    <a:lnTo>
                      <a:pt x="11" y="67"/>
                    </a:lnTo>
                    <a:lnTo>
                      <a:pt x="0" y="6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96" name="Freeform 1950"/>
              <p:cNvSpPr>
                <a:spLocks/>
              </p:cNvSpPr>
              <p:nvPr/>
            </p:nvSpPr>
            <p:spPr bwMode="auto">
              <a:xfrm>
                <a:off x="7557" y="6598"/>
                <a:ext cx="9" cy="17"/>
              </a:xfrm>
              <a:custGeom>
                <a:avLst/>
                <a:gdLst>
                  <a:gd name="T0" fmla="*/ 0 w 35"/>
                  <a:gd name="T1" fmla="*/ 0 h 68"/>
                  <a:gd name="T2" fmla="*/ 11 w 35"/>
                  <a:gd name="T3" fmla="*/ 2 h 68"/>
                  <a:gd name="T4" fmla="*/ 21 w 35"/>
                  <a:gd name="T5" fmla="*/ 7 h 68"/>
                  <a:gd name="T6" fmla="*/ 27 w 35"/>
                  <a:gd name="T7" fmla="*/ 14 h 68"/>
                  <a:gd name="T8" fmla="*/ 32 w 35"/>
                  <a:gd name="T9" fmla="*/ 24 h 68"/>
                  <a:gd name="T10" fmla="*/ 35 w 35"/>
                  <a:gd name="T11" fmla="*/ 34 h 68"/>
                  <a:gd name="T12" fmla="*/ 32 w 35"/>
                  <a:gd name="T13" fmla="*/ 45 h 68"/>
                  <a:gd name="T14" fmla="*/ 27 w 35"/>
                  <a:gd name="T15" fmla="*/ 55 h 68"/>
                  <a:gd name="T16" fmla="*/ 21 w 35"/>
                  <a:gd name="T17" fmla="*/ 61 h 68"/>
                  <a:gd name="T18" fmla="*/ 11 w 35"/>
                  <a:gd name="T19" fmla="*/ 67 h 68"/>
                  <a:gd name="T20" fmla="*/ 0 w 35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68">
                    <a:moveTo>
                      <a:pt x="0" y="0"/>
                    </a:moveTo>
                    <a:lnTo>
                      <a:pt x="11" y="2"/>
                    </a:lnTo>
                    <a:lnTo>
                      <a:pt x="21" y="7"/>
                    </a:lnTo>
                    <a:lnTo>
                      <a:pt x="27" y="14"/>
                    </a:lnTo>
                    <a:lnTo>
                      <a:pt x="32" y="24"/>
                    </a:lnTo>
                    <a:lnTo>
                      <a:pt x="35" y="34"/>
                    </a:lnTo>
                    <a:lnTo>
                      <a:pt x="32" y="45"/>
                    </a:lnTo>
                    <a:lnTo>
                      <a:pt x="27" y="55"/>
                    </a:lnTo>
                    <a:lnTo>
                      <a:pt x="21" y="61"/>
                    </a:lnTo>
                    <a:lnTo>
                      <a:pt x="11" y="67"/>
                    </a:lnTo>
                    <a:lnTo>
                      <a:pt x="0" y="6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97" name="Freeform 1951"/>
              <p:cNvSpPr>
                <a:spLocks/>
              </p:cNvSpPr>
              <p:nvPr/>
            </p:nvSpPr>
            <p:spPr bwMode="auto">
              <a:xfrm>
                <a:off x="7548" y="6121"/>
                <a:ext cx="18" cy="9"/>
              </a:xfrm>
              <a:custGeom>
                <a:avLst/>
                <a:gdLst>
                  <a:gd name="T0" fmla="*/ 33 w 68"/>
                  <a:gd name="T1" fmla="*/ 35 h 35"/>
                  <a:gd name="T2" fmla="*/ 0 w 68"/>
                  <a:gd name="T3" fmla="*/ 35 h 35"/>
                  <a:gd name="T4" fmla="*/ 1 w 68"/>
                  <a:gd name="T5" fmla="*/ 24 h 35"/>
                  <a:gd name="T6" fmla="*/ 6 w 68"/>
                  <a:gd name="T7" fmla="*/ 14 h 35"/>
                  <a:gd name="T8" fmla="*/ 13 w 68"/>
                  <a:gd name="T9" fmla="*/ 8 h 35"/>
                  <a:gd name="T10" fmla="*/ 23 w 68"/>
                  <a:gd name="T11" fmla="*/ 2 h 35"/>
                  <a:gd name="T12" fmla="*/ 33 w 68"/>
                  <a:gd name="T13" fmla="*/ 0 h 35"/>
                  <a:gd name="T14" fmla="*/ 44 w 68"/>
                  <a:gd name="T15" fmla="*/ 2 h 35"/>
                  <a:gd name="T16" fmla="*/ 54 w 68"/>
                  <a:gd name="T17" fmla="*/ 8 h 35"/>
                  <a:gd name="T18" fmla="*/ 60 w 68"/>
                  <a:gd name="T19" fmla="*/ 14 h 35"/>
                  <a:gd name="T20" fmla="*/ 65 w 68"/>
                  <a:gd name="T21" fmla="*/ 24 h 35"/>
                  <a:gd name="T22" fmla="*/ 68 w 68"/>
                  <a:gd name="T23" fmla="*/ 35 h 35"/>
                  <a:gd name="T24" fmla="*/ 33 w 68"/>
                  <a:gd name="T2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5">
                    <a:moveTo>
                      <a:pt x="33" y="35"/>
                    </a:moveTo>
                    <a:lnTo>
                      <a:pt x="0" y="35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4" y="2"/>
                    </a:lnTo>
                    <a:lnTo>
                      <a:pt x="54" y="8"/>
                    </a:lnTo>
                    <a:lnTo>
                      <a:pt x="60" y="14"/>
                    </a:lnTo>
                    <a:lnTo>
                      <a:pt x="65" y="24"/>
                    </a:lnTo>
                    <a:lnTo>
                      <a:pt x="68" y="35"/>
                    </a:lnTo>
                    <a:lnTo>
                      <a:pt x="33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98" name="Freeform 1952"/>
              <p:cNvSpPr>
                <a:spLocks/>
              </p:cNvSpPr>
              <p:nvPr/>
            </p:nvSpPr>
            <p:spPr bwMode="auto">
              <a:xfrm>
                <a:off x="7548" y="6121"/>
                <a:ext cx="18" cy="9"/>
              </a:xfrm>
              <a:custGeom>
                <a:avLst/>
                <a:gdLst>
                  <a:gd name="T0" fmla="*/ 0 w 68"/>
                  <a:gd name="T1" fmla="*/ 35 h 35"/>
                  <a:gd name="T2" fmla="*/ 1 w 68"/>
                  <a:gd name="T3" fmla="*/ 24 h 35"/>
                  <a:gd name="T4" fmla="*/ 6 w 68"/>
                  <a:gd name="T5" fmla="*/ 14 h 35"/>
                  <a:gd name="T6" fmla="*/ 13 w 68"/>
                  <a:gd name="T7" fmla="*/ 8 h 35"/>
                  <a:gd name="T8" fmla="*/ 23 w 68"/>
                  <a:gd name="T9" fmla="*/ 2 h 35"/>
                  <a:gd name="T10" fmla="*/ 33 w 68"/>
                  <a:gd name="T11" fmla="*/ 0 h 35"/>
                  <a:gd name="T12" fmla="*/ 44 w 68"/>
                  <a:gd name="T13" fmla="*/ 2 h 35"/>
                  <a:gd name="T14" fmla="*/ 54 w 68"/>
                  <a:gd name="T15" fmla="*/ 8 h 35"/>
                  <a:gd name="T16" fmla="*/ 60 w 68"/>
                  <a:gd name="T17" fmla="*/ 14 h 35"/>
                  <a:gd name="T18" fmla="*/ 65 w 68"/>
                  <a:gd name="T19" fmla="*/ 24 h 35"/>
                  <a:gd name="T20" fmla="*/ 68 w 68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lnTo>
                      <a:pt x="1" y="24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4" y="2"/>
                    </a:lnTo>
                    <a:lnTo>
                      <a:pt x="54" y="8"/>
                    </a:lnTo>
                    <a:lnTo>
                      <a:pt x="60" y="14"/>
                    </a:lnTo>
                    <a:lnTo>
                      <a:pt x="65" y="24"/>
                    </a:lnTo>
                    <a:lnTo>
                      <a:pt x="68" y="3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499" name="Freeform 1953"/>
              <p:cNvSpPr>
                <a:spLocks/>
              </p:cNvSpPr>
              <p:nvPr/>
            </p:nvSpPr>
            <p:spPr bwMode="auto">
              <a:xfrm>
                <a:off x="7548" y="6130"/>
                <a:ext cx="18" cy="95"/>
              </a:xfrm>
              <a:custGeom>
                <a:avLst/>
                <a:gdLst>
                  <a:gd name="T0" fmla="*/ 68 w 68"/>
                  <a:gd name="T1" fmla="*/ 0 h 380"/>
                  <a:gd name="T2" fmla="*/ 33 w 68"/>
                  <a:gd name="T3" fmla="*/ 0 h 380"/>
                  <a:gd name="T4" fmla="*/ 0 w 68"/>
                  <a:gd name="T5" fmla="*/ 0 h 380"/>
                  <a:gd name="T6" fmla="*/ 0 w 68"/>
                  <a:gd name="T7" fmla="*/ 380 h 380"/>
                  <a:gd name="T8" fmla="*/ 33 w 68"/>
                  <a:gd name="T9" fmla="*/ 380 h 380"/>
                  <a:gd name="T10" fmla="*/ 68 w 68"/>
                  <a:gd name="T11" fmla="*/ 380 h 380"/>
                  <a:gd name="T12" fmla="*/ 68 w 68"/>
                  <a:gd name="T13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80">
                    <a:moveTo>
                      <a:pt x="68" y="0"/>
                    </a:moveTo>
                    <a:lnTo>
                      <a:pt x="33" y="0"/>
                    </a:lnTo>
                    <a:lnTo>
                      <a:pt x="0" y="0"/>
                    </a:lnTo>
                    <a:lnTo>
                      <a:pt x="0" y="380"/>
                    </a:lnTo>
                    <a:lnTo>
                      <a:pt x="33" y="380"/>
                    </a:lnTo>
                    <a:lnTo>
                      <a:pt x="68" y="38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00" name="Freeform 1954"/>
              <p:cNvSpPr>
                <a:spLocks/>
              </p:cNvSpPr>
              <p:nvPr/>
            </p:nvSpPr>
            <p:spPr bwMode="auto">
              <a:xfrm>
                <a:off x="7548" y="6130"/>
                <a:ext cx="18" cy="95"/>
              </a:xfrm>
              <a:custGeom>
                <a:avLst/>
                <a:gdLst>
                  <a:gd name="T0" fmla="*/ 68 w 68"/>
                  <a:gd name="T1" fmla="*/ 0 h 380"/>
                  <a:gd name="T2" fmla="*/ 33 w 68"/>
                  <a:gd name="T3" fmla="*/ 0 h 380"/>
                  <a:gd name="T4" fmla="*/ 0 w 68"/>
                  <a:gd name="T5" fmla="*/ 0 h 380"/>
                  <a:gd name="T6" fmla="*/ 0 w 68"/>
                  <a:gd name="T7" fmla="*/ 380 h 380"/>
                  <a:gd name="T8" fmla="*/ 33 w 68"/>
                  <a:gd name="T9" fmla="*/ 380 h 380"/>
                  <a:gd name="T10" fmla="*/ 68 w 68"/>
                  <a:gd name="T11" fmla="*/ 380 h 380"/>
                  <a:gd name="T12" fmla="*/ 68 w 68"/>
                  <a:gd name="T13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80">
                    <a:moveTo>
                      <a:pt x="68" y="0"/>
                    </a:moveTo>
                    <a:lnTo>
                      <a:pt x="33" y="0"/>
                    </a:lnTo>
                    <a:lnTo>
                      <a:pt x="0" y="0"/>
                    </a:lnTo>
                    <a:lnTo>
                      <a:pt x="0" y="380"/>
                    </a:lnTo>
                    <a:lnTo>
                      <a:pt x="33" y="380"/>
                    </a:lnTo>
                    <a:lnTo>
                      <a:pt x="68" y="380"/>
                    </a:lnTo>
                    <a:lnTo>
                      <a:pt x="68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01" name="Freeform 1955"/>
              <p:cNvSpPr>
                <a:spLocks/>
              </p:cNvSpPr>
              <p:nvPr/>
            </p:nvSpPr>
            <p:spPr bwMode="auto">
              <a:xfrm>
                <a:off x="7548" y="6225"/>
                <a:ext cx="18" cy="9"/>
              </a:xfrm>
              <a:custGeom>
                <a:avLst/>
                <a:gdLst>
                  <a:gd name="T0" fmla="*/ 33 w 68"/>
                  <a:gd name="T1" fmla="*/ 0 h 34"/>
                  <a:gd name="T2" fmla="*/ 68 w 68"/>
                  <a:gd name="T3" fmla="*/ 0 h 34"/>
                  <a:gd name="T4" fmla="*/ 65 w 68"/>
                  <a:gd name="T5" fmla="*/ 11 h 34"/>
                  <a:gd name="T6" fmla="*/ 60 w 68"/>
                  <a:gd name="T7" fmla="*/ 21 h 34"/>
                  <a:gd name="T8" fmla="*/ 54 w 68"/>
                  <a:gd name="T9" fmla="*/ 27 h 34"/>
                  <a:gd name="T10" fmla="*/ 44 w 68"/>
                  <a:gd name="T11" fmla="*/ 33 h 34"/>
                  <a:gd name="T12" fmla="*/ 33 w 68"/>
                  <a:gd name="T13" fmla="*/ 34 h 34"/>
                  <a:gd name="T14" fmla="*/ 23 w 68"/>
                  <a:gd name="T15" fmla="*/ 33 h 34"/>
                  <a:gd name="T16" fmla="*/ 13 w 68"/>
                  <a:gd name="T17" fmla="*/ 27 h 34"/>
                  <a:gd name="T18" fmla="*/ 6 w 68"/>
                  <a:gd name="T19" fmla="*/ 21 h 34"/>
                  <a:gd name="T20" fmla="*/ 1 w 68"/>
                  <a:gd name="T21" fmla="*/ 11 h 34"/>
                  <a:gd name="T22" fmla="*/ 0 w 68"/>
                  <a:gd name="T23" fmla="*/ 0 h 34"/>
                  <a:gd name="T24" fmla="*/ 33 w 68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4">
                    <a:moveTo>
                      <a:pt x="33" y="0"/>
                    </a:moveTo>
                    <a:lnTo>
                      <a:pt x="68" y="0"/>
                    </a:lnTo>
                    <a:lnTo>
                      <a:pt x="65" y="11"/>
                    </a:lnTo>
                    <a:lnTo>
                      <a:pt x="60" y="21"/>
                    </a:lnTo>
                    <a:lnTo>
                      <a:pt x="54" y="27"/>
                    </a:lnTo>
                    <a:lnTo>
                      <a:pt x="44" y="33"/>
                    </a:lnTo>
                    <a:lnTo>
                      <a:pt x="33" y="34"/>
                    </a:lnTo>
                    <a:lnTo>
                      <a:pt x="23" y="33"/>
                    </a:lnTo>
                    <a:lnTo>
                      <a:pt x="13" y="27"/>
                    </a:lnTo>
                    <a:lnTo>
                      <a:pt x="6" y="21"/>
                    </a:lnTo>
                    <a:lnTo>
                      <a:pt x="1" y="11"/>
                    </a:lnTo>
                    <a:lnTo>
                      <a:pt x="0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02" name="Freeform 1956"/>
              <p:cNvSpPr>
                <a:spLocks/>
              </p:cNvSpPr>
              <p:nvPr/>
            </p:nvSpPr>
            <p:spPr bwMode="auto">
              <a:xfrm>
                <a:off x="7548" y="6225"/>
                <a:ext cx="18" cy="9"/>
              </a:xfrm>
              <a:custGeom>
                <a:avLst/>
                <a:gdLst>
                  <a:gd name="T0" fmla="*/ 68 w 68"/>
                  <a:gd name="T1" fmla="*/ 0 h 34"/>
                  <a:gd name="T2" fmla="*/ 65 w 68"/>
                  <a:gd name="T3" fmla="*/ 11 h 34"/>
                  <a:gd name="T4" fmla="*/ 60 w 68"/>
                  <a:gd name="T5" fmla="*/ 21 h 34"/>
                  <a:gd name="T6" fmla="*/ 54 w 68"/>
                  <a:gd name="T7" fmla="*/ 27 h 34"/>
                  <a:gd name="T8" fmla="*/ 44 w 68"/>
                  <a:gd name="T9" fmla="*/ 33 h 34"/>
                  <a:gd name="T10" fmla="*/ 33 w 68"/>
                  <a:gd name="T11" fmla="*/ 34 h 34"/>
                  <a:gd name="T12" fmla="*/ 23 w 68"/>
                  <a:gd name="T13" fmla="*/ 33 h 34"/>
                  <a:gd name="T14" fmla="*/ 13 w 68"/>
                  <a:gd name="T15" fmla="*/ 27 h 34"/>
                  <a:gd name="T16" fmla="*/ 6 w 68"/>
                  <a:gd name="T17" fmla="*/ 21 h 34"/>
                  <a:gd name="T18" fmla="*/ 1 w 68"/>
                  <a:gd name="T19" fmla="*/ 11 h 34"/>
                  <a:gd name="T20" fmla="*/ 0 w 68"/>
                  <a:gd name="T2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4">
                    <a:moveTo>
                      <a:pt x="68" y="0"/>
                    </a:moveTo>
                    <a:lnTo>
                      <a:pt x="65" y="11"/>
                    </a:lnTo>
                    <a:lnTo>
                      <a:pt x="60" y="21"/>
                    </a:lnTo>
                    <a:lnTo>
                      <a:pt x="54" y="27"/>
                    </a:lnTo>
                    <a:lnTo>
                      <a:pt x="44" y="33"/>
                    </a:lnTo>
                    <a:lnTo>
                      <a:pt x="33" y="34"/>
                    </a:lnTo>
                    <a:lnTo>
                      <a:pt x="23" y="33"/>
                    </a:lnTo>
                    <a:lnTo>
                      <a:pt x="13" y="27"/>
                    </a:lnTo>
                    <a:lnTo>
                      <a:pt x="6" y="21"/>
                    </a:lnTo>
                    <a:lnTo>
                      <a:pt x="1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03" name="Freeform 1957"/>
              <p:cNvSpPr>
                <a:spLocks/>
              </p:cNvSpPr>
              <p:nvPr/>
            </p:nvSpPr>
            <p:spPr bwMode="auto">
              <a:xfrm>
                <a:off x="7548" y="6312"/>
                <a:ext cx="18" cy="9"/>
              </a:xfrm>
              <a:custGeom>
                <a:avLst/>
                <a:gdLst>
                  <a:gd name="T0" fmla="*/ 33 w 68"/>
                  <a:gd name="T1" fmla="*/ 35 h 35"/>
                  <a:gd name="T2" fmla="*/ 0 w 68"/>
                  <a:gd name="T3" fmla="*/ 35 h 35"/>
                  <a:gd name="T4" fmla="*/ 1 w 68"/>
                  <a:gd name="T5" fmla="*/ 25 h 35"/>
                  <a:gd name="T6" fmla="*/ 6 w 68"/>
                  <a:gd name="T7" fmla="*/ 15 h 35"/>
                  <a:gd name="T8" fmla="*/ 13 w 68"/>
                  <a:gd name="T9" fmla="*/ 8 h 35"/>
                  <a:gd name="T10" fmla="*/ 23 w 68"/>
                  <a:gd name="T11" fmla="*/ 3 h 35"/>
                  <a:gd name="T12" fmla="*/ 33 w 68"/>
                  <a:gd name="T13" fmla="*/ 0 h 35"/>
                  <a:gd name="T14" fmla="*/ 44 w 68"/>
                  <a:gd name="T15" fmla="*/ 3 h 35"/>
                  <a:gd name="T16" fmla="*/ 54 w 68"/>
                  <a:gd name="T17" fmla="*/ 8 h 35"/>
                  <a:gd name="T18" fmla="*/ 60 w 68"/>
                  <a:gd name="T19" fmla="*/ 15 h 35"/>
                  <a:gd name="T20" fmla="*/ 65 w 68"/>
                  <a:gd name="T21" fmla="*/ 25 h 35"/>
                  <a:gd name="T22" fmla="*/ 68 w 68"/>
                  <a:gd name="T23" fmla="*/ 35 h 35"/>
                  <a:gd name="T24" fmla="*/ 33 w 68"/>
                  <a:gd name="T2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5">
                    <a:moveTo>
                      <a:pt x="33" y="35"/>
                    </a:moveTo>
                    <a:lnTo>
                      <a:pt x="0" y="35"/>
                    </a:lnTo>
                    <a:lnTo>
                      <a:pt x="1" y="25"/>
                    </a:lnTo>
                    <a:lnTo>
                      <a:pt x="6" y="15"/>
                    </a:lnTo>
                    <a:lnTo>
                      <a:pt x="13" y="8"/>
                    </a:lnTo>
                    <a:lnTo>
                      <a:pt x="23" y="3"/>
                    </a:lnTo>
                    <a:lnTo>
                      <a:pt x="33" y="0"/>
                    </a:lnTo>
                    <a:lnTo>
                      <a:pt x="44" y="3"/>
                    </a:lnTo>
                    <a:lnTo>
                      <a:pt x="54" y="8"/>
                    </a:lnTo>
                    <a:lnTo>
                      <a:pt x="60" y="15"/>
                    </a:lnTo>
                    <a:lnTo>
                      <a:pt x="65" y="25"/>
                    </a:lnTo>
                    <a:lnTo>
                      <a:pt x="68" y="35"/>
                    </a:lnTo>
                    <a:lnTo>
                      <a:pt x="33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04" name="Freeform 1958"/>
              <p:cNvSpPr>
                <a:spLocks/>
              </p:cNvSpPr>
              <p:nvPr/>
            </p:nvSpPr>
            <p:spPr bwMode="auto">
              <a:xfrm>
                <a:off x="7548" y="6312"/>
                <a:ext cx="18" cy="9"/>
              </a:xfrm>
              <a:custGeom>
                <a:avLst/>
                <a:gdLst>
                  <a:gd name="T0" fmla="*/ 0 w 68"/>
                  <a:gd name="T1" fmla="*/ 35 h 35"/>
                  <a:gd name="T2" fmla="*/ 1 w 68"/>
                  <a:gd name="T3" fmla="*/ 25 h 35"/>
                  <a:gd name="T4" fmla="*/ 6 w 68"/>
                  <a:gd name="T5" fmla="*/ 15 h 35"/>
                  <a:gd name="T6" fmla="*/ 13 w 68"/>
                  <a:gd name="T7" fmla="*/ 8 h 35"/>
                  <a:gd name="T8" fmla="*/ 23 w 68"/>
                  <a:gd name="T9" fmla="*/ 3 h 35"/>
                  <a:gd name="T10" fmla="*/ 33 w 68"/>
                  <a:gd name="T11" fmla="*/ 0 h 35"/>
                  <a:gd name="T12" fmla="*/ 44 w 68"/>
                  <a:gd name="T13" fmla="*/ 3 h 35"/>
                  <a:gd name="T14" fmla="*/ 54 w 68"/>
                  <a:gd name="T15" fmla="*/ 8 h 35"/>
                  <a:gd name="T16" fmla="*/ 60 w 68"/>
                  <a:gd name="T17" fmla="*/ 15 h 35"/>
                  <a:gd name="T18" fmla="*/ 65 w 68"/>
                  <a:gd name="T19" fmla="*/ 25 h 35"/>
                  <a:gd name="T20" fmla="*/ 68 w 68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lnTo>
                      <a:pt x="1" y="25"/>
                    </a:lnTo>
                    <a:lnTo>
                      <a:pt x="6" y="15"/>
                    </a:lnTo>
                    <a:lnTo>
                      <a:pt x="13" y="8"/>
                    </a:lnTo>
                    <a:lnTo>
                      <a:pt x="23" y="3"/>
                    </a:lnTo>
                    <a:lnTo>
                      <a:pt x="33" y="0"/>
                    </a:lnTo>
                    <a:lnTo>
                      <a:pt x="44" y="3"/>
                    </a:lnTo>
                    <a:lnTo>
                      <a:pt x="54" y="8"/>
                    </a:lnTo>
                    <a:lnTo>
                      <a:pt x="60" y="15"/>
                    </a:lnTo>
                    <a:lnTo>
                      <a:pt x="65" y="25"/>
                    </a:lnTo>
                    <a:lnTo>
                      <a:pt x="68" y="3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05" name="Freeform 1959"/>
              <p:cNvSpPr>
                <a:spLocks/>
              </p:cNvSpPr>
              <p:nvPr/>
            </p:nvSpPr>
            <p:spPr bwMode="auto">
              <a:xfrm>
                <a:off x="7548" y="6321"/>
                <a:ext cx="18" cy="95"/>
              </a:xfrm>
              <a:custGeom>
                <a:avLst/>
                <a:gdLst>
                  <a:gd name="T0" fmla="*/ 68 w 68"/>
                  <a:gd name="T1" fmla="*/ 0 h 381"/>
                  <a:gd name="T2" fmla="*/ 33 w 68"/>
                  <a:gd name="T3" fmla="*/ 0 h 381"/>
                  <a:gd name="T4" fmla="*/ 0 w 68"/>
                  <a:gd name="T5" fmla="*/ 0 h 381"/>
                  <a:gd name="T6" fmla="*/ 0 w 68"/>
                  <a:gd name="T7" fmla="*/ 381 h 381"/>
                  <a:gd name="T8" fmla="*/ 33 w 68"/>
                  <a:gd name="T9" fmla="*/ 381 h 381"/>
                  <a:gd name="T10" fmla="*/ 68 w 68"/>
                  <a:gd name="T11" fmla="*/ 381 h 381"/>
                  <a:gd name="T12" fmla="*/ 68 w 68"/>
                  <a:gd name="T13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81">
                    <a:moveTo>
                      <a:pt x="68" y="0"/>
                    </a:moveTo>
                    <a:lnTo>
                      <a:pt x="33" y="0"/>
                    </a:lnTo>
                    <a:lnTo>
                      <a:pt x="0" y="0"/>
                    </a:lnTo>
                    <a:lnTo>
                      <a:pt x="0" y="381"/>
                    </a:lnTo>
                    <a:lnTo>
                      <a:pt x="33" y="381"/>
                    </a:lnTo>
                    <a:lnTo>
                      <a:pt x="68" y="381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06" name="Freeform 1960"/>
              <p:cNvSpPr>
                <a:spLocks/>
              </p:cNvSpPr>
              <p:nvPr/>
            </p:nvSpPr>
            <p:spPr bwMode="auto">
              <a:xfrm>
                <a:off x="7548" y="6321"/>
                <a:ext cx="18" cy="95"/>
              </a:xfrm>
              <a:custGeom>
                <a:avLst/>
                <a:gdLst>
                  <a:gd name="T0" fmla="*/ 68 w 68"/>
                  <a:gd name="T1" fmla="*/ 0 h 381"/>
                  <a:gd name="T2" fmla="*/ 33 w 68"/>
                  <a:gd name="T3" fmla="*/ 0 h 381"/>
                  <a:gd name="T4" fmla="*/ 0 w 68"/>
                  <a:gd name="T5" fmla="*/ 0 h 381"/>
                  <a:gd name="T6" fmla="*/ 0 w 68"/>
                  <a:gd name="T7" fmla="*/ 381 h 381"/>
                  <a:gd name="T8" fmla="*/ 33 w 68"/>
                  <a:gd name="T9" fmla="*/ 381 h 381"/>
                  <a:gd name="T10" fmla="*/ 68 w 68"/>
                  <a:gd name="T11" fmla="*/ 381 h 381"/>
                  <a:gd name="T12" fmla="*/ 68 w 68"/>
                  <a:gd name="T13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81">
                    <a:moveTo>
                      <a:pt x="68" y="0"/>
                    </a:moveTo>
                    <a:lnTo>
                      <a:pt x="33" y="0"/>
                    </a:lnTo>
                    <a:lnTo>
                      <a:pt x="0" y="0"/>
                    </a:lnTo>
                    <a:lnTo>
                      <a:pt x="0" y="381"/>
                    </a:lnTo>
                    <a:lnTo>
                      <a:pt x="33" y="381"/>
                    </a:lnTo>
                    <a:lnTo>
                      <a:pt x="68" y="381"/>
                    </a:lnTo>
                    <a:lnTo>
                      <a:pt x="68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07" name="Freeform 1961"/>
              <p:cNvSpPr>
                <a:spLocks/>
              </p:cNvSpPr>
              <p:nvPr/>
            </p:nvSpPr>
            <p:spPr bwMode="auto">
              <a:xfrm>
                <a:off x="7548" y="6416"/>
                <a:ext cx="18" cy="8"/>
              </a:xfrm>
              <a:custGeom>
                <a:avLst/>
                <a:gdLst>
                  <a:gd name="T0" fmla="*/ 33 w 68"/>
                  <a:gd name="T1" fmla="*/ 0 h 33"/>
                  <a:gd name="T2" fmla="*/ 68 w 68"/>
                  <a:gd name="T3" fmla="*/ 0 h 33"/>
                  <a:gd name="T4" fmla="*/ 65 w 68"/>
                  <a:gd name="T5" fmla="*/ 10 h 33"/>
                  <a:gd name="T6" fmla="*/ 60 w 68"/>
                  <a:gd name="T7" fmla="*/ 20 h 33"/>
                  <a:gd name="T8" fmla="*/ 54 w 68"/>
                  <a:gd name="T9" fmla="*/ 27 h 33"/>
                  <a:gd name="T10" fmla="*/ 44 w 68"/>
                  <a:gd name="T11" fmla="*/ 32 h 33"/>
                  <a:gd name="T12" fmla="*/ 33 w 68"/>
                  <a:gd name="T13" fmla="*/ 33 h 33"/>
                  <a:gd name="T14" fmla="*/ 23 w 68"/>
                  <a:gd name="T15" fmla="*/ 32 h 33"/>
                  <a:gd name="T16" fmla="*/ 13 w 68"/>
                  <a:gd name="T17" fmla="*/ 27 h 33"/>
                  <a:gd name="T18" fmla="*/ 6 w 68"/>
                  <a:gd name="T19" fmla="*/ 20 h 33"/>
                  <a:gd name="T20" fmla="*/ 1 w 68"/>
                  <a:gd name="T21" fmla="*/ 10 h 33"/>
                  <a:gd name="T22" fmla="*/ 0 w 68"/>
                  <a:gd name="T23" fmla="*/ 0 h 33"/>
                  <a:gd name="T24" fmla="*/ 33 w 68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3">
                    <a:moveTo>
                      <a:pt x="33" y="0"/>
                    </a:moveTo>
                    <a:lnTo>
                      <a:pt x="68" y="0"/>
                    </a:lnTo>
                    <a:lnTo>
                      <a:pt x="65" y="10"/>
                    </a:lnTo>
                    <a:lnTo>
                      <a:pt x="60" y="20"/>
                    </a:lnTo>
                    <a:lnTo>
                      <a:pt x="54" y="27"/>
                    </a:lnTo>
                    <a:lnTo>
                      <a:pt x="44" y="32"/>
                    </a:lnTo>
                    <a:lnTo>
                      <a:pt x="33" y="33"/>
                    </a:lnTo>
                    <a:lnTo>
                      <a:pt x="23" y="32"/>
                    </a:lnTo>
                    <a:lnTo>
                      <a:pt x="13" y="27"/>
                    </a:lnTo>
                    <a:lnTo>
                      <a:pt x="6" y="20"/>
                    </a:lnTo>
                    <a:lnTo>
                      <a:pt x="1" y="10"/>
                    </a:lnTo>
                    <a:lnTo>
                      <a:pt x="0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08" name="Freeform 1962"/>
              <p:cNvSpPr>
                <a:spLocks/>
              </p:cNvSpPr>
              <p:nvPr/>
            </p:nvSpPr>
            <p:spPr bwMode="auto">
              <a:xfrm>
                <a:off x="7548" y="6416"/>
                <a:ext cx="18" cy="8"/>
              </a:xfrm>
              <a:custGeom>
                <a:avLst/>
                <a:gdLst>
                  <a:gd name="T0" fmla="*/ 68 w 68"/>
                  <a:gd name="T1" fmla="*/ 0 h 33"/>
                  <a:gd name="T2" fmla="*/ 65 w 68"/>
                  <a:gd name="T3" fmla="*/ 10 h 33"/>
                  <a:gd name="T4" fmla="*/ 60 w 68"/>
                  <a:gd name="T5" fmla="*/ 20 h 33"/>
                  <a:gd name="T6" fmla="*/ 54 w 68"/>
                  <a:gd name="T7" fmla="*/ 27 h 33"/>
                  <a:gd name="T8" fmla="*/ 44 w 68"/>
                  <a:gd name="T9" fmla="*/ 32 h 33"/>
                  <a:gd name="T10" fmla="*/ 33 w 68"/>
                  <a:gd name="T11" fmla="*/ 33 h 33"/>
                  <a:gd name="T12" fmla="*/ 23 w 68"/>
                  <a:gd name="T13" fmla="*/ 32 h 33"/>
                  <a:gd name="T14" fmla="*/ 13 w 68"/>
                  <a:gd name="T15" fmla="*/ 27 h 33"/>
                  <a:gd name="T16" fmla="*/ 6 w 68"/>
                  <a:gd name="T17" fmla="*/ 20 h 33"/>
                  <a:gd name="T18" fmla="*/ 1 w 68"/>
                  <a:gd name="T19" fmla="*/ 10 h 33"/>
                  <a:gd name="T20" fmla="*/ 0 w 68"/>
                  <a:gd name="T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3">
                    <a:moveTo>
                      <a:pt x="68" y="0"/>
                    </a:moveTo>
                    <a:lnTo>
                      <a:pt x="65" y="10"/>
                    </a:lnTo>
                    <a:lnTo>
                      <a:pt x="60" y="20"/>
                    </a:lnTo>
                    <a:lnTo>
                      <a:pt x="54" y="27"/>
                    </a:lnTo>
                    <a:lnTo>
                      <a:pt x="44" y="32"/>
                    </a:lnTo>
                    <a:lnTo>
                      <a:pt x="33" y="33"/>
                    </a:lnTo>
                    <a:lnTo>
                      <a:pt x="23" y="32"/>
                    </a:lnTo>
                    <a:lnTo>
                      <a:pt x="13" y="27"/>
                    </a:lnTo>
                    <a:lnTo>
                      <a:pt x="6" y="20"/>
                    </a:lnTo>
                    <a:lnTo>
                      <a:pt x="1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09" name="Freeform 1963"/>
              <p:cNvSpPr>
                <a:spLocks/>
              </p:cNvSpPr>
              <p:nvPr/>
            </p:nvSpPr>
            <p:spPr bwMode="auto">
              <a:xfrm>
                <a:off x="7407" y="5999"/>
                <a:ext cx="5" cy="7"/>
              </a:xfrm>
              <a:custGeom>
                <a:avLst/>
                <a:gdLst>
                  <a:gd name="T0" fmla="*/ 22 w 22"/>
                  <a:gd name="T1" fmla="*/ 0 h 30"/>
                  <a:gd name="T2" fmla="*/ 5 w 22"/>
                  <a:gd name="T3" fmla="*/ 8 h 30"/>
                  <a:gd name="T4" fmla="*/ 0 w 22"/>
                  <a:gd name="T5" fmla="*/ 24 h 30"/>
                  <a:gd name="T6" fmla="*/ 7 w 22"/>
                  <a:gd name="T7" fmla="*/ 30 h 30"/>
                  <a:gd name="T8" fmla="*/ 16 w 22"/>
                  <a:gd name="T9" fmla="*/ 24 h 30"/>
                  <a:gd name="T10" fmla="*/ 22 w 22"/>
                  <a:gd name="T11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" h="30">
                    <a:moveTo>
                      <a:pt x="22" y="0"/>
                    </a:moveTo>
                    <a:lnTo>
                      <a:pt x="5" y="8"/>
                    </a:lnTo>
                    <a:lnTo>
                      <a:pt x="0" y="24"/>
                    </a:lnTo>
                    <a:lnTo>
                      <a:pt x="7" y="30"/>
                    </a:lnTo>
                    <a:lnTo>
                      <a:pt x="16" y="24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10" name="Freeform 1964"/>
              <p:cNvSpPr>
                <a:spLocks/>
              </p:cNvSpPr>
              <p:nvPr/>
            </p:nvSpPr>
            <p:spPr bwMode="auto">
              <a:xfrm>
                <a:off x="7384" y="5964"/>
                <a:ext cx="34" cy="42"/>
              </a:xfrm>
              <a:custGeom>
                <a:avLst/>
                <a:gdLst>
                  <a:gd name="T0" fmla="*/ 134 w 134"/>
                  <a:gd name="T1" fmla="*/ 0 h 168"/>
                  <a:gd name="T2" fmla="*/ 116 w 134"/>
                  <a:gd name="T3" fmla="*/ 8 h 168"/>
                  <a:gd name="T4" fmla="*/ 84 w 134"/>
                  <a:gd name="T5" fmla="*/ 131 h 168"/>
                  <a:gd name="T6" fmla="*/ 39 w 134"/>
                  <a:gd name="T7" fmla="*/ 131 h 168"/>
                  <a:gd name="T8" fmla="*/ 13 w 134"/>
                  <a:gd name="T9" fmla="*/ 131 h 168"/>
                  <a:gd name="T10" fmla="*/ 5 w 134"/>
                  <a:gd name="T11" fmla="*/ 138 h 168"/>
                  <a:gd name="T12" fmla="*/ 0 w 134"/>
                  <a:gd name="T13" fmla="*/ 162 h 168"/>
                  <a:gd name="T14" fmla="*/ 5 w 134"/>
                  <a:gd name="T15" fmla="*/ 168 h 168"/>
                  <a:gd name="T16" fmla="*/ 14 w 134"/>
                  <a:gd name="T17" fmla="*/ 162 h 168"/>
                  <a:gd name="T18" fmla="*/ 19 w 134"/>
                  <a:gd name="T19" fmla="*/ 146 h 168"/>
                  <a:gd name="T20" fmla="*/ 95 w 134"/>
                  <a:gd name="T21" fmla="*/ 146 h 168"/>
                  <a:gd name="T22" fmla="*/ 112 w 134"/>
                  <a:gd name="T23" fmla="*/ 138 h 168"/>
                  <a:gd name="T24" fmla="*/ 108 w 134"/>
                  <a:gd name="T25" fmla="*/ 131 h 168"/>
                  <a:gd name="T26" fmla="*/ 99 w 134"/>
                  <a:gd name="T27" fmla="*/ 131 h 168"/>
                  <a:gd name="T28" fmla="*/ 134 w 134"/>
                  <a:gd name="T29" fmla="*/ 0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4" h="168">
                    <a:moveTo>
                      <a:pt x="134" y="0"/>
                    </a:moveTo>
                    <a:lnTo>
                      <a:pt x="116" y="8"/>
                    </a:lnTo>
                    <a:lnTo>
                      <a:pt x="84" y="131"/>
                    </a:lnTo>
                    <a:lnTo>
                      <a:pt x="39" y="131"/>
                    </a:lnTo>
                    <a:lnTo>
                      <a:pt x="13" y="131"/>
                    </a:lnTo>
                    <a:lnTo>
                      <a:pt x="5" y="138"/>
                    </a:lnTo>
                    <a:lnTo>
                      <a:pt x="0" y="162"/>
                    </a:lnTo>
                    <a:lnTo>
                      <a:pt x="5" y="168"/>
                    </a:lnTo>
                    <a:lnTo>
                      <a:pt x="14" y="162"/>
                    </a:lnTo>
                    <a:lnTo>
                      <a:pt x="19" y="146"/>
                    </a:lnTo>
                    <a:lnTo>
                      <a:pt x="95" y="146"/>
                    </a:lnTo>
                    <a:lnTo>
                      <a:pt x="112" y="138"/>
                    </a:lnTo>
                    <a:lnTo>
                      <a:pt x="108" y="131"/>
                    </a:lnTo>
                    <a:lnTo>
                      <a:pt x="99" y="131"/>
                    </a:lnTo>
                    <a:lnTo>
                      <a:pt x="1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11" name="Freeform 1965"/>
              <p:cNvSpPr>
                <a:spLocks/>
              </p:cNvSpPr>
              <p:nvPr/>
            </p:nvSpPr>
            <p:spPr bwMode="auto">
              <a:xfrm>
                <a:off x="7387" y="5962"/>
                <a:ext cx="31" cy="35"/>
              </a:xfrm>
              <a:custGeom>
                <a:avLst/>
                <a:gdLst>
                  <a:gd name="T0" fmla="*/ 114 w 121"/>
                  <a:gd name="T1" fmla="*/ 0 h 137"/>
                  <a:gd name="T2" fmla="*/ 69 w 121"/>
                  <a:gd name="T3" fmla="*/ 0 h 137"/>
                  <a:gd name="T4" fmla="*/ 60 w 121"/>
                  <a:gd name="T5" fmla="*/ 6 h 137"/>
                  <a:gd name="T6" fmla="*/ 10 w 121"/>
                  <a:gd name="T7" fmla="*/ 137 h 137"/>
                  <a:gd name="T8" fmla="*/ 0 w 121"/>
                  <a:gd name="T9" fmla="*/ 137 h 137"/>
                  <a:gd name="T10" fmla="*/ 26 w 121"/>
                  <a:gd name="T11" fmla="*/ 137 h 137"/>
                  <a:gd name="T12" fmla="*/ 73 w 121"/>
                  <a:gd name="T13" fmla="*/ 14 h 137"/>
                  <a:gd name="T14" fmla="*/ 103 w 121"/>
                  <a:gd name="T15" fmla="*/ 14 h 137"/>
                  <a:gd name="T16" fmla="*/ 121 w 121"/>
                  <a:gd name="T17" fmla="*/ 6 h 137"/>
                  <a:gd name="T18" fmla="*/ 114 w 121"/>
                  <a:gd name="T19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1" h="137">
                    <a:moveTo>
                      <a:pt x="114" y="0"/>
                    </a:moveTo>
                    <a:lnTo>
                      <a:pt x="69" y="0"/>
                    </a:lnTo>
                    <a:lnTo>
                      <a:pt x="60" y="6"/>
                    </a:lnTo>
                    <a:lnTo>
                      <a:pt x="10" y="137"/>
                    </a:lnTo>
                    <a:lnTo>
                      <a:pt x="0" y="137"/>
                    </a:lnTo>
                    <a:lnTo>
                      <a:pt x="26" y="137"/>
                    </a:lnTo>
                    <a:lnTo>
                      <a:pt x="73" y="14"/>
                    </a:lnTo>
                    <a:lnTo>
                      <a:pt x="103" y="14"/>
                    </a:lnTo>
                    <a:lnTo>
                      <a:pt x="121" y="6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12" name="Freeform 1966"/>
              <p:cNvSpPr>
                <a:spLocks/>
              </p:cNvSpPr>
              <p:nvPr/>
            </p:nvSpPr>
            <p:spPr bwMode="auto">
              <a:xfrm>
                <a:off x="7422" y="5998"/>
                <a:ext cx="14" cy="3"/>
              </a:xfrm>
              <a:custGeom>
                <a:avLst/>
                <a:gdLst>
                  <a:gd name="T0" fmla="*/ 0 w 57"/>
                  <a:gd name="T1" fmla="*/ 0 h 9"/>
                  <a:gd name="T2" fmla="*/ 4 w 57"/>
                  <a:gd name="T3" fmla="*/ 4 h 9"/>
                  <a:gd name="T4" fmla="*/ 19 w 57"/>
                  <a:gd name="T5" fmla="*/ 9 h 9"/>
                  <a:gd name="T6" fmla="*/ 33 w 57"/>
                  <a:gd name="T7" fmla="*/ 9 h 9"/>
                  <a:gd name="T8" fmla="*/ 40 w 57"/>
                  <a:gd name="T9" fmla="*/ 8 h 9"/>
                  <a:gd name="T10" fmla="*/ 57 w 57"/>
                  <a:gd name="T11" fmla="*/ 0 h 9"/>
                  <a:gd name="T12" fmla="*/ 0 w 57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9">
                    <a:moveTo>
                      <a:pt x="0" y="0"/>
                    </a:moveTo>
                    <a:lnTo>
                      <a:pt x="4" y="4"/>
                    </a:lnTo>
                    <a:lnTo>
                      <a:pt x="19" y="9"/>
                    </a:lnTo>
                    <a:lnTo>
                      <a:pt x="33" y="9"/>
                    </a:lnTo>
                    <a:lnTo>
                      <a:pt x="40" y="8"/>
                    </a:lnTo>
                    <a:lnTo>
                      <a:pt x="5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13" name="Freeform 1967"/>
              <p:cNvSpPr>
                <a:spLocks/>
              </p:cNvSpPr>
              <p:nvPr/>
            </p:nvSpPr>
            <p:spPr bwMode="auto">
              <a:xfrm>
                <a:off x="7421" y="5977"/>
                <a:ext cx="20" cy="21"/>
              </a:xfrm>
              <a:custGeom>
                <a:avLst/>
                <a:gdLst>
                  <a:gd name="T0" fmla="*/ 23 w 78"/>
                  <a:gd name="T1" fmla="*/ 0 h 84"/>
                  <a:gd name="T2" fmla="*/ 14 w 78"/>
                  <a:gd name="T3" fmla="*/ 17 h 84"/>
                  <a:gd name="T4" fmla="*/ 1 w 78"/>
                  <a:gd name="T5" fmla="*/ 62 h 84"/>
                  <a:gd name="T6" fmla="*/ 0 w 78"/>
                  <a:gd name="T7" fmla="*/ 69 h 84"/>
                  <a:gd name="T8" fmla="*/ 5 w 78"/>
                  <a:gd name="T9" fmla="*/ 84 h 84"/>
                  <a:gd name="T10" fmla="*/ 28 w 78"/>
                  <a:gd name="T11" fmla="*/ 78 h 84"/>
                  <a:gd name="T12" fmla="*/ 18 w 78"/>
                  <a:gd name="T13" fmla="*/ 72 h 84"/>
                  <a:gd name="T14" fmla="*/ 17 w 78"/>
                  <a:gd name="T15" fmla="*/ 62 h 84"/>
                  <a:gd name="T16" fmla="*/ 29 w 78"/>
                  <a:gd name="T17" fmla="*/ 17 h 84"/>
                  <a:gd name="T18" fmla="*/ 36 w 78"/>
                  <a:gd name="T19" fmla="*/ 5 h 84"/>
                  <a:gd name="T20" fmla="*/ 49 w 78"/>
                  <a:gd name="T21" fmla="*/ 1 h 84"/>
                  <a:gd name="T22" fmla="*/ 78 w 78"/>
                  <a:gd name="T23" fmla="*/ 1 h 84"/>
                  <a:gd name="T24" fmla="*/ 23 w 78"/>
                  <a:gd name="T2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84">
                    <a:moveTo>
                      <a:pt x="23" y="0"/>
                    </a:moveTo>
                    <a:lnTo>
                      <a:pt x="14" y="17"/>
                    </a:lnTo>
                    <a:lnTo>
                      <a:pt x="1" y="62"/>
                    </a:lnTo>
                    <a:lnTo>
                      <a:pt x="0" y="69"/>
                    </a:lnTo>
                    <a:lnTo>
                      <a:pt x="5" y="84"/>
                    </a:lnTo>
                    <a:lnTo>
                      <a:pt x="28" y="78"/>
                    </a:lnTo>
                    <a:lnTo>
                      <a:pt x="18" y="72"/>
                    </a:lnTo>
                    <a:lnTo>
                      <a:pt x="17" y="62"/>
                    </a:lnTo>
                    <a:lnTo>
                      <a:pt x="29" y="17"/>
                    </a:lnTo>
                    <a:lnTo>
                      <a:pt x="36" y="5"/>
                    </a:lnTo>
                    <a:lnTo>
                      <a:pt x="49" y="1"/>
                    </a:lnTo>
                    <a:lnTo>
                      <a:pt x="78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14" name="Freeform 1968"/>
              <p:cNvSpPr>
                <a:spLocks/>
              </p:cNvSpPr>
              <p:nvPr/>
            </p:nvSpPr>
            <p:spPr bwMode="auto">
              <a:xfrm>
                <a:off x="7422" y="5974"/>
                <a:ext cx="23" cy="27"/>
              </a:xfrm>
              <a:custGeom>
                <a:avLst/>
                <a:gdLst>
                  <a:gd name="T0" fmla="*/ 85 w 91"/>
                  <a:gd name="T1" fmla="*/ 0 h 107"/>
                  <a:gd name="T2" fmla="*/ 48 w 91"/>
                  <a:gd name="T3" fmla="*/ 0 h 107"/>
                  <a:gd name="T4" fmla="*/ 40 w 91"/>
                  <a:gd name="T5" fmla="*/ 1 h 107"/>
                  <a:gd name="T6" fmla="*/ 23 w 91"/>
                  <a:gd name="T7" fmla="*/ 9 h 107"/>
                  <a:gd name="T8" fmla="*/ 18 w 91"/>
                  <a:gd name="T9" fmla="*/ 14 h 107"/>
                  <a:gd name="T10" fmla="*/ 73 w 91"/>
                  <a:gd name="T11" fmla="*/ 15 h 107"/>
                  <a:gd name="T12" fmla="*/ 58 w 91"/>
                  <a:gd name="T13" fmla="*/ 76 h 107"/>
                  <a:gd name="T14" fmla="*/ 50 w 91"/>
                  <a:gd name="T15" fmla="*/ 86 h 107"/>
                  <a:gd name="T16" fmla="*/ 39 w 91"/>
                  <a:gd name="T17" fmla="*/ 92 h 107"/>
                  <a:gd name="T18" fmla="*/ 23 w 91"/>
                  <a:gd name="T19" fmla="*/ 92 h 107"/>
                  <a:gd name="T20" fmla="*/ 0 w 91"/>
                  <a:gd name="T21" fmla="*/ 98 h 107"/>
                  <a:gd name="T22" fmla="*/ 57 w 91"/>
                  <a:gd name="T23" fmla="*/ 98 h 107"/>
                  <a:gd name="T24" fmla="*/ 58 w 91"/>
                  <a:gd name="T25" fmla="*/ 101 h 107"/>
                  <a:gd name="T26" fmla="*/ 72 w 91"/>
                  <a:gd name="T27" fmla="*/ 107 h 107"/>
                  <a:gd name="T28" fmla="*/ 81 w 91"/>
                  <a:gd name="T29" fmla="*/ 99 h 107"/>
                  <a:gd name="T30" fmla="*/ 76 w 91"/>
                  <a:gd name="T31" fmla="*/ 92 h 107"/>
                  <a:gd name="T32" fmla="*/ 71 w 91"/>
                  <a:gd name="T33" fmla="*/ 84 h 107"/>
                  <a:gd name="T34" fmla="*/ 91 w 91"/>
                  <a:gd name="T35" fmla="*/ 8 h 107"/>
                  <a:gd name="T36" fmla="*/ 85 w 91"/>
                  <a:gd name="T3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1" h="107">
                    <a:moveTo>
                      <a:pt x="85" y="0"/>
                    </a:moveTo>
                    <a:lnTo>
                      <a:pt x="48" y="0"/>
                    </a:lnTo>
                    <a:lnTo>
                      <a:pt x="40" y="1"/>
                    </a:lnTo>
                    <a:lnTo>
                      <a:pt x="23" y="9"/>
                    </a:lnTo>
                    <a:lnTo>
                      <a:pt x="18" y="14"/>
                    </a:lnTo>
                    <a:lnTo>
                      <a:pt x="73" y="15"/>
                    </a:lnTo>
                    <a:lnTo>
                      <a:pt x="58" y="76"/>
                    </a:lnTo>
                    <a:lnTo>
                      <a:pt x="50" y="86"/>
                    </a:lnTo>
                    <a:lnTo>
                      <a:pt x="39" y="92"/>
                    </a:lnTo>
                    <a:lnTo>
                      <a:pt x="23" y="92"/>
                    </a:lnTo>
                    <a:lnTo>
                      <a:pt x="0" y="98"/>
                    </a:lnTo>
                    <a:lnTo>
                      <a:pt x="57" y="98"/>
                    </a:lnTo>
                    <a:lnTo>
                      <a:pt x="58" y="101"/>
                    </a:lnTo>
                    <a:lnTo>
                      <a:pt x="72" y="107"/>
                    </a:lnTo>
                    <a:lnTo>
                      <a:pt x="81" y="99"/>
                    </a:lnTo>
                    <a:lnTo>
                      <a:pt x="76" y="92"/>
                    </a:lnTo>
                    <a:lnTo>
                      <a:pt x="71" y="84"/>
                    </a:lnTo>
                    <a:lnTo>
                      <a:pt x="91" y="8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15" name="Freeform 1969"/>
              <p:cNvSpPr>
                <a:spLocks/>
              </p:cNvSpPr>
              <p:nvPr/>
            </p:nvSpPr>
            <p:spPr bwMode="auto">
              <a:xfrm>
                <a:off x="7462" y="5978"/>
                <a:ext cx="9" cy="23"/>
              </a:xfrm>
              <a:custGeom>
                <a:avLst/>
                <a:gdLst>
                  <a:gd name="T0" fmla="*/ 38 w 38"/>
                  <a:gd name="T1" fmla="*/ 0 h 92"/>
                  <a:gd name="T2" fmla="*/ 22 w 38"/>
                  <a:gd name="T3" fmla="*/ 0 h 92"/>
                  <a:gd name="T4" fmla="*/ 0 w 38"/>
                  <a:gd name="T5" fmla="*/ 84 h 92"/>
                  <a:gd name="T6" fmla="*/ 6 w 38"/>
                  <a:gd name="T7" fmla="*/ 92 h 92"/>
                  <a:gd name="T8" fmla="*/ 15 w 38"/>
                  <a:gd name="T9" fmla="*/ 84 h 92"/>
                  <a:gd name="T10" fmla="*/ 38 w 38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92">
                    <a:moveTo>
                      <a:pt x="38" y="0"/>
                    </a:moveTo>
                    <a:lnTo>
                      <a:pt x="22" y="0"/>
                    </a:lnTo>
                    <a:lnTo>
                      <a:pt x="0" y="84"/>
                    </a:lnTo>
                    <a:lnTo>
                      <a:pt x="6" y="92"/>
                    </a:lnTo>
                    <a:lnTo>
                      <a:pt x="15" y="84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16" name="Freeform 1970"/>
              <p:cNvSpPr>
                <a:spLocks/>
              </p:cNvSpPr>
              <p:nvPr/>
            </p:nvSpPr>
            <p:spPr bwMode="auto">
              <a:xfrm>
                <a:off x="7473" y="5976"/>
                <a:ext cx="9" cy="25"/>
              </a:xfrm>
              <a:custGeom>
                <a:avLst/>
                <a:gdLst>
                  <a:gd name="T0" fmla="*/ 31 w 35"/>
                  <a:gd name="T1" fmla="*/ 0 h 98"/>
                  <a:gd name="T2" fmla="*/ 8 w 35"/>
                  <a:gd name="T3" fmla="*/ 6 h 98"/>
                  <a:gd name="T4" fmla="*/ 17 w 35"/>
                  <a:gd name="T5" fmla="*/ 10 h 98"/>
                  <a:gd name="T6" fmla="*/ 18 w 35"/>
                  <a:gd name="T7" fmla="*/ 22 h 98"/>
                  <a:gd name="T8" fmla="*/ 0 w 35"/>
                  <a:gd name="T9" fmla="*/ 90 h 98"/>
                  <a:gd name="T10" fmla="*/ 6 w 35"/>
                  <a:gd name="T11" fmla="*/ 98 h 98"/>
                  <a:gd name="T12" fmla="*/ 16 w 35"/>
                  <a:gd name="T13" fmla="*/ 90 h 98"/>
                  <a:gd name="T14" fmla="*/ 34 w 35"/>
                  <a:gd name="T15" fmla="*/ 22 h 98"/>
                  <a:gd name="T16" fmla="*/ 35 w 35"/>
                  <a:gd name="T17" fmla="*/ 14 h 98"/>
                  <a:gd name="T18" fmla="*/ 31 w 35"/>
                  <a:gd name="T1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98">
                    <a:moveTo>
                      <a:pt x="31" y="0"/>
                    </a:moveTo>
                    <a:lnTo>
                      <a:pt x="8" y="6"/>
                    </a:lnTo>
                    <a:lnTo>
                      <a:pt x="17" y="10"/>
                    </a:lnTo>
                    <a:lnTo>
                      <a:pt x="18" y="22"/>
                    </a:lnTo>
                    <a:lnTo>
                      <a:pt x="0" y="90"/>
                    </a:lnTo>
                    <a:lnTo>
                      <a:pt x="6" y="98"/>
                    </a:lnTo>
                    <a:lnTo>
                      <a:pt x="16" y="90"/>
                    </a:lnTo>
                    <a:lnTo>
                      <a:pt x="34" y="22"/>
                    </a:lnTo>
                    <a:lnTo>
                      <a:pt x="35" y="1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17" name="Freeform 1971"/>
              <p:cNvSpPr>
                <a:spLocks/>
              </p:cNvSpPr>
              <p:nvPr/>
            </p:nvSpPr>
            <p:spPr bwMode="auto">
              <a:xfrm>
                <a:off x="7450" y="5974"/>
                <a:ext cx="31" cy="27"/>
              </a:xfrm>
              <a:custGeom>
                <a:avLst/>
                <a:gdLst>
                  <a:gd name="T0" fmla="*/ 103 w 122"/>
                  <a:gd name="T1" fmla="*/ 0 h 107"/>
                  <a:gd name="T2" fmla="*/ 35 w 122"/>
                  <a:gd name="T3" fmla="*/ 0 h 107"/>
                  <a:gd name="T4" fmla="*/ 24 w 122"/>
                  <a:gd name="T5" fmla="*/ 8 h 107"/>
                  <a:gd name="T6" fmla="*/ 0 w 122"/>
                  <a:gd name="T7" fmla="*/ 99 h 107"/>
                  <a:gd name="T8" fmla="*/ 5 w 122"/>
                  <a:gd name="T9" fmla="*/ 107 h 107"/>
                  <a:gd name="T10" fmla="*/ 15 w 122"/>
                  <a:gd name="T11" fmla="*/ 99 h 107"/>
                  <a:gd name="T12" fmla="*/ 37 w 122"/>
                  <a:gd name="T13" fmla="*/ 15 h 107"/>
                  <a:gd name="T14" fmla="*/ 68 w 122"/>
                  <a:gd name="T15" fmla="*/ 15 h 107"/>
                  <a:gd name="T16" fmla="*/ 84 w 122"/>
                  <a:gd name="T17" fmla="*/ 15 h 107"/>
                  <a:gd name="T18" fmla="*/ 99 w 122"/>
                  <a:gd name="T19" fmla="*/ 15 h 107"/>
                  <a:gd name="T20" fmla="*/ 122 w 122"/>
                  <a:gd name="T21" fmla="*/ 9 h 107"/>
                  <a:gd name="T22" fmla="*/ 117 w 122"/>
                  <a:gd name="T23" fmla="*/ 5 h 107"/>
                  <a:gd name="T24" fmla="*/ 103 w 122"/>
                  <a:gd name="T2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2" h="107">
                    <a:moveTo>
                      <a:pt x="103" y="0"/>
                    </a:moveTo>
                    <a:lnTo>
                      <a:pt x="35" y="0"/>
                    </a:lnTo>
                    <a:lnTo>
                      <a:pt x="24" y="8"/>
                    </a:lnTo>
                    <a:lnTo>
                      <a:pt x="0" y="99"/>
                    </a:lnTo>
                    <a:lnTo>
                      <a:pt x="5" y="107"/>
                    </a:lnTo>
                    <a:lnTo>
                      <a:pt x="15" y="99"/>
                    </a:lnTo>
                    <a:lnTo>
                      <a:pt x="37" y="15"/>
                    </a:lnTo>
                    <a:lnTo>
                      <a:pt x="68" y="15"/>
                    </a:lnTo>
                    <a:lnTo>
                      <a:pt x="84" y="15"/>
                    </a:lnTo>
                    <a:lnTo>
                      <a:pt x="99" y="15"/>
                    </a:lnTo>
                    <a:lnTo>
                      <a:pt x="122" y="9"/>
                    </a:lnTo>
                    <a:lnTo>
                      <a:pt x="117" y="5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18" name="Freeform 1972"/>
              <p:cNvSpPr>
                <a:spLocks/>
              </p:cNvSpPr>
              <p:nvPr/>
            </p:nvSpPr>
            <p:spPr bwMode="auto">
              <a:xfrm>
                <a:off x="7487" y="5998"/>
                <a:ext cx="14" cy="3"/>
              </a:xfrm>
              <a:custGeom>
                <a:avLst/>
                <a:gdLst>
                  <a:gd name="T0" fmla="*/ 0 w 56"/>
                  <a:gd name="T1" fmla="*/ 0 h 9"/>
                  <a:gd name="T2" fmla="*/ 4 w 56"/>
                  <a:gd name="T3" fmla="*/ 4 h 9"/>
                  <a:gd name="T4" fmla="*/ 18 w 56"/>
                  <a:gd name="T5" fmla="*/ 9 h 9"/>
                  <a:gd name="T6" fmla="*/ 33 w 56"/>
                  <a:gd name="T7" fmla="*/ 9 h 9"/>
                  <a:gd name="T8" fmla="*/ 40 w 56"/>
                  <a:gd name="T9" fmla="*/ 8 h 9"/>
                  <a:gd name="T10" fmla="*/ 56 w 56"/>
                  <a:gd name="T11" fmla="*/ 0 h 9"/>
                  <a:gd name="T12" fmla="*/ 0 w 56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6" h="9">
                    <a:moveTo>
                      <a:pt x="0" y="0"/>
                    </a:moveTo>
                    <a:lnTo>
                      <a:pt x="4" y="4"/>
                    </a:lnTo>
                    <a:lnTo>
                      <a:pt x="18" y="9"/>
                    </a:lnTo>
                    <a:lnTo>
                      <a:pt x="33" y="9"/>
                    </a:lnTo>
                    <a:lnTo>
                      <a:pt x="40" y="8"/>
                    </a:lnTo>
                    <a:lnTo>
                      <a:pt x="5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19" name="Freeform 1973"/>
              <p:cNvSpPr>
                <a:spLocks/>
              </p:cNvSpPr>
              <p:nvPr/>
            </p:nvSpPr>
            <p:spPr bwMode="auto">
              <a:xfrm>
                <a:off x="7486" y="5977"/>
                <a:ext cx="19" cy="21"/>
              </a:xfrm>
              <a:custGeom>
                <a:avLst/>
                <a:gdLst>
                  <a:gd name="T0" fmla="*/ 23 w 78"/>
                  <a:gd name="T1" fmla="*/ 0 h 84"/>
                  <a:gd name="T2" fmla="*/ 14 w 78"/>
                  <a:gd name="T3" fmla="*/ 17 h 84"/>
                  <a:gd name="T4" fmla="*/ 1 w 78"/>
                  <a:gd name="T5" fmla="*/ 62 h 84"/>
                  <a:gd name="T6" fmla="*/ 0 w 78"/>
                  <a:gd name="T7" fmla="*/ 69 h 84"/>
                  <a:gd name="T8" fmla="*/ 5 w 78"/>
                  <a:gd name="T9" fmla="*/ 84 h 84"/>
                  <a:gd name="T10" fmla="*/ 28 w 78"/>
                  <a:gd name="T11" fmla="*/ 78 h 84"/>
                  <a:gd name="T12" fmla="*/ 18 w 78"/>
                  <a:gd name="T13" fmla="*/ 72 h 84"/>
                  <a:gd name="T14" fmla="*/ 16 w 78"/>
                  <a:gd name="T15" fmla="*/ 62 h 84"/>
                  <a:gd name="T16" fmla="*/ 28 w 78"/>
                  <a:gd name="T17" fmla="*/ 17 h 84"/>
                  <a:gd name="T18" fmla="*/ 36 w 78"/>
                  <a:gd name="T19" fmla="*/ 5 h 84"/>
                  <a:gd name="T20" fmla="*/ 47 w 78"/>
                  <a:gd name="T21" fmla="*/ 1 h 84"/>
                  <a:gd name="T22" fmla="*/ 78 w 78"/>
                  <a:gd name="T23" fmla="*/ 1 h 84"/>
                  <a:gd name="T24" fmla="*/ 23 w 78"/>
                  <a:gd name="T2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84">
                    <a:moveTo>
                      <a:pt x="23" y="0"/>
                    </a:moveTo>
                    <a:lnTo>
                      <a:pt x="14" y="17"/>
                    </a:lnTo>
                    <a:lnTo>
                      <a:pt x="1" y="62"/>
                    </a:lnTo>
                    <a:lnTo>
                      <a:pt x="0" y="69"/>
                    </a:lnTo>
                    <a:lnTo>
                      <a:pt x="5" y="84"/>
                    </a:lnTo>
                    <a:lnTo>
                      <a:pt x="28" y="78"/>
                    </a:lnTo>
                    <a:lnTo>
                      <a:pt x="18" y="72"/>
                    </a:lnTo>
                    <a:lnTo>
                      <a:pt x="16" y="62"/>
                    </a:lnTo>
                    <a:lnTo>
                      <a:pt x="28" y="17"/>
                    </a:lnTo>
                    <a:lnTo>
                      <a:pt x="36" y="5"/>
                    </a:lnTo>
                    <a:lnTo>
                      <a:pt x="47" y="1"/>
                    </a:lnTo>
                    <a:lnTo>
                      <a:pt x="78" y="1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20" name="Freeform 1974"/>
              <p:cNvSpPr>
                <a:spLocks/>
              </p:cNvSpPr>
              <p:nvPr/>
            </p:nvSpPr>
            <p:spPr bwMode="auto">
              <a:xfrm>
                <a:off x="7487" y="5974"/>
                <a:ext cx="22" cy="27"/>
              </a:xfrm>
              <a:custGeom>
                <a:avLst/>
                <a:gdLst>
                  <a:gd name="T0" fmla="*/ 85 w 90"/>
                  <a:gd name="T1" fmla="*/ 0 h 107"/>
                  <a:gd name="T2" fmla="*/ 47 w 90"/>
                  <a:gd name="T3" fmla="*/ 0 h 107"/>
                  <a:gd name="T4" fmla="*/ 40 w 90"/>
                  <a:gd name="T5" fmla="*/ 1 h 107"/>
                  <a:gd name="T6" fmla="*/ 23 w 90"/>
                  <a:gd name="T7" fmla="*/ 9 h 107"/>
                  <a:gd name="T8" fmla="*/ 18 w 90"/>
                  <a:gd name="T9" fmla="*/ 14 h 107"/>
                  <a:gd name="T10" fmla="*/ 73 w 90"/>
                  <a:gd name="T11" fmla="*/ 15 h 107"/>
                  <a:gd name="T12" fmla="*/ 56 w 90"/>
                  <a:gd name="T13" fmla="*/ 76 h 107"/>
                  <a:gd name="T14" fmla="*/ 50 w 90"/>
                  <a:gd name="T15" fmla="*/ 86 h 107"/>
                  <a:gd name="T16" fmla="*/ 37 w 90"/>
                  <a:gd name="T17" fmla="*/ 92 h 107"/>
                  <a:gd name="T18" fmla="*/ 23 w 90"/>
                  <a:gd name="T19" fmla="*/ 92 h 107"/>
                  <a:gd name="T20" fmla="*/ 0 w 90"/>
                  <a:gd name="T21" fmla="*/ 98 h 107"/>
                  <a:gd name="T22" fmla="*/ 56 w 90"/>
                  <a:gd name="T23" fmla="*/ 98 h 107"/>
                  <a:gd name="T24" fmla="*/ 58 w 90"/>
                  <a:gd name="T25" fmla="*/ 101 h 107"/>
                  <a:gd name="T26" fmla="*/ 72 w 90"/>
                  <a:gd name="T27" fmla="*/ 107 h 107"/>
                  <a:gd name="T28" fmla="*/ 81 w 90"/>
                  <a:gd name="T29" fmla="*/ 99 h 107"/>
                  <a:gd name="T30" fmla="*/ 76 w 90"/>
                  <a:gd name="T31" fmla="*/ 92 h 107"/>
                  <a:gd name="T32" fmla="*/ 71 w 90"/>
                  <a:gd name="T33" fmla="*/ 84 h 107"/>
                  <a:gd name="T34" fmla="*/ 90 w 90"/>
                  <a:gd name="T35" fmla="*/ 8 h 107"/>
                  <a:gd name="T36" fmla="*/ 85 w 90"/>
                  <a:gd name="T3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0" h="107">
                    <a:moveTo>
                      <a:pt x="85" y="0"/>
                    </a:moveTo>
                    <a:lnTo>
                      <a:pt x="47" y="0"/>
                    </a:lnTo>
                    <a:lnTo>
                      <a:pt x="40" y="1"/>
                    </a:lnTo>
                    <a:lnTo>
                      <a:pt x="23" y="9"/>
                    </a:lnTo>
                    <a:lnTo>
                      <a:pt x="18" y="14"/>
                    </a:lnTo>
                    <a:lnTo>
                      <a:pt x="73" y="15"/>
                    </a:lnTo>
                    <a:lnTo>
                      <a:pt x="56" y="76"/>
                    </a:lnTo>
                    <a:lnTo>
                      <a:pt x="50" y="86"/>
                    </a:lnTo>
                    <a:lnTo>
                      <a:pt x="37" y="92"/>
                    </a:lnTo>
                    <a:lnTo>
                      <a:pt x="23" y="92"/>
                    </a:lnTo>
                    <a:lnTo>
                      <a:pt x="0" y="98"/>
                    </a:lnTo>
                    <a:lnTo>
                      <a:pt x="56" y="98"/>
                    </a:lnTo>
                    <a:lnTo>
                      <a:pt x="58" y="101"/>
                    </a:lnTo>
                    <a:lnTo>
                      <a:pt x="72" y="107"/>
                    </a:lnTo>
                    <a:lnTo>
                      <a:pt x="81" y="99"/>
                    </a:lnTo>
                    <a:lnTo>
                      <a:pt x="76" y="92"/>
                    </a:lnTo>
                    <a:lnTo>
                      <a:pt x="71" y="84"/>
                    </a:lnTo>
                    <a:lnTo>
                      <a:pt x="90" y="8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21" name="Freeform 1975"/>
              <p:cNvSpPr>
                <a:spLocks/>
              </p:cNvSpPr>
              <p:nvPr/>
            </p:nvSpPr>
            <p:spPr bwMode="auto">
              <a:xfrm>
                <a:off x="7548" y="5931"/>
                <a:ext cx="18" cy="9"/>
              </a:xfrm>
              <a:custGeom>
                <a:avLst/>
                <a:gdLst>
                  <a:gd name="T0" fmla="*/ 33 w 68"/>
                  <a:gd name="T1" fmla="*/ 35 h 35"/>
                  <a:gd name="T2" fmla="*/ 0 w 68"/>
                  <a:gd name="T3" fmla="*/ 35 h 35"/>
                  <a:gd name="T4" fmla="*/ 1 w 68"/>
                  <a:gd name="T5" fmla="*/ 24 h 35"/>
                  <a:gd name="T6" fmla="*/ 6 w 68"/>
                  <a:gd name="T7" fmla="*/ 14 h 35"/>
                  <a:gd name="T8" fmla="*/ 13 w 68"/>
                  <a:gd name="T9" fmla="*/ 7 h 35"/>
                  <a:gd name="T10" fmla="*/ 23 w 68"/>
                  <a:gd name="T11" fmla="*/ 2 h 35"/>
                  <a:gd name="T12" fmla="*/ 33 w 68"/>
                  <a:gd name="T13" fmla="*/ 0 h 35"/>
                  <a:gd name="T14" fmla="*/ 44 w 68"/>
                  <a:gd name="T15" fmla="*/ 2 h 35"/>
                  <a:gd name="T16" fmla="*/ 54 w 68"/>
                  <a:gd name="T17" fmla="*/ 7 h 35"/>
                  <a:gd name="T18" fmla="*/ 60 w 68"/>
                  <a:gd name="T19" fmla="*/ 14 h 35"/>
                  <a:gd name="T20" fmla="*/ 65 w 68"/>
                  <a:gd name="T21" fmla="*/ 24 h 35"/>
                  <a:gd name="T22" fmla="*/ 68 w 68"/>
                  <a:gd name="T23" fmla="*/ 35 h 35"/>
                  <a:gd name="T24" fmla="*/ 33 w 68"/>
                  <a:gd name="T2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5">
                    <a:moveTo>
                      <a:pt x="33" y="35"/>
                    </a:moveTo>
                    <a:lnTo>
                      <a:pt x="0" y="35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4" y="2"/>
                    </a:lnTo>
                    <a:lnTo>
                      <a:pt x="54" y="7"/>
                    </a:lnTo>
                    <a:lnTo>
                      <a:pt x="60" y="14"/>
                    </a:lnTo>
                    <a:lnTo>
                      <a:pt x="65" y="24"/>
                    </a:lnTo>
                    <a:lnTo>
                      <a:pt x="68" y="35"/>
                    </a:lnTo>
                    <a:lnTo>
                      <a:pt x="33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22" name="Freeform 1976"/>
              <p:cNvSpPr>
                <a:spLocks/>
              </p:cNvSpPr>
              <p:nvPr/>
            </p:nvSpPr>
            <p:spPr bwMode="auto">
              <a:xfrm>
                <a:off x="7548" y="5931"/>
                <a:ext cx="18" cy="9"/>
              </a:xfrm>
              <a:custGeom>
                <a:avLst/>
                <a:gdLst>
                  <a:gd name="T0" fmla="*/ 0 w 68"/>
                  <a:gd name="T1" fmla="*/ 35 h 35"/>
                  <a:gd name="T2" fmla="*/ 1 w 68"/>
                  <a:gd name="T3" fmla="*/ 24 h 35"/>
                  <a:gd name="T4" fmla="*/ 6 w 68"/>
                  <a:gd name="T5" fmla="*/ 14 h 35"/>
                  <a:gd name="T6" fmla="*/ 13 w 68"/>
                  <a:gd name="T7" fmla="*/ 7 h 35"/>
                  <a:gd name="T8" fmla="*/ 23 w 68"/>
                  <a:gd name="T9" fmla="*/ 2 h 35"/>
                  <a:gd name="T10" fmla="*/ 33 w 68"/>
                  <a:gd name="T11" fmla="*/ 0 h 35"/>
                  <a:gd name="T12" fmla="*/ 44 w 68"/>
                  <a:gd name="T13" fmla="*/ 2 h 35"/>
                  <a:gd name="T14" fmla="*/ 54 w 68"/>
                  <a:gd name="T15" fmla="*/ 7 h 35"/>
                  <a:gd name="T16" fmla="*/ 60 w 68"/>
                  <a:gd name="T17" fmla="*/ 14 h 35"/>
                  <a:gd name="T18" fmla="*/ 65 w 68"/>
                  <a:gd name="T19" fmla="*/ 24 h 35"/>
                  <a:gd name="T20" fmla="*/ 68 w 68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4" y="2"/>
                    </a:lnTo>
                    <a:lnTo>
                      <a:pt x="54" y="7"/>
                    </a:lnTo>
                    <a:lnTo>
                      <a:pt x="60" y="14"/>
                    </a:lnTo>
                    <a:lnTo>
                      <a:pt x="65" y="24"/>
                    </a:lnTo>
                    <a:lnTo>
                      <a:pt x="68" y="3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23" name="Freeform 1977"/>
              <p:cNvSpPr>
                <a:spLocks/>
              </p:cNvSpPr>
              <p:nvPr/>
            </p:nvSpPr>
            <p:spPr bwMode="auto">
              <a:xfrm>
                <a:off x="7548" y="5940"/>
                <a:ext cx="18" cy="95"/>
              </a:xfrm>
              <a:custGeom>
                <a:avLst/>
                <a:gdLst>
                  <a:gd name="T0" fmla="*/ 68 w 68"/>
                  <a:gd name="T1" fmla="*/ 0 h 380"/>
                  <a:gd name="T2" fmla="*/ 33 w 68"/>
                  <a:gd name="T3" fmla="*/ 0 h 380"/>
                  <a:gd name="T4" fmla="*/ 0 w 68"/>
                  <a:gd name="T5" fmla="*/ 0 h 380"/>
                  <a:gd name="T6" fmla="*/ 0 w 68"/>
                  <a:gd name="T7" fmla="*/ 380 h 380"/>
                  <a:gd name="T8" fmla="*/ 33 w 68"/>
                  <a:gd name="T9" fmla="*/ 380 h 380"/>
                  <a:gd name="T10" fmla="*/ 68 w 68"/>
                  <a:gd name="T11" fmla="*/ 380 h 380"/>
                  <a:gd name="T12" fmla="*/ 68 w 68"/>
                  <a:gd name="T13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80">
                    <a:moveTo>
                      <a:pt x="68" y="0"/>
                    </a:moveTo>
                    <a:lnTo>
                      <a:pt x="33" y="0"/>
                    </a:lnTo>
                    <a:lnTo>
                      <a:pt x="0" y="0"/>
                    </a:lnTo>
                    <a:lnTo>
                      <a:pt x="0" y="380"/>
                    </a:lnTo>
                    <a:lnTo>
                      <a:pt x="33" y="380"/>
                    </a:lnTo>
                    <a:lnTo>
                      <a:pt x="68" y="380"/>
                    </a:lnTo>
                    <a:lnTo>
                      <a:pt x="6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24" name="Freeform 1978"/>
              <p:cNvSpPr>
                <a:spLocks/>
              </p:cNvSpPr>
              <p:nvPr/>
            </p:nvSpPr>
            <p:spPr bwMode="auto">
              <a:xfrm>
                <a:off x="7548" y="5940"/>
                <a:ext cx="18" cy="95"/>
              </a:xfrm>
              <a:custGeom>
                <a:avLst/>
                <a:gdLst>
                  <a:gd name="T0" fmla="*/ 68 w 68"/>
                  <a:gd name="T1" fmla="*/ 0 h 380"/>
                  <a:gd name="T2" fmla="*/ 33 w 68"/>
                  <a:gd name="T3" fmla="*/ 0 h 380"/>
                  <a:gd name="T4" fmla="*/ 0 w 68"/>
                  <a:gd name="T5" fmla="*/ 0 h 380"/>
                  <a:gd name="T6" fmla="*/ 0 w 68"/>
                  <a:gd name="T7" fmla="*/ 380 h 380"/>
                  <a:gd name="T8" fmla="*/ 33 w 68"/>
                  <a:gd name="T9" fmla="*/ 380 h 380"/>
                  <a:gd name="T10" fmla="*/ 68 w 68"/>
                  <a:gd name="T11" fmla="*/ 380 h 380"/>
                  <a:gd name="T12" fmla="*/ 68 w 68"/>
                  <a:gd name="T13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80">
                    <a:moveTo>
                      <a:pt x="68" y="0"/>
                    </a:moveTo>
                    <a:lnTo>
                      <a:pt x="33" y="0"/>
                    </a:lnTo>
                    <a:lnTo>
                      <a:pt x="0" y="0"/>
                    </a:lnTo>
                    <a:lnTo>
                      <a:pt x="0" y="380"/>
                    </a:lnTo>
                    <a:lnTo>
                      <a:pt x="33" y="380"/>
                    </a:lnTo>
                    <a:lnTo>
                      <a:pt x="68" y="380"/>
                    </a:lnTo>
                    <a:lnTo>
                      <a:pt x="68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25" name="Freeform 1979"/>
              <p:cNvSpPr>
                <a:spLocks/>
              </p:cNvSpPr>
              <p:nvPr/>
            </p:nvSpPr>
            <p:spPr bwMode="auto">
              <a:xfrm>
                <a:off x="7548" y="6035"/>
                <a:ext cx="18" cy="8"/>
              </a:xfrm>
              <a:custGeom>
                <a:avLst/>
                <a:gdLst>
                  <a:gd name="T0" fmla="*/ 33 w 68"/>
                  <a:gd name="T1" fmla="*/ 0 h 34"/>
                  <a:gd name="T2" fmla="*/ 68 w 68"/>
                  <a:gd name="T3" fmla="*/ 0 h 34"/>
                  <a:gd name="T4" fmla="*/ 65 w 68"/>
                  <a:gd name="T5" fmla="*/ 10 h 34"/>
                  <a:gd name="T6" fmla="*/ 60 w 68"/>
                  <a:gd name="T7" fmla="*/ 21 h 34"/>
                  <a:gd name="T8" fmla="*/ 54 w 68"/>
                  <a:gd name="T9" fmla="*/ 27 h 34"/>
                  <a:gd name="T10" fmla="*/ 44 w 68"/>
                  <a:gd name="T11" fmla="*/ 32 h 34"/>
                  <a:gd name="T12" fmla="*/ 33 w 68"/>
                  <a:gd name="T13" fmla="*/ 34 h 34"/>
                  <a:gd name="T14" fmla="*/ 23 w 68"/>
                  <a:gd name="T15" fmla="*/ 32 h 34"/>
                  <a:gd name="T16" fmla="*/ 13 w 68"/>
                  <a:gd name="T17" fmla="*/ 27 h 34"/>
                  <a:gd name="T18" fmla="*/ 6 w 68"/>
                  <a:gd name="T19" fmla="*/ 21 h 34"/>
                  <a:gd name="T20" fmla="*/ 1 w 68"/>
                  <a:gd name="T21" fmla="*/ 10 h 34"/>
                  <a:gd name="T22" fmla="*/ 0 w 68"/>
                  <a:gd name="T23" fmla="*/ 0 h 34"/>
                  <a:gd name="T24" fmla="*/ 33 w 68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4">
                    <a:moveTo>
                      <a:pt x="33" y="0"/>
                    </a:moveTo>
                    <a:lnTo>
                      <a:pt x="68" y="0"/>
                    </a:lnTo>
                    <a:lnTo>
                      <a:pt x="65" y="10"/>
                    </a:lnTo>
                    <a:lnTo>
                      <a:pt x="60" y="21"/>
                    </a:lnTo>
                    <a:lnTo>
                      <a:pt x="54" y="27"/>
                    </a:lnTo>
                    <a:lnTo>
                      <a:pt x="44" y="32"/>
                    </a:lnTo>
                    <a:lnTo>
                      <a:pt x="33" y="34"/>
                    </a:lnTo>
                    <a:lnTo>
                      <a:pt x="23" y="32"/>
                    </a:lnTo>
                    <a:lnTo>
                      <a:pt x="13" y="27"/>
                    </a:lnTo>
                    <a:lnTo>
                      <a:pt x="6" y="21"/>
                    </a:lnTo>
                    <a:lnTo>
                      <a:pt x="1" y="10"/>
                    </a:lnTo>
                    <a:lnTo>
                      <a:pt x="0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26" name="Freeform 1980"/>
              <p:cNvSpPr>
                <a:spLocks/>
              </p:cNvSpPr>
              <p:nvPr/>
            </p:nvSpPr>
            <p:spPr bwMode="auto">
              <a:xfrm>
                <a:off x="7548" y="6035"/>
                <a:ext cx="18" cy="8"/>
              </a:xfrm>
              <a:custGeom>
                <a:avLst/>
                <a:gdLst>
                  <a:gd name="T0" fmla="*/ 68 w 68"/>
                  <a:gd name="T1" fmla="*/ 0 h 34"/>
                  <a:gd name="T2" fmla="*/ 65 w 68"/>
                  <a:gd name="T3" fmla="*/ 10 h 34"/>
                  <a:gd name="T4" fmla="*/ 60 w 68"/>
                  <a:gd name="T5" fmla="*/ 21 h 34"/>
                  <a:gd name="T6" fmla="*/ 54 w 68"/>
                  <a:gd name="T7" fmla="*/ 27 h 34"/>
                  <a:gd name="T8" fmla="*/ 44 w 68"/>
                  <a:gd name="T9" fmla="*/ 32 h 34"/>
                  <a:gd name="T10" fmla="*/ 33 w 68"/>
                  <a:gd name="T11" fmla="*/ 34 h 34"/>
                  <a:gd name="T12" fmla="*/ 23 w 68"/>
                  <a:gd name="T13" fmla="*/ 32 h 34"/>
                  <a:gd name="T14" fmla="*/ 13 w 68"/>
                  <a:gd name="T15" fmla="*/ 27 h 34"/>
                  <a:gd name="T16" fmla="*/ 6 w 68"/>
                  <a:gd name="T17" fmla="*/ 21 h 34"/>
                  <a:gd name="T18" fmla="*/ 1 w 68"/>
                  <a:gd name="T19" fmla="*/ 10 h 34"/>
                  <a:gd name="T20" fmla="*/ 0 w 68"/>
                  <a:gd name="T2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4">
                    <a:moveTo>
                      <a:pt x="68" y="0"/>
                    </a:moveTo>
                    <a:lnTo>
                      <a:pt x="65" y="10"/>
                    </a:lnTo>
                    <a:lnTo>
                      <a:pt x="60" y="21"/>
                    </a:lnTo>
                    <a:lnTo>
                      <a:pt x="54" y="27"/>
                    </a:lnTo>
                    <a:lnTo>
                      <a:pt x="44" y="32"/>
                    </a:lnTo>
                    <a:lnTo>
                      <a:pt x="33" y="34"/>
                    </a:lnTo>
                    <a:lnTo>
                      <a:pt x="23" y="32"/>
                    </a:lnTo>
                    <a:lnTo>
                      <a:pt x="13" y="27"/>
                    </a:lnTo>
                    <a:lnTo>
                      <a:pt x="6" y="21"/>
                    </a:lnTo>
                    <a:lnTo>
                      <a:pt x="1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27" name="Freeform 1981"/>
              <p:cNvSpPr>
                <a:spLocks/>
              </p:cNvSpPr>
              <p:nvPr/>
            </p:nvSpPr>
            <p:spPr bwMode="auto">
              <a:xfrm>
                <a:off x="7548" y="5844"/>
                <a:ext cx="18" cy="9"/>
              </a:xfrm>
              <a:custGeom>
                <a:avLst/>
                <a:gdLst>
                  <a:gd name="T0" fmla="*/ 33 w 68"/>
                  <a:gd name="T1" fmla="*/ 0 h 33"/>
                  <a:gd name="T2" fmla="*/ 68 w 68"/>
                  <a:gd name="T3" fmla="*/ 0 h 33"/>
                  <a:gd name="T4" fmla="*/ 65 w 68"/>
                  <a:gd name="T5" fmla="*/ 10 h 33"/>
                  <a:gd name="T6" fmla="*/ 60 w 68"/>
                  <a:gd name="T7" fmla="*/ 20 h 33"/>
                  <a:gd name="T8" fmla="*/ 54 w 68"/>
                  <a:gd name="T9" fmla="*/ 27 h 33"/>
                  <a:gd name="T10" fmla="*/ 44 w 68"/>
                  <a:gd name="T11" fmla="*/ 32 h 33"/>
                  <a:gd name="T12" fmla="*/ 33 w 68"/>
                  <a:gd name="T13" fmla="*/ 33 h 33"/>
                  <a:gd name="T14" fmla="*/ 23 w 68"/>
                  <a:gd name="T15" fmla="*/ 32 h 33"/>
                  <a:gd name="T16" fmla="*/ 13 w 68"/>
                  <a:gd name="T17" fmla="*/ 27 h 33"/>
                  <a:gd name="T18" fmla="*/ 6 w 68"/>
                  <a:gd name="T19" fmla="*/ 20 h 33"/>
                  <a:gd name="T20" fmla="*/ 1 w 68"/>
                  <a:gd name="T21" fmla="*/ 10 h 33"/>
                  <a:gd name="T22" fmla="*/ 0 w 68"/>
                  <a:gd name="T23" fmla="*/ 0 h 33"/>
                  <a:gd name="T24" fmla="*/ 33 w 68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3">
                    <a:moveTo>
                      <a:pt x="33" y="0"/>
                    </a:moveTo>
                    <a:lnTo>
                      <a:pt x="68" y="0"/>
                    </a:lnTo>
                    <a:lnTo>
                      <a:pt x="65" y="10"/>
                    </a:lnTo>
                    <a:lnTo>
                      <a:pt x="60" y="20"/>
                    </a:lnTo>
                    <a:lnTo>
                      <a:pt x="54" y="27"/>
                    </a:lnTo>
                    <a:lnTo>
                      <a:pt x="44" y="32"/>
                    </a:lnTo>
                    <a:lnTo>
                      <a:pt x="33" y="33"/>
                    </a:lnTo>
                    <a:lnTo>
                      <a:pt x="23" y="32"/>
                    </a:lnTo>
                    <a:lnTo>
                      <a:pt x="13" y="27"/>
                    </a:lnTo>
                    <a:lnTo>
                      <a:pt x="6" y="20"/>
                    </a:lnTo>
                    <a:lnTo>
                      <a:pt x="1" y="10"/>
                    </a:lnTo>
                    <a:lnTo>
                      <a:pt x="0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28" name="Freeform 1982"/>
              <p:cNvSpPr>
                <a:spLocks/>
              </p:cNvSpPr>
              <p:nvPr/>
            </p:nvSpPr>
            <p:spPr bwMode="auto">
              <a:xfrm>
                <a:off x="7548" y="5844"/>
                <a:ext cx="18" cy="9"/>
              </a:xfrm>
              <a:custGeom>
                <a:avLst/>
                <a:gdLst>
                  <a:gd name="T0" fmla="*/ 68 w 68"/>
                  <a:gd name="T1" fmla="*/ 0 h 33"/>
                  <a:gd name="T2" fmla="*/ 65 w 68"/>
                  <a:gd name="T3" fmla="*/ 10 h 33"/>
                  <a:gd name="T4" fmla="*/ 60 w 68"/>
                  <a:gd name="T5" fmla="*/ 20 h 33"/>
                  <a:gd name="T6" fmla="*/ 54 w 68"/>
                  <a:gd name="T7" fmla="*/ 27 h 33"/>
                  <a:gd name="T8" fmla="*/ 44 w 68"/>
                  <a:gd name="T9" fmla="*/ 32 h 33"/>
                  <a:gd name="T10" fmla="*/ 33 w 68"/>
                  <a:gd name="T11" fmla="*/ 33 h 33"/>
                  <a:gd name="T12" fmla="*/ 23 w 68"/>
                  <a:gd name="T13" fmla="*/ 32 h 33"/>
                  <a:gd name="T14" fmla="*/ 13 w 68"/>
                  <a:gd name="T15" fmla="*/ 27 h 33"/>
                  <a:gd name="T16" fmla="*/ 6 w 68"/>
                  <a:gd name="T17" fmla="*/ 20 h 33"/>
                  <a:gd name="T18" fmla="*/ 1 w 68"/>
                  <a:gd name="T19" fmla="*/ 10 h 33"/>
                  <a:gd name="T20" fmla="*/ 0 w 68"/>
                  <a:gd name="T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3">
                    <a:moveTo>
                      <a:pt x="68" y="0"/>
                    </a:moveTo>
                    <a:lnTo>
                      <a:pt x="65" y="10"/>
                    </a:lnTo>
                    <a:lnTo>
                      <a:pt x="60" y="20"/>
                    </a:lnTo>
                    <a:lnTo>
                      <a:pt x="54" y="27"/>
                    </a:lnTo>
                    <a:lnTo>
                      <a:pt x="44" y="32"/>
                    </a:lnTo>
                    <a:lnTo>
                      <a:pt x="33" y="33"/>
                    </a:lnTo>
                    <a:lnTo>
                      <a:pt x="23" y="32"/>
                    </a:lnTo>
                    <a:lnTo>
                      <a:pt x="13" y="27"/>
                    </a:lnTo>
                    <a:lnTo>
                      <a:pt x="6" y="20"/>
                    </a:lnTo>
                    <a:lnTo>
                      <a:pt x="1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29" name="Freeform 1983"/>
              <p:cNvSpPr>
                <a:spLocks/>
              </p:cNvSpPr>
              <p:nvPr/>
            </p:nvSpPr>
            <p:spPr bwMode="auto">
              <a:xfrm>
                <a:off x="7548" y="5749"/>
                <a:ext cx="18" cy="95"/>
              </a:xfrm>
              <a:custGeom>
                <a:avLst/>
                <a:gdLst>
                  <a:gd name="T0" fmla="*/ 0 w 68"/>
                  <a:gd name="T1" fmla="*/ 381 h 381"/>
                  <a:gd name="T2" fmla="*/ 33 w 68"/>
                  <a:gd name="T3" fmla="*/ 381 h 381"/>
                  <a:gd name="T4" fmla="*/ 68 w 68"/>
                  <a:gd name="T5" fmla="*/ 381 h 381"/>
                  <a:gd name="T6" fmla="*/ 68 w 68"/>
                  <a:gd name="T7" fmla="*/ 0 h 381"/>
                  <a:gd name="T8" fmla="*/ 33 w 68"/>
                  <a:gd name="T9" fmla="*/ 0 h 381"/>
                  <a:gd name="T10" fmla="*/ 0 w 68"/>
                  <a:gd name="T11" fmla="*/ 0 h 381"/>
                  <a:gd name="T12" fmla="*/ 0 w 68"/>
                  <a:gd name="T13" fmla="*/ 381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81">
                    <a:moveTo>
                      <a:pt x="0" y="381"/>
                    </a:moveTo>
                    <a:lnTo>
                      <a:pt x="33" y="381"/>
                    </a:lnTo>
                    <a:lnTo>
                      <a:pt x="68" y="381"/>
                    </a:lnTo>
                    <a:lnTo>
                      <a:pt x="68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38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30" name="Freeform 1984"/>
              <p:cNvSpPr>
                <a:spLocks/>
              </p:cNvSpPr>
              <p:nvPr/>
            </p:nvSpPr>
            <p:spPr bwMode="auto">
              <a:xfrm>
                <a:off x="7548" y="5749"/>
                <a:ext cx="18" cy="95"/>
              </a:xfrm>
              <a:custGeom>
                <a:avLst/>
                <a:gdLst>
                  <a:gd name="T0" fmla="*/ 0 w 68"/>
                  <a:gd name="T1" fmla="*/ 381 h 381"/>
                  <a:gd name="T2" fmla="*/ 33 w 68"/>
                  <a:gd name="T3" fmla="*/ 381 h 381"/>
                  <a:gd name="T4" fmla="*/ 68 w 68"/>
                  <a:gd name="T5" fmla="*/ 381 h 381"/>
                  <a:gd name="T6" fmla="*/ 68 w 68"/>
                  <a:gd name="T7" fmla="*/ 0 h 381"/>
                  <a:gd name="T8" fmla="*/ 33 w 68"/>
                  <a:gd name="T9" fmla="*/ 0 h 381"/>
                  <a:gd name="T10" fmla="*/ 0 w 68"/>
                  <a:gd name="T11" fmla="*/ 0 h 381"/>
                  <a:gd name="T12" fmla="*/ 0 w 68"/>
                  <a:gd name="T13" fmla="*/ 381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81">
                    <a:moveTo>
                      <a:pt x="0" y="381"/>
                    </a:moveTo>
                    <a:lnTo>
                      <a:pt x="33" y="381"/>
                    </a:lnTo>
                    <a:lnTo>
                      <a:pt x="68" y="381"/>
                    </a:lnTo>
                    <a:lnTo>
                      <a:pt x="68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381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31" name="Freeform 1985"/>
              <p:cNvSpPr>
                <a:spLocks/>
              </p:cNvSpPr>
              <p:nvPr/>
            </p:nvSpPr>
            <p:spPr bwMode="auto">
              <a:xfrm>
                <a:off x="7548" y="5741"/>
                <a:ext cx="18" cy="8"/>
              </a:xfrm>
              <a:custGeom>
                <a:avLst/>
                <a:gdLst>
                  <a:gd name="T0" fmla="*/ 33 w 68"/>
                  <a:gd name="T1" fmla="*/ 35 h 35"/>
                  <a:gd name="T2" fmla="*/ 0 w 68"/>
                  <a:gd name="T3" fmla="*/ 35 h 35"/>
                  <a:gd name="T4" fmla="*/ 1 w 68"/>
                  <a:gd name="T5" fmla="*/ 25 h 35"/>
                  <a:gd name="T6" fmla="*/ 6 w 68"/>
                  <a:gd name="T7" fmla="*/ 14 h 35"/>
                  <a:gd name="T8" fmla="*/ 13 w 68"/>
                  <a:gd name="T9" fmla="*/ 8 h 35"/>
                  <a:gd name="T10" fmla="*/ 23 w 68"/>
                  <a:gd name="T11" fmla="*/ 3 h 35"/>
                  <a:gd name="T12" fmla="*/ 33 w 68"/>
                  <a:gd name="T13" fmla="*/ 0 h 35"/>
                  <a:gd name="T14" fmla="*/ 44 w 68"/>
                  <a:gd name="T15" fmla="*/ 3 h 35"/>
                  <a:gd name="T16" fmla="*/ 54 w 68"/>
                  <a:gd name="T17" fmla="*/ 8 h 35"/>
                  <a:gd name="T18" fmla="*/ 60 w 68"/>
                  <a:gd name="T19" fmla="*/ 14 h 35"/>
                  <a:gd name="T20" fmla="*/ 65 w 68"/>
                  <a:gd name="T21" fmla="*/ 25 h 35"/>
                  <a:gd name="T22" fmla="*/ 68 w 68"/>
                  <a:gd name="T23" fmla="*/ 35 h 35"/>
                  <a:gd name="T24" fmla="*/ 33 w 68"/>
                  <a:gd name="T2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5">
                    <a:moveTo>
                      <a:pt x="33" y="35"/>
                    </a:moveTo>
                    <a:lnTo>
                      <a:pt x="0" y="35"/>
                    </a:lnTo>
                    <a:lnTo>
                      <a:pt x="1" y="25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3"/>
                    </a:lnTo>
                    <a:lnTo>
                      <a:pt x="33" y="0"/>
                    </a:lnTo>
                    <a:lnTo>
                      <a:pt x="44" y="3"/>
                    </a:lnTo>
                    <a:lnTo>
                      <a:pt x="54" y="8"/>
                    </a:lnTo>
                    <a:lnTo>
                      <a:pt x="60" y="14"/>
                    </a:lnTo>
                    <a:lnTo>
                      <a:pt x="65" y="25"/>
                    </a:lnTo>
                    <a:lnTo>
                      <a:pt x="68" y="35"/>
                    </a:lnTo>
                    <a:lnTo>
                      <a:pt x="33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32" name="Freeform 1986"/>
              <p:cNvSpPr>
                <a:spLocks/>
              </p:cNvSpPr>
              <p:nvPr/>
            </p:nvSpPr>
            <p:spPr bwMode="auto">
              <a:xfrm>
                <a:off x="7548" y="5741"/>
                <a:ext cx="18" cy="8"/>
              </a:xfrm>
              <a:custGeom>
                <a:avLst/>
                <a:gdLst>
                  <a:gd name="T0" fmla="*/ 0 w 68"/>
                  <a:gd name="T1" fmla="*/ 35 h 35"/>
                  <a:gd name="T2" fmla="*/ 1 w 68"/>
                  <a:gd name="T3" fmla="*/ 25 h 35"/>
                  <a:gd name="T4" fmla="*/ 6 w 68"/>
                  <a:gd name="T5" fmla="*/ 14 h 35"/>
                  <a:gd name="T6" fmla="*/ 13 w 68"/>
                  <a:gd name="T7" fmla="*/ 8 h 35"/>
                  <a:gd name="T8" fmla="*/ 23 w 68"/>
                  <a:gd name="T9" fmla="*/ 3 h 35"/>
                  <a:gd name="T10" fmla="*/ 33 w 68"/>
                  <a:gd name="T11" fmla="*/ 0 h 35"/>
                  <a:gd name="T12" fmla="*/ 44 w 68"/>
                  <a:gd name="T13" fmla="*/ 3 h 35"/>
                  <a:gd name="T14" fmla="*/ 54 w 68"/>
                  <a:gd name="T15" fmla="*/ 8 h 35"/>
                  <a:gd name="T16" fmla="*/ 60 w 68"/>
                  <a:gd name="T17" fmla="*/ 14 h 35"/>
                  <a:gd name="T18" fmla="*/ 65 w 68"/>
                  <a:gd name="T19" fmla="*/ 25 h 35"/>
                  <a:gd name="T20" fmla="*/ 68 w 68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lnTo>
                      <a:pt x="1" y="25"/>
                    </a:lnTo>
                    <a:lnTo>
                      <a:pt x="6" y="14"/>
                    </a:lnTo>
                    <a:lnTo>
                      <a:pt x="13" y="8"/>
                    </a:lnTo>
                    <a:lnTo>
                      <a:pt x="23" y="3"/>
                    </a:lnTo>
                    <a:lnTo>
                      <a:pt x="33" y="0"/>
                    </a:lnTo>
                    <a:lnTo>
                      <a:pt x="44" y="3"/>
                    </a:lnTo>
                    <a:lnTo>
                      <a:pt x="54" y="8"/>
                    </a:lnTo>
                    <a:lnTo>
                      <a:pt x="60" y="14"/>
                    </a:lnTo>
                    <a:lnTo>
                      <a:pt x="65" y="25"/>
                    </a:lnTo>
                    <a:lnTo>
                      <a:pt x="68" y="3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33" name="Freeform 1987"/>
              <p:cNvSpPr>
                <a:spLocks/>
              </p:cNvSpPr>
              <p:nvPr/>
            </p:nvSpPr>
            <p:spPr bwMode="auto">
              <a:xfrm>
                <a:off x="7073" y="5654"/>
                <a:ext cx="17" cy="8"/>
              </a:xfrm>
              <a:custGeom>
                <a:avLst/>
                <a:gdLst>
                  <a:gd name="T0" fmla="*/ 33 w 68"/>
                  <a:gd name="T1" fmla="*/ 0 h 34"/>
                  <a:gd name="T2" fmla="*/ 68 w 68"/>
                  <a:gd name="T3" fmla="*/ 0 h 34"/>
                  <a:gd name="T4" fmla="*/ 66 w 68"/>
                  <a:gd name="T5" fmla="*/ 11 h 34"/>
                  <a:gd name="T6" fmla="*/ 60 w 68"/>
                  <a:gd name="T7" fmla="*/ 21 h 34"/>
                  <a:gd name="T8" fmla="*/ 54 w 68"/>
                  <a:gd name="T9" fmla="*/ 27 h 34"/>
                  <a:gd name="T10" fmla="*/ 44 w 68"/>
                  <a:gd name="T11" fmla="*/ 33 h 34"/>
                  <a:gd name="T12" fmla="*/ 33 w 68"/>
                  <a:gd name="T13" fmla="*/ 34 h 34"/>
                  <a:gd name="T14" fmla="*/ 23 w 68"/>
                  <a:gd name="T15" fmla="*/ 33 h 34"/>
                  <a:gd name="T16" fmla="*/ 13 w 68"/>
                  <a:gd name="T17" fmla="*/ 27 h 34"/>
                  <a:gd name="T18" fmla="*/ 6 w 68"/>
                  <a:gd name="T19" fmla="*/ 21 h 34"/>
                  <a:gd name="T20" fmla="*/ 1 w 68"/>
                  <a:gd name="T21" fmla="*/ 11 h 34"/>
                  <a:gd name="T22" fmla="*/ 0 w 68"/>
                  <a:gd name="T23" fmla="*/ 0 h 34"/>
                  <a:gd name="T24" fmla="*/ 33 w 68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4">
                    <a:moveTo>
                      <a:pt x="33" y="0"/>
                    </a:moveTo>
                    <a:lnTo>
                      <a:pt x="68" y="0"/>
                    </a:lnTo>
                    <a:lnTo>
                      <a:pt x="66" y="11"/>
                    </a:lnTo>
                    <a:lnTo>
                      <a:pt x="60" y="21"/>
                    </a:lnTo>
                    <a:lnTo>
                      <a:pt x="54" y="27"/>
                    </a:lnTo>
                    <a:lnTo>
                      <a:pt x="44" y="33"/>
                    </a:lnTo>
                    <a:lnTo>
                      <a:pt x="33" y="34"/>
                    </a:lnTo>
                    <a:lnTo>
                      <a:pt x="23" y="33"/>
                    </a:lnTo>
                    <a:lnTo>
                      <a:pt x="13" y="27"/>
                    </a:lnTo>
                    <a:lnTo>
                      <a:pt x="6" y="21"/>
                    </a:lnTo>
                    <a:lnTo>
                      <a:pt x="1" y="11"/>
                    </a:lnTo>
                    <a:lnTo>
                      <a:pt x="0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34" name="Freeform 1988"/>
              <p:cNvSpPr>
                <a:spLocks/>
              </p:cNvSpPr>
              <p:nvPr/>
            </p:nvSpPr>
            <p:spPr bwMode="auto">
              <a:xfrm>
                <a:off x="7073" y="5654"/>
                <a:ext cx="17" cy="8"/>
              </a:xfrm>
              <a:custGeom>
                <a:avLst/>
                <a:gdLst>
                  <a:gd name="T0" fmla="*/ 68 w 68"/>
                  <a:gd name="T1" fmla="*/ 0 h 34"/>
                  <a:gd name="T2" fmla="*/ 66 w 68"/>
                  <a:gd name="T3" fmla="*/ 11 h 34"/>
                  <a:gd name="T4" fmla="*/ 60 w 68"/>
                  <a:gd name="T5" fmla="*/ 21 h 34"/>
                  <a:gd name="T6" fmla="*/ 54 w 68"/>
                  <a:gd name="T7" fmla="*/ 27 h 34"/>
                  <a:gd name="T8" fmla="*/ 44 w 68"/>
                  <a:gd name="T9" fmla="*/ 33 h 34"/>
                  <a:gd name="T10" fmla="*/ 33 w 68"/>
                  <a:gd name="T11" fmla="*/ 34 h 34"/>
                  <a:gd name="T12" fmla="*/ 23 w 68"/>
                  <a:gd name="T13" fmla="*/ 33 h 34"/>
                  <a:gd name="T14" fmla="*/ 13 w 68"/>
                  <a:gd name="T15" fmla="*/ 27 h 34"/>
                  <a:gd name="T16" fmla="*/ 6 w 68"/>
                  <a:gd name="T17" fmla="*/ 21 h 34"/>
                  <a:gd name="T18" fmla="*/ 1 w 68"/>
                  <a:gd name="T19" fmla="*/ 11 h 34"/>
                  <a:gd name="T20" fmla="*/ 0 w 68"/>
                  <a:gd name="T2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4">
                    <a:moveTo>
                      <a:pt x="68" y="0"/>
                    </a:moveTo>
                    <a:lnTo>
                      <a:pt x="66" y="11"/>
                    </a:lnTo>
                    <a:lnTo>
                      <a:pt x="60" y="21"/>
                    </a:lnTo>
                    <a:lnTo>
                      <a:pt x="54" y="27"/>
                    </a:lnTo>
                    <a:lnTo>
                      <a:pt x="44" y="33"/>
                    </a:lnTo>
                    <a:lnTo>
                      <a:pt x="33" y="34"/>
                    </a:lnTo>
                    <a:lnTo>
                      <a:pt x="23" y="33"/>
                    </a:lnTo>
                    <a:lnTo>
                      <a:pt x="13" y="27"/>
                    </a:lnTo>
                    <a:lnTo>
                      <a:pt x="6" y="21"/>
                    </a:lnTo>
                    <a:lnTo>
                      <a:pt x="1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35" name="Freeform 1989"/>
              <p:cNvSpPr>
                <a:spLocks/>
              </p:cNvSpPr>
              <p:nvPr/>
            </p:nvSpPr>
            <p:spPr bwMode="auto">
              <a:xfrm>
                <a:off x="7073" y="5559"/>
                <a:ext cx="17" cy="95"/>
              </a:xfrm>
              <a:custGeom>
                <a:avLst/>
                <a:gdLst>
                  <a:gd name="T0" fmla="*/ 0 w 68"/>
                  <a:gd name="T1" fmla="*/ 382 h 382"/>
                  <a:gd name="T2" fmla="*/ 33 w 68"/>
                  <a:gd name="T3" fmla="*/ 382 h 382"/>
                  <a:gd name="T4" fmla="*/ 68 w 68"/>
                  <a:gd name="T5" fmla="*/ 382 h 382"/>
                  <a:gd name="T6" fmla="*/ 68 w 68"/>
                  <a:gd name="T7" fmla="*/ 0 h 382"/>
                  <a:gd name="T8" fmla="*/ 33 w 68"/>
                  <a:gd name="T9" fmla="*/ 0 h 382"/>
                  <a:gd name="T10" fmla="*/ 0 w 68"/>
                  <a:gd name="T11" fmla="*/ 0 h 382"/>
                  <a:gd name="T12" fmla="*/ 0 w 68"/>
                  <a:gd name="T13" fmla="*/ 382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82">
                    <a:moveTo>
                      <a:pt x="0" y="382"/>
                    </a:moveTo>
                    <a:lnTo>
                      <a:pt x="33" y="382"/>
                    </a:lnTo>
                    <a:lnTo>
                      <a:pt x="68" y="382"/>
                    </a:lnTo>
                    <a:lnTo>
                      <a:pt x="68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36" name="Freeform 1990"/>
              <p:cNvSpPr>
                <a:spLocks/>
              </p:cNvSpPr>
              <p:nvPr/>
            </p:nvSpPr>
            <p:spPr bwMode="auto">
              <a:xfrm>
                <a:off x="7073" y="5559"/>
                <a:ext cx="17" cy="95"/>
              </a:xfrm>
              <a:custGeom>
                <a:avLst/>
                <a:gdLst>
                  <a:gd name="T0" fmla="*/ 0 w 68"/>
                  <a:gd name="T1" fmla="*/ 382 h 382"/>
                  <a:gd name="T2" fmla="*/ 33 w 68"/>
                  <a:gd name="T3" fmla="*/ 382 h 382"/>
                  <a:gd name="T4" fmla="*/ 68 w 68"/>
                  <a:gd name="T5" fmla="*/ 382 h 382"/>
                  <a:gd name="T6" fmla="*/ 68 w 68"/>
                  <a:gd name="T7" fmla="*/ 0 h 382"/>
                  <a:gd name="T8" fmla="*/ 33 w 68"/>
                  <a:gd name="T9" fmla="*/ 0 h 382"/>
                  <a:gd name="T10" fmla="*/ 0 w 68"/>
                  <a:gd name="T11" fmla="*/ 0 h 382"/>
                  <a:gd name="T12" fmla="*/ 0 w 68"/>
                  <a:gd name="T13" fmla="*/ 382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82">
                    <a:moveTo>
                      <a:pt x="0" y="382"/>
                    </a:moveTo>
                    <a:lnTo>
                      <a:pt x="33" y="382"/>
                    </a:lnTo>
                    <a:lnTo>
                      <a:pt x="68" y="382"/>
                    </a:lnTo>
                    <a:lnTo>
                      <a:pt x="68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382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37" name="Freeform 1991"/>
              <p:cNvSpPr>
                <a:spLocks/>
              </p:cNvSpPr>
              <p:nvPr/>
            </p:nvSpPr>
            <p:spPr bwMode="auto">
              <a:xfrm>
                <a:off x="7073" y="5550"/>
                <a:ext cx="17" cy="9"/>
              </a:xfrm>
              <a:custGeom>
                <a:avLst/>
                <a:gdLst>
                  <a:gd name="T0" fmla="*/ 33 w 68"/>
                  <a:gd name="T1" fmla="*/ 34 h 34"/>
                  <a:gd name="T2" fmla="*/ 0 w 68"/>
                  <a:gd name="T3" fmla="*/ 34 h 34"/>
                  <a:gd name="T4" fmla="*/ 1 w 68"/>
                  <a:gd name="T5" fmla="*/ 24 h 34"/>
                  <a:gd name="T6" fmla="*/ 6 w 68"/>
                  <a:gd name="T7" fmla="*/ 14 h 34"/>
                  <a:gd name="T8" fmla="*/ 13 w 68"/>
                  <a:gd name="T9" fmla="*/ 7 h 34"/>
                  <a:gd name="T10" fmla="*/ 23 w 68"/>
                  <a:gd name="T11" fmla="*/ 2 h 34"/>
                  <a:gd name="T12" fmla="*/ 33 w 68"/>
                  <a:gd name="T13" fmla="*/ 0 h 34"/>
                  <a:gd name="T14" fmla="*/ 44 w 68"/>
                  <a:gd name="T15" fmla="*/ 2 h 34"/>
                  <a:gd name="T16" fmla="*/ 54 w 68"/>
                  <a:gd name="T17" fmla="*/ 7 h 34"/>
                  <a:gd name="T18" fmla="*/ 60 w 68"/>
                  <a:gd name="T19" fmla="*/ 14 h 34"/>
                  <a:gd name="T20" fmla="*/ 66 w 68"/>
                  <a:gd name="T21" fmla="*/ 24 h 34"/>
                  <a:gd name="T22" fmla="*/ 68 w 68"/>
                  <a:gd name="T23" fmla="*/ 34 h 34"/>
                  <a:gd name="T24" fmla="*/ 33 w 68"/>
                  <a:gd name="T2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4">
                    <a:moveTo>
                      <a:pt x="33" y="34"/>
                    </a:moveTo>
                    <a:lnTo>
                      <a:pt x="0" y="34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4" y="2"/>
                    </a:lnTo>
                    <a:lnTo>
                      <a:pt x="54" y="7"/>
                    </a:lnTo>
                    <a:lnTo>
                      <a:pt x="60" y="14"/>
                    </a:lnTo>
                    <a:lnTo>
                      <a:pt x="66" y="24"/>
                    </a:lnTo>
                    <a:lnTo>
                      <a:pt x="68" y="34"/>
                    </a:lnTo>
                    <a:lnTo>
                      <a:pt x="3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38" name="Freeform 1992"/>
              <p:cNvSpPr>
                <a:spLocks/>
              </p:cNvSpPr>
              <p:nvPr/>
            </p:nvSpPr>
            <p:spPr bwMode="auto">
              <a:xfrm>
                <a:off x="7073" y="5550"/>
                <a:ext cx="17" cy="9"/>
              </a:xfrm>
              <a:custGeom>
                <a:avLst/>
                <a:gdLst>
                  <a:gd name="T0" fmla="*/ 0 w 68"/>
                  <a:gd name="T1" fmla="*/ 34 h 34"/>
                  <a:gd name="T2" fmla="*/ 1 w 68"/>
                  <a:gd name="T3" fmla="*/ 24 h 34"/>
                  <a:gd name="T4" fmla="*/ 6 w 68"/>
                  <a:gd name="T5" fmla="*/ 14 h 34"/>
                  <a:gd name="T6" fmla="*/ 13 w 68"/>
                  <a:gd name="T7" fmla="*/ 7 h 34"/>
                  <a:gd name="T8" fmla="*/ 23 w 68"/>
                  <a:gd name="T9" fmla="*/ 2 h 34"/>
                  <a:gd name="T10" fmla="*/ 33 w 68"/>
                  <a:gd name="T11" fmla="*/ 0 h 34"/>
                  <a:gd name="T12" fmla="*/ 44 w 68"/>
                  <a:gd name="T13" fmla="*/ 2 h 34"/>
                  <a:gd name="T14" fmla="*/ 54 w 68"/>
                  <a:gd name="T15" fmla="*/ 7 h 34"/>
                  <a:gd name="T16" fmla="*/ 60 w 68"/>
                  <a:gd name="T17" fmla="*/ 14 h 34"/>
                  <a:gd name="T18" fmla="*/ 66 w 68"/>
                  <a:gd name="T19" fmla="*/ 24 h 34"/>
                  <a:gd name="T20" fmla="*/ 68 w 68"/>
                  <a:gd name="T2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4">
                    <a:moveTo>
                      <a:pt x="0" y="34"/>
                    </a:move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4" y="2"/>
                    </a:lnTo>
                    <a:lnTo>
                      <a:pt x="54" y="7"/>
                    </a:lnTo>
                    <a:lnTo>
                      <a:pt x="60" y="14"/>
                    </a:lnTo>
                    <a:lnTo>
                      <a:pt x="66" y="24"/>
                    </a:lnTo>
                    <a:lnTo>
                      <a:pt x="68" y="3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39" name="Freeform 1993"/>
              <p:cNvSpPr>
                <a:spLocks/>
              </p:cNvSpPr>
              <p:nvPr/>
            </p:nvSpPr>
            <p:spPr bwMode="auto">
              <a:xfrm>
                <a:off x="7829" y="4649"/>
                <a:ext cx="17" cy="11"/>
              </a:xfrm>
              <a:custGeom>
                <a:avLst/>
                <a:gdLst>
                  <a:gd name="T0" fmla="*/ 33 w 66"/>
                  <a:gd name="T1" fmla="*/ 34 h 45"/>
                  <a:gd name="T2" fmla="*/ 1 w 66"/>
                  <a:gd name="T3" fmla="*/ 45 h 45"/>
                  <a:gd name="T4" fmla="*/ 0 w 66"/>
                  <a:gd name="T5" fmla="*/ 35 h 45"/>
                  <a:gd name="T6" fmla="*/ 1 w 66"/>
                  <a:gd name="T7" fmla="*/ 23 h 45"/>
                  <a:gd name="T8" fmla="*/ 5 w 66"/>
                  <a:gd name="T9" fmla="*/ 14 h 45"/>
                  <a:gd name="T10" fmla="*/ 13 w 66"/>
                  <a:gd name="T11" fmla="*/ 7 h 45"/>
                  <a:gd name="T12" fmla="*/ 22 w 66"/>
                  <a:gd name="T13" fmla="*/ 1 h 45"/>
                  <a:gd name="T14" fmla="*/ 32 w 66"/>
                  <a:gd name="T15" fmla="*/ 0 h 45"/>
                  <a:gd name="T16" fmla="*/ 44 w 66"/>
                  <a:gd name="T17" fmla="*/ 1 h 45"/>
                  <a:gd name="T18" fmla="*/ 53 w 66"/>
                  <a:gd name="T19" fmla="*/ 5 h 45"/>
                  <a:gd name="T20" fmla="*/ 60 w 66"/>
                  <a:gd name="T21" fmla="*/ 13 h 45"/>
                  <a:gd name="T22" fmla="*/ 66 w 66"/>
                  <a:gd name="T23" fmla="*/ 22 h 45"/>
                  <a:gd name="T24" fmla="*/ 33 w 66"/>
                  <a:gd name="T25" fmla="*/ 34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45">
                    <a:moveTo>
                      <a:pt x="33" y="34"/>
                    </a:moveTo>
                    <a:lnTo>
                      <a:pt x="1" y="45"/>
                    </a:lnTo>
                    <a:lnTo>
                      <a:pt x="0" y="35"/>
                    </a:lnTo>
                    <a:lnTo>
                      <a:pt x="1" y="23"/>
                    </a:lnTo>
                    <a:lnTo>
                      <a:pt x="5" y="14"/>
                    </a:lnTo>
                    <a:lnTo>
                      <a:pt x="13" y="7"/>
                    </a:lnTo>
                    <a:lnTo>
                      <a:pt x="22" y="1"/>
                    </a:lnTo>
                    <a:lnTo>
                      <a:pt x="32" y="0"/>
                    </a:lnTo>
                    <a:lnTo>
                      <a:pt x="44" y="1"/>
                    </a:lnTo>
                    <a:lnTo>
                      <a:pt x="53" y="5"/>
                    </a:lnTo>
                    <a:lnTo>
                      <a:pt x="60" y="13"/>
                    </a:lnTo>
                    <a:lnTo>
                      <a:pt x="66" y="22"/>
                    </a:lnTo>
                    <a:lnTo>
                      <a:pt x="3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40" name="Freeform 1994"/>
              <p:cNvSpPr>
                <a:spLocks/>
              </p:cNvSpPr>
              <p:nvPr/>
            </p:nvSpPr>
            <p:spPr bwMode="auto">
              <a:xfrm>
                <a:off x="7829" y="4649"/>
                <a:ext cx="17" cy="11"/>
              </a:xfrm>
              <a:custGeom>
                <a:avLst/>
                <a:gdLst>
                  <a:gd name="T0" fmla="*/ 1 w 66"/>
                  <a:gd name="T1" fmla="*/ 45 h 45"/>
                  <a:gd name="T2" fmla="*/ 0 w 66"/>
                  <a:gd name="T3" fmla="*/ 35 h 45"/>
                  <a:gd name="T4" fmla="*/ 1 w 66"/>
                  <a:gd name="T5" fmla="*/ 23 h 45"/>
                  <a:gd name="T6" fmla="*/ 5 w 66"/>
                  <a:gd name="T7" fmla="*/ 14 h 45"/>
                  <a:gd name="T8" fmla="*/ 13 w 66"/>
                  <a:gd name="T9" fmla="*/ 7 h 45"/>
                  <a:gd name="T10" fmla="*/ 22 w 66"/>
                  <a:gd name="T11" fmla="*/ 1 h 45"/>
                  <a:gd name="T12" fmla="*/ 32 w 66"/>
                  <a:gd name="T13" fmla="*/ 0 h 45"/>
                  <a:gd name="T14" fmla="*/ 44 w 66"/>
                  <a:gd name="T15" fmla="*/ 1 h 45"/>
                  <a:gd name="T16" fmla="*/ 53 w 66"/>
                  <a:gd name="T17" fmla="*/ 5 h 45"/>
                  <a:gd name="T18" fmla="*/ 60 w 66"/>
                  <a:gd name="T19" fmla="*/ 13 h 45"/>
                  <a:gd name="T20" fmla="*/ 66 w 66"/>
                  <a:gd name="T21" fmla="*/ 22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45">
                    <a:moveTo>
                      <a:pt x="1" y="45"/>
                    </a:moveTo>
                    <a:lnTo>
                      <a:pt x="0" y="35"/>
                    </a:lnTo>
                    <a:lnTo>
                      <a:pt x="1" y="23"/>
                    </a:lnTo>
                    <a:lnTo>
                      <a:pt x="5" y="14"/>
                    </a:lnTo>
                    <a:lnTo>
                      <a:pt x="13" y="7"/>
                    </a:lnTo>
                    <a:lnTo>
                      <a:pt x="22" y="1"/>
                    </a:lnTo>
                    <a:lnTo>
                      <a:pt x="32" y="0"/>
                    </a:lnTo>
                    <a:lnTo>
                      <a:pt x="44" y="1"/>
                    </a:lnTo>
                    <a:lnTo>
                      <a:pt x="53" y="5"/>
                    </a:lnTo>
                    <a:lnTo>
                      <a:pt x="60" y="13"/>
                    </a:lnTo>
                    <a:lnTo>
                      <a:pt x="66" y="22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41" name="Freeform 1995"/>
              <p:cNvSpPr>
                <a:spLocks/>
              </p:cNvSpPr>
              <p:nvPr/>
            </p:nvSpPr>
            <p:spPr bwMode="auto">
              <a:xfrm>
                <a:off x="7830" y="4655"/>
                <a:ext cx="131" cy="339"/>
              </a:xfrm>
              <a:custGeom>
                <a:avLst/>
                <a:gdLst>
                  <a:gd name="T0" fmla="*/ 65 w 526"/>
                  <a:gd name="T1" fmla="*/ 0 h 1356"/>
                  <a:gd name="T2" fmla="*/ 32 w 526"/>
                  <a:gd name="T3" fmla="*/ 12 h 1356"/>
                  <a:gd name="T4" fmla="*/ 0 w 526"/>
                  <a:gd name="T5" fmla="*/ 23 h 1356"/>
                  <a:gd name="T6" fmla="*/ 461 w 526"/>
                  <a:gd name="T7" fmla="*/ 1356 h 1356"/>
                  <a:gd name="T8" fmla="*/ 493 w 526"/>
                  <a:gd name="T9" fmla="*/ 1344 h 1356"/>
                  <a:gd name="T10" fmla="*/ 526 w 526"/>
                  <a:gd name="T11" fmla="*/ 1333 h 1356"/>
                  <a:gd name="T12" fmla="*/ 65 w 526"/>
                  <a:gd name="T13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6" h="1356">
                    <a:moveTo>
                      <a:pt x="65" y="0"/>
                    </a:moveTo>
                    <a:lnTo>
                      <a:pt x="32" y="12"/>
                    </a:lnTo>
                    <a:lnTo>
                      <a:pt x="0" y="23"/>
                    </a:lnTo>
                    <a:lnTo>
                      <a:pt x="461" y="1356"/>
                    </a:lnTo>
                    <a:lnTo>
                      <a:pt x="493" y="1344"/>
                    </a:lnTo>
                    <a:lnTo>
                      <a:pt x="526" y="1333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42" name="Freeform 1996"/>
              <p:cNvSpPr>
                <a:spLocks/>
              </p:cNvSpPr>
              <p:nvPr/>
            </p:nvSpPr>
            <p:spPr bwMode="auto">
              <a:xfrm>
                <a:off x="7830" y="4655"/>
                <a:ext cx="131" cy="339"/>
              </a:xfrm>
              <a:custGeom>
                <a:avLst/>
                <a:gdLst>
                  <a:gd name="T0" fmla="*/ 65 w 526"/>
                  <a:gd name="T1" fmla="*/ 0 h 1356"/>
                  <a:gd name="T2" fmla="*/ 32 w 526"/>
                  <a:gd name="T3" fmla="*/ 12 h 1356"/>
                  <a:gd name="T4" fmla="*/ 0 w 526"/>
                  <a:gd name="T5" fmla="*/ 23 h 1356"/>
                  <a:gd name="T6" fmla="*/ 461 w 526"/>
                  <a:gd name="T7" fmla="*/ 1356 h 1356"/>
                  <a:gd name="T8" fmla="*/ 493 w 526"/>
                  <a:gd name="T9" fmla="*/ 1344 h 1356"/>
                  <a:gd name="T10" fmla="*/ 526 w 526"/>
                  <a:gd name="T11" fmla="*/ 1333 h 1356"/>
                  <a:gd name="T12" fmla="*/ 65 w 526"/>
                  <a:gd name="T13" fmla="*/ 0 h 1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6" h="1356">
                    <a:moveTo>
                      <a:pt x="65" y="0"/>
                    </a:moveTo>
                    <a:lnTo>
                      <a:pt x="32" y="12"/>
                    </a:lnTo>
                    <a:lnTo>
                      <a:pt x="0" y="23"/>
                    </a:lnTo>
                    <a:lnTo>
                      <a:pt x="461" y="1356"/>
                    </a:lnTo>
                    <a:lnTo>
                      <a:pt x="493" y="1344"/>
                    </a:lnTo>
                    <a:lnTo>
                      <a:pt x="526" y="1333"/>
                    </a:lnTo>
                    <a:lnTo>
                      <a:pt x="65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43" name="Freeform 1997"/>
              <p:cNvSpPr>
                <a:spLocks/>
              </p:cNvSpPr>
              <p:nvPr/>
            </p:nvSpPr>
            <p:spPr bwMode="auto">
              <a:xfrm>
                <a:off x="7945" y="4988"/>
                <a:ext cx="16" cy="11"/>
              </a:xfrm>
              <a:custGeom>
                <a:avLst/>
                <a:gdLst>
                  <a:gd name="T0" fmla="*/ 32 w 66"/>
                  <a:gd name="T1" fmla="*/ 11 h 45"/>
                  <a:gd name="T2" fmla="*/ 65 w 66"/>
                  <a:gd name="T3" fmla="*/ 0 h 45"/>
                  <a:gd name="T4" fmla="*/ 66 w 66"/>
                  <a:gd name="T5" fmla="*/ 10 h 45"/>
                  <a:gd name="T6" fmla="*/ 65 w 66"/>
                  <a:gd name="T7" fmla="*/ 22 h 45"/>
                  <a:gd name="T8" fmla="*/ 61 w 66"/>
                  <a:gd name="T9" fmla="*/ 31 h 45"/>
                  <a:gd name="T10" fmla="*/ 53 w 66"/>
                  <a:gd name="T11" fmla="*/ 39 h 45"/>
                  <a:gd name="T12" fmla="*/ 44 w 66"/>
                  <a:gd name="T13" fmla="*/ 44 h 45"/>
                  <a:gd name="T14" fmla="*/ 34 w 66"/>
                  <a:gd name="T15" fmla="*/ 45 h 45"/>
                  <a:gd name="T16" fmla="*/ 22 w 66"/>
                  <a:gd name="T17" fmla="*/ 44 h 45"/>
                  <a:gd name="T18" fmla="*/ 13 w 66"/>
                  <a:gd name="T19" fmla="*/ 40 h 45"/>
                  <a:gd name="T20" fmla="*/ 5 w 66"/>
                  <a:gd name="T21" fmla="*/ 32 h 45"/>
                  <a:gd name="T22" fmla="*/ 0 w 66"/>
                  <a:gd name="T23" fmla="*/ 23 h 45"/>
                  <a:gd name="T24" fmla="*/ 32 w 66"/>
                  <a:gd name="T25" fmla="*/ 1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45">
                    <a:moveTo>
                      <a:pt x="32" y="11"/>
                    </a:moveTo>
                    <a:lnTo>
                      <a:pt x="65" y="0"/>
                    </a:lnTo>
                    <a:lnTo>
                      <a:pt x="66" y="10"/>
                    </a:lnTo>
                    <a:lnTo>
                      <a:pt x="65" y="22"/>
                    </a:lnTo>
                    <a:lnTo>
                      <a:pt x="61" y="31"/>
                    </a:lnTo>
                    <a:lnTo>
                      <a:pt x="53" y="39"/>
                    </a:lnTo>
                    <a:lnTo>
                      <a:pt x="44" y="44"/>
                    </a:lnTo>
                    <a:lnTo>
                      <a:pt x="34" y="45"/>
                    </a:lnTo>
                    <a:lnTo>
                      <a:pt x="22" y="44"/>
                    </a:lnTo>
                    <a:lnTo>
                      <a:pt x="13" y="40"/>
                    </a:lnTo>
                    <a:lnTo>
                      <a:pt x="5" y="32"/>
                    </a:lnTo>
                    <a:lnTo>
                      <a:pt x="0" y="23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44" name="Freeform 1998"/>
              <p:cNvSpPr>
                <a:spLocks/>
              </p:cNvSpPr>
              <p:nvPr/>
            </p:nvSpPr>
            <p:spPr bwMode="auto">
              <a:xfrm>
                <a:off x="7945" y="4988"/>
                <a:ext cx="16" cy="11"/>
              </a:xfrm>
              <a:custGeom>
                <a:avLst/>
                <a:gdLst>
                  <a:gd name="T0" fmla="*/ 65 w 66"/>
                  <a:gd name="T1" fmla="*/ 0 h 45"/>
                  <a:gd name="T2" fmla="*/ 66 w 66"/>
                  <a:gd name="T3" fmla="*/ 10 h 45"/>
                  <a:gd name="T4" fmla="*/ 65 w 66"/>
                  <a:gd name="T5" fmla="*/ 22 h 45"/>
                  <a:gd name="T6" fmla="*/ 61 w 66"/>
                  <a:gd name="T7" fmla="*/ 31 h 45"/>
                  <a:gd name="T8" fmla="*/ 53 w 66"/>
                  <a:gd name="T9" fmla="*/ 39 h 45"/>
                  <a:gd name="T10" fmla="*/ 44 w 66"/>
                  <a:gd name="T11" fmla="*/ 44 h 45"/>
                  <a:gd name="T12" fmla="*/ 34 w 66"/>
                  <a:gd name="T13" fmla="*/ 45 h 45"/>
                  <a:gd name="T14" fmla="*/ 22 w 66"/>
                  <a:gd name="T15" fmla="*/ 44 h 45"/>
                  <a:gd name="T16" fmla="*/ 13 w 66"/>
                  <a:gd name="T17" fmla="*/ 40 h 45"/>
                  <a:gd name="T18" fmla="*/ 5 w 66"/>
                  <a:gd name="T19" fmla="*/ 32 h 45"/>
                  <a:gd name="T20" fmla="*/ 0 w 66"/>
                  <a:gd name="T21" fmla="*/ 2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45">
                    <a:moveTo>
                      <a:pt x="65" y="0"/>
                    </a:moveTo>
                    <a:lnTo>
                      <a:pt x="66" y="10"/>
                    </a:lnTo>
                    <a:lnTo>
                      <a:pt x="65" y="22"/>
                    </a:lnTo>
                    <a:lnTo>
                      <a:pt x="61" y="31"/>
                    </a:lnTo>
                    <a:lnTo>
                      <a:pt x="53" y="39"/>
                    </a:lnTo>
                    <a:lnTo>
                      <a:pt x="44" y="44"/>
                    </a:lnTo>
                    <a:lnTo>
                      <a:pt x="34" y="45"/>
                    </a:lnTo>
                    <a:lnTo>
                      <a:pt x="22" y="44"/>
                    </a:lnTo>
                    <a:lnTo>
                      <a:pt x="13" y="40"/>
                    </a:lnTo>
                    <a:lnTo>
                      <a:pt x="5" y="32"/>
                    </a:lnTo>
                    <a:lnTo>
                      <a:pt x="0" y="2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45" name="Freeform 1999"/>
              <p:cNvSpPr>
                <a:spLocks/>
              </p:cNvSpPr>
              <p:nvPr/>
            </p:nvSpPr>
            <p:spPr bwMode="auto">
              <a:xfrm>
                <a:off x="7358" y="5654"/>
                <a:ext cx="17" cy="8"/>
              </a:xfrm>
              <a:custGeom>
                <a:avLst/>
                <a:gdLst>
                  <a:gd name="T0" fmla="*/ 33 w 68"/>
                  <a:gd name="T1" fmla="*/ 0 h 34"/>
                  <a:gd name="T2" fmla="*/ 68 w 68"/>
                  <a:gd name="T3" fmla="*/ 0 h 34"/>
                  <a:gd name="T4" fmla="*/ 65 w 68"/>
                  <a:gd name="T5" fmla="*/ 11 h 34"/>
                  <a:gd name="T6" fmla="*/ 60 w 68"/>
                  <a:gd name="T7" fmla="*/ 21 h 34"/>
                  <a:gd name="T8" fmla="*/ 54 w 68"/>
                  <a:gd name="T9" fmla="*/ 27 h 34"/>
                  <a:gd name="T10" fmla="*/ 43 w 68"/>
                  <a:gd name="T11" fmla="*/ 33 h 34"/>
                  <a:gd name="T12" fmla="*/ 33 w 68"/>
                  <a:gd name="T13" fmla="*/ 34 h 34"/>
                  <a:gd name="T14" fmla="*/ 23 w 68"/>
                  <a:gd name="T15" fmla="*/ 33 h 34"/>
                  <a:gd name="T16" fmla="*/ 13 w 68"/>
                  <a:gd name="T17" fmla="*/ 27 h 34"/>
                  <a:gd name="T18" fmla="*/ 6 w 68"/>
                  <a:gd name="T19" fmla="*/ 21 h 34"/>
                  <a:gd name="T20" fmla="*/ 1 w 68"/>
                  <a:gd name="T21" fmla="*/ 11 h 34"/>
                  <a:gd name="T22" fmla="*/ 0 w 68"/>
                  <a:gd name="T23" fmla="*/ 0 h 34"/>
                  <a:gd name="T24" fmla="*/ 33 w 68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4">
                    <a:moveTo>
                      <a:pt x="33" y="0"/>
                    </a:moveTo>
                    <a:lnTo>
                      <a:pt x="68" y="0"/>
                    </a:lnTo>
                    <a:lnTo>
                      <a:pt x="65" y="11"/>
                    </a:lnTo>
                    <a:lnTo>
                      <a:pt x="60" y="21"/>
                    </a:lnTo>
                    <a:lnTo>
                      <a:pt x="54" y="27"/>
                    </a:lnTo>
                    <a:lnTo>
                      <a:pt x="43" y="33"/>
                    </a:lnTo>
                    <a:lnTo>
                      <a:pt x="33" y="34"/>
                    </a:lnTo>
                    <a:lnTo>
                      <a:pt x="23" y="33"/>
                    </a:lnTo>
                    <a:lnTo>
                      <a:pt x="13" y="27"/>
                    </a:lnTo>
                    <a:lnTo>
                      <a:pt x="6" y="21"/>
                    </a:lnTo>
                    <a:lnTo>
                      <a:pt x="1" y="11"/>
                    </a:lnTo>
                    <a:lnTo>
                      <a:pt x="0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46" name="Freeform 2000"/>
              <p:cNvSpPr>
                <a:spLocks/>
              </p:cNvSpPr>
              <p:nvPr/>
            </p:nvSpPr>
            <p:spPr bwMode="auto">
              <a:xfrm>
                <a:off x="7358" y="5654"/>
                <a:ext cx="17" cy="8"/>
              </a:xfrm>
              <a:custGeom>
                <a:avLst/>
                <a:gdLst>
                  <a:gd name="T0" fmla="*/ 68 w 68"/>
                  <a:gd name="T1" fmla="*/ 0 h 34"/>
                  <a:gd name="T2" fmla="*/ 65 w 68"/>
                  <a:gd name="T3" fmla="*/ 11 h 34"/>
                  <a:gd name="T4" fmla="*/ 60 w 68"/>
                  <a:gd name="T5" fmla="*/ 21 h 34"/>
                  <a:gd name="T6" fmla="*/ 54 w 68"/>
                  <a:gd name="T7" fmla="*/ 27 h 34"/>
                  <a:gd name="T8" fmla="*/ 43 w 68"/>
                  <a:gd name="T9" fmla="*/ 33 h 34"/>
                  <a:gd name="T10" fmla="*/ 33 w 68"/>
                  <a:gd name="T11" fmla="*/ 34 h 34"/>
                  <a:gd name="T12" fmla="*/ 23 w 68"/>
                  <a:gd name="T13" fmla="*/ 33 h 34"/>
                  <a:gd name="T14" fmla="*/ 13 w 68"/>
                  <a:gd name="T15" fmla="*/ 27 h 34"/>
                  <a:gd name="T16" fmla="*/ 6 w 68"/>
                  <a:gd name="T17" fmla="*/ 21 h 34"/>
                  <a:gd name="T18" fmla="*/ 1 w 68"/>
                  <a:gd name="T19" fmla="*/ 11 h 34"/>
                  <a:gd name="T20" fmla="*/ 0 w 68"/>
                  <a:gd name="T2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4">
                    <a:moveTo>
                      <a:pt x="68" y="0"/>
                    </a:moveTo>
                    <a:lnTo>
                      <a:pt x="65" y="11"/>
                    </a:lnTo>
                    <a:lnTo>
                      <a:pt x="60" y="21"/>
                    </a:lnTo>
                    <a:lnTo>
                      <a:pt x="54" y="27"/>
                    </a:lnTo>
                    <a:lnTo>
                      <a:pt x="43" y="33"/>
                    </a:lnTo>
                    <a:lnTo>
                      <a:pt x="33" y="34"/>
                    </a:lnTo>
                    <a:lnTo>
                      <a:pt x="23" y="33"/>
                    </a:lnTo>
                    <a:lnTo>
                      <a:pt x="13" y="27"/>
                    </a:lnTo>
                    <a:lnTo>
                      <a:pt x="6" y="21"/>
                    </a:lnTo>
                    <a:lnTo>
                      <a:pt x="1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47" name="Freeform 2001"/>
              <p:cNvSpPr>
                <a:spLocks/>
              </p:cNvSpPr>
              <p:nvPr/>
            </p:nvSpPr>
            <p:spPr bwMode="auto">
              <a:xfrm>
                <a:off x="7358" y="5559"/>
                <a:ext cx="17" cy="95"/>
              </a:xfrm>
              <a:custGeom>
                <a:avLst/>
                <a:gdLst>
                  <a:gd name="T0" fmla="*/ 0 w 68"/>
                  <a:gd name="T1" fmla="*/ 382 h 382"/>
                  <a:gd name="T2" fmla="*/ 33 w 68"/>
                  <a:gd name="T3" fmla="*/ 382 h 382"/>
                  <a:gd name="T4" fmla="*/ 68 w 68"/>
                  <a:gd name="T5" fmla="*/ 382 h 382"/>
                  <a:gd name="T6" fmla="*/ 68 w 68"/>
                  <a:gd name="T7" fmla="*/ 0 h 382"/>
                  <a:gd name="T8" fmla="*/ 33 w 68"/>
                  <a:gd name="T9" fmla="*/ 0 h 382"/>
                  <a:gd name="T10" fmla="*/ 0 w 68"/>
                  <a:gd name="T11" fmla="*/ 0 h 382"/>
                  <a:gd name="T12" fmla="*/ 0 w 68"/>
                  <a:gd name="T13" fmla="*/ 382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82">
                    <a:moveTo>
                      <a:pt x="0" y="382"/>
                    </a:moveTo>
                    <a:lnTo>
                      <a:pt x="33" y="382"/>
                    </a:lnTo>
                    <a:lnTo>
                      <a:pt x="68" y="382"/>
                    </a:lnTo>
                    <a:lnTo>
                      <a:pt x="68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48" name="Freeform 2002"/>
              <p:cNvSpPr>
                <a:spLocks/>
              </p:cNvSpPr>
              <p:nvPr/>
            </p:nvSpPr>
            <p:spPr bwMode="auto">
              <a:xfrm>
                <a:off x="7358" y="5559"/>
                <a:ext cx="17" cy="95"/>
              </a:xfrm>
              <a:custGeom>
                <a:avLst/>
                <a:gdLst>
                  <a:gd name="T0" fmla="*/ 0 w 68"/>
                  <a:gd name="T1" fmla="*/ 382 h 382"/>
                  <a:gd name="T2" fmla="*/ 33 w 68"/>
                  <a:gd name="T3" fmla="*/ 382 h 382"/>
                  <a:gd name="T4" fmla="*/ 68 w 68"/>
                  <a:gd name="T5" fmla="*/ 382 h 382"/>
                  <a:gd name="T6" fmla="*/ 68 w 68"/>
                  <a:gd name="T7" fmla="*/ 0 h 382"/>
                  <a:gd name="T8" fmla="*/ 33 w 68"/>
                  <a:gd name="T9" fmla="*/ 0 h 382"/>
                  <a:gd name="T10" fmla="*/ 0 w 68"/>
                  <a:gd name="T11" fmla="*/ 0 h 382"/>
                  <a:gd name="T12" fmla="*/ 0 w 68"/>
                  <a:gd name="T13" fmla="*/ 382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82">
                    <a:moveTo>
                      <a:pt x="0" y="382"/>
                    </a:moveTo>
                    <a:lnTo>
                      <a:pt x="33" y="382"/>
                    </a:lnTo>
                    <a:lnTo>
                      <a:pt x="68" y="382"/>
                    </a:lnTo>
                    <a:lnTo>
                      <a:pt x="68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382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49" name="Freeform 2003"/>
              <p:cNvSpPr>
                <a:spLocks/>
              </p:cNvSpPr>
              <p:nvPr/>
            </p:nvSpPr>
            <p:spPr bwMode="auto">
              <a:xfrm>
                <a:off x="7358" y="5550"/>
                <a:ext cx="17" cy="9"/>
              </a:xfrm>
              <a:custGeom>
                <a:avLst/>
                <a:gdLst>
                  <a:gd name="T0" fmla="*/ 33 w 68"/>
                  <a:gd name="T1" fmla="*/ 34 h 34"/>
                  <a:gd name="T2" fmla="*/ 0 w 68"/>
                  <a:gd name="T3" fmla="*/ 34 h 34"/>
                  <a:gd name="T4" fmla="*/ 1 w 68"/>
                  <a:gd name="T5" fmla="*/ 24 h 34"/>
                  <a:gd name="T6" fmla="*/ 6 w 68"/>
                  <a:gd name="T7" fmla="*/ 14 h 34"/>
                  <a:gd name="T8" fmla="*/ 13 w 68"/>
                  <a:gd name="T9" fmla="*/ 7 h 34"/>
                  <a:gd name="T10" fmla="*/ 23 w 68"/>
                  <a:gd name="T11" fmla="*/ 2 h 34"/>
                  <a:gd name="T12" fmla="*/ 33 w 68"/>
                  <a:gd name="T13" fmla="*/ 0 h 34"/>
                  <a:gd name="T14" fmla="*/ 43 w 68"/>
                  <a:gd name="T15" fmla="*/ 2 h 34"/>
                  <a:gd name="T16" fmla="*/ 54 w 68"/>
                  <a:gd name="T17" fmla="*/ 7 h 34"/>
                  <a:gd name="T18" fmla="*/ 60 w 68"/>
                  <a:gd name="T19" fmla="*/ 14 h 34"/>
                  <a:gd name="T20" fmla="*/ 65 w 68"/>
                  <a:gd name="T21" fmla="*/ 24 h 34"/>
                  <a:gd name="T22" fmla="*/ 68 w 68"/>
                  <a:gd name="T23" fmla="*/ 34 h 34"/>
                  <a:gd name="T24" fmla="*/ 33 w 68"/>
                  <a:gd name="T2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4">
                    <a:moveTo>
                      <a:pt x="33" y="34"/>
                    </a:moveTo>
                    <a:lnTo>
                      <a:pt x="0" y="34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3" y="2"/>
                    </a:lnTo>
                    <a:lnTo>
                      <a:pt x="54" y="7"/>
                    </a:lnTo>
                    <a:lnTo>
                      <a:pt x="60" y="14"/>
                    </a:lnTo>
                    <a:lnTo>
                      <a:pt x="65" y="24"/>
                    </a:lnTo>
                    <a:lnTo>
                      <a:pt x="68" y="34"/>
                    </a:lnTo>
                    <a:lnTo>
                      <a:pt x="3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50" name="Freeform 2004"/>
              <p:cNvSpPr>
                <a:spLocks/>
              </p:cNvSpPr>
              <p:nvPr/>
            </p:nvSpPr>
            <p:spPr bwMode="auto">
              <a:xfrm>
                <a:off x="7358" y="5550"/>
                <a:ext cx="17" cy="9"/>
              </a:xfrm>
              <a:custGeom>
                <a:avLst/>
                <a:gdLst>
                  <a:gd name="T0" fmla="*/ 0 w 68"/>
                  <a:gd name="T1" fmla="*/ 34 h 34"/>
                  <a:gd name="T2" fmla="*/ 1 w 68"/>
                  <a:gd name="T3" fmla="*/ 24 h 34"/>
                  <a:gd name="T4" fmla="*/ 6 w 68"/>
                  <a:gd name="T5" fmla="*/ 14 h 34"/>
                  <a:gd name="T6" fmla="*/ 13 w 68"/>
                  <a:gd name="T7" fmla="*/ 7 h 34"/>
                  <a:gd name="T8" fmla="*/ 23 w 68"/>
                  <a:gd name="T9" fmla="*/ 2 h 34"/>
                  <a:gd name="T10" fmla="*/ 33 w 68"/>
                  <a:gd name="T11" fmla="*/ 0 h 34"/>
                  <a:gd name="T12" fmla="*/ 43 w 68"/>
                  <a:gd name="T13" fmla="*/ 2 h 34"/>
                  <a:gd name="T14" fmla="*/ 54 w 68"/>
                  <a:gd name="T15" fmla="*/ 7 h 34"/>
                  <a:gd name="T16" fmla="*/ 60 w 68"/>
                  <a:gd name="T17" fmla="*/ 14 h 34"/>
                  <a:gd name="T18" fmla="*/ 65 w 68"/>
                  <a:gd name="T19" fmla="*/ 24 h 34"/>
                  <a:gd name="T20" fmla="*/ 68 w 68"/>
                  <a:gd name="T2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4">
                    <a:moveTo>
                      <a:pt x="0" y="34"/>
                    </a:move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3" y="2"/>
                    </a:lnTo>
                    <a:lnTo>
                      <a:pt x="54" y="7"/>
                    </a:lnTo>
                    <a:lnTo>
                      <a:pt x="60" y="14"/>
                    </a:lnTo>
                    <a:lnTo>
                      <a:pt x="65" y="24"/>
                    </a:lnTo>
                    <a:lnTo>
                      <a:pt x="68" y="3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51" name="Freeform 2005"/>
              <p:cNvSpPr>
                <a:spLocks/>
              </p:cNvSpPr>
              <p:nvPr/>
            </p:nvSpPr>
            <p:spPr bwMode="auto">
              <a:xfrm>
                <a:off x="7548" y="5654"/>
                <a:ext cx="18" cy="8"/>
              </a:xfrm>
              <a:custGeom>
                <a:avLst/>
                <a:gdLst>
                  <a:gd name="T0" fmla="*/ 33 w 68"/>
                  <a:gd name="T1" fmla="*/ 0 h 34"/>
                  <a:gd name="T2" fmla="*/ 68 w 68"/>
                  <a:gd name="T3" fmla="*/ 0 h 34"/>
                  <a:gd name="T4" fmla="*/ 65 w 68"/>
                  <a:gd name="T5" fmla="*/ 11 h 34"/>
                  <a:gd name="T6" fmla="*/ 60 w 68"/>
                  <a:gd name="T7" fmla="*/ 21 h 34"/>
                  <a:gd name="T8" fmla="*/ 54 w 68"/>
                  <a:gd name="T9" fmla="*/ 27 h 34"/>
                  <a:gd name="T10" fmla="*/ 44 w 68"/>
                  <a:gd name="T11" fmla="*/ 33 h 34"/>
                  <a:gd name="T12" fmla="*/ 33 w 68"/>
                  <a:gd name="T13" fmla="*/ 34 h 34"/>
                  <a:gd name="T14" fmla="*/ 23 w 68"/>
                  <a:gd name="T15" fmla="*/ 33 h 34"/>
                  <a:gd name="T16" fmla="*/ 13 w 68"/>
                  <a:gd name="T17" fmla="*/ 27 h 34"/>
                  <a:gd name="T18" fmla="*/ 6 w 68"/>
                  <a:gd name="T19" fmla="*/ 21 h 34"/>
                  <a:gd name="T20" fmla="*/ 1 w 68"/>
                  <a:gd name="T21" fmla="*/ 11 h 34"/>
                  <a:gd name="T22" fmla="*/ 0 w 68"/>
                  <a:gd name="T23" fmla="*/ 0 h 34"/>
                  <a:gd name="T24" fmla="*/ 33 w 68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4">
                    <a:moveTo>
                      <a:pt x="33" y="0"/>
                    </a:moveTo>
                    <a:lnTo>
                      <a:pt x="68" y="0"/>
                    </a:lnTo>
                    <a:lnTo>
                      <a:pt x="65" y="11"/>
                    </a:lnTo>
                    <a:lnTo>
                      <a:pt x="60" y="21"/>
                    </a:lnTo>
                    <a:lnTo>
                      <a:pt x="54" y="27"/>
                    </a:lnTo>
                    <a:lnTo>
                      <a:pt x="44" y="33"/>
                    </a:lnTo>
                    <a:lnTo>
                      <a:pt x="33" y="34"/>
                    </a:lnTo>
                    <a:lnTo>
                      <a:pt x="23" y="33"/>
                    </a:lnTo>
                    <a:lnTo>
                      <a:pt x="13" y="27"/>
                    </a:lnTo>
                    <a:lnTo>
                      <a:pt x="6" y="21"/>
                    </a:lnTo>
                    <a:lnTo>
                      <a:pt x="1" y="11"/>
                    </a:lnTo>
                    <a:lnTo>
                      <a:pt x="0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52" name="Freeform 2006"/>
              <p:cNvSpPr>
                <a:spLocks/>
              </p:cNvSpPr>
              <p:nvPr/>
            </p:nvSpPr>
            <p:spPr bwMode="auto">
              <a:xfrm>
                <a:off x="7548" y="5654"/>
                <a:ext cx="18" cy="8"/>
              </a:xfrm>
              <a:custGeom>
                <a:avLst/>
                <a:gdLst>
                  <a:gd name="T0" fmla="*/ 68 w 68"/>
                  <a:gd name="T1" fmla="*/ 0 h 34"/>
                  <a:gd name="T2" fmla="*/ 65 w 68"/>
                  <a:gd name="T3" fmla="*/ 11 h 34"/>
                  <a:gd name="T4" fmla="*/ 60 w 68"/>
                  <a:gd name="T5" fmla="*/ 21 h 34"/>
                  <a:gd name="T6" fmla="*/ 54 w 68"/>
                  <a:gd name="T7" fmla="*/ 27 h 34"/>
                  <a:gd name="T8" fmla="*/ 44 w 68"/>
                  <a:gd name="T9" fmla="*/ 33 h 34"/>
                  <a:gd name="T10" fmla="*/ 33 w 68"/>
                  <a:gd name="T11" fmla="*/ 34 h 34"/>
                  <a:gd name="T12" fmla="*/ 23 w 68"/>
                  <a:gd name="T13" fmla="*/ 33 h 34"/>
                  <a:gd name="T14" fmla="*/ 13 w 68"/>
                  <a:gd name="T15" fmla="*/ 27 h 34"/>
                  <a:gd name="T16" fmla="*/ 6 w 68"/>
                  <a:gd name="T17" fmla="*/ 21 h 34"/>
                  <a:gd name="T18" fmla="*/ 1 w 68"/>
                  <a:gd name="T19" fmla="*/ 11 h 34"/>
                  <a:gd name="T20" fmla="*/ 0 w 68"/>
                  <a:gd name="T2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4">
                    <a:moveTo>
                      <a:pt x="68" y="0"/>
                    </a:moveTo>
                    <a:lnTo>
                      <a:pt x="65" y="11"/>
                    </a:lnTo>
                    <a:lnTo>
                      <a:pt x="60" y="21"/>
                    </a:lnTo>
                    <a:lnTo>
                      <a:pt x="54" y="27"/>
                    </a:lnTo>
                    <a:lnTo>
                      <a:pt x="44" y="33"/>
                    </a:lnTo>
                    <a:lnTo>
                      <a:pt x="33" y="34"/>
                    </a:lnTo>
                    <a:lnTo>
                      <a:pt x="23" y="33"/>
                    </a:lnTo>
                    <a:lnTo>
                      <a:pt x="13" y="27"/>
                    </a:lnTo>
                    <a:lnTo>
                      <a:pt x="6" y="21"/>
                    </a:lnTo>
                    <a:lnTo>
                      <a:pt x="1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53" name="Freeform 2007"/>
              <p:cNvSpPr>
                <a:spLocks/>
              </p:cNvSpPr>
              <p:nvPr/>
            </p:nvSpPr>
            <p:spPr bwMode="auto">
              <a:xfrm>
                <a:off x="7548" y="5559"/>
                <a:ext cx="18" cy="95"/>
              </a:xfrm>
              <a:custGeom>
                <a:avLst/>
                <a:gdLst>
                  <a:gd name="T0" fmla="*/ 0 w 68"/>
                  <a:gd name="T1" fmla="*/ 382 h 382"/>
                  <a:gd name="T2" fmla="*/ 33 w 68"/>
                  <a:gd name="T3" fmla="*/ 382 h 382"/>
                  <a:gd name="T4" fmla="*/ 68 w 68"/>
                  <a:gd name="T5" fmla="*/ 382 h 382"/>
                  <a:gd name="T6" fmla="*/ 68 w 68"/>
                  <a:gd name="T7" fmla="*/ 0 h 382"/>
                  <a:gd name="T8" fmla="*/ 33 w 68"/>
                  <a:gd name="T9" fmla="*/ 0 h 382"/>
                  <a:gd name="T10" fmla="*/ 0 w 68"/>
                  <a:gd name="T11" fmla="*/ 0 h 382"/>
                  <a:gd name="T12" fmla="*/ 0 w 68"/>
                  <a:gd name="T13" fmla="*/ 382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82">
                    <a:moveTo>
                      <a:pt x="0" y="382"/>
                    </a:moveTo>
                    <a:lnTo>
                      <a:pt x="33" y="382"/>
                    </a:lnTo>
                    <a:lnTo>
                      <a:pt x="68" y="382"/>
                    </a:lnTo>
                    <a:lnTo>
                      <a:pt x="68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54" name="Freeform 2008"/>
              <p:cNvSpPr>
                <a:spLocks/>
              </p:cNvSpPr>
              <p:nvPr/>
            </p:nvSpPr>
            <p:spPr bwMode="auto">
              <a:xfrm>
                <a:off x="7548" y="5559"/>
                <a:ext cx="18" cy="95"/>
              </a:xfrm>
              <a:custGeom>
                <a:avLst/>
                <a:gdLst>
                  <a:gd name="T0" fmla="*/ 0 w 68"/>
                  <a:gd name="T1" fmla="*/ 382 h 382"/>
                  <a:gd name="T2" fmla="*/ 33 w 68"/>
                  <a:gd name="T3" fmla="*/ 382 h 382"/>
                  <a:gd name="T4" fmla="*/ 68 w 68"/>
                  <a:gd name="T5" fmla="*/ 382 h 382"/>
                  <a:gd name="T6" fmla="*/ 68 w 68"/>
                  <a:gd name="T7" fmla="*/ 0 h 382"/>
                  <a:gd name="T8" fmla="*/ 33 w 68"/>
                  <a:gd name="T9" fmla="*/ 0 h 382"/>
                  <a:gd name="T10" fmla="*/ 0 w 68"/>
                  <a:gd name="T11" fmla="*/ 0 h 382"/>
                  <a:gd name="T12" fmla="*/ 0 w 68"/>
                  <a:gd name="T13" fmla="*/ 382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82">
                    <a:moveTo>
                      <a:pt x="0" y="382"/>
                    </a:moveTo>
                    <a:lnTo>
                      <a:pt x="33" y="382"/>
                    </a:lnTo>
                    <a:lnTo>
                      <a:pt x="68" y="382"/>
                    </a:lnTo>
                    <a:lnTo>
                      <a:pt x="68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382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55" name="Freeform 2009"/>
              <p:cNvSpPr>
                <a:spLocks/>
              </p:cNvSpPr>
              <p:nvPr/>
            </p:nvSpPr>
            <p:spPr bwMode="auto">
              <a:xfrm>
                <a:off x="7548" y="5550"/>
                <a:ext cx="18" cy="9"/>
              </a:xfrm>
              <a:custGeom>
                <a:avLst/>
                <a:gdLst>
                  <a:gd name="T0" fmla="*/ 33 w 68"/>
                  <a:gd name="T1" fmla="*/ 34 h 34"/>
                  <a:gd name="T2" fmla="*/ 0 w 68"/>
                  <a:gd name="T3" fmla="*/ 34 h 34"/>
                  <a:gd name="T4" fmla="*/ 1 w 68"/>
                  <a:gd name="T5" fmla="*/ 24 h 34"/>
                  <a:gd name="T6" fmla="*/ 6 w 68"/>
                  <a:gd name="T7" fmla="*/ 14 h 34"/>
                  <a:gd name="T8" fmla="*/ 13 w 68"/>
                  <a:gd name="T9" fmla="*/ 7 h 34"/>
                  <a:gd name="T10" fmla="*/ 23 w 68"/>
                  <a:gd name="T11" fmla="*/ 2 h 34"/>
                  <a:gd name="T12" fmla="*/ 33 w 68"/>
                  <a:gd name="T13" fmla="*/ 0 h 34"/>
                  <a:gd name="T14" fmla="*/ 44 w 68"/>
                  <a:gd name="T15" fmla="*/ 2 h 34"/>
                  <a:gd name="T16" fmla="*/ 54 w 68"/>
                  <a:gd name="T17" fmla="*/ 7 h 34"/>
                  <a:gd name="T18" fmla="*/ 60 w 68"/>
                  <a:gd name="T19" fmla="*/ 14 h 34"/>
                  <a:gd name="T20" fmla="*/ 65 w 68"/>
                  <a:gd name="T21" fmla="*/ 24 h 34"/>
                  <a:gd name="T22" fmla="*/ 68 w 68"/>
                  <a:gd name="T23" fmla="*/ 34 h 34"/>
                  <a:gd name="T24" fmla="*/ 33 w 68"/>
                  <a:gd name="T2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4">
                    <a:moveTo>
                      <a:pt x="33" y="34"/>
                    </a:moveTo>
                    <a:lnTo>
                      <a:pt x="0" y="34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4" y="2"/>
                    </a:lnTo>
                    <a:lnTo>
                      <a:pt x="54" y="7"/>
                    </a:lnTo>
                    <a:lnTo>
                      <a:pt x="60" y="14"/>
                    </a:lnTo>
                    <a:lnTo>
                      <a:pt x="65" y="24"/>
                    </a:lnTo>
                    <a:lnTo>
                      <a:pt x="68" y="34"/>
                    </a:lnTo>
                    <a:lnTo>
                      <a:pt x="3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56" name="Freeform 2010"/>
              <p:cNvSpPr>
                <a:spLocks/>
              </p:cNvSpPr>
              <p:nvPr/>
            </p:nvSpPr>
            <p:spPr bwMode="auto">
              <a:xfrm>
                <a:off x="7548" y="5550"/>
                <a:ext cx="18" cy="9"/>
              </a:xfrm>
              <a:custGeom>
                <a:avLst/>
                <a:gdLst>
                  <a:gd name="T0" fmla="*/ 0 w 68"/>
                  <a:gd name="T1" fmla="*/ 34 h 34"/>
                  <a:gd name="T2" fmla="*/ 1 w 68"/>
                  <a:gd name="T3" fmla="*/ 24 h 34"/>
                  <a:gd name="T4" fmla="*/ 6 w 68"/>
                  <a:gd name="T5" fmla="*/ 14 h 34"/>
                  <a:gd name="T6" fmla="*/ 13 w 68"/>
                  <a:gd name="T7" fmla="*/ 7 h 34"/>
                  <a:gd name="T8" fmla="*/ 23 w 68"/>
                  <a:gd name="T9" fmla="*/ 2 h 34"/>
                  <a:gd name="T10" fmla="*/ 33 w 68"/>
                  <a:gd name="T11" fmla="*/ 0 h 34"/>
                  <a:gd name="T12" fmla="*/ 44 w 68"/>
                  <a:gd name="T13" fmla="*/ 2 h 34"/>
                  <a:gd name="T14" fmla="*/ 54 w 68"/>
                  <a:gd name="T15" fmla="*/ 7 h 34"/>
                  <a:gd name="T16" fmla="*/ 60 w 68"/>
                  <a:gd name="T17" fmla="*/ 14 h 34"/>
                  <a:gd name="T18" fmla="*/ 65 w 68"/>
                  <a:gd name="T19" fmla="*/ 24 h 34"/>
                  <a:gd name="T20" fmla="*/ 68 w 68"/>
                  <a:gd name="T2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4">
                    <a:moveTo>
                      <a:pt x="0" y="34"/>
                    </a:moveTo>
                    <a:lnTo>
                      <a:pt x="1" y="24"/>
                    </a:lnTo>
                    <a:lnTo>
                      <a:pt x="6" y="14"/>
                    </a:lnTo>
                    <a:lnTo>
                      <a:pt x="13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4" y="2"/>
                    </a:lnTo>
                    <a:lnTo>
                      <a:pt x="54" y="7"/>
                    </a:lnTo>
                    <a:lnTo>
                      <a:pt x="60" y="14"/>
                    </a:lnTo>
                    <a:lnTo>
                      <a:pt x="65" y="24"/>
                    </a:lnTo>
                    <a:lnTo>
                      <a:pt x="68" y="3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57" name="Line 2011"/>
              <p:cNvSpPr>
                <a:spLocks noChangeShapeType="1"/>
              </p:cNvSpPr>
              <p:nvPr/>
            </p:nvSpPr>
            <p:spPr bwMode="auto">
              <a:xfrm flipV="1">
                <a:off x="8002" y="4530"/>
                <a:ext cx="56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58" name="Line 2012"/>
              <p:cNvSpPr>
                <a:spLocks noChangeShapeType="1"/>
              </p:cNvSpPr>
              <p:nvPr/>
            </p:nvSpPr>
            <p:spPr bwMode="auto">
              <a:xfrm flipV="1">
                <a:off x="8111" y="4467"/>
                <a:ext cx="56" cy="3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559" name="Line 2013"/>
              <p:cNvSpPr>
                <a:spLocks noChangeShapeType="1"/>
              </p:cNvSpPr>
              <p:nvPr/>
            </p:nvSpPr>
            <p:spPr bwMode="auto">
              <a:xfrm flipH="1">
                <a:off x="7956" y="4555"/>
                <a:ext cx="66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</p:grpSp>
        <p:grpSp>
          <p:nvGrpSpPr>
            <p:cNvPr id="17" name="Group 2014"/>
            <p:cNvGrpSpPr>
              <a:grpSpLocks/>
            </p:cNvGrpSpPr>
            <p:nvPr/>
          </p:nvGrpSpPr>
          <p:grpSpPr bwMode="auto">
            <a:xfrm>
              <a:off x="2578" y="1188"/>
              <a:ext cx="7268" cy="5427"/>
              <a:chOff x="2578" y="1188"/>
              <a:chExt cx="7268" cy="5427"/>
            </a:xfrm>
          </p:grpSpPr>
          <p:sp>
            <p:nvSpPr>
              <p:cNvPr id="160" name="Line 2015"/>
              <p:cNvSpPr>
                <a:spLocks noChangeShapeType="1"/>
              </p:cNvSpPr>
              <p:nvPr/>
            </p:nvSpPr>
            <p:spPr bwMode="auto">
              <a:xfrm flipH="1">
                <a:off x="7838" y="4623"/>
                <a:ext cx="66" cy="3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1" name="Freeform 2016"/>
              <p:cNvSpPr>
                <a:spLocks/>
              </p:cNvSpPr>
              <p:nvPr/>
            </p:nvSpPr>
            <p:spPr bwMode="auto">
              <a:xfrm>
                <a:off x="6321" y="1188"/>
                <a:ext cx="9" cy="17"/>
              </a:xfrm>
              <a:custGeom>
                <a:avLst/>
                <a:gdLst>
                  <a:gd name="T0" fmla="*/ 0 w 35"/>
                  <a:gd name="T1" fmla="*/ 35 h 68"/>
                  <a:gd name="T2" fmla="*/ 0 w 35"/>
                  <a:gd name="T3" fmla="*/ 0 h 68"/>
                  <a:gd name="T4" fmla="*/ 11 w 35"/>
                  <a:gd name="T5" fmla="*/ 3 h 68"/>
                  <a:gd name="T6" fmla="*/ 21 w 35"/>
                  <a:gd name="T7" fmla="*/ 8 h 68"/>
                  <a:gd name="T8" fmla="*/ 27 w 35"/>
                  <a:gd name="T9" fmla="*/ 14 h 68"/>
                  <a:gd name="T10" fmla="*/ 32 w 35"/>
                  <a:gd name="T11" fmla="*/ 24 h 68"/>
                  <a:gd name="T12" fmla="*/ 35 w 35"/>
                  <a:gd name="T13" fmla="*/ 35 h 68"/>
                  <a:gd name="T14" fmla="*/ 32 w 35"/>
                  <a:gd name="T15" fmla="*/ 45 h 68"/>
                  <a:gd name="T16" fmla="*/ 27 w 35"/>
                  <a:gd name="T17" fmla="*/ 55 h 68"/>
                  <a:gd name="T18" fmla="*/ 21 w 35"/>
                  <a:gd name="T19" fmla="*/ 62 h 68"/>
                  <a:gd name="T20" fmla="*/ 11 w 35"/>
                  <a:gd name="T21" fmla="*/ 67 h 68"/>
                  <a:gd name="T22" fmla="*/ 0 w 35"/>
                  <a:gd name="T23" fmla="*/ 68 h 68"/>
                  <a:gd name="T24" fmla="*/ 0 w 35"/>
                  <a:gd name="T25" fmla="*/ 3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68">
                    <a:moveTo>
                      <a:pt x="0" y="35"/>
                    </a:moveTo>
                    <a:lnTo>
                      <a:pt x="0" y="0"/>
                    </a:lnTo>
                    <a:lnTo>
                      <a:pt x="11" y="3"/>
                    </a:lnTo>
                    <a:lnTo>
                      <a:pt x="21" y="8"/>
                    </a:lnTo>
                    <a:lnTo>
                      <a:pt x="27" y="14"/>
                    </a:lnTo>
                    <a:lnTo>
                      <a:pt x="32" y="24"/>
                    </a:lnTo>
                    <a:lnTo>
                      <a:pt x="35" y="35"/>
                    </a:lnTo>
                    <a:lnTo>
                      <a:pt x="32" y="45"/>
                    </a:lnTo>
                    <a:lnTo>
                      <a:pt x="27" y="55"/>
                    </a:lnTo>
                    <a:lnTo>
                      <a:pt x="21" y="62"/>
                    </a:lnTo>
                    <a:lnTo>
                      <a:pt x="11" y="67"/>
                    </a:lnTo>
                    <a:lnTo>
                      <a:pt x="0" y="68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2" name="Freeform 2017"/>
              <p:cNvSpPr>
                <a:spLocks/>
              </p:cNvSpPr>
              <p:nvPr/>
            </p:nvSpPr>
            <p:spPr bwMode="auto">
              <a:xfrm>
                <a:off x="6321" y="1188"/>
                <a:ext cx="9" cy="17"/>
              </a:xfrm>
              <a:custGeom>
                <a:avLst/>
                <a:gdLst>
                  <a:gd name="T0" fmla="*/ 0 w 35"/>
                  <a:gd name="T1" fmla="*/ 0 h 68"/>
                  <a:gd name="T2" fmla="*/ 11 w 35"/>
                  <a:gd name="T3" fmla="*/ 3 h 68"/>
                  <a:gd name="T4" fmla="*/ 21 w 35"/>
                  <a:gd name="T5" fmla="*/ 8 h 68"/>
                  <a:gd name="T6" fmla="*/ 27 w 35"/>
                  <a:gd name="T7" fmla="*/ 14 h 68"/>
                  <a:gd name="T8" fmla="*/ 32 w 35"/>
                  <a:gd name="T9" fmla="*/ 24 h 68"/>
                  <a:gd name="T10" fmla="*/ 35 w 35"/>
                  <a:gd name="T11" fmla="*/ 35 h 68"/>
                  <a:gd name="T12" fmla="*/ 32 w 35"/>
                  <a:gd name="T13" fmla="*/ 45 h 68"/>
                  <a:gd name="T14" fmla="*/ 27 w 35"/>
                  <a:gd name="T15" fmla="*/ 55 h 68"/>
                  <a:gd name="T16" fmla="*/ 21 w 35"/>
                  <a:gd name="T17" fmla="*/ 62 h 68"/>
                  <a:gd name="T18" fmla="*/ 11 w 35"/>
                  <a:gd name="T19" fmla="*/ 67 h 68"/>
                  <a:gd name="T20" fmla="*/ 0 w 35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68">
                    <a:moveTo>
                      <a:pt x="0" y="0"/>
                    </a:moveTo>
                    <a:lnTo>
                      <a:pt x="11" y="3"/>
                    </a:lnTo>
                    <a:lnTo>
                      <a:pt x="21" y="8"/>
                    </a:lnTo>
                    <a:lnTo>
                      <a:pt x="27" y="14"/>
                    </a:lnTo>
                    <a:lnTo>
                      <a:pt x="32" y="24"/>
                    </a:lnTo>
                    <a:lnTo>
                      <a:pt x="35" y="35"/>
                    </a:lnTo>
                    <a:lnTo>
                      <a:pt x="32" y="45"/>
                    </a:lnTo>
                    <a:lnTo>
                      <a:pt x="27" y="55"/>
                    </a:lnTo>
                    <a:lnTo>
                      <a:pt x="21" y="62"/>
                    </a:lnTo>
                    <a:lnTo>
                      <a:pt x="11" y="67"/>
                    </a:lnTo>
                    <a:lnTo>
                      <a:pt x="0" y="6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3" name="Freeform 2018"/>
              <p:cNvSpPr>
                <a:spLocks/>
              </p:cNvSpPr>
              <p:nvPr/>
            </p:nvSpPr>
            <p:spPr bwMode="auto">
              <a:xfrm>
                <a:off x="2587" y="1188"/>
                <a:ext cx="3734" cy="17"/>
              </a:xfrm>
              <a:custGeom>
                <a:avLst/>
                <a:gdLst>
                  <a:gd name="T0" fmla="*/ 14937 w 14937"/>
                  <a:gd name="T1" fmla="*/ 68 h 68"/>
                  <a:gd name="T2" fmla="*/ 14937 w 14937"/>
                  <a:gd name="T3" fmla="*/ 35 h 68"/>
                  <a:gd name="T4" fmla="*/ 14937 w 14937"/>
                  <a:gd name="T5" fmla="*/ 0 h 68"/>
                  <a:gd name="T6" fmla="*/ 0 w 14937"/>
                  <a:gd name="T7" fmla="*/ 0 h 68"/>
                  <a:gd name="T8" fmla="*/ 0 w 14937"/>
                  <a:gd name="T9" fmla="*/ 35 h 68"/>
                  <a:gd name="T10" fmla="*/ 0 w 14937"/>
                  <a:gd name="T11" fmla="*/ 68 h 68"/>
                  <a:gd name="T12" fmla="*/ 14937 w 14937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37" h="68">
                    <a:moveTo>
                      <a:pt x="14937" y="68"/>
                    </a:moveTo>
                    <a:lnTo>
                      <a:pt x="14937" y="35"/>
                    </a:lnTo>
                    <a:lnTo>
                      <a:pt x="14937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0" y="68"/>
                    </a:lnTo>
                    <a:lnTo>
                      <a:pt x="14937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4" name="Freeform 2019"/>
              <p:cNvSpPr>
                <a:spLocks/>
              </p:cNvSpPr>
              <p:nvPr/>
            </p:nvSpPr>
            <p:spPr bwMode="auto">
              <a:xfrm>
                <a:off x="2587" y="1188"/>
                <a:ext cx="3734" cy="17"/>
              </a:xfrm>
              <a:custGeom>
                <a:avLst/>
                <a:gdLst>
                  <a:gd name="T0" fmla="*/ 14937 w 14937"/>
                  <a:gd name="T1" fmla="*/ 68 h 68"/>
                  <a:gd name="T2" fmla="*/ 14937 w 14937"/>
                  <a:gd name="T3" fmla="*/ 35 h 68"/>
                  <a:gd name="T4" fmla="*/ 14937 w 14937"/>
                  <a:gd name="T5" fmla="*/ 0 h 68"/>
                  <a:gd name="T6" fmla="*/ 0 w 14937"/>
                  <a:gd name="T7" fmla="*/ 0 h 68"/>
                  <a:gd name="T8" fmla="*/ 0 w 14937"/>
                  <a:gd name="T9" fmla="*/ 35 h 68"/>
                  <a:gd name="T10" fmla="*/ 0 w 14937"/>
                  <a:gd name="T11" fmla="*/ 68 h 68"/>
                  <a:gd name="T12" fmla="*/ 14937 w 14937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37" h="68">
                    <a:moveTo>
                      <a:pt x="14937" y="68"/>
                    </a:moveTo>
                    <a:lnTo>
                      <a:pt x="14937" y="35"/>
                    </a:lnTo>
                    <a:lnTo>
                      <a:pt x="14937" y="0"/>
                    </a:lnTo>
                    <a:lnTo>
                      <a:pt x="0" y="0"/>
                    </a:lnTo>
                    <a:lnTo>
                      <a:pt x="0" y="35"/>
                    </a:lnTo>
                    <a:lnTo>
                      <a:pt x="0" y="68"/>
                    </a:lnTo>
                    <a:lnTo>
                      <a:pt x="14937" y="68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5" name="Freeform 2020"/>
              <p:cNvSpPr>
                <a:spLocks/>
              </p:cNvSpPr>
              <p:nvPr/>
            </p:nvSpPr>
            <p:spPr bwMode="auto">
              <a:xfrm>
                <a:off x="2578" y="1188"/>
                <a:ext cx="9" cy="17"/>
              </a:xfrm>
              <a:custGeom>
                <a:avLst/>
                <a:gdLst>
                  <a:gd name="T0" fmla="*/ 33 w 33"/>
                  <a:gd name="T1" fmla="*/ 35 h 68"/>
                  <a:gd name="T2" fmla="*/ 33 w 33"/>
                  <a:gd name="T3" fmla="*/ 68 h 68"/>
                  <a:gd name="T4" fmla="*/ 23 w 33"/>
                  <a:gd name="T5" fmla="*/ 67 h 68"/>
                  <a:gd name="T6" fmla="*/ 12 w 33"/>
                  <a:gd name="T7" fmla="*/ 62 h 68"/>
                  <a:gd name="T8" fmla="*/ 6 w 33"/>
                  <a:gd name="T9" fmla="*/ 55 h 68"/>
                  <a:gd name="T10" fmla="*/ 1 w 33"/>
                  <a:gd name="T11" fmla="*/ 45 h 68"/>
                  <a:gd name="T12" fmla="*/ 0 w 33"/>
                  <a:gd name="T13" fmla="*/ 35 h 68"/>
                  <a:gd name="T14" fmla="*/ 1 w 33"/>
                  <a:gd name="T15" fmla="*/ 24 h 68"/>
                  <a:gd name="T16" fmla="*/ 6 w 33"/>
                  <a:gd name="T17" fmla="*/ 14 h 68"/>
                  <a:gd name="T18" fmla="*/ 12 w 33"/>
                  <a:gd name="T19" fmla="*/ 8 h 68"/>
                  <a:gd name="T20" fmla="*/ 23 w 33"/>
                  <a:gd name="T21" fmla="*/ 3 h 68"/>
                  <a:gd name="T22" fmla="*/ 33 w 33"/>
                  <a:gd name="T23" fmla="*/ 0 h 68"/>
                  <a:gd name="T24" fmla="*/ 33 w 33"/>
                  <a:gd name="T25" fmla="*/ 3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" h="68">
                    <a:moveTo>
                      <a:pt x="33" y="35"/>
                    </a:moveTo>
                    <a:lnTo>
                      <a:pt x="33" y="68"/>
                    </a:lnTo>
                    <a:lnTo>
                      <a:pt x="23" y="67"/>
                    </a:lnTo>
                    <a:lnTo>
                      <a:pt x="12" y="62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5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2" y="8"/>
                    </a:lnTo>
                    <a:lnTo>
                      <a:pt x="23" y="3"/>
                    </a:lnTo>
                    <a:lnTo>
                      <a:pt x="33" y="0"/>
                    </a:lnTo>
                    <a:lnTo>
                      <a:pt x="33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6" name="Freeform 2021"/>
              <p:cNvSpPr>
                <a:spLocks/>
              </p:cNvSpPr>
              <p:nvPr/>
            </p:nvSpPr>
            <p:spPr bwMode="auto">
              <a:xfrm>
                <a:off x="2578" y="1188"/>
                <a:ext cx="9" cy="17"/>
              </a:xfrm>
              <a:custGeom>
                <a:avLst/>
                <a:gdLst>
                  <a:gd name="T0" fmla="*/ 33 w 33"/>
                  <a:gd name="T1" fmla="*/ 68 h 68"/>
                  <a:gd name="T2" fmla="*/ 23 w 33"/>
                  <a:gd name="T3" fmla="*/ 67 h 68"/>
                  <a:gd name="T4" fmla="*/ 12 w 33"/>
                  <a:gd name="T5" fmla="*/ 62 h 68"/>
                  <a:gd name="T6" fmla="*/ 6 w 33"/>
                  <a:gd name="T7" fmla="*/ 55 h 68"/>
                  <a:gd name="T8" fmla="*/ 1 w 33"/>
                  <a:gd name="T9" fmla="*/ 45 h 68"/>
                  <a:gd name="T10" fmla="*/ 0 w 33"/>
                  <a:gd name="T11" fmla="*/ 35 h 68"/>
                  <a:gd name="T12" fmla="*/ 1 w 33"/>
                  <a:gd name="T13" fmla="*/ 24 h 68"/>
                  <a:gd name="T14" fmla="*/ 6 w 33"/>
                  <a:gd name="T15" fmla="*/ 14 h 68"/>
                  <a:gd name="T16" fmla="*/ 12 w 33"/>
                  <a:gd name="T17" fmla="*/ 8 h 68"/>
                  <a:gd name="T18" fmla="*/ 23 w 33"/>
                  <a:gd name="T19" fmla="*/ 3 h 68"/>
                  <a:gd name="T20" fmla="*/ 33 w 33"/>
                  <a:gd name="T2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" h="68">
                    <a:moveTo>
                      <a:pt x="33" y="68"/>
                    </a:moveTo>
                    <a:lnTo>
                      <a:pt x="23" y="67"/>
                    </a:lnTo>
                    <a:lnTo>
                      <a:pt x="12" y="62"/>
                    </a:lnTo>
                    <a:lnTo>
                      <a:pt x="6" y="55"/>
                    </a:lnTo>
                    <a:lnTo>
                      <a:pt x="1" y="45"/>
                    </a:lnTo>
                    <a:lnTo>
                      <a:pt x="0" y="35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2" y="8"/>
                    </a:lnTo>
                    <a:lnTo>
                      <a:pt x="23" y="3"/>
                    </a:lnTo>
                    <a:lnTo>
                      <a:pt x="33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7" name="Freeform 2022"/>
              <p:cNvSpPr>
                <a:spLocks/>
              </p:cNvSpPr>
              <p:nvPr/>
            </p:nvSpPr>
            <p:spPr bwMode="auto">
              <a:xfrm>
                <a:off x="8932" y="3897"/>
                <a:ext cx="17" cy="10"/>
              </a:xfrm>
              <a:custGeom>
                <a:avLst/>
                <a:gdLst>
                  <a:gd name="T0" fmla="*/ 32 w 66"/>
                  <a:gd name="T1" fmla="*/ 34 h 44"/>
                  <a:gd name="T2" fmla="*/ 0 w 66"/>
                  <a:gd name="T3" fmla="*/ 23 h 44"/>
                  <a:gd name="T4" fmla="*/ 4 w 66"/>
                  <a:gd name="T5" fmla="*/ 14 h 44"/>
                  <a:gd name="T6" fmla="*/ 12 w 66"/>
                  <a:gd name="T7" fmla="*/ 7 h 44"/>
                  <a:gd name="T8" fmla="*/ 22 w 66"/>
                  <a:gd name="T9" fmla="*/ 1 h 44"/>
                  <a:gd name="T10" fmla="*/ 32 w 66"/>
                  <a:gd name="T11" fmla="*/ 0 h 44"/>
                  <a:gd name="T12" fmla="*/ 43 w 66"/>
                  <a:gd name="T13" fmla="*/ 1 h 44"/>
                  <a:gd name="T14" fmla="*/ 52 w 66"/>
                  <a:gd name="T15" fmla="*/ 5 h 44"/>
                  <a:gd name="T16" fmla="*/ 59 w 66"/>
                  <a:gd name="T17" fmla="*/ 13 h 44"/>
                  <a:gd name="T18" fmla="*/ 65 w 66"/>
                  <a:gd name="T19" fmla="*/ 23 h 44"/>
                  <a:gd name="T20" fmla="*/ 66 w 66"/>
                  <a:gd name="T21" fmla="*/ 34 h 44"/>
                  <a:gd name="T22" fmla="*/ 65 w 66"/>
                  <a:gd name="T23" fmla="*/ 44 h 44"/>
                  <a:gd name="T24" fmla="*/ 32 w 66"/>
                  <a:gd name="T25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44">
                    <a:moveTo>
                      <a:pt x="32" y="34"/>
                    </a:moveTo>
                    <a:lnTo>
                      <a:pt x="0" y="23"/>
                    </a:lnTo>
                    <a:lnTo>
                      <a:pt x="4" y="14"/>
                    </a:lnTo>
                    <a:lnTo>
                      <a:pt x="12" y="7"/>
                    </a:lnTo>
                    <a:lnTo>
                      <a:pt x="22" y="1"/>
                    </a:lnTo>
                    <a:lnTo>
                      <a:pt x="32" y="0"/>
                    </a:lnTo>
                    <a:lnTo>
                      <a:pt x="43" y="1"/>
                    </a:lnTo>
                    <a:lnTo>
                      <a:pt x="52" y="5"/>
                    </a:lnTo>
                    <a:lnTo>
                      <a:pt x="59" y="13"/>
                    </a:lnTo>
                    <a:lnTo>
                      <a:pt x="65" y="23"/>
                    </a:lnTo>
                    <a:lnTo>
                      <a:pt x="66" y="34"/>
                    </a:lnTo>
                    <a:lnTo>
                      <a:pt x="65" y="44"/>
                    </a:lnTo>
                    <a:lnTo>
                      <a:pt x="32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8" name="Freeform 2023"/>
              <p:cNvSpPr>
                <a:spLocks/>
              </p:cNvSpPr>
              <p:nvPr/>
            </p:nvSpPr>
            <p:spPr bwMode="auto">
              <a:xfrm>
                <a:off x="8932" y="3897"/>
                <a:ext cx="17" cy="10"/>
              </a:xfrm>
              <a:custGeom>
                <a:avLst/>
                <a:gdLst>
                  <a:gd name="T0" fmla="*/ 0 w 66"/>
                  <a:gd name="T1" fmla="*/ 23 h 44"/>
                  <a:gd name="T2" fmla="*/ 4 w 66"/>
                  <a:gd name="T3" fmla="*/ 14 h 44"/>
                  <a:gd name="T4" fmla="*/ 12 w 66"/>
                  <a:gd name="T5" fmla="*/ 7 h 44"/>
                  <a:gd name="T6" fmla="*/ 22 w 66"/>
                  <a:gd name="T7" fmla="*/ 1 h 44"/>
                  <a:gd name="T8" fmla="*/ 32 w 66"/>
                  <a:gd name="T9" fmla="*/ 0 h 44"/>
                  <a:gd name="T10" fmla="*/ 43 w 66"/>
                  <a:gd name="T11" fmla="*/ 1 h 44"/>
                  <a:gd name="T12" fmla="*/ 52 w 66"/>
                  <a:gd name="T13" fmla="*/ 5 h 44"/>
                  <a:gd name="T14" fmla="*/ 59 w 66"/>
                  <a:gd name="T15" fmla="*/ 13 h 44"/>
                  <a:gd name="T16" fmla="*/ 65 w 66"/>
                  <a:gd name="T17" fmla="*/ 23 h 44"/>
                  <a:gd name="T18" fmla="*/ 66 w 66"/>
                  <a:gd name="T19" fmla="*/ 34 h 44"/>
                  <a:gd name="T20" fmla="*/ 65 w 66"/>
                  <a:gd name="T21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44">
                    <a:moveTo>
                      <a:pt x="0" y="23"/>
                    </a:moveTo>
                    <a:lnTo>
                      <a:pt x="4" y="14"/>
                    </a:lnTo>
                    <a:lnTo>
                      <a:pt x="12" y="7"/>
                    </a:lnTo>
                    <a:lnTo>
                      <a:pt x="22" y="1"/>
                    </a:lnTo>
                    <a:lnTo>
                      <a:pt x="32" y="0"/>
                    </a:lnTo>
                    <a:lnTo>
                      <a:pt x="43" y="1"/>
                    </a:lnTo>
                    <a:lnTo>
                      <a:pt x="52" y="5"/>
                    </a:lnTo>
                    <a:lnTo>
                      <a:pt x="59" y="13"/>
                    </a:lnTo>
                    <a:lnTo>
                      <a:pt x="65" y="23"/>
                    </a:lnTo>
                    <a:lnTo>
                      <a:pt x="66" y="34"/>
                    </a:lnTo>
                    <a:lnTo>
                      <a:pt x="65" y="4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69" name="Freeform 2024"/>
              <p:cNvSpPr>
                <a:spLocks/>
              </p:cNvSpPr>
              <p:nvPr/>
            </p:nvSpPr>
            <p:spPr bwMode="auto">
              <a:xfrm>
                <a:off x="8735" y="3902"/>
                <a:ext cx="213" cy="634"/>
              </a:xfrm>
              <a:custGeom>
                <a:avLst/>
                <a:gdLst>
                  <a:gd name="T0" fmla="*/ 854 w 854"/>
                  <a:gd name="T1" fmla="*/ 21 h 2536"/>
                  <a:gd name="T2" fmla="*/ 821 w 854"/>
                  <a:gd name="T3" fmla="*/ 11 h 2536"/>
                  <a:gd name="T4" fmla="*/ 789 w 854"/>
                  <a:gd name="T5" fmla="*/ 0 h 2536"/>
                  <a:gd name="T6" fmla="*/ 0 w 854"/>
                  <a:gd name="T7" fmla="*/ 2515 h 2536"/>
                  <a:gd name="T8" fmla="*/ 32 w 854"/>
                  <a:gd name="T9" fmla="*/ 2525 h 2536"/>
                  <a:gd name="T10" fmla="*/ 64 w 854"/>
                  <a:gd name="T11" fmla="*/ 2536 h 2536"/>
                  <a:gd name="T12" fmla="*/ 854 w 854"/>
                  <a:gd name="T13" fmla="*/ 21 h 2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4" h="2536">
                    <a:moveTo>
                      <a:pt x="854" y="21"/>
                    </a:moveTo>
                    <a:lnTo>
                      <a:pt x="821" y="11"/>
                    </a:lnTo>
                    <a:lnTo>
                      <a:pt x="789" y="0"/>
                    </a:lnTo>
                    <a:lnTo>
                      <a:pt x="0" y="2515"/>
                    </a:lnTo>
                    <a:lnTo>
                      <a:pt x="32" y="2525"/>
                    </a:lnTo>
                    <a:lnTo>
                      <a:pt x="64" y="2536"/>
                    </a:lnTo>
                    <a:lnTo>
                      <a:pt x="854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0" name="Freeform 2025"/>
              <p:cNvSpPr>
                <a:spLocks/>
              </p:cNvSpPr>
              <p:nvPr/>
            </p:nvSpPr>
            <p:spPr bwMode="auto">
              <a:xfrm>
                <a:off x="8735" y="3902"/>
                <a:ext cx="213" cy="634"/>
              </a:xfrm>
              <a:custGeom>
                <a:avLst/>
                <a:gdLst>
                  <a:gd name="T0" fmla="*/ 854 w 854"/>
                  <a:gd name="T1" fmla="*/ 21 h 2536"/>
                  <a:gd name="T2" fmla="*/ 821 w 854"/>
                  <a:gd name="T3" fmla="*/ 11 h 2536"/>
                  <a:gd name="T4" fmla="*/ 789 w 854"/>
                  <a:gd name="T5" fmla="*/ 0 h 2536"/>
                  <a:gd name="T6" fmla="*/ 0 w 854"/>
                  <a:gd name="T7" fmla="*/ 2515 h 2536"/>
                  <a:gd name="T8" fmla="*/ 32 w 854"/>
                  <a:gd name="T9" fmla="*/ 2525 h 2536"/>
                  <a:gd name="T10" fmla="*/ 64 w 854"/>
                  <a:gd name="T11" fmla="*/ 2536 h 2536"/>
                  <a:gd name="T12" fmla="*/ 854 w 854"/>
                  <a:gd name="T13" fmla="*/ 21 h 2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4" h="2536">
                    <a:moveTo>
                      <a:pt x="854" y="21"/>
                    </a:moveTo>
                    <a:lnTo>
                      <a:pt x="821" y="11"/>
                    </a:lnTo>
                    <a:lnTo>
                      <a:pt x="789" y="0"/>
                    </a:lnTo>
                    <a:lnTo>
                      <a:pt x="0" y="2515"/>
                    </a:lnTo>
                    <a:lnTo>
                      <a:pt x="32" y="2525"/>
                    </a:lnTo>
                    <a:lnTo>
                      <a:pt x="64" y="2536"/>
                    </a:lnTo>
                    <a:lnTo>
                      <a:pt x="854" y="21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1" name="Freeform 2026"/>
              <p:cNvSpPr>
                <a:spLocks/>
              </p:cNvSpPr>
              <p:nvPr/>
            </p:nvSpPr>
            <p:spPr bwMode="auto">
              <a:xfrm>
                <a:off x="8735" y="4531"/>
                <a:ext cx="16" cy="11"/>
              </a:xfrm>
              <a:custGeom>
                <a:avLst/>
                <a:gdLst>
                  <a:gd name="T0" fmla="*/ 34 w 66"/>
                  <a:gd name="T1" fmla="*/ 10 h 44"/>
                  <a:gd name="T2" fmla="*/ 66 w 66"/>
                  <a:gd name="T3" fmla="*/ 21 h 44"/>
                  <a:gd name="T4" fmla="*/ 62 w 66"/>
                  <a:gd name="T5" fmla="*/ 30 h 44"/>
                  <a:gd name="T6" fmla="*/ 55 w 66"/>
                  <a:gd name="T7" fmla="*/ 37 h 44"/>
                  <a:gd name="T8" fmla="*/ 44 w 66"/>
                  <a:gd name="T9" fmla="*/ 42 h 44"/>
                  <a:gd name="T10" fmla="*/ 34 w 66"/>
                  <a:gd name="T11" fmla="*/ 44 h 44"/>
                  <a:gd name="T12" fmla="*/ 24 w 66"/>
                  <a:gd name="T13" fmla="*/ 42 h 44"/>
                  <a:gd name="T14" fmla="*/ 15 w 66"/>
                  <a:gd name="T15" fmla="*/ 39 h 44"/>
                  <a:gd name="T16" fmla="*/ 7 w 66"/>
                  <a:gd name="T17" fmla="*/ 31 h 44"/>
                  <a:gd name="T18" fmla="*/ 2 w 66"/>
                  <a:gd name="T19" fmla="*/ 21 h 44"/>
                  <a:gd name="T20" fmla="*/ 0 w 66"/>
                  <a:gd name="T21" fmla="*/ 10 h 44"/>
                  <a:gd name="T22" fmla="*/ 2 w 66"/>
                  <a:gd name="T23" fmla="*/ 0 h 44"/>
                  <a:gd name="T24" fmla="*/ 34 w 66"/>
                  <a:gd name="T25" fmla="*/ 1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44">
                    <a:moveTo>
                      <a:pt x="34" y="10"/>
                    </a:moveTo>
                    <a:lnTo>
                      <a:pt x="66" y="21"/>
                    </a:lnTo>
                    <a:lnTo>
                      <a:pt x="62" y="30"/>
                    </a:lnTo>
                    <a:lnTo>
                      <a:pt x="55" y="37"/>
                    </a:lnTo>
                    <a:lnTo>
                      <a:pt x="44" y="42"/>
                    </a:lnTo>
                    <a:lnTo>
                      <a:pt x="34" y="44"/>
                    </a:lnTo>
                    <a:lnTo>
                      <a:pt x="24" y="42"/>
                    </a:lnTo>
                    <a:lnTo>
                      <a:pt x="15" y="39"/>
                    </a:lnTo>
                    <a:lnTo>
                      <a:pt x="7" y="31"/>
                    </a:lnTo>
                    <a:lnTo>
                      <a:pt x="2" y="21"/>
                    </a:lnTo>
                    <a:lnTo>
                      <a:pt x="0" y="10"/>
                    </a:lnTo>
                    <a:lnTo>
                      <a:pt x="2" y="0"/>
                    </a:lnTo>
                    <a:lnTo>
                      <a:pt x="34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2" name="Freeform 2027"/>
              <p:cNvSpPr>
                <a:spLocks/>
              </p:cNvSpPr>
              <p:nvPr/>
            </p:nvSpPr>
            <p:spPr bwMode="auto">
              <a:xfrm>
                <a:off x="8735" y="4531"/>
                <a:ext cx="16" cy="11"/>
              </a:xfrm>
              <a:custGeom>
                <a:avLst/>
                <a:gdLst>
                  <a:gd name="T0" fmla="*/ 66 w 66"/>
                  <a:gd name="T1" fmla="*/ 21 h 44"/>
                  <a:gd name="T2" fmla="*/ 62 w 66"/>
                  <a:gd name="T3" fmla="*/ 30 h 44"/>
                  <a:gd name="T4" fmla="*/ 55 w 66"/>
                  <a:gd name="T5" fmla="*/ 37 h 44"/>
                  <a:gd name="T6" fmla="*/ 44 w 66"/>
                  <a:gd name="T7" fmla="*/ 42 h 44"/>
                  <a:gd name="T8" fmla="*/ 34 w 66"/>
                  <a:gd name="T9" fmla="*/ 44 h 44"/>
                  <a:gd name="T10" fmla="*/ 24 w 66"/>
                  <a:gd name="T11" fmla="*/ 42 h 44"/>
                  <a:gd name="T12" fmla="*/ 15 w 66"/>
                  <a:gd name="T13" fmla="*/ 39 h 44"/>
                  <a:gd name="T14" fmla="*/ 7 w 66"/>
                  <a:gd name="T15" fmla="*/ 31 h 44"/>
                  <a:gd name="T16" fmla="*/ 2 w 66"/>
                  <a:gd name="T17" fmla="*/ 21 h 44"/>
                  <a:gd name="T18" fmla="*/ 0 w 66"/>
                  <a:gd name="T19" fmla="*/ 10 h 44"/>
                  <a:gd name="T20" fmla="*/ 2 w 66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44">
                    <a:moveTo>
                      <a:pt x="66" y="21"/>
                    </a:moveTo>
                    <a:lnTo>
                      <a:pt x="62" y="30"/>
                    </a:lnTo>
                    <a:lnTo>
                      <a:pt x="55" y="37"/>
                    </a:lnTo>
                    <a:lnTo>
                      <a:pt x="44" y="42"/>
                    </a:lnTo>
                    <a:lnTo>
                      <a:pt x="34" y="44"/>
                    </a:lnTo>
                    <a:lnTo>
                      <a:pt x="24" y="42"/>
                    </a:lnTo>
                    <a:lnTo>
                      <a:pt x="15" y="39"/>
                    </a:lnTo>
                    <a:lnTo>
                      <a:pt x="7" y="31"/>
                    </a:lnTo>
                    <a:lnTo>
                      <a:pt x="2" y="2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3" name="Freeform 2028"/>
              <p:cNvSpPr>
                <a:spLocks/>
              </p:cNvSpPr>
              <p:nvPr/>
            </p:nvSpPr>
            <p:spPr bwMode="auto">
              <a:xfrm>
                <a:off x="8735" y="4531"/>
                <a:ext cx="16" cy="11"/>
              </a:xfrm>
              <a:custGeom>
                <a:avLst/>
                <a:gdLst>
                  <a:gd name="T0" fmla="*/ 34 w 66"/>
                  <a:gd name="T1" fmla="*/ 10 h 44"/>
                  <a:gd name="T2" fmla="*/ 66 w 66"/>
                  <a:gd name="T3" fmla="*/ 21 h 44"/>
                  <a:gd name="T4" fmla="*/ 62 w 66"/>
                  <a:gd name="T5" fmla="*/ 30 h 44"/>
                  <a:gd name="T6" fmla="*/ 55 w 66"/>
                  <a:gd name="T7" fmla="*/ 37 h 44"/>
                  <a:gd name="T8" fmla="*/ 44 w 66"/>
                  <a:gd name="T9" fmla="*/ 42 h 44"/>
                  <a:gd name="T10" fmla="*/ 34 w 66"/>
                  <a:gd name="T11" fmla="*/ 44 h 44"/>
                  <a:gd name="T12" fmla="*/ 24 w 66"/>
                  <a:gd name="T13" fmla="*/ 42 h 44"/>
                  <a:gd name="T14" fmla="*/ 15 w 66"/>
                  <a:gd name="T15" fmla="*/ 39 h 44"/>
                  <a:gd name="T16" fmla="*/ 7 w 66"/>
                  <a:gd name="T17" fmla="*/ 31 h 44"/>
                  <a:gd name="T18" fmla="*/ 2 w 66"/>
                  <a:gd name="T19" fmla="*/ 21 h 44"/>
                  <a:gd name="T20" fmla="*/ 0 w 66"/>
                  <a:gd name="T21" fmla="*/ 10 h 44"/>
                  <a:gd name="T22" fmla="*/ 2 w 66"/>
                  <a:gd name="T23" fmla="*/ 0 h 44"/>
                  <a:gd name="T24" fmla="*/ 34 w 66"/>
                  <a:gd name="T25" fmla="*/ 1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44">
                    <a:moveTo>
                      <a:pt x="34" y="10"/>
                    </a:moveTo>
                    <a:lnTo>
                      <a:pt x="66" y="21"/>
                    </a:lnTo>
                    <a:lnTo>
                      <a:pt x="62" y="30"/>
                    </a:lnTo>
                    <a:lnTo>
                      <a:pt x="55" y="37"/>
                    </a:lnTo>
                    <a:lnTo>
                      <a:pt x="44" y="42"/>
                    </a:lnTo>
                    <a:lnTo>
                      <a:pt x="34" y="44"/>
                    </a:lnTo>
                    <a:lnTo>
                      <a:pt x="24" y="42"/>
                    </a:lnTo>
                    <a:lnTo>
                      <a:pt x="15" y="39"/>
                    </a:lnTo>
                    <a:lnTo>
                      <a:pt x="7" y="31"/>
                    </a:lnTo>
                    <a:lnTo>
                      <a:pt x="2" y="21"/>
                    </a:lnTo>
                    <a:lnTo>
                      <a:pt x="0" y="10"/>
                    </a:lnTo>
                    <a:lnTo>
                      <a:pt x="2" y="0"/>
                    </a:lnTo>
                    <a:lnTo>
                      <a:pt x="34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4" name="Freeform 2029"/>
              <p:cNvSpPr>
                <a:spLocks/>
              </p:cNvSpPr>
              <p:nvPr/>
            </p:nvSpPr>
            <p:spPr bwMode="auto">
              <a:xfrm>
                <a:off x="8735" y="4531"/>
                <a:ext cx="16" cy="11"/>
              </a:xfrm>
              <a:custGeom>
                <a:avLst/>
                <a:gdLst>
                  <a:gd name="T0" fmla="*/ 66 w 66"/>
                  <a:gd name="T1" fmla="*/ 21 h 44"/>
                  <a:gd name="T2" fmla="*/ 62 w 66"/>
                  <a:gd name="T3" fmla="*/ 30 h 44"/>
                  <a:gd name="T4" fmla="*/ 55 w 66"/>
                  <a:gd name="T5" fmla="*/ 37 h 44"/>
                  <a:gd name="T6" fmla="*/ 44 w 66"/>
                  <a:gd name="T7" fmla="*/ 42 h 44"/>
                  <a:gd name="T8" fmla="*/ 34 w 66"/>
                  <a:gd name="T9" fmla="*/ 44 h 44"/>
                  <a:gd name="T10" fmla="*/ 24 w 66"/>
                  <a:gd name="T11" fmla="*/ 42 h 44"/>
                  <a:gd name="T12" fmla="*/ 15 w 66"/>
                  <a:gd name="T13" fmla="*/ 39 h 44"/>
                  <a:gd name="T14" fmla="*/ 7 w 66"/>
                  <a:gd name="T15" fmla="*/ 31 h 44"/>
                  <a:gd name="T16" fmla="*/ 2 w 66"/>
                  <a:gd name="T17" fmla="*/ 21 h 44"/>
                  <a:gd name="T18" fmla="*/ 0 w 66"/>
                  <a:gd name="T19" fmla="*/ 10 h 44"/>
                  <a:gd name="T20" fmla="*/ 2 w 66"/>
                  <a:gd name="T21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44">
                    <a:moveTo>
                      <a:pt x="66" y="21"/>
                    </a:moveTo>
                    <a:lnTo>
                      <a:pt x="62" y="30"/>
                    </a:lnTo>
                    <a:lnTo>
                      <a:pt x="55" y="37"/>
                    </a:lnTo>
                    <a:lnTo>
                      <a:pt x="44" y="42"/>
                    </a:lnTo>
                    <a:lnTo>
                      <a:pt x="34" y="44"/>
                    </a:lnTo>
                    <a:lnTo>
                      <a:pt x="24" y="42"/>
                    </a:lnTo>
                    <a:lnTo>
                      <a:pt x="15" y="39"/>
                    </a:lnTo>
                    <a:lnTo>
                      <a:pt x="7" y="31"/>
                    </a:lnTo>
                    <a:lnTo>
                      <a:pt x="2" y="21"/>
                    </a:lnTo>
                    <a:lnTo>
                      <a:pt x="0" y="10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5" name="Freeform 2030"/>
              <p:cNvSpPr>
                <a:spLocks/>
              </p:cNvSpPr>
              <p:nvPr/>
            </p:nvSpPr>
            <p:spPr bwMode="auto">
              <a:xfrm>
                <a:off x="8735" y="3902"/>
                <a:ext cx="213" cy="634"/>
              </a:xfrm>
              <a:custGeom>
                <a:avLst/>
                <a:gdLst>
                  <a:gd name="T0" fmla="*/ 0 w 854"/>
                  <a:gd name="T1" fmla="*/ 2515 h 2536"/>
                  <a:gd name="T2" fmla="*/ 32 w 854"/>
                  <a:gd name="T3" fmla="*/ 2525 h 2536"/>
                  <a:gd name="T4" fmla="*/ 64 w 854"/>
                  <a:gd name="T5" fmla="*/ 2536 h 2536"/>
                  <a:gd name="T6" fmla="*/ 854 w 854"/>
                  <a:gd name="T7" fmla="*/ 21 h 2536"/>
                  <a:gd name="T8" fmla="*/ 821 w 854"/>
                  <a:gd name="T9" fmla="*/ 11 h 2536"/>
                  <a:gd name="T10" fmla="*/ 789 w 854"/>
                  <a:gd name="T11" fmla="*/ 0 h 2536"/>
                  <a:gd name="T12" fmla="*/ 0 w 854"/>
                  <a:gd name="T13" fmla="*/ 2515 h 2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4" h="2536">
                    <a:moveTo>
                      <a:pt x="0" y="2515"/>
                    </a:moveTo>
                    <a:lnTo>
                      <a:pt x="32" y="2525"/>
                    </a:lnTo>
                    <a:lnTo>
                      <a:pt x="64" y="2536"/>
                    </a:lnTo>
                    <a:lnTo>
                      <a:pt x="854" y="21"/>
                    </a:lnTo>
                    <a:lnTo>
                      <a:pt x="821" y="11"/>
                    </a:lnTo>
                    <a:lnTo>
                      <a:pt x="789" y="0"/>
                    </a:lnTo>
                    <a:lnTo>
                      <a:pt x="0" y="25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6" name="Freeform 2031"/>
              <p:cNvSpPr>
                <a:spLocks/>
              </p:cNvSpPr>
              <p:nvPr/>
            </p:nvSpPr>
            <p:spPr bwMode="auto">
              <a:xfrm>
                <a:off x="8735" y="3902"/>
                <a:ext cx="213" cy="634"/>
              </a:xfrm>
              <a:custGeom>
                <a:avLst/>
                <a:gdLst>
                  <a:gd name="T0" fmla="*/ 0 w 854"/>
                  <a:gd name="T1" fmla="*/ 2515 h 2536"/>
                  <a:gd name="T2" fmla="*/ 32 w 854"/>
                  <a:gd name="T3" fmla="*/ 2525 h 2536"/>
                  <a:gd name="T4" fmla="*/ 64 w 854"/>
                  <a:gd name="T5" fmla="*/ 2536 h 2536"/>
                  <a:gd name="T6" fmla="*/ 854 w 854"/>
                  <a:gd name="T7" fmla="*/ 21 h 2536"/>
                  <a:gd name="T8" fmla="*/ 821 w 854"/>
                  <a:gd name="T9" fmla="*/ 11 h 2536"/>
                  <a:gd name="T10" fmla="*/ 789 w 854"/>
                  <a:gd name="T11" fmla="*/ 0 h 2536"/>
                  <a:gd name="T12" fmla="*/ 0 w 854"/>
                  <a:gd name="T13" fmla="*/ 2515 h 2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4" h="2536">
                    <a:moveTo>
                      <a:pt x="0" y="2515"/>
                    </a:moveTo>
                    <a:lnTo>
                      <a:pt x="32" y="2525"/>
                    </a:lnTo>
                    <a:lnTo>
                      <a:pt x="64" y="2536"/>
                    </a:lnTo>
                    <a:lnTo>
                      <a:pt x="854" y="21"/>
                    </a:lnTo>
                    <a:lnTo>
                      <a:pt x="821" y="11"/>
                    </a:lnTo>
                    <a:lnTo>
                      <a:pt x="789" y="0"/>
                    </a:lnTo>
                    <a:lnTo>
                      <a:pt x="0" y="2515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7" name="Freeform 2032"/>
              <p:cNvSpPr>
                <a:spLocks/>
              </p:cNvSpPr>
              <p:nvPr/>
            </p:nvSpPr>
            <p:spPr bwMode="auto">
              <a:xfrm>
                <a:off x="8932" y="3897"/>
                <a:ext cx="17" cy="10"/>
              </a:xfrm>
              <a:custGeom>
                <a:avLst/>
                <a:gdLst>
                  <a:gd name="T0" fmla="*/ 32 w 66"/>
                  <a:gd name="T1" fmla="*/ 34 h 44"/>
                  <a:gd name="T2" fmla="*/ 0 w 66"/>
                  <a:gd name="T3" fmla="*/ 23 h 44"/>
                  <a:gd name="T4" fmla="*/ 4 w 66"/>
                  <a:gd name="T5" fmla="*/ 14 h 44"/>
                  <a:gd name="T6" fmla="*/ 12 w 66"/>
                  <a:gd name="T7" fmla="*/ 7 h 44"/>
                  <a:gd name="T8" fmla="*/ 22 w 66"/>
                  <a:gd name="T9" fmla="*/ 1 h 44"/>
                  <a:gd name="T10" fmla="*/ 32 w 66"/>
                  <a:gd name="T11" fmla="*/ 0 h 44"/>
                  <a:gd name="T12" fmla="*/ 43 w 66"/>
                  <a:gd name="T13" fmla="*/ 1 h 44"/>
                  <a:gd name="T14" fmla="*/ 52 w 66"/>
                  <a:gd name="T15" fmla="*/ 5 h 44"/>
                  <a:gd name="T16" fmla="*/ 59 w 66"/>
                  <a:gd name="T17" fmla="*/ 13 h 44"/>
                  <a:gd name="T18" fmla="*/ 65 w 66"/>
                  <a:gd name="T19" fmla="*/ 23 h 44"/>
                  <a:gd name="T20" fmla="*/ 66 w 66"/>
                  <a:gd name="T21" fmla="*/ 34 h 44"/>
                  <a:gd name="T22" fmla="*/ 65 w 66"/>
                  <a:gd name="T23" fmla="*/ 44 h 44"/>
                  <a:gd name="T24" fmla="*/ 32 w 66"/>
                  <a:gd name="T25" fmla="*/ 3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44">
                    <a:moveTo>
                      <a:pt x="32" y="34"/>
                    </a:moveTo>
                    <a:lnTo>
                      <a:pt x="0" y="23"/>
                    </a:lnTo>
                    <a:lnTo>
                      <a:pt x="4" y="14"/>
                    </a:lnTo>
                    <a:lnTo>
                      <a:pt x="12" y="7"/>
                    </a:lnTo>
                    <a:lnTo>
                      <a:pt x="22" y="1"/>
                    </a:lnTo>
                    <a:lnTo>
                      <a:pt x="32" y="0"/>
                    </a:lnTo>
                    <a:lnTo>
                      <a:pt x="43" y="1"/>
                    </a:lnTo>
                    <a:lnTo>
                      <a:pt x="52" y="5"/>
                    </a:lnTo>
                    <a:lnTo>
                      <a:pt x="59" y="13"/>
                    </a:lnTo>
                    <a:lnTo>
                      <a:pt x="65" y="23"/>
                    </a:lnTo>
                    <a:lnTo>
                      <a:pt x="66" y="34"/>
                    </a:lnTo>
                    <a:lnTo>
                      <a:pt x="65" y="44"/>
                    </a:lnTo>
                    <a:lnTo>
                      <a:pt x="32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8" name="Freeform 2033"/>
              <p:cNvSpPr>
                <a:spLocks/>
              </p:cNvSpPr>
              <p:nvPr/>
            </p:nvSpPr>
            <p:spPr bwMode="auto">
              <a:xfrm>
                <a:off x="8932" y="3897"/>
                <a:ext cx="17" cy="10"/>
              </a:xfrm>
              <a:custGeom>
                <a:avLst/>
                <a:gdLst>
                  <a:gd name="T0" fmla="*/ 0 w 66"/>
                  <a:gd name="T1" fmla="*/ 23 h 44"/>
                  <a:gd name="T2" fmla="*/ 4 w 66"/>
                  <a:gd name="T3" fmla="*/ 14 h 44"/>
                  <a:gd name="T4" fmla="*/ 12 w 66"/>
                  <a:gd name="T5" fmla="*/ 7 h 44"/>
                  <a:gd name="T6" fmla="*/ 22 w 66"/>
                  <a:gd name="T7" fmla="*/ 1 h 44"/>
                  <a:gd name="T8" fmla="*/ 32 w 66"/>
                  <a:gd name="T9" fmla="*/ 0 h 44"/>
                  <a:gd name="T10" fmla="*/ 43 w 66"/>
                  <a:gd name="T11" fmla="*/ 1 h 44"/>
                  <a:gd name="T12" fmla="*/ 52 w 66"/>
                  <a:gd name="T13" fmla="*/ 5 h 44"/>
                  <a:gd name="T14" fmla="*/ 59 w 66"/>
                  <a:gd name="T15" fmla="*/ 13 h 44"/>
                  <a:gd name="T16" fmla="*/ 65 w 66"/>
                  <a:gd name="T17" fmla="*/ 23 h 44"/>
                  <a:gd name="T18" fmla="*/ 66 w 66"/>
                  <a:gd name="T19" fmla="*/ 34 h 44"/>
                  <a:gd name="T20" fmla="*/ 65 w 66"/>
                  <a:gd name="T21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" h="44">
                    <a:moveTo>
                      <a:pt x="0" y="23"/>
                    </a:moveTo>
                    <a:lnTo>
                      <a:pt x="4" y="14"/>
                    </a:lnTo>
                    <a:lnTo>
                      <a:pt x="12" y="7"/>
                    </a:lnTo>
                    <a:lnTo>
                      <a:pt x="22" y="1"/>
                    </a:lnTo>
                    <a:lnTo>
                      <a:pt x="32" y="0"/>
                    </a:lnTo>
                    <a:lnTo>
                      <a:pt x="43" y="1"/>
                    </a:lnTo>
                    <a:lnTo>
                      <a:pt x="52" y="5"/>
                    </a:lnTo>
                    <a:lnTo>
                      <a:pt x="59" y="13"/>
                    </a:lnTo>
                    <a:lnTo>
                      <a:pt x="65" y="23"/>
                    </a:lnTo>
                    <a:lnTo>
                      <a:pt x="66" y="34"/>
                    </a:lnTo>
                    <a:lnTo>
                      <a:pt x="65" y="4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79" name="Freeform 2034"/>
              <p:cNvSpPr>
                <a:spLocks/>
              </p:cNvSpPr>
              <p:nvPr/>
            </p:nvSpPr>
            <p:spPr bwMode="auto">
              <a:xfrm>
                <a:off x="8932" y="3897"/>
                <a:ext cx="13" cy="15"/>
              </a:xfrm>
              <a:custGeom>
                <a:avLst/>
                <a:gdLst>
                  <a:gd name="T0" fmla="*/ 33 w 50"/>
                  <a:gd name="T1" fmla="*/ 34 h 63"/>
                  <a:gd name="T2" fmla="*/ 17 w 50"/>
                  <a:gd name="T3" fmla="*/ 63 h 63"/>
                  <a:gd name="T4" fmla="*/ 8 w 50"/>
                  <a:gd name="T5" fmla="*/ 57 h 63"/>
                  <a:gd name="T6" fmla="*/ 3 w 50"/>
                  <a:gd name="T7" fmla="*/ 48 h 63"/>
                  <a:gd name="T8" fmla="*/ 0 w 50"/>
                  <a:gd name="T9" fmla="*/ 37 h 63"/>
                  <a:gd name="T10" fmla="*/ 0 w 50"/>
                  <a:gd name="T11" fmla="*/ 26 h 63"/>
                  <a:gd name="T12" fmla="*/ 4 w 50"/>
                  <a:gd name="T13" fmla="*/ 17 h 63"/>
                  <a:gd name="T14" fmla="*/ 10 w 50"/>
                  <a:gd name="T15" fmla="*/ 8 h 63"/>
                  <a:gd name="T16" fmla="*/ 19 w 50"/>
                  <a:gd name="T17" fmla="*/ 3 h 63"/>
                  <a:gd name="T18" fmla="*/ 30 w 50"/>
                  <a:gd name="T19" fmla="*/ 0 h 63"/>
                  <a:gd name="T20" fmla="*/ 41 w 50"/>
                  <a:gd name="T21" fmla="*/ 0 h 63"/>
                  <a:gd name="T22" fmla="*/ 50 w 50"/>
                  <a:gd name="T23" fmla="*/ 4 h 63"/>
                  <a:gd name="T24" fmla="*/ 33 w 50"/>
                  <a:gd name="T25" fmla="*/ 3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63">
                    <a:moveTo>
                      <a:pt x="33" y="34"/>
                    </a:moveTo>
                    <a:lnTo>
                      <a:pt x="17" y="63"/>
                    </a:lnTo>
                    <a:lnTo>
                      <a:pt x="8" y="57"/>
                    </a:lnTo>
                    <a:lnTo>
                      <a:pt x="3" y="48"/>
                    </a:lnTo>
                    <a:lnTo>
                      <a:pt x="0" y="37"/>
                    </a:lnTo>
                    <a:lnTo>
                      <a:pt x="0" y="26"/>
                    </a:lnTo>
                    <a:lnTo>
                      <a:pt x="4" y="17"/>
                    </a:lnTo>
                    <a:lnTo>
                      <a:pt x="10" y="8"/>
                    </a:lnTo>
                    <a:lnTo>
                      <a:pt x="19" y="3"/>
                    </a:lnTo>
                    <a:lnTo>
                      <a:pt x="30" y="0"/>
                    </a:lnTo>
                    <a:lnTo>
                      <a:pt x="41" y="0"/>
                    </a:lnTo>
                    <a:lnTo>
                      <a:pt x="50" y="4"/>
                    </a:lnTo>
                    <a:lnTo>
                      <a:pt x="3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0" name="Freeform 2035"/>
              <p:cNvSpPr>
                <a:spLocks/>
              </p:cNvSpPr>
              <p:nvPr/>
            </p:nvSpPr>
            <p:spPr bwMode="auto">
              <a:xfrm>
                <a:off x="8932" y="3897"/>
                <a:ext cx="13" cy="15"/>
              </a:xfrm>
              <a:custGeom>
                <a:avLst/>
                <a:gdLst>
                  <a:gd name="T0" fmla="*/ 17 w 50"/>
                  <a:gd name="T1" fmla="*/ 63 h 63"/>
                  <a:gd name="T2" fmla="*/ 8 w 50"/>
                  <a:gd name="T3" fmla="*/ 57 h 63"/>
                  <a:gd name="T4" fmla="*/ 3 w 50"/>
                  <a:gd name="T5" fmla="*/ 48 h 63"/>
                  <a:gd name="T6" fmla="*/ 0 w 50"/>
                  <a:gd name="T7" fmla="*/ 37 h 63"/>
                  <a:gd name="T8" fmla="*/ 0 w 50"/>
                  <a:gd name="T9" fmla="*/ 26 h 63"/>
                  <a:gd name="T10" fmla="*/ 4 w 50"/>
                  <a:gd name="T11" fmla="*/ 17 h 63"/>
                  <a:gd name="T12" fmla="*/ 10 w 50"/>
                  <a:gd name="T13" fmla="*/ 8 h 63"/>
                  <a:gd name="T14" fmla="*/ 19 w 50"/>
                  <a:gd name="T15" fmla="*/ 3 h 63"/>
                  <a:gd name="T16" fmla="*/ 30 w 50"/>
                  <a:gd name="T17" fmla="*/ 0 h 63"/>
                  <a:gd name="T18" fmla="*/ 41 w 50"/>
                  <a:gd name="T19" fmla="*/ 0 h 63"/>
                  <a:gd name="T20" fmla="*/ 50 w 50"/>
                  <a:gd name="T21" fmla="*/ 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63">
                    <a:moveTo>
                      <a:pt x="17" y="63"/>
                    </a:moveTo>
                    <a:lnTo>
                      <a:pt x="8" y="57"/>
                    </a:lnTo>
                    <a:lnTo>
                      <a:pt x="3" y="48"/>
                    </a:lnTo>
                    <a:lnTo>
                      <a:pt x="0" y="37"/>
                    </a:lnTo>
                    <a:lnTo>
                      <a:pt x="0" y="26"/>
                    </a:lnTo>
                    <a:lnTo>
                      <a:pt x="4" y="17"/>
                    </a:lnTo>
                    <a:lnTo>
                      <a:pt x="10" y="8"/>
                    </a:lnTo>
                    <a:lnTo>
                      <a:pt x="19" y="3"/>
                    </a:lnTo>
                    <a:lnTo>
                      <a:pt x="30" y="0"/>
                    </a:lnTo>
                    <a:lnTo>
                      <a:pt x="41" y="0"/>
                    </a:lnTo>
                    <a:lnTo>
                      <a:pt x="50" y="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1" name="Freeform 2036"/>
              <p:cNvSpPr>
                <a:spLocks/>
              </p:cNvSpPr>
              <p:nvPr/>
            </p:nvSpPr>
            <p:spPr bwMode="auto">
              <a:xfrm>
                <a:off x="8936" y="3897"/>
                <a:ext cx="651" cy="387"/>
              </a:xfrm>
              <a:custGeom>
                <a:avLst/>
                <a:gdLst>
                  <a:gd name="T0" fmla="*/ 33 w 2601"/>
                  <a:gd name="T1" fmla="*/ 0 h 1546"/>
                  <a:gd name="T2" fmla="*/ 16 w 2601"/>
                  <a:gd name="T3" fmla="*/ 30 h 1546"/>
                  <a:gd name="T4" fmla="*/ 0 w 2601"/>
                  <a:gd name="T5" fmla="*/ 59 h 1546"/>
                  <a:gd name="T6" fmla="*/ 2568 w 2601"/>
                  <a:gd name="T7" fmla="*/ 1546 h 1546"/>
                  <a:gd name="T8" fmla="*/ 2585 w 2601"/>
                  <a:gd name="T9" fmla="*/ 1516 h 1546"/>
                  <a:gd name="T10" fmla="*/ 2601 w 2601"/>
                  <a:gd name="T11" fmla="*/ 1486 h 1546"/>
                  <a:gd name="T12" fmla="*/ 33 w 2601"/>
                  <a:gd name="T13" fmla="*/ 0 h 1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01" h="1546">
                    <a:moveTo>
                      <a:pt x="33" y="0"/>
                    </a:moveTo>
                    <a:lnTo>
                      <a:pt x="16" y="30"/>
                    </a:lnTo>
                    <a:lnTo>
                      <a:pt x="0" y="59"/>
                    </a:lnTo>
                    <a:lnTo>
                      <a:pt x="2568" y="1546"/>
                    </a:lnTo>
                    <a:lnTo>
                      <a:pt x="2585" y="1516"/>
                    </a:lnTo>
                    <a:lnTo>
                      <a:pt x="2601" y="1486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2" name="Freeform 2037"/>
              <p:cNvSpPr>
                <a:spLocks/>
              </p:cNvSpPr>
              <p:nvPr/>
            </p:nvSpPr>
            <p:spPr bwMode="auto">
              <a:xfrm>
                <a:off x="8936" y="3897"/>
                <a:ext cx="651" cy="387"/>
              </a:xfrm>
              <a:custGeom>
                <a:avLst/>
                <a:gdLst>
                  <a:gd name="T0" fmla="*/ 33 w 2601"/>
                  <a:gd name="T1" fmla="*/ 0 h 1546"/>
                  <a:gd name="T2" fmla="*/ 16 w 2601"/>
                  <a:gd name="T3" fmla="*/ 30 h 1546"/>
                  <a:gd name="T4" fmla="*/ 0 w 2601"/>
                  <a:gd name="T5" fmla="*/ 59 h 1546"/>
                  <a:gd name="T6" fmla="*/ 2568 w 2601"/>
                  <a:gd name="T7" fmla="*/ 1546 h 1546"/>
                  <a:gd name="T8" fmla="*/ 2585 w 2601"/>
                  <a:gd name="T9" fmla="*/ 1516 h 1546"/>
                  <a:gd name="T10" fmla="*/ 2601 w 2601"/>
                  <a:gd name="T11" fmla="*/ 1486 h 1546"/>
                  <a:gd name="T12" fmla="*/ 33 w 2601"/>
                  <a:gd name="T13" fmla="*/ 0 h 1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01" h="1546">
                    <a:moveTo>
                      <a:pt x="33" y="0"/>
                    </a:moveTo>
                    <a:lnTo>
                      <a:pt x="16" y="30"/>
                    </a:lnTo>
                    <a:lnTo>
                      <a:pt x="0" y="59"/>
                    </a:lnTo>
                    <a:lnTo>
                      <a:pt x="2568" y="1546"/>
                    </a:lnTo>
                    <a:lnTo>
                      <a:pt x="2585" y="1516"/>
                    </a:lnTo>
                    <a:lnTo>
                      <a:pt x="2601" y="1486"/>
                    </a:lnTo>
                    <a:lnTo>
                      <a:pt x="33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3" name="Freeform 2038"/>
              <p:cNvSpPr>
                <a:spLocks/>
              </p:cNvSpPr>
              <p:nvPr/>
            </p:nvSpPr>
            <p:spPr bwMode="auto">
              <a:xfrm>
                <a:off x="9578" y="4269"/>
                <a:ext cx="13" cy="16"/>
              </a:xfrm>
              <a:custGeom>
                <a:avLst/>
                <a:gdLst>
                  <a:gd name="T0" fmla="*/ 17 w 50"/>
                  <a:gd name="T1" fmla="*/ 30 h 63"/>
                  <a:gd name="T2" fmla="*/ 33 w 50"/>
                  <a:gd name="T3" fmla="*/ 0 h 63"/>
                  <a:gd name="T4" fmla="*/ 42 w 50"/>
                  <a:gd name="T5" fmla="*/ 7 h 63"/>
                  <a:gd name="T6" fmla="*/ 47 w 50"/>
                  <a:gd name="T7" fmla="*/ 16 h 63"/>
                  <a:gd name="T8" fmla="*/ 50 w 50"/>
                  <a:gd name="T9" fmla="*/ 26 h 63"/>
                  <a:gd name="T10" fmla="*/ 50 w 50"/>
                  <a:gd name="T11" fmla="*/ 38 h 63"/>
                  <a:gd name="T12" fmla="*/ 46 w 50"/>
                  <a:gd name="T13" fmla="*/ 47 h 63"/>
                  <a:gd name="T14" fmla="*/ 40 w 50"/>
                  <a:gd name="T15" fmla="*/ 56 h 63"/>
                  <a:gd name="T16" fmla="*/ 31 w 50"/>
                  <a:gd name="T17" fmla="*/ 61 h 63"/>
                  <a:gd name="T18" fmla="*/ 20 w 50"/>
                  <a:gd name="T19" fmla="*/ 63 h 63"/>
                  <a:gd name="T20" fmla="*/ 9 w 50"/>
                  <a:gd name="T21" fmla="*/ 63 h 63"/>
                  <a:gd name="T22" fmla="*/ 0 w 50"/>
                  <a:gd name="T23" fmla="*/ 60 h 63"/>
                  <a:gd name="T24" fmla="*/ 17 w 50"/>
                  <a:gd name="T25" fmla="*/ 3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63">
                    <a:moveTo>
                      <a:pt x="17" y="30"/>
                    </a:moveTo>
                    <a:lnTo>
                      <a:pt x="33" y="0"/>
                    </a:lnTo>
                    <a:lnTo>
                      <a:pt x="42" y="7"/>
                    </a:lnTo>
                    <a:lnTo>
                      <a:pt x="47" y="16"/>
                    </a:lnTo>
                    <a:lnTo>
                      <a:pt x="50" y="26"/>
                    </a:lnTo>
                    <a:lnTo>
                      <a:pt x="50" y="38"/>
                    </a:lnTo>
                    <a:lnTo>
                      <a:pt x="46" y="47"/>
                    </a:lnTo>
                    <a:lnTo>
                      <a:pt x="40" y="56"/>
                    </a:lnTo>
                    <a:lnTo>
                      <a:pt x="31" y="61"/>
                    </a:lnTo>
                    <a:lnTo>
                      <a:pt x="20" y="63"/>
                    </a:lnTo>
                    <a:lnTo>
                      <a:pt x="9" y="63"/>
                    </a:lnTo>
                    <a:lnTo>
                      <a:pt x="0" y="60"/>
                    </a:lnTo>
                    <a:lnTo>
                      <a:pt x="17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4" name="Freeform 2039"/>
              <p:cNvSpPr>
                <a:spLocks/>
              </p:cNvSpPr>
              <p:nvPr/>
            </p:nvSpPr>
            <p:spPr bwMode="auto">
              <a:xfrm>
                <a:off x="9578" y="4269"/>
                <a:ext cx="13" cy="16"/>
              </a:xfrm>
              <a:custGeom>
                <a:avLst/>
                <a:gdLst>
                  <a:gd name="T0" fmla="*/ 33 w 50"/>
                  <a:gd name="T1" fmla="*/ 0 h 63"/>
                  <a:gd name="T2" fmla="*/ 42 w 50"/>
                  <a:gd name="T3" fmla="*/ 7 h 63"/>
                  <a:gd name="T4" fmla="*/ 47 w 50"/>
                  <a:gd name="T5" fmla="*/ 16 h 63"/>
                  <a:gd name="T6" fmla="*/ 50 w 50"/>
                  <a:gd name="T7" fmla="*/ 26 h 63"/>
                  <a:gd name="T8" fmla="*/ 50 w 50"/>
                  <a:gd name="T9" fmla="*/ 38 h 63"/>
                  <a:gd name="T10" fmla="*/ 46 w 50"/>
                  <a:gd name="T11" fmla="*/ 47 h 63"/>
                  <a:gd name="T12" fmla="*/ 40 w 50"/>
                  <a:gd name="T13" fmla="*/ 56 h 63"/>
                  <a:gd name="T14" fmla="*/ 31 w 50"/>
                  <a:gd name="T15" fmla="*/ 61 h 63"/>
                  <a:gd name="T16" fmla="*/ 20 w 50"/>
                  <a:gd name="T17" fmla="*/ 63 h 63"/>
                  <a:gd name="T18" fmla="*/ 9 w 50"/>
                  <a:gd name="T19" fmla="*/ 63 h 63"/>
                  <a:gd name="T20" fmla="*/ 0 w 50"/>
                  <a:gd name="T21" fmla="*/ 6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63">
                    <a:moveTo>
                      <a:pt x="33" y="0"/>
                    </a:moveTo>
                    <a:lnTo>
                      <a:pt x="42" y="7"/>
                    </a:lnTo>
                    <a:lnTo>
                      <a:pt x="47" y="16"/>
                    </a:lnTo>
                    <a:lnTo>
                      <a:pt x="50" y="26"/>
                    </a:lnTo>
                    <a:lnTo>
                      <a:pt x="50" y="38"/>
                    </a:lnTo>
                    <a:lnTo>
                      <a:pt x="46" y="47"/>
                    </a:lnTo>
                    <a:lnTo>
                      <a:pt x="40" y="56"/>
                    </a:lnTo>
                    <a:lnTo>
                      <a:pt x="31" y="61"/>
                    </a:lnTo>
                    <a:lnTo>
                      <a:pt x="20" y="63"/>
                    </a:lnTo>
                    <a:lnTo>
                      <a:pt x="9" y="63"/>
                    </a:lnTo>
                    <a:lnTo>
                      <a:pt x="0" y="6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5" name="Line 2040"/>
              <p:cNvSpPr>
                <a:spLocks noChangeShapeType="1"/>
              </p:cNvSpPr>
              <p:nvPr/>
            </p:nvSpPr>
            <p:spPr bwMode="auto">
              <a:xfrm>
                <a:off x="8940" y="3905"/>
                <a:ext cx="46" cy="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6" name="Line 2041"/>
              <p:cNvSpPr>
                <a:spLocks noChangeShapeType="1"/>
              </p:cNvSpPr>
              <p:nvPr/>
            </p:nvSpPr>
            <p:spPr bwMode="auto">
              <a:xfrm>
                <a:off x="9012" y="4051"/>
                <a:ext cx="54" cy="108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7" name="Line 2042"/>
              <p:cNvSpPr>
                <a:spLocks noChangeShapeType="1"/>
              </p:cNvSpPr>
              <p:nvPr/>
            </p:nvSpPr>
            <p:spPr bwMode="auto">
              <a:xfrm>
                <a:off x="9093" y="4213"/>
                <a:ext cx="45" cy="9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8" name="Freeform 2043"/>
              <p:cNvSpPr>
                <a:spLocks/>
              </p:cNvSpPr>
              <p:nvPr/>
            </p:nvSpPr>
            <p:spPr bwMode="auto">
              <a:xfrm>
                <a:off x="9829" y="6607"/>
                <a:ext cx="17" cy="8"/>
              </a:xfrm>
              <a:custGeom>
                <a:avLst/>
                <a:gdLst>
                  <a:gd name="T0" fmla="*/ 34 w 69"/>
                  <a:gd name="T1" fmla="*/ 0 h 34"/>
                  <a:gd name="T2" fmla="*/ 69 w 69"/>
                  <a:gd name="T3" fmla="*/ 0 h 34"/>
                  <a:gd name="T4" fmla="*/ 66 w 69"/>
                  <a:gd name="T5" fmla="*/ 11 h 34"/>
                  <a:gd name="T6" fmla="*/ 61 w 69"/>
                  <a:gd name="T7" fmla="*/ 21 h 34"/>
                  <a:gd name="T8" fmla="*/ 54 w 69"/>
                  <a:gd name="T9" fmla="*/ 27 h 34"/>
                  <a:gd name="T10" fmla="*/ 44 w 69"/>
                  <a:gd name="T11" fmla="*/ 33 h 34"/>
                  <a:gd name="T12" fmla="*/ 34 w 69"/>
                  <a:gd name="T13" fmla="*/ 34 h 34"/>
                  <a:gd name="T14" fmla="*/ 24 w 69"/>
                  <a:gd name="T15" fmla="*/ 33 h 34"/>
                  <a:gd name="T16" fmla="*/ 13 w 69"/>
                  <a:gd name="T17" fmla="*/ 27 h 34"/>
                  <a:gd name="T18" fmla="*/ 7 w 69"/>
                  <a:gd name="T19" fmla="*/ 21 h 34"/>
                  <a:gd name="T20" fmla="*/ 2 w 69"/>
                  <a:gd name="T21" fmla="*/ 11 h 34"/>
                  <a:gd name="T22" fmla="*/ 0 w 69"/>
                  <a:gd name="T23" fmla="*/ 0 h 34"/>
                  <a:gd name="T24" fmla="*/ 34 w 69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34">
                    <a:moveTo>
                      <a:pt x="34" y="0"/>
                    </a:moveTo>
                    <a:lnTo>
                      <a:pt x="69" y="0"/>
                    </a:lnTo>
                    <a:lnTo>
                      <a:pt x="66" y="11"/>
                    </a:lnTo>
                    <a:lnTo>
                      <a:pt x="61" y="21"/>
                    </a:lnTo>
                    <a:lnTo>
                      <a:pt x="54" y="27"/>
                    </a:lnTo>
                    <a:lnTo>
                      <a:pt x="44" y="33"/>
                    </a:lnTo>
                    <a:lnTo>
                      <a:pt x="34" y="34"/>
                    </a:lnTo>
                    <a:lnTo>
                      <a:pt x="24" y="33"/>
                    </a:lnTo>
                    <a:lnTo>
                      <a:pt x="13" y="27"/>
                    </a:lnTo>
                    <a:lnTo>
                      <a:pt x="7" y="21"/>
                    </a:lnTo>
                    <a:lnTo>
                      <a:pt x="2" y="11"/>
                    </a:lnTo>
                    <a:lnTo>
                      <a:pt x="0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89" name="Freeform 2044"/>
              <p:cNvSpPr>
                <a:spLocks/>
              </p:cNvSpPr>
              <p:nvPr/>
            </p:nvSpPr>
            <p:spPr bwMode="auto">
              <a:xfrm>
                <a:off x="9829" y="6607"/>
                <a:ext cx="17" cy="8"/>
              </a:xfrm>
              <a:custGeom>
                <a:avLst/>
                <a:gdLst>
                  <a:gd name="T0" fmla="*/ 69 w 69"/>
                  <a:gd name="T1" fmla="*/ 0 h 34"/>
                  <a:gd name="T2" fmla="*/ 66 w 69"/>
                  <a:gd name="T3" fmla="*/ 11 h 34"/>
                  <a:gd name="T4" fmla="*/ 61 w 69"/>
                  <a:gd name="T5" fmla="*/ 21 h 34"/>
                  <a:gd name="T6" fmla="*/ 54 w 69"/>
                  <a:gd name="T7" fmla="*/ 27 h 34"/>
                  <a:gd name="T8" fmla="*/ 44 w 69"/>
                  <a:gd name="T9" fmla="*/ 33 h 34"/>
                  <a:gd name="T10" fmla="*/ 34 w 69"/>
                  <a:gd name="T11" fmla="*/ 34 h 34"/>
                  <a:gd name="T12" fmla="*/ 24 w 69"/>
                  <a:gd name="T13" fmla="*/ 33 h 34"/>
                  <a:gd name="T14" fmla="*/ 13 w 69"/>
                  <a:gd name="T15" fmla="*/ 27 h 34"/>
                  <a:gd name="T16" fmla="*/ 7 w 69"/>
                  <a:gd name="T17" fmla="*/ 21 h 34"/>
                  <a:gd name="T18" fmla="*/ 2 w 69"/>
                  <a:gd name="T19" fmla="*/ 11 h 34"/>
                  <a:gd name="T20" fmla="*/ 0 w 69"/>
                  <a:gd name="T2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34">
                    <a:moveTo>
                      <a:pt x="69" y="0"/>
                    </a:moveTo>
                    <a:lnTo>
                      <a:pt x="66" y="11"/>
                    </a:lnTo>
                    <a:lnTo>
                      <a:pt x="61" y="21"/>
                    </a:lnTo>
                    <a:lnTo>
                      <a:pt x="54" y="27"/>
                    </a:lnTo>
                    <a:lnTo>
                      <a:pt x="44" y="33"/>
                    </a:lnTo>
                    <a:lnTo>
                      <a:pt x="34" y="34"/>
                    </a:lnTo>
                    <a:lnTo>
                      <a:pt x="24" y="33"/>
                    </a:lnTo>
                    <a:lnTo>
                      <a:pt x="13" y="27"/>
                    </a:lnTo>
                    <a:lnTo>
                      <a:pt x="7" y="21"/>
                    </a:lnTo>
                    <a:lnTo>
                      <a:pt x="2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0" name="Freeform 2045"/>
              <p:cNvSpPr>
                <a:spLocks/>
              </p:cNvSpPr>
              <p:nvPr/>
            </p:nvSpPr>
            <p:spPr bwMode="auto">
              <a:xfrm>
                <a:off x="9829" y="1196"/>
                <a:ext cx="17" cy="5411"/>
              </a:xfrm>
              <a:custGeom>
                <a:avLst/>
                <a:gdLst>
                  <a:gd name="T0" fmla="*/ 0 w 69"/>
                  <a:gd name="T1" fmla="*/ 21640 h 21640"/>
                  <a:gd name="T2" fmla="*/ 34 w 69"/>
                  <a:gd name="T3" fmla="*/ 21640 h 21640"/>
                  <a:gd name="T4" fmla="*/ 69 w 69"/>
                  <a:gd name="T5" fmla="*/ 21640 h 21640"/>
                  <a:gd name="T6" fmla="*/ 69 w 69"/>
                  <a:gd name="T7" fmla="*/ 0 h 21640"/>
                  <a:gd name="T8" fmla="*/ 34 w 69"/>
                  <a:gd name="T9" fmla="*/ 0 h 21640"/>
                  <a:gd name="T10" fmla="*/ 0 w 69"/>
                  <a:gd name="T11" fmla="*/ 0 h 21640"/>
                  <a:gd name="T12" fmla="*/ 0 w 69"/>
                  <a:gd name="T13" fmla="*/ 21640 h 21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21640">
                    <a:moveTo>
                      <a:pt x="0" y="21640"/>
                    </a:moveTo>
                    <a:lnTo>
                      <a:pt x="34" y="21640"/>
                    </a:lnTo>
                    <a:lnTo>
                      <a:pt x="69" y="21640"/>
                    </a:lnTo>
                    <a:lnTo>
                      <a:pt x="69" y="0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216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1" name="Freeform 2046"/>
              <p:cNvSpPr>
                <a:spLocks/>
              </p:cNvSpPr>
              <p:nvPr/>
            </p:nvSpPr>
            <p:spPr bwMode="auto">
              <a:xfrm>
                <a:off x="9829" y="1196"/>
                <a:ext cx="17" cy="5411"/>
              </a:xfrm>
              <a:custGeom>
                <a:avLst/>
                <a:gdLst>
                  <a:gd name="T0" fmla="*/ 0 w 69"/>
                  <a:gd name="T1" fmla="*/ 21640 h 21640"/>
                  <a:gd name="T2" fmla="*/ 34 w 69"/>
                  <a:gd name="T3" fmla="*/ 21640 h 21640"/>
                  <a:gd name="T4" fmla="*/ 69 w 69"/>
                  <a:gd name="T5" fmla="*/ 21640 h 21640"/>
                  <a:gd name="T6" fmla="*/ 69 w 69"/>
                  <a:gd name="T7" fmla="*/ 0 h 21640"/>
                  <a:gd name="T8" fmla="*/ 34 w 69"/>
                  <a:gd name="T9" fmla="*/ 0 h 21640"/>
                  <a:gd name="T10" fmla="*/ 0 w 69"/>
                  <a:gd name="T11" fmla="*/ 0 h 21640"/>
                  <a:gd name="T12" fmla="*/ 0 w 69"/>
                  <a:gd name="T13" fmla="*/ 21640 h 21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21640">
                    <a:moveTo>
                      <a:pt x="0" y="21640"/>
                    </a:moveTo>
                    <a:lnTo>
                      <a:pt x="34" y="21640"/>
                    </a:lnTo>
                    <a:lnTo>
                      <a:pt x="69" y="21640"/>
                    </a:lnTo>
                    <a:lnTo>
                      <a:pt x="69" y="0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2164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2" name="Freeform 2047"/>
              <p:cNvSpPr>
                <a:spLocks/>
              </p:cNvSpPr>
              <p:nvPr/>
            </p:nvSpPr>
            <p:spPr bwMode="auto">
              <a:xfrm>
                <a:off x="9829" y="1188"/>
                <a:ext cx="17" cy="8"/>
              </a:xfrm>
              <a:custGeom>
                <a:avLst/>
                <a:gdLst>
                  <a:gd name="T0" fmla="*/ 34 w 69"/>
                  <a:gd name="T1" fmla="*/ 35 h 35"/>
                  <a:gd name="T2" fmla="*/ 0 w 69"/>
                  <a:gd name="T3" fmla="*/ 35 h 35"/>
                  <a:gd name="T4" fmla="*/ 2 w 69"/>
                  <a:gd name="T5" fmla="*/ 24 h 35"/>
                  <a:gd name="T6" fmla="*/ 7 w 69"/>
                  <a:gd name="T7" fmla="*/ 14 h 35"/>
                  <a:gd name="T8" fmla="*/ 13 w 69"/>
                  <a:gd name="T9" fmla="*/ 8 h 35"/>
                  <a:gd name="T10" fmla="*/ 24 w 69"/>
                  <a:gd name="T11" fmla="*/ 3 h 35"/>
                  <a:gd name="T12" fmla="*/ 34 w 69"/>
                  <a:gd name="T13" fmla="*/ 0 h 35"/>
                  <a:gd name="T14" fmla="*/ 44 w 69"/>
                  <a:gd name="T15" fmla="*/ 3 h 35"/>
                  <a:gd name="T16" fmla="*/ 54 w 69"/>
                  <a:gd name="T17" fmla="*/ 8 h 35"/>
                  <a:gd name="T18" fmla="*/ 61 w 69"/>
                  <a:gd name="T19" fmla="*/ 14 h 35"/>
                  <a:gd name="T20" fmla="*/ 66 w 69"/>
                  <a:gd name="T21" fmla="*/ 24 h 35"/>
                  <a:gd name="T22" fmla="*/ 69 w 69"/>
                  <a:gd name="T23" fmla="*/ 35 h 35"/>
                  <a:gd name="T24" fmla="*/ 34 w 69"/>
                  <a:gd name="T2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35">
                    <a:moveTo>
                      <a:pt x="34" y="35"/>
                    </a:moveTo>
                    <a:lnTo>
                      <a:pt x="0" y="35"/>
                    </a:lnTo>
                    <a:lnTo>
                      <a:pt x="2" y="24"/>
                    </a:lnTo>
                    <a:lnTo>
                      <a:pt x="7" y="14"/>
                    </a:lnTo>
                    <a:lnTo>
                      <a:pt x="13" y="8"/>
                    </a:lnTo>
                    <a:lnTo>
                      <a:pt x="24" y="3"/>
                    </a:lnTo>
                    <a:lnTo>
                      <a:pt x="34" y="0"/>
                    </a:lnTo>
                    <a:lnTo>
                      <a:pt x="44" y="3"/>
                    </a:lnTo>
                    <a:lnTo>
                      <a:pt x="54" y="8"/>
                    </a:lnTo>
                    <a:lnTo>
                      <a:pt x="61" y="14"/>
                    </a:lnTo>
                    <a:lnTo>
                      <a:pt x="66" y="24"/>
                    </a:lnTo>
                    <a:lnTo>
                      <a:pt x="69" y="35"/>
                    </a:lnTo>
                    <a:lnTo>
                      <a:pt x="34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3" name="Freeform 2048"/>
              <p:cNvSpPr>
                <a:spLocks/>
              </p:cNvSpPr>
              <p:nvPr/>
            </p:nvSpPr>
            <p:spPr bwMode="auto">
              <a:xfrm>
                <a:off x="9829" y="1188"/>
                <a:ext cx="17" cy="8"/>
              </a:xfrm>
              <a:custGeom>
                <a:avLst/>
                <a:gdLst>
                  <a:gd name="T0" fmla="*/ 0 w 69"/>
                  <a:gd name="T1" fmla="*/ 35 h 35"/>
                  <a:gd name="T2" fmla="*/ 2 w 69"/>
                  <a:gd name="T3" fmla="*/ 24 h 35"/>
                  <a:gd name="T4" fmla="*/ 7 w 69"/>
                  <a:gd name="T5" fmla="*/ 14 h 35"/>
                  <a:gd name="T6" fmla="*/ 13 w 69"/>
                  <a:gd name="T7" fmla="*/ 8 h 35"/>
                  <a:gd name="T8" fmla="*/ 24 w 69"/>
                  <a:gd name="T9" fmla="*/ 3 h 35"/>
                  <a:gd name="T10" fmla="*/ 34 w 69"/>
                  <a:gd name="T11" fmla="*/ 0 h 35"/>
                  <a:gd name="T12" fmla="*/ 44 w 69"/>
                  <a:gd name="T13" fmla="*/ 3 h 35"/>
                  <a:gd name="T14" fmla="*/ 54 w 69"/>
                  <a:gd name="T15" fmla="*/ 8 h 35"/>
                  <a:gd name="T16" fmla="*/ 61 w 69"/>
                  <a:gd name="T17" fmla="*/ 14 h 35"/>
                  <a:gd name="T18" fmla="*/ 66 w 69"/>
                  <a:gd name="T19" fmla="*/ 24 h 35"/>
                  <a:gd name="T20" fmla="*/ 69 w 69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35">
                    <a:moveTo>
                      <a:pt x="0" y="35"/>
                    </a:moveTo>
                    <a:lnTo>
                      <a:pt x="2" y="24"/>
                    </a:lnTo>
                    <a:lnTo>
                      <a:pt x="7" y="14"/>
                    </a:lnTo>
                    <a:lnTo>
                      <a:pt x="13" y="8"/>
                    </a:lnTo>
                    <a:lnTo>
                      <a:pt x="24" y="3"/>
                    </a:lnTo>
                    <a:lnTo>
                      <a:pt x="34" y="0"/>
                    </a:lnTo>
                    <a:lnTo>
                      <a:pt x="44" y="3"/>
                    </a:lnTo>
                    <a:lnTo>
                      <a:pt x="54" y="8"/>
                    </a:lnTo>
                    <a:lnTo>
                      <a:pt x="61" y="14"/>
                    </a:lnTo>
                    <a:lnTo>
                      <a:pt x="66" y="24"/>
                    </a:lnTo>
                    <a:lnTo>
                      <a:pt x="69" y="3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4" name="Freeform 2049"/>
              <p:cNvSpPr>
                <a:spLocks/>
              </p:cNvSpPr>
              <p:nvPr/>
            </p:nvSpPr>
            <p:spPr bwMode="auto">
              <a:xfrm>
                <a:off x="9776" y="4668"/>
                <a:ext cx="12" cy="16"/>
              </a:xfrm>
              <a:custGeom>
                <a:avLst/>
                <a:gdLst>
                  <a:gd name="T0" fmla="*/ 16 w 50"/>
                  <a:gd name="T1" fmla="*/ 34 h 63"/>
                  <a:gd name="T2" fmla="*/ 0 w 50"/>
                  <a:gd name="T3" fmla="*/ 4 h 63"/>
                  <a:gd name="T4" fmla="*/ 9 w 50"/>
                  <a:gd name="T5" fmla="*/ 0 h 63"/>
                  <a:gd name="T6" fmla="*/ 20 w 50"/>
                  <a:gd name="T7" fmla="*/ 0 h 63"/>
                  <a:gd name="T8" fmla="*/ 31 w 50"/>
                  <a:gd name="T9" fmla="*/ 3 h 63"/>
                  <a:gd name="T10" fmla="*/ 40 w 50"/>
                  <a:gd name="T11" fmla="*/ 8 h 63"/>
                  <a:gd name="T12" fmla="*/ 46 w 50"/>
                  <a:gd name="T13" fmla="*/ 17 h 63"/>
                  <a:gd name="T14" fmla="*/ 50 w 50"/>
                  <a:gd name="T15" fmla="*/ 26 h 63"/>
                  <a:gd name="T16" fmla="*/ 50 w 50"/>
                  <a:gd name="T17" fmla="*/ 38 h 63"/>
                  <a:gd name="T18" fmla="*/ 47 w 50"/>
                  <a:gd name="T19" fmla="*/ 48 h 63"/>
                  <a:gd name="T20" fmla="*/ 42 w 50"/>
                  <a:gd name="T21" fmla="*/ 57 h 63"/>
                  <a:gd name="T22" fmla="*/ 33 w 50"/>
                  <a:gd name="T23" fmla="*/ 63 h 63"/>
                  <a:gd name="T24" fmla="*/ 16 w 50"/>
                  <a:gd name="T25" fmla="*/ 34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63">
                    <a:moveTo>
                      <a:pt x="16" y="34"/>
                    </a:moveTo>
                    <a:lnTo>
                      <a:pt x="0" y="4"/>
                    </a:lnTo>
                    <a:lnTo>
                      <a:pt x="9" y="0"/>
                    </a:lnTo>
                    <a:lnTo>
                      <a:pt x="20" y="0"/>
                    </a:lnTo>
                    <a:lnTo>
                      <a:pt x="31" y="3"/>
                    </a:lnTo>
                    <a:lnTo>
                      <a:pt x="40" y="8"/>
                    </a:lnTo>
                    <a:lnTo>
                      <a:pt x="46" y="17"/>
                    </a:lnTo>
                    <a:lnTo>
                      <a:pt x="50" y="26"/>
                    </a:lnTo>
                    <a:lnTo>
                      <a:pt x="50" y="38"/>
                    </a:lnTo>
                    <a:lnTo>
                      <a:pt x="47" y="48"/>
                    </a:lnTo>
                    <a:lnTo>
                      <a:pt x="42" y="57"/>
                    </a:lnTo>
                    <a:lnTo>
                      <a:pt x="33" y="63"/>
                    </a:lnTo>
                    <a:lnTo>
                      <a:pt x="16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5" name="Freeform 2050"/>
              <p:cNvSpPr>
                <a:spLocks/>
              </p:cNvSpPr>
              <p:nvPr/>
            </p:nvSpPr>
            <p:spPr bwMode="auto">
              <a:xfrm>
                <a:off x="9776" y="4668"/>
                <a:ext cx="12" cy="16"/>
              </a:xfrm>
              <a:custGeom>
                <a:avLst/>
                <a:gdLst>
                  <a:gd name="T0" fmla="*/ 0 w 50"/>
                  <a:gd name="T1" fmla="*/ 4 h 63"/>
                  <a:gd name="T2" fmla="*/ 9 w 50"/>
                  <a:gd name="T3" fmla="*/ 0 h 63"/>
                  <a:gd name="T4" fmla="*/ 20 w 50"/>
                  <a:gd name="T5" fmla="*/ 0 h 63"/>
                  <a:gd name="T6" fmla="*/ 31 w 50"/>
                  <a:gd name="T7" fmla="*/ 3 h 63"/>
                  <a:gd name="T8" fmla="*/ 40 w 50"/>
                  <a:gd name="T9" fmla="*/ 8 h 63"/>
                  <a:gd name="T10" fmla="*/ 46 w 50"/>
                  <a:gd name="T11" fmla="*/ 17 h 63"/>
                  <a:gd name="T12" fmla="*/ 50 w 50"/>
                  <a:gd name="T13" fmla="*/ 26 h 63"/>
                  <a:gd name="T14" fmla="*/ 50 w 50"/>
                  <a:gd name="T15" fmla="*/ 38 h 63"/>
                  <a:gd name="T16" fmla="*/ 47 w 50"/>
                  <a:gd name="T17" fmla="*/ 48 h 63"/>
                  <a:gd name="T18" fmla="*/ 42 w 50"/>
                  <a:gd name="T19" fmla="*/ 57 h 63"/>
                  <a:gd name="T20" fmla="*/ 33 w 50"/>
                  <a:gd name="T21" fmla="*/ 63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63">
                    <a:moveTo>
                      <a:pt x="0" y="4"/>
                    </a:moveTo>
                    <a:lnTo>
                      <a:pt x="9" y="0"/>
                    </a:lnTo>
                    <a:lnTo>
                      <a:pt x="20" y="0"/>
                    </a:lnTo>
                    <a:lnTo>
                      <a:pt x="31" y="3"/>
                    </a:lnTo>
                    <a:lnTo>
                      <a:pt x="40" y="8"/>
                    </a:lnTo>
                    <a:lnTo>
                      <a:pt x="46" y="17"/>
                    </a:lnTo>
                    <a:lnTo>
                      <a:pt x="50" y="26"/>
                    </a:lnTo>
                    <a:lnTo>
                      <a:pt x="50" y="38"/>
                    </a:lnTo>
                    <a:lnTo>
                      <a:pt x="47" y="48"/>
                    </a:lnTo>
                    <a:lnTo>
                      <a:pt x="42" y="57"/>
                    </a:lnTo>
                    <a:lnTo>
                      <a:pt x="33" y="63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6" name="Freeform 2051"/>
              <p:cNvSpPr>
                <a:spLocks/>
              </p:cNvSpPr>
              <p:nvPr/>
            </p:nvSpPr>
            <p:spPr bwMode="auto">
              <a:xfrm>
                <a:off x="9381" y="4669"/>
                <a:ext cx="403" cy="244"/>
              </a:xfrm>
              <a:custGeom>
                <a:avLst/>
                <a:gdLst>
                  <a:gd name="T0" fmla="*/ 1614 w 1614"/>
                  <a:gd name="T1" fmla="*/ 59 h 974"/>
                  <a:gd name="T2" fmla="*/ 1597 w 1614"/>
                  <a:gd name="T3" fmla="*/ 30 h 974"/>
                  <a:gd name="T4" fmla="*/ 1581 w 1614"/>
                  <a:gd name="T5" fmla="*/ 0 h 974"/>
                  <a:gd name="T6" fmla="*/ 0 w 1614"/>
                  <a:gd name="T7" fmla="*/ 915 h 974"/>
                  <a:gd name="T8" fmla="*/ 17 w 1614"/>
                  <a:gd name="T9" fmla="*/ 945 h 974"/>
                  <a:gd name="T10" fmla="*/ 34 w 1614"/>
                  <a:gd name="T11" fmla="*/ 974 h 974"/>
                  <a:gd name="T12" fmla="*/ 1614 w 1614"/>
                  <a:gd name="T13" fmla="*/ 59 h 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4" h="974">
                    <a:moveTo>
                      <a:pt x="1614" y="59"/>
                    </a:moveTo>
                    <a:lnTo>
                      <a:pt x="1597" y="30"/>
                    </a:lnTo>
                    <a:lnTo>
                      <a:pt x="1581" y="0"/>
                    </a:lnTo>
                    <a:lnTo>
                      <a:pt x="0" y="915"/>
                    </a:lnTo>
                    <a:lnTo>
                      <a:pt x="17" y="945"/>
                    </a:lnTo>
                    <a:lnTo>
                      <a:pt x="34" y="974"/>
                    </a:lnTo>
                    <a:lnTo>
                      <a:pt x="1614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7" name="Freeform 2052"/>
              <p:cNvSpPr>
                <a:spLocks/>
              </p:cNvSpPr>
              <p:nvPr/>
            </p:nvSpPr>
            <p:spPr bwMode="auto">
              <a:xfrm>
                <a:off x="9381" y="4669"/>
                <a:ext cx="403" cy="244"/>
              </a:xfrm>
              <a:custGeom>
                <a:avLst/>
                <a:gdLst>
                  <a:gd name="T0" fmla="*/ 1614 w 1614"/>
                  <a:gd name="T1" fmla="*/ 59 h 974"/>
                  <a:gd name="T2" fmla="*/ 1597 w 1614"/>
                  <a:gd name="T3" fmla="*/ 30 h 974"/>
                  <a:gd name="T4" fmla="*/ 1581 w 1614"/>
                  <a:gd name="T5" fmla="*/ 0 h 974"/>
                  <a:gd name="T6" fmla="*/ 0 w 1614"/>
                  <a:gd name="T7" fmla="*/ 915 h 974"/>
                  <a:gd name="T8" fmla="*/ 17 w 1614"/>
                  <a:gd name="T9" fmla="*/ 945 h 974"/>
                  <a:gd name="T10" fmla="*/ 34 w 1614"/>
                  <a:gd name="T11" fmla="*/ 974 h 974"/>
                  <a:gd name="T12" fmla="*/ 1614 w 1614"/>
                  <a:gd name="T13" fmla="*/ 59 h 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14" h="974">
                    <a:moveTo>
                      <a:pt x="1614" y="59"/>
                    </a:moveTo>
                    <a:lnTo>
                      <a:pt x="1597" y="30"/>
                    </a:lnTo>
                    <a:lnTo>
                      <a:pt x="1581" y="0"/>
                    </a:lnTo>
                    <a:lnTo>
                      <a:pt x="0" y="915"/>
                    </a:lnTo>
                    <a:lnTo>
                      <a:pt x="17" y="945"/>
                    </a:lnTo>
                    <a:lnTo>
                      <a:pt x="34" y="974"/>
                    </a:lnTo>
                    <a:lnTo>
                      <a:pt x="1614" y="59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8" name="Freeform 2053"/>
              <p:cNvSpPr>
                <a:spLocks/>
              </p:cNvSpPr>
              <p:nvPr/>
            </p:nvSpPr>
            <p:spPr bwMode="auto">
              <a:xfrm>
                <a:off x="9377" y="4898"/>
                <a:ext cx="12" cy="16"/>
              </a:xfrm>
              <a:custGeom>
                <a:avLst/>
                <a:gdLst>
                  <a:gd name="T0" fmla="*/ 33 w 50"/>
                  <a:gd name="T1" fmla="*/ 30 h 63"/>
                  <a:gd name="T2" fmla="*/ 50 w 50"/>
                  <a:gd name="T3" fmla="*/ 59 h 63"/>
                  <a:gd name="T4" fmla="*/ 41 w 50"/>
                  <a:gd name="T5" fmla="*/ 63 h 63"/>
                  <a:gd name="T6" fmla="*/ 29 w 50"/>
                  <a:gd name="T7" fmla="*/ 63 h 63"/>
                  <a:gd name="T8" fmla="*/ 19 w 50"/>
                  <a:gd name="T9" fmla="*/ 61 h 63"/>
                  <a:gd name="T10" fmla="*/ 10 w 50"/>
                  <a:gd name="T11" fmla="*/ 55 h 63"/>
                  <a:gd name="T12" fmla="*/ 3 w 50"/>
                  <a:gd name="T13" fmla="*/ 46 h 63"/>
                  <a:gd name="T14" fmla="*/ 0 w 50"/>
                  <a:gd name="T15" fmla="*/ 37 h 63"/>
                  <a:gd name="T16" fmla="*/ 0 w 50"/>
                  <a:gd name="T17" fmla="*/ 26 h 63"/>
                  <a:gd name="T18" fmla="*/ 2 w 50"/>
                  <a:gd name="T19" fmla="*/ 15 h 63"/>
                  <a:gd name="T20" fmla="*/ 7 w 50"/>
                  <a:gd name="T21" fmla="*/ 6 h 63"/>
                  <a:gd name="T22" fmla="*/ 16 w 50"/>
                  <a:gd name="T23" fmla="*/ 0 h 63"/>
                  <a:gd name="T24" fmla="*/ 33 w 50"/>
                  <a:gd name="T25" fmla="*/ 3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" h="63">
                    <a:moveTo>
                      <a:pt x="33" y="30"/>
                    </a:moveTo>
                    <a:lnTo>
                      <a:pt x="50" y="59"/>
                    </a:lnTo>
                    <a:lnTo>
                      <a:pt x="41" y="63"/>
                    </a:lnTo>
                    <a:lnTo>
                      <a:pt x="29" y="63"/>
                    </a:lnTo>
                    <a:lnTo>
                      <a:pt x="19" y="61"/>
                    </a:lnTo>
                    <a:lnTo>
                      <a:pt x="10" y="55"/>
                    </a:lnTo>
                    <a:lnTo>
                      <a:pt x="3" y="46"/>
                    </a:lnTo>
                    <a:lnTo>
                      <a:pt x="0" y="37"/>
                    </a:lnTo>
                    <a:lnTo>
                      <a:pt x="0" y="26"/>
                    </a:lnTo>
                    <a:lnTo>
                      <a:pt x="2" y="15"/>
                    </a:lnTo>
                    <a:lnTo>
                      <a:pt x="7" y="6"/>
                    </a:lnTo>
                    <a:lnTo>
                      <a:pt x="16" y="0"/>
                    </a:lnTo>
                    <a:lnTo>
                      <a:pt x="33" y="3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199" name="Freeform 2054"/>
              <p:cNvSpPr>
                <a:spLocks/>
              </p:cNvSpPr>
              <p:nvPr/>
            </p:nvSpPr>
            <p:spPr bwMode="auto">
              <a:xfrm>
                <a:off x="9377" y="4898"/>
                <a:ext cx="12" cy="16"/>
              </a:xfrm>
              <a:custGeom>
                <a:avLst/>
                <a:gdLst>
                  <a:gd name="T0" fmla="*/ 50 w 50"/>
                  <a:gd name="T1" fmla="*/ 59 h 63"/>
                  <a:gd name="T2" fmla="*/ 41 w 50"/>
                  <a:gd name="T3" fmla="*/ 63 h 63"/>
                  <a:gd name="T4" fmla="*/ 29 w 50"/>
                  <a:gd name="T5" fmla="*/ 63 h 63"/>
                  <a:gd name="T6" fmla="*/ 19 w 50"/>
                  <a:gd name="T7" fmla="*/ 61 h 63"/>
                  <a:gd name="T8" fmla="*/ 10 w 50"/>
                  <a:gd name="T9" fmla="*/ 55 h 63"/>
                  <a:gd name="T10" fmla="*/ 3 w 50"/>
                  <a:gd name="T11" fmla="*/ 46 h 63"/>
                  <a:gd name="T12" fmla="*/ 0 w 50"/>
                  <a:gd name="T13" fmla="*/ 37 h 63"/>
                  <a:gd name="T14" fmla="*/ 0 w 50"/>
                  <a:gd name="T15" fmla="*/ 26 h 63"/>
                  <a:gd name="T16" fmla="*/ 2 w 50"/>
                  <a:gd name="T17" fmla="*/ 15 h 63"/>
                  <a:gd name="T18" fmla="*/ 7 w 50"/>
                  <a:gd name="T19" fmla="*/ 6 h 63"/>
                  <a:gd name="T20" fmla="*/ 16 w 50"/>
                  <a:gd name="T21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0" h="63">
                    <a:moveTo>
                      <a:pt x="50" y="59"/>
                    </a:moveTo>
                    <a:lnTo>
                      <a:pt x="41" y="63"/>
                    </a:lnTo>
                    <a:lnTo>
                      <a:pt x="29" y="63"/>
                    </a:lnTo>
                    <a:lnTo>
                      <a:pt x="19" y="61"/>
                    </a:lnTo>
                    <a:lnTo>
                      <a:pt x="10" y="55"/>
                    </a:lnTo>
                    <a:lnTo>
                      <a:pt x="3" y="46"/>
                    </a:lnTo>
                    <a:lnTo>
                      <a:pt x="0" y="37"/>
                    </a:lnTo>
                    <a:lnTo>
                      <a:pt x="0" y="26"/>
                    </a:lnTo>
                    <a:lnTo>
                      <a:pt x="2" y="15"/>
                    </a:lnTo>
                    <a:lnTo>
                      <a:pt x="7" y="6"/>
                    </a:lnTo>
                    <a:lnTo>
                      <a:pt x="16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0" name="Freeform 2055"/>
              <p:cNvSpPr>
                <a:spLocks/>
              </p:cNvSpPr>
              <p:nvPr/>
            </p:nvSpPr>
            <p:spPr bwMode="auto">
              <a:xfrm>
                <a:off x="9574" y="4268"/>
                <a:ext cx="16" cy="12"/>
              </a:xfrm>
              <a:custGeom>
                <a:avLst/>
                <a:gdLst>
                  <a:gd name="T0" fmla="*/ 34 w 64"/>
                  <a:gd name="T1" fmla="*/ 34 h 49"/>
                  <a:gd name="T2" fmla="*/ 3 w 64"/>
                  <a:gd name="T3" fmla="*/ 49 h 49"/>
                  <a:gd name="T4" fmla="*/ 0 w 64"/>
                  <a:gd name="T5" fmla="*/ 39 h 49"/>
                  <a:gd name="T6" fmla="*/ 0 w 64"/>
                  <a:gd name="T7" fmla="*/ 29 h 49"/>
                  <a:gd name="T8" fmla="*/ 4 w 64"/>
                  <a:gd name="T9" fmla="*/ 18 h 49"/>
                  <a:gd name="T10" fmla="*/ 9 w 64"/>
                  <a:gd name="T11" fmla="*/ 9 h 49"/>
                  <a:gd name="T12" fmla="*/ 18 w 64"/>
                  <a:gd name="T13" fmla="*/ 3 h 49"/>
                  <a:gd name="T14" fmla="*/ 28 w 64"/>
                  <a:gd name="T15" fmla="*/ 0 h 49"/>
                  <a:gd name="T16" fmla="*/ 39 w 64"/>
                  <a:gd name="T17" fmla="*/ 0 h 49"/>
                  <a:gd name="T18" fmla="*/ 49 w 64"/>
                  <a:gd name="T19" fmla="*/ 4 h 49"/>
                  <a:gd name="T20" fmla="*/ 58 w 64"/>
                  <a:gd name="T21" fmla="*/ 9 h 49"/>
                  <a:gd name="T22" fmla="*/ 64 w 64"/>
                  <a:gd name="T23" fmla="*/ 18 h 49"/>
                  <a:gd name="T24" fmla="*/ 34 w 64"/>
                  <a:gd name="T25" fmla="*/ 3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49">
                    <a:moveTo>
                      <a:pt x="34" y="34"/>
                    </a:moveTo>
                    <a:lnTo>
                      <a:pt x="3" y="49"/>
                    </a:lnTo>
                    <a:lnTo>
                      <a:pt x="0" y="39"/>
                    </a:lnTo>
                    <a:lnTo>
                      <a:pt x="0" y="29"/>
                    </a:lnTo>
                    <a:lnTo>
                      <a:pt x="4" y="18"/>
                    </a:lnTo>
                    <a:lnTo>
                      <a:pt x="9" y="9"/>
                    </a:lnTo>
                    <a:lnTo>
                      <a:pt x="18" y="3"/>
                    </a:lnTo>
                    <a:lnTo>
                      <a:pt x="28" y="0"/>
                    </a:lnTo>
                    <a:lnTo>
                      <a:pt x="39" y="0"/>
                    </a:lnTo>
                    <a:lnTo>
                      <a:pt x="49" y="4"/>
                    </a:lnTo>
                    <a:lnTo>
                      <a:pt x="58" y="9"/>
                    </a:lnTo>
                    <a:lnTo>
                      <a:pt x="64" y="18"/>
                    </a:lnTo>
                    <a:lnTo>
                      <a:pt x="34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1" name="Freeform 2056"/>
              <p:cNvSpPr>
                <a:spLocks/>
              </p:cNvSpPr>
              <p:nvPr/>
            </p:nvSpPr>
            <p:spPr bwMode="auto">
              <a:xfrm>
                <a:off x="9574" y="4268"/>
                <a:ext cx="16" cy="12"/>
              </a:xfrm>
              <a:custGeom>
                <a:avLst/>
                <a:gdLst>
                  <a:gd name="T0" fmla="*/ 3 w 64"/>
                  <a:gd name="T1" fmla="*/ 49 h 49"/>
                  <a:gd name="T2" fmla="*/ 0 w 64"/>
                  <a:gd name="T3" fmla="*/ 39 h 49"/>
                  <a:gd name="T4" fmla="*/ 0 w 64"/>
                  <a:gd name="T5" fmla="*/ 29 h 49"/>
                  <a:gd name="T6" fmla="*/ 4 w 64"/>
                  <a:gd name="T7" fmla="*/ 18 h 49"/>
                  <a:gd name="T8" fmla="*/ 9 w 64"/>
                  <a:gd name="T9" fmla="*/ 9 h 49"/>
                  <a:gd name="T10" fmla="*/ 18 w 64"/>
                  <a:gd name="T11" fmla="*/ 3 h 49"/>
                  <a:gd name="T12" fmla="*/ 28 w 64"/>
                  <a:gd name="T13" fmla="*/ 0 h 49"/>
                  <a:gd name="T14" fmla="*/ 39 w 64"/>
                  <a:gd name="T15" fmla="*/ 0 h 49"/>
                  <a:gd name="T16" fmla="*/ 49 w 64"/>
                  <a:gd name="T17" fmla="*/ 4 h 49"/>
                  <a:gd name="T18" fmla="*/ 58 w 64"/>
                  <a:gd name="T19" fmla="*/ 9 h 49"/>
                  <a:gd name="T20" fmla="*/ 64 w 64"/>
                  <a:gd name="T21" fmla="*/ 1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49">
                    <a:moveTo>
                      <a:pt x="3" y="49"/>
                    </a:moveTo>
                    <a:lnTo>
                      <a:pt x="0" y="39"/>
                    </a:lnTo>
                    <a:lnTo>
                      <a:pt x="0" y="29"/>
                    </a:lnTo>
                    <a:lnTo>
                      <a:pt x="4" y="18"/>
                    </a:lnTo>
                    <a:lnTo>
                      <a:pt x="9" y="9"/>
                    </a:lnTo>
                    <a:lnTo>
                      <a:pt x="18" y="3"/>
                    </a:lnTo>
                    <a:lnTo>
                      <a:pt x="28" y="0"/>
                    </a:lnTo>
                    <a:lnTo>
                      <a:pt x="39" y="0"/>
                    </a:lnTo>
                    <a:lnTo>
                      <a:pt x="49" y="4"/>
                    </a:lnTo>
                    <a:lnTo>
                      <a:pt x="58" y="9"/>
                    </a:lnTo>
                    <a:lnTo>
                      <a:pt x="64" y="1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2" name="Freeform 2057"/>
              <p:cNvSpPr>
                <a:spLocks/>
              </p:cNvSpPr>
              <p:nvPr/>
            </p:nvSpPr>
            <p:spPr bwMode="auto">
              <a:xfrm>
                <a:off x="9575" y="4273"/>
                <a:ext cx="213" cy="407"/>
              </a:xfrm>
              <a:custGeom>
                <a:avLst/>
                <a:gdLst>
                  <a:gd name="T0" fmla="*/ 61 w 852"/>
                  <a:gd name="T1" fmla="*/ 0 h 1631"/>
                  <a:gd name="T2" fmla="*/ 31 w 852"/>
                  <a:gd name="T3" fmla="*/ 16 h 1631"/>
                  <a:gd name="T4" fmla="*/ 0 w 852"/>
                  <a:gd name="T5" fmla="*/ 31 h 1631"/>
                  <a:gd name="T6" fmla="*/ 790 w 852"/>
                  <a:gd name="T7" fmla="*/ 1631 h 1631"/>
                  <a:gd name="T8" fmla="*/ 821 w 852"/>
                  <a:gd name="T9" fmla="*/ 1616 h 1631"/>
                  <a:gd name="T10" fmla="*/ 852 w 852"/>
                  <a:gd name="T11" fmla="*/ 1600 h 1631"/>
                  <a:gd name="T12" fmla="*/ 61 w 852"/>
                  <a:gd name="T13" fmla="*/ 0 h 1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2" h="1631">
                    <a:moveTo>
                      <a:pt x="61" y="0"/>
                    </a:moveTo>
                    <a:lnTo>
                      <a:pt x="31" y="16"/>
                    </a:lnTo>
                    <a:lnTo>
                      <a:pt x="0" y="31"/>
                    </a:lnTo>
                    <a:lnTo>
                      <a:pt x="790" y="1631"/>
                    </a:lnTo>
                    <a:lnTo>
                      <a:pt x="821" y="1616"/>
                    </a:lnTo>
                    <a:lnTo>
                      <a:pt x="852" y="160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3" name="Freeform 2058"/>
              <p:cNvSpPr>
                <a:spLocks/>
              </p:cNvSpPr>
              <p:nvPr/>
            </p:nvSpPr>
            <p:spPr bwMode="auto">
              <a:xfrm>
                <a:off x="9575" y="4273"/>
                <a:ext cx="213" cy="407"/>
              </a:xfrm>
              <a:custGeom>
                <a:avLst/>
                <a:gdLst>
                  <a:gd name="T0" fmla="*/ 61 w 852"/>
                  <a:gd name="T1" fmla="*/ 0 h 1631"/>
                  <a:gd name="T2" fmla="*/ 31 w 852"/>
                  <a:gd name="T3" fmla="*/ 16 h 1631"/>
                  <a:gd name="T4" fmla="*/ 0 w 852"/>
                  <a:gd name="T5" fmla="*/ 31 h 1631"/>
                  <a:gd name="T6" fmla="*/ 790 w 852"/>
                  <a:gd name="T7" fmla="*/ 1631 h 1631"/>
                  <a:gd name="T8" fmla="*/ 821 w 852"/>
                  <a:gd name="T9" fmla="*/ 1616 h 1631"/>
                  <a:gd name="T10" fmla="*/ 852 w 852"/>
                  <a:gd name="T11" fmla="*/ 1600 h 1631"/>
                  <a:gd name="T12" fmla="*/ 61 w 852"/>
                  <a:gd name="T13" fmla="*/ 0 h 1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2" h="1631">
                    <a:moveTo>
                      <a:pt x="61" y="0"/>
                    </a:moveTo>
                    <a:lnTo>
                      <a:pt x="31" y="16"/>
                    </a:lnTo>
                    <a:lnTo>
                      <a:pt x="0" y="31"/>
                    </a:lnTo>
                    <a:lnTo>
                      <a:pt x="790" y="1631"/>
                    </a:lnTo>
                    <a:lnTo>
                      <a:pt x="821" y="1616"/>
                    </a:lnTo>
                    <a:lnTo>
                      <a:pt x="852" y="1600"/>
                    </a:lnTo>
                    <a:lnTo>
                      <a:pt x="61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4" name="Freeform 2059"/>
              <p:cNvSpPr>
                <a:spLocks/>
              </p:cNvSpPr>
              <p:nvPr/>
            </p:nvSpPr>
            <p:spPr bwMode="auto">
              <a:xfrm>
                <a:off x="9772" y="4673"/>
                <a:ext cx="16" cy="12"/>
              </a:xfrm>
              <a:custGeom>
                <a:avLst/>
                <a:gdLst>
                  <a:gd name="T0" fmla="*/ 31 w 65"/>
                  <a:gd name="T1" fmla="*/ 16 h 49"/>
                  <a:gd name="T2" fmla="*/ 62 w 65"/>
                  <a:gd name="T3" fmla="*/ 0 h 49"/>
                  <a:gd name="T4" fmla="*/ 65 w 65"/>
                  <a:gd name="T5" fmla="*/ 11 h 49"/>
                  <a:gd name="T6" fmla="*/ 65 w 65"/>
                  <a:gd name="T7" fmla="*/ 21 h 49"/>
                  <a:gd name="T8" fmla="*/ 61 w 65"/>
                  <a:gd name="T9" fmla="*/ 31 h 49"/>
                  <a:gd name="T10" fmla="*/ 56 w 65"/>
                  <a:gd name="T11" fmla="*/ 40 h 49"/>
                  <a:gd name="T12" fmla="*/ 47 w 65"/>
                  <a:gd name="T13" fmla="*/ 47 h 49"/>
                  <a:gd name="T14" fmla="*/ 36 w 65"/>
                  <a:gd name="T15" fmla="*/ 49 h 49"/>
                  <a:gd name="T16" fmla="*/ 26 w 65"/>
                  <a:gd name="T17" fmla="*/ 49 h 49"/>
                  <a:gd name="T18" fmla="*/ 16 w 65"/>
                  <a:gd name="T19" fmla="*/ 45 h 49"/>
                  <a:gd name="T20" fmla="*/ 7 w 65"/>
                  <a:gd name="T21" fmla="*/ 40 h 49"/>
                  <a:gd name="T22" fmla="*/ 0 w 65"/>
                  <a:gd name="T23" fmla="*/ 31 h 49"/>
                  <a:gd name="T24" fmla="*/ 31 w 65"/>
                  <a:gd name="T25" fmla="*/ 1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" h="49">
                    <a:moveTo>
                      <a:pt x="31" y="16"/>
                    </a:moveTo>
                    <a:lnTo>
                      <a:pt x="62" y="0"/>
                    </a:lnTo>
                    <a:lnTo>
                      <a:pt x="65" y="11"/>
                    </a:lnTo>
                    <a:lnTo>
                      <a:pt x="65" y="21"/>
                    </a:lnTo>
                    <a:lnTo>
                      <a:pt x="61" y="31"/>
                    </a:lnTo>
                    <a:lnTo>
                      <a:pt x="56" y="40"/>
                    </a:lnTo>
                    <a:lnTo>
                      <a:pt x="47" y="47"/>
                    </a:lnTo>
                    <a:lnTo>
                      <a:pt x="36" y="49"/>
                    </a:lnTo>
                    <a:lnTo>
                      <a:pt x="26" y="49"/>
                    </a:lnTo>
                    <a:lnTo>
                      <a:pt x="16" y="45"/>
                    </a:lnTo>
                    <a:lnTo>
                      <a:pt x="7" y="40"/>
                    </a:lnTo>
                    <a:lnTo>
                      <a:pt x="0" y="31"/>
                    </a:lnTo>
                    <a:lnTo>
                      <a:pt x="31" y="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5" name="Freeform 2060"/>
              <p:cNvSpPr>
                <a:spLocks/>
              </p:cNvSpPr>
              <p:nvPr/>
            </p:nvSpPr>
            <p:spPr bwMode="auto">
              <a:xfrm>
                <a:off x="9772" y="4673"/>
                <a:ext cx="16" cy="12"/>
              </a:xfrm>
              <a:custGeom>
                <a:avLst/>
                <a:gdLst>
                  <a:gd name="T0" fmla="*/ 62 w 65"/>
                  <a:gd name="T1" fmla="*/ 0 h 49"/>
                  <a:gd name="T2" fmla="*/ 65 w 65"/>
                  <a:gd name="T3" fmla="*/ 11 h 49"/>
                  <a:gd name="T4" fmla="*/ 65 w 65"/>
                  <a:gd name="T5" fmla="*/ 21 h 49"/>
                  <a:gd name="T6" fmla="*/ 61 w 65"/>
                  <a:gd name="T7" fmla="*/ 31 h 49"/>
                  <a:gd name="T8" fmla="*/ 56 w 65"/>
                  <a:gd name="T9" fmla="*/ 40 h 49"/>
                  <a:gd name="T10" fmla="*/ 47 w 65"/>
                  <a:gd name="T11" fmla="*/ 47 h 49"/>
                  <a:gd name="T12" fmla="*/ 36 w 65"/>
                  <a:gd name="T13" fmla="*/ 49 h 49"/>
                  <a:gd name="T14" fmla="*/ 26 w 65"/>
                  <a:gd name="T15" fmla="*/ 49 h 49"/>
                  <a:gd name="T16" fmla="*/ 16 w 65"/>
                  <a:gd name="T17" fmla="*/ 45 h 49"/>
                  <a:gd name="T18" fmla="*/ 7 w 65"/>
                  <a:gd name="T19" fmla="*/ 40 h 49"/>
                  <a:gd name="T20" fmla="*/ 0 w 65"/>
                  <a:gd name="T21" fmla="*/ 31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5" h="49">
                    <a:moveTo>
                      <a:pt x="62" y="0"/>
                    </a:moveTo>
                    <a:lnTo>
                      <a:pt x="65" y="11"/>
                    </a:lnTo>
                    <a:lnTo>
                      <a:pt x="65" y="21"/>
                    </a:lnTo>
                    <a:lnTo>
                      <a:pt x="61" y="31"/>
                    </a:lnTo>
                    <a:lnTo>
                      <a:pt x="56" y="40"/>
                    </a:lnTo>
                    <a:lnTo>
                      <a:pt x="47" y="47"/>
                    </a:lnTo>
                    <a:lnTo>
                      <a:pt x="36" y="49"/>
                    </a:lnTo>
                    <a:lnTo>
                      <a:pt x="26" y="49"/>
                    </a:lnTo>
                    <a:lnTo>
                      <a:pt x="16" y="45"/>
                    </a:lnTo>
                    <a:lnTo>
                      <a:pt x="7" y="40"/>
                    </a:lnTo>
                    <a:lnTo>
                      <a:pt x="0" y="31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6" name="Line 2061"/>
              <p:cNvSpPr>
                <a:spLocks noChangeShapeType="1"/>
              </p:cNvSpPr>
              <p:nvPr/>
            </p:nvSpPr>
            <p:spPr bwMode="auto">
              <a:xfrm>
                <a:off x="9138" y="4305"/>
                <a:ext cx="60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7" name="Line 2062"/>
              <p:cNvSpPr>
                <a:spLocks noChangeShapeType="1"/>
              </p:cNvSpPr>
              <p:nvPr/>
            </p:nvSpPr>
            <p:spPr bwMode="auto">
              <a:xfrm>
                <a:off x="9250" y="4370"/>
                <a:ext cx="104" cy="6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8" name="Line 2063"/>
              <p:cNvSpPr>
                <a:spLocks noChangeShapeType="1"/>
              </p:cNvSpPr>
              <p:nvPr/>
            </p:nvSpPr>
            <p:spPr bwMode="auto">
              <a:xfrm>
                <a:off x="9407" y="4460"/>
                <a:ext cx="104" cy="6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09" name="Line 2064"/>
              <p:cNvSpPr>
                <a:spLocks noChangeShapeType="1"/>
              </p:cNvSpPr>
              <p:nvPr/>
            </p:nvSpPr>
            <p:spPr bwMode="auto">
              <a:xfrm>
                <a:off x="9563" y="4551"/>
                <a:ext cx="105" cy="6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0" name="Line 2065"/>
              <p:cNvSpPr>
                <a:spLocks noChangeShapeType="1"/>
              </p:cNvSpPr>
              <p:nvPr/>
            </p:nvSpPr>
            <p:spPr bwMode="auto">
              <a:xfrm>
                <a:off x="9720" y="4642"/>
                <a:ext cx="60" cy="3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1" name="Freeform 2066"/>
              <p:cNvSpPr>
                <a:spLocks/>
              </p:cNvSpPr>
              <p:nvPr/>
            </p:nvSpPr>
            <p:spPr bwMode="auto">
              <a:xfrm>
                <a:off x="8972" y="6484"/>
                <a:ext cx="31" cy="9"/>
              </a:xfrm>
              <a:custGeom>
                <a:avLst/>
                <a:gdLst>
                  <a:gd name="T0" fmla="*/ 110 w 124"/>
                  <a:gd name="T1" fmla="*/ 0 h 36"/>
                  <a:gd name="T2" fmla="*/ 102 w 124"/>
                  <a:gd name="T3" fmla="*/ 1 h 36"/>
                  <a:gd name="T4" fmla="*/ 92 w 124"/>
                  <a:gd name="T5" fmla="*/ 5 h 36"/>
                  <a:gd name="T6" fmla="*/ 48 w 124"/>
                  <a:gd name="T7" fmla="*/ 16 h 36"/>
                  <a:gd name="T8" fmla="*/ 0 w 124"/>
                  <a:gd name="T9" fmla="*/ 19 h 36"/>
                  <a:gd name="T10" fmla="*/ 109 w 124"/>
                  <a:gd name="T11" fmla="*/ 36 h 36"/>
                  <a:gd name="T12" fmla="*/ 124 w 124"/>
                  <a:gd name="T13" fmla="*/ 19 h 36"/>
                  <a:gd name="T14" fmla="*/ 110 w 124"/>
                  <a:gd name="T1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36">
                    <a:moveTo>
                      <a:pt x="110" y="0"/>
                    </a:moveTo>
                    <a:lnTo>
                      <a:pt x="102" y="1"/>
                    </a:lnTo>
                    <a:lnTo>
                      <a:pt x="92" y="5"/>
                    </a:lnTo>
                    <a:lnTo>
                      <a:pt x="48" y="16"/>
                    </a:lnTo>
                    <a:lnTo>
                      <a:pt x="0" y="19"/>
                    </a:lnTo>
                    <a:lnTo>
                      <a:pt x="109" y="36"/>
                    </a:lnTo>
                    <a:lnTo>
                      <a:pt x="124" y="19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2" name="Freeform 2067"/>
              <p:cNvSpPr>
                <a:spLocks/>
              </p:cNvSpPr>
              <p:nvPr/>
            </p:nvSpPr>
            <p:spPr bwMode="auto">
              <a:xfrm>
                <a:off x="8973" y="6441"/>
                <a:ext cx="26" cy="5"/>
              </a:xfrm>
              <a:custGeom>
                <a:avLst/>
                <a:gdLst>
                  <a:gd name="T0" fmla="*/ 0 w 105"/>
                  <a:gd name="T1" fmla="*/ 0 h 20"/>
                  <a:gd name="T2" fmla="*/ 2 w 105"/>
                  <a:gd name="T3" fmla="*/ 13 h 20"/>
                  <a:gd name="T4" fmla="*/ 13 w 105"/>
                  <a:gd name="T5" fmla="*/ 20 h 20"/>
                  <a:gd name="T6" fmla="*/ 23 w 105"/>
                  <a:gd name="T7" fmla="*/ 17 h 20"/>
                  <a:gd name="T8" fmla="*/ 56 w 105"/>
                  <a:gd name="T9" fmla="*/ 4 h 20"/>
                  <a:gd name="T10" fmla="*/ 58 w 105"/>
                  <a:gd name="T11" fmla="*/ 4 h 20"/>
                  <a:gd name="T12" fmla="*/ 105 w 105"/>
                  <a:gd name="T13" fmla="*/ 0 h 20"/>
                  <a:gd name="T14" fmla="*/ 0 w 105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" h="20">
                    <a:moveTo>
                      <a:pt x="0" y="0"/>
                    </a:moveTo>
                    <a:lnTo>
                      <a:pt x="2" y="13"/>
                    </a:lnTo>
                    <a:lnTo>
                      <a:pt x="13" y="20"/>
                    </a:lnTo>
                    <a:lnTo>
                      <a:pt x="23" y="17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105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3" name="Freeform 2068"/>
              <p:cNvSpPr>
                <a:spLocks/>
              </p:cNvSpPr>
              <p:nvPr/>
            </p:nvSpPr>
            <p:spPr bwMode="auto">
              <a:xfrm>
                <a:off x="8956" y="6431"/>
                <a:ext cx="58" cy="67"/>
              </a:xfrm>
              <a:custGeom>
                <a:avLst/>
                <a:gdLst>
                  <a:gd name="T0" fmla="*/ 179 w 229"/>
                  <a:gd name="T1" fmla="*/ 0 h 267"/>
                  <a:gd name="T2" fmla="*/ 166 w 229"/>
                  <a:gd name="T3" fmla="*/ 1 h 267"/>
                  <a:gd name="T4" fmla="*/ 117 w 229"/>
                  <a:gd name="T5" fmla="*/ 8 h 267"/>
                  <a:gd name="T6" fmla="*/ 78 w 229"/>
                  <a:gd name="T7" fmla="*/ 22 h 267"/>
                  <a:gd name="T8" fmla="*/ 64 w 229"/>
                  <a:gd name="T9" fmla="*/ 38 h 267"/>
                  <a:gd name="T10" fmla="*/ 169 w 229"/>
                  <a:gd name="T11" fmla="*/ 38 h 267"/>
                  <a:gd name="T12" fmla="*/ 187 w 229"/>
                  <a:gd name="T13" fmla="*/ 48 h 267"/>
                  <a:gd name="T14" fmla="*/ 189 w 229"/>
                  <a:gd name="T15" fmla="*/ 67 h 267"/>
                  <a:gd name="T16" fmla="*/ 167 w 229"/>
                  <a:gd name="T17" fmla="*/ 93 h 267"/>
                  <a:gd name="T18" fmla="*/ 55 w 229"/>
                  <a:gd name="T19" fmla="*/ 140 h 267"/>
                  <a:gd name="T20" fmla="*/ 24 w 229"/>
                  <a:gd name="T21" fmla="*/ 161 h 267"/>
                  <a:gd name="T22" fmla="*/ 1 w 229"/>
                  <a:gd name="T23" fmla="*/ 201 h 267"/>
                  <a:gd name="T24" fmla="*/ 0 w 229"/>
                  <a:gd name="T25" fmla="*/ 210 h 267"/>
                  <a:gd name="T26" fmla="*/ 9 w 229"/>
                  <a:gd name="T27" fmla="*/ 247 h 267"/>
                  <a:gd name="T28" fmla="*/ 14 w 229"/>
                  <a:gd name="T29" fmla="*/ 254 h 267"/>
                  <a:gd name="T30" fmla="*/ 50 w 229"/>
                  <a:gd name="T31" fmla="*/ 267 h 267"/>
                  <a:gd name="T32" fmla="*/ 85 w 229"/>
                  <a:gd name="T33" fmla="*/ 266 h 267"/>
                  <a:gd name="T34" fmla="*/ 133 w 229"/>
                  <a:gd name="T35" fmla="*/ 259 h 267"/>
                  <a:gd name="T36" fmla="*/ 169 w 229"/>
                  <a:gd name="T37" fmla="*/ 246 h 267"/>
                  <a:gd name="T38" fmla="*/ 60 w 229"/>
                  <a:gd name="T39" fmla="*/ 229 h 267"/>
                  <a:gd name="T40" fmla="*/ 42 w 229"/>
                  <a:gd name="T41" fmla="*/ 220 h 267"/>
                  <a:gd name="T42" fmla="*/ 40 w 229"/>
                  <a:gd name="T43" fmla="*/ 201 h 267"/>
                  <a:gd name="T44" fmla="*/ 63 w 229"/>
                  <a:gd name="T45" fmla="*/ 174 h 267"/>
                  <a:gd name="T46" fmla="*/ 172 w 229"/>
                  <a:gd name="T47" fmla="*/ 128 h 267"/>
                  <a:gd name="T48" fmla="*/ 205 w 229"/>
                  <a:gd name="T49" fmla="*/ 107 h 267"/>
                  <a:gd name="T50" fmla="*/ 228 w 229"/>
                  <a:gd name="T51" fmla="*/ 67 h 267"/>
                  <a:gd name="T52" fmla="*/ 229 w 229"/>
                  <a:gd name="T53" fmla="*/ 58 h 267"/>
                  <a:gd name="T54" fmla="*/ 220 w 229"/>
                  <a:gd name="T55" fmla="*/ 19 h 267"/>
                  <a:gd name="T56" fmla="*/ 215 w 229"/>
                  <a:gd name="T57" fmla="*/ 14 h 267"/>
                  <a:gd name="T58" fmla="*/ 179 w 229"/>
                  <a:gd name="T59" fmla="*/ 0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29" h="267">
                    <a:moveTo>
                      <a:pt x="179" y="0"/>
                    </a:moveTo>
                    <a:lnTo>
                      <a:pt x="166" y="1"/>
                    </a:lnTo>
                    <a:lnTo>
                      <a:pt x="117" y="8"/>
                    </a:lnTo>
                    <a:lnTo>
                      <a:pt x="78" y="22"/>
                    </a:lnTo>
                    <a:lnTo>
                      <a:pt x="64" y="38"/>
                    </a:lnTo>
                    <a:lnTo>
                      <a:pt x="169" y="38"/>
                    </a:lnTo>
                    <a:lnTo>
                      <a:pt x="187" y="48"/>
                    </a:lnTo>
                    <a:lnTo>
                      <a:pt x="189" y="67"/>
                    </a:lnTo>
                    <a:lnTo>
                      <a:pt x="167" y="93"/>
                    </a:lnTo>
                    <a:lnTo>
                      <a:pt x="55" y="140"/>
                    </a:lnTo>
                    <a:lnTo>
                      <a:pt x="24" y="161"/>
                    </a:lnTo>
                    <a:lnTo>
                      <a:pt x="1" y="201"/>
                    </a:lnTo>
                    <a:lnTo>
                      <a:pt x="0" y="210"/>
                    </a:lnTo>
                    <a:lnTo>
                      <a:pt x="9" y="247"/>
                    </a:lnTo>
                    <a:lnTo>
                      <a:pt x="14" y="254"/>
                    </a:lnTo>
                    <a:lnTo>
                      <a:pt x="50" y="267"/>
                    </a:lnTo>
                    <a:lnTo>
                      <a:pt x="85" y="266"/>
                    </a:lnTo>
                    <a:lnTo>
                      <a:pt x="133" y="259"/>
                    </a:lnTo>
                    <a:lnTo>
                      <a:pt x="169" y="246"/>
                    </a:lnTo>
                    <a:lnTo>
                      <a:pt x="60" y="229"/>
                    </a:lnTo>
                    <a:lnTo>
                      <a:pt x="42" y="220"/>
                    </a:lnTo>
                    <a:lnTo>
                      <a:pt x="40" y="201"/>
                    </a:lnTo>
                    <a:lnTo>
                      <a:pt x="63" y="174"/>
                    </a:lnTo>
                    <a:lnTo>
                      <a:pt x="172" y="128"/>
                    </a:lnTo>
                    <a:lnTo>
                      <a:pt x="205" y="107"/>
                    </a:lnTo>
                    <a:lnTo>
                      <a:pt x="228" y="67"/>
                    </a:lnTo>
                    <a:lnTo>
                      <a:pt x="229" y="58"/>
                    </a:lnTo>
                    <a:lnTo>
                      <a:pt x="220" y="19"/>
                    </a:lnTo>
                    <a:lnTo>
                      <a:pt x="215" y="14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4" name="Freeform 2069"/>
              <p:cNvSpPr>
                <a:spLocks/>
              </p:cNvSpPr>
              <p:nvPr/>
            </p:nvSpPr>
            <p:spPr bwMode="auto">
              <a:xfrm>
                <a:off x="9031" y="6437"/>
                <a:ext cx="49" cy="53"/>
              </a:xfrm>
              <a:custGeom>
                <a:avLst/>
                <a:gdLst>
                  <a:gd name="T0" fmla="*/ 186 w 196"/>
                  <a:gd name="T1" fmla="*/ 0 h 210"/>
                  <a:gd name="T2" fmla="*/ 128 w 196"/>
                  <a:gd name="T3" fmla="*/ 16 h 210"/>
                  <a:gd name="T4" fmla="*/ 152 w 196"/>
                  <a:gd name="T5" fmla="*/ 28 h 210"/>
                  <a:gd name="T6" fmla="*/ 156 w 196"/>
                  <a:gd name="T7" fmla="*/ 55 h 210"/>
                  <a:gd name="T8" fmla="*/ 125 w 196"/>
                  <a:gd name="T9" fmla="*/ 169 h 210"/>
                  <a:gd name="T10" fmla="*/ 107 w 196"/>
                  <a:gd name="T11" fmla="*/ 196 h 210"/>
                  <a:gd name="T12" fmla="*/ 76 w 196"/>
                  <a:gd name="T13" fmla="*/ 207 h 210"/>
                  <a:gd name="T14" fmla="*/ 0 w 196"/>
                  <a:gd name="T15" fmla="*/ 207 h 210"/>
                  <a:gd name="T16" fmla="*/ 141 w 196"/>
                  <a:gd name="T17" fmla="*/ 210 h 210"/>
                  <a:gd name="T18" fmla="*/ 163 w 196"/>
                  <a:gd name="T19" fmla="*/ 169 h 210"/>
                  <a:gd name="T20" fmla="*/ 194 w 196"/>
                  <a:gd name="T21" fmla="*/ 55 h 210"/>
                  <a:gd name="T22" fmla="*/ 196 w 196"/>
                  <a:gd name="T23" fmla="*/ 37 h 210"/>
                  <a:gd name="T24" fmla="*/ 186 w 196"/>
                  <a:gd name="T25" fmla="*/ 0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6" h="210">
                    <a:moveTo>
                      <a:pt x="186" y="0"/>
                    </a:moveTo>
                    <a:lnTo>
                      <a:pt x="128" y="16"/>
                    </a:lnTo>
                    <a:lnTo>
                      <a:pt x="152" y="28"/>
                    </a:lnTo>
                    <a:lnTo>
                      <a:pt x="156" y="55"/>
                    </a:lnTo>
                    <a:lnTo>
                      <a:pt x="125" y="169"/>
                    </a:lnTo>
                    <a:lnTo>
                      <a:pt x="107" y="196"/>
                    </a:lnTo>
                    <a:lnTo>
                      <a:pt x="76" y="207"/>
                    </a:lnTo>
                    <a:lnTo>
                      <a:pt x="0" y="207"/>
                    </a:lnTo>
                    <a:lnTo>
                      <a:pt x="141" y="210"/>
                    </a:lnTo>
                    <a:lnTo>
                      <a:pt x="163" y="169"/>
                    </a:lnTo>
                    <a:lnTo>
                      <a:pt x="194" y="55"/>
                    </a:lnTo>
                    <a:lnTo>
                      <a:pt x="196" y="37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5" name="Freeform 2070"/>
              <p:cNvSpPr>
                <a:spLocks/>
              </p:cNvSpPr>
              <p:nvPr/>
            </p:nvSpPr>
            <p:spPr bwMode="auto">
              <a:xfrm>
                <a:off x="9012" y="6431"/>
                <a:ext cx="65" cy="96"/>
              </a:xfrm>
              <a:custGeom>
                <a:avLst/>
                <a:gdLst>
                  <a:gd name="T0" fmla="*/ 211 w 259"/>
                  <a:gd name="T1" fmla="*/ 0 h 382"/>
                  <a:gd name="T2" fmla="*/ 116 w 259"/>
                  <a:gd name="T3" fmla="*/ 0 h 382"/>
                  <a:gd name="T4" fmla="*/ 91 w 259"/>
                  <a:gd name="T5" fmla="*/ 19 h 382"/>
                  <a:gd name="T6" fmla="*/ 0 w 259"/>
                  <a:gd name="T7" fmla="*/ 362 h 382"/>
                  <a:gd name="T8" fmla="*/ 14 w 259"/>
                  <a:gd name="T9" fmla="*/ 382 h 382"/>
                  <a:gd name="T10" fmla="*/ 39 w 259"/>
                  <a:gd name="T11" fmla="*/ 362 h 382"/>
                  <a:gd name="T12" fmla="*/ 64 w 259"/>
                  <a:gd name="T13" fmla="*/ 267 h 382"/>
                  <a:gd name="T14" fmla="*/ 140 w 259"/>
                  <a:gd name="T15" fmla="*/ 267 h 382"/>
                  <a:gd name="T16" fmla="*/ 157 w 259"/>
                  <a:gd name="T17" fmla="*/ 266 h 382"/>
                  <a:gd name="T18" fmla="*/ 200 w 259"/>
                  <a:gd name="T19" fmla="*/ 245 h 382"/>
                  <a:gd name="T20" fmla="*/ 214 w 259"/>
                  <a:gd name="T21" fmla="*/ 232 h 382"/>
                  <a:gd name="T22" fmla="*/ 73 w 259"/>
                  <a:gd name="T23" fmla="*/ 229 h 382"/>
                  <a:gd name="T24" fmla="*/ 125 w 259"/>
                  <a:gd name="T25" fmla="*/ 38 h 382"/>
                  <a:gd name="T26" fmla="*/ 201 w 259"/>
                  <a:gd name="T27" fmla="*/ 38 h 382"/>
                  <a:gd name="T28" fmla="*/ 259 w 259"/>
                  <a:gd name="T29" fmla="*/ 22 h 382"/>
                  <a:gd name="T30" fmla="*/ 249 w 259"/>
                  <a:gd name="T31" fmla="*/ 11 h 382"/>
                  <a:gd name="T32" fmla="*/ 211 w 259"/>
                  <a:gd name="T33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9" h="382">
                    <a:moveTo>
                      <a:pt x="211" y="0"/>
                    </a:moveTo>
                    <a:lnTo>
                      <a:pt x="116" y="0"/>
                    </a:lnTo>
                    <a:lnTo>
                      <a:pt x="91" y="19"/>
                    </a:lnTo>
                    <a:lnTo>
                      <a:pt x="0" y="362"/>
                    </a:lnTo>
                    <a:lnTo>
                      <a:pt x="14" y="382"/>
                    </a:lnTo>
                    <a:lnTo>
                      <a:pt x="39" y="362"/>
                    </a:lnTo>
                    <a:lnTo>
                      <a:pt x="64" y="267"/>
                    </a:lnTo>
                    <a:lnTo>
                      <a:pt x="140" y="267"/>
                    </a:lnTo>
                    <a:lnTo>
                      <a:pt x="157" y="266"/>
                    </a:lnTo>
                    <a:lnTo>
                      <a:pt x="200" y="245"/>
                    </a:lnTo>
                    <a:lnTo>
                      <a:pt x="214" y="232"/>
                    </a:lnTo>
                    <a:lnTo>
                      <a:pt x="73" y="229"/>
                    </a:lnTo>
                    <a:lnTo>
                      <a:pt x="125" y="38"/>
                    </a:lnTo>
                    <a:lnTo>
                      <a:pt x="201" y="38"/>
                    </a:lnTo>
                    <a:lnTo>
                      <a:pt x="259" y="22"/>
                    </a:lnTo>
                    <a:lnTo>
                      <a:pt x="249" y="11"/>
                    </a:lnTo>
                    <a:lnTo>
                      <a:pt x="2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6" name="Freeform 2071"/>
              <p:cNvSpPr>
                <a:spLocks/>
              </p:cNvSpPr>
              <p:nvPr/>
            </p:nvSpPr>
            <p:spPr bwMode="auto">
              <a:xfrm>
                <a:off x="9087" y="6484"/>
                <a:ext cx="10" cy="14"/>
              </a:xfrm>
              <a:custGeom>
                <a:avLst/>
                <a:gdLst>
                  <a:gd name="T0" fmla="*/ 6 w 43"/>
                  <a:gd name="T1" fmla="*/ 19 h 57"/>
                  <a:gd name="T2" fmla="*/ 29 w 43"/>
                  <a:gd name="T3" fmla="*/ 0 h 57"/>
                  <a:gd name="T4" fmla="*/ 29 w 43"/>
                  <a:gd name="T5" fmla="*/ 0 h 57"/>
                  <a:gd name="T6" fmla="*/ 43 w 43"/>
                  <a:gd name="T7" fmla="*/ 19 h 57"/>
                  <a:gd name="T8" fmla="*/ 43 w 43"/>
                  <a:gd name="T9" fmla="*/ 19 h 57"/>
                  <a:gd name="T10" fmla="*/ 38 w 43"/>
                  <a:gd name="T11" fmla="*/ 37 h 57"/>
                  <a:gd name="T12" fmla="*/ 13 w 43"/>
                  <a:gd name="T13" fmla="*/ 57 h 57"/>
                  <a:gd name="T14" fmla="*/ 13 w 43"/>
                  <a:gd name="T15" fmla="*/ 57 h 57"/>
                  <a:gd name="T16" fmla="*/ 0 w 43"/>
                  <a:gd name="T17" fmla="*/ 37 h 57"/>
                  <a:gd name="T18" fmla="*/ 0 w 43"/>
                  <a:gd name="T19" fmla="*/ 37 h 57"/>
                  <a:gd name="T20" fmla="*/ 6 w 43"/>
                  <a:gd name="T21" fmla="*/ 1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" h="57">
                    <a:moveTo>
                      <a:pt x="6" y="19"/>
                    </a:moveTo>
                    <a:lnTo>
                      <a:pt x="29" y="0"/>
                    </a:lnTo>
                    <a:lnTo>
                      <a:pt x="29" y="0"/>
                    </a:lnTo>
                    <a:lnTo>
                      <a:pt x="43" y="19"/>
                    </a:lnTo>
                    <a:lnTo>
                      <a:pt x="43" y="19"/>
                    </a:lnTo>
                    <a:lnTo>
                      <a:pt x="38" y="37"/>
                    </a:lnTo>
                    <a:lnTo>
                      <a:pt x="13" y="57"/>
                    </a:lnTo>
                    <a:lnTo>
                      <a:pt x="13" y="57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6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7" name="Freeform 2072"/>
              <p:cNvSpPr>
                <a:spLocks/>
              </p:cNvSpPr>
              <p:nvPr/>
            </p:nvSpPr>
            <p:spPr bwMode="auto">
              <a:xfrm>
                <a:off x="9119" y="6403"/>
                <a:ext cx="67" cy="95"/>
              </a:xfrm>
              <a:custGeom>
                <a:avLst/>
                <a:gdLst>
                  <a:gd name="T0" fmla="*/ 251 w 265"/>
                  <a:gd name="T1" fmla="*/ 0 h 381"/>
                  <a:gd name="T2" fmla="*/ 175 w 265"/>
                  <a:gd name="T3" fmla="*/ 0 h 381"/>
                  <a:gd name="T4" fmla="*/ 142 w 265"/>
                  <a:gd name="T5" fmla="*/ 5 h 381"/>
                  <a:gd name="T6" fmla="*/ 100 w 265"/>
                  <a:gd name="T7" fmla="*/ 27 h 381"/>
                  <a:gd name="T8" fmla="*/ 74 w 265"/>
                  <a:gd name="T9" fmla="*/ 53 h 381"/>
                  <a:gd name="T10" fmla="*/ 55 w 265"/>
                  <a:gd name="T11" fmla="*/ 96 h 381"/>
                  <a:gd name="T12" fmla="*/ 3 w 265"/>
                  <a:gd name="T13" fmla="*/ 285 h 381"/>
                  <a:gd name="T14" fmla="*/ 0 w 265"/>
                  <a:gd name="T15" fmla="*/ 318 h 381"/>
                  <a:gd name="T16" fmla="*/ 14 w 265"/>
                  <a:gd name="T17" fmla="*/ 352 h 381"/>
                  <a:gd name="T18" fmla="*/ 34 w 265"/>
                  <a:gd name="T19" fmla="*/ 372 h 381"/>
                  <a:gd name="T20" fmla="*/ 73 w 265"/>
                  <a:gd name="T21" fmla="*/ 381 h 381"/>
                  <a:gd name="T22" fmla="*/ 149 w 265"/>
                  <a:gd name="T23" fmla="*/ 381 h 381"/>
                  <a:gd name="T24" fmla="*/ 173 w 265"/>
                  <a:gd name="T25" fmla="*/ 361 h 381"/>
                  <a:gd name="T26" fmla="*/ 159 w 265"/>
                  <a:gd name="T27" fmla="*/ 343 h 381"/>
                  <a:gd name="T28" fmla="*/ 83 w 265"/>
                  <a:gd name="T29" fmla="*/ 343 h 381"/>
                  <a:gd name="T30" fmla="*/ 82 w 265"/>
                  <a:gd name="T31" fmla="*/ 343 h 381"/>
                  <a:gd name="T32" fmla="*/ 47 w 265"/>
                  <a:gd name="T33" fmla="*/ 327 h 381"/>
                  <a:gd name="T34" fmla="*/ 46 w 265"/>
                  <a:gd name="T35" fmla="*/ 325 h 381"/>
                  <a:gd name="T36" fmla="*/ 41 w 265"/>
                  <a:gd name="T37" fmla="*/ 285 h 381"/>
                  <a:gd name="T38" fmla="*/ 92 w 265"/>
                  <a:gd name="T39" fmla="*/ 96 h 381"/>
                  <a:gd name="T40" fmla="*/ 108 w 265"/>
                  <a:gd name="T41" fmla="*/ 66 h 381"/>
                  <a:gd name="T42" fmla="*/ 123 w 265"/>
                  <a:gd name="T43" fmla="*/ 52 h 381"/>
                  <a:gd name="T44" fmla="*/ 164 w 265"/>
                  <a:gd name="T45" fmla="*/ 38 h 381"/>
                  <a:gd name="T46" fmla="*/ 240 w 265"/>
                  <a:gd name="T47" fmla="*/ 38 h 381"/>
                  <a:gd name="T48" fmla="*/ 265 w 265"/>
                  <a:gd name="T49" fmla="*/ 20 h 381"/>
                  <a:gd name="T50" fmla="*/ 251 w 265"/>
                  <a:gd name="T51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5" h="381">
                    <a:moveTo>
                      <a:pt x="251" y="0"/>
                    </a:moveTo>
                    <a:lnTo>
                      <a:pt x="175" y="0"/>
                    </a:lnTo>
                    <a:lnTo>
                      <a:pt x="142" y="5"/>
                    </a:lnTo>
                    <a:lnTo>
                      <a:pt x="100" y="27"/>
                    </a:lnTo>
                    <a:lnTo>
                      <a:pt x="74" y="53"/>
                    </a:lnTo>
                    <a:lnTo>
                      <a:pt x="55" y="96"/>
                    </a:lnTo>
                    <a:lnTo>
                      <a:pt x="3" y="285"/>
                    </a:lnTo>
                    <a:lnTo>
                      <a:pt x="0" y="318"/>
                    </a:lnTo>
                    <a:lnTo>
                      <a:pt x="14" y="352"/>
                    </a:lnTo>
                    <a:lnTo>
                      <a:pt x="34" y="372"/>
                    </a:lnTo>
                    <a:lnTo>
                      <a:pt x="73" y="381"/>
                    </a:lnTo>
                    <a:lnTo>
                      <a:pt x="149" y="381"/>
                    </a:lnTo>
                    <a:lnTo>
                      <a:pt x="173" y="361"/>
                    </a:lnTo>
                    <a:lnTo>
                      <a:pt x="159" y="343"/>
                    </a:lnTo>
                    <a:lnTo>
                      <a:pt x="83" y="343"/>
                    </a:lnTo>
                    <a:lnTo>
                      <a:pt x="82" y="343"/>
                    </a:lnTo>
                    <a:lnTo>
                      <a:pt x="47" y="327"/>
                    </a:lnTo>
                    <a:lnTo>
                      <a:pt x="46" y="325"/>
                    </a:lnTo>
                    <a:lnTo>
                      <a:pt x="41" y="285"/>
                    </a:lnTo>
                    <a:lnTo>
                      <a:pt x="92" y="96"/>
                    </a:lnTo>
                    <a:lnTo>
                      <a:pt x="108" y="66"/>
                    </a:lnTo>
                    <a:lnTo>
                      <a:pt x="123" y="52"/>
                    </a:lnTo>
                    <a:lnTo>
                      <a:pt x="164" y="38"/>
                    </a:lnTo>
                    <a:lnTo>
                      <a:pt x="240" y="38"/>
                    </a:lnTo>
                    <a:lnTo>
                      <a:pt x="265" y="20"/>
                    </a:lnTo>
                    <a:lnTo>
                      <a:pt x="2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8" name="Freeform 2073"/>
              <p:cNvSpPr>
                <a:spLocks/>
              </p:cNvSpPr>
              <p:nvPr/>
            </p:nvSpPr>
            <p:spPr bwMode="auto">
              <a:xfrm>
                <a:off x="9188" y="6465"/>
                <a:ext cx="48" cy="9"/>
              </a:xfrm>
              <a:custGeom>
                <a:avLst/>
                <a:gdLst>
                  <a:gd name="T0" fmla="*/ 165 w 189"/>
                  <a:gd name="T1" fmla="*/ 37 h 37"/>
                  <a:gd name="T2" fmla="*/ 13 w 189"/>
                  <a:gd name="T3" fmla="*/ 37 h 37"/>
                  <a:gd name="T4" fmla="*/ 0 w 189"/>
                  <a:gd name="T5" fmla="*/ 19 h 37"/>
                  <a:gd name="T6" fmla="*/ 0 w 189"/>
                  <a:gd name="T7" fmla="*/ 19 h 37"/>
                  <a:gd name="T8" fmla="*/ 23 w 189"/>
                  <a:gd name="T9" fmla="*/ 0 h 37"/>
                  <a:gd name="T10" fmla="*/ 23 w 189"/>
                  <a:gd name="T11" fmla="*/ 0 h 37"/>
                  <a:gd name="T12" fmla="*/ 175 w 189"/>
                  <a:gd name="T13" fmla="*/ 0 h 37"/>
                  <a:gd name="T14" fmla="*/ 189 w 189"/>
                  <a:gd name="T15" fmla="*/ 19 h 37"/>
                  <a:gd name="T16" fmla="*/ 189 w 189"/>
                  <a:gd name="T17" fmla="*/ 19 h 37"/>
                  <a:gd name="T18" fmla="*/ 165 w 189"/>
                  <a:gd name="T19" fmla="*/ 37 h 37"/>
                  <a:gd name="T20" fmla="*/ 165 w 189"/>
                  <a:gd name="T21" fmla="*/ 37 h 37"/>
                  <a:gd name="T22" fmla="*/ 165 w 189"/>
                  <a:gd name="T23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9" h="37">
                    <a:moveTo>
                      <a:pt x="165" y="37"/>
                    </a:moveTo>
                    <a:lnTo>
                      <a:pt x="13" y="37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75" y="0"/>
                    </a:lnTo>
                    <a:lnTo>
                      <a:pt x="189" y="19"/>
                    </a:lnTo>
                    <a:lnTo>
                      <a:pt x="189" y="19"/>
                    </a:lnTo>
                    <a:lnTo>
                      <a:pt x="165" y="37"/>
                    </a:lnTo>
                    <a:lnTo>
                      <a:pt x="165" y="37"/>
                    </a:lnTo>
                    <a:lnTo>
                      <a:pt x="165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19" name="Freeform 2074"/>
              <p:cNvSpPr>
                <a:spLocks/>
              </p:cNvSpPr>
              <p:nvPr/>
            </p:nvSpPr>
            <p:spPr bwMode="auto">
              <a:xfrm>
                <a:off x="9248" y="6403"/>
                <a:ext cx="67" cy="95"/>
              </a:xfrm>
              <a:custGeom>
                <a:avLst/>
                <a:gdLst>
                  <a:gd name="T0" fmla="*/ 192 w 265"/>
                  <a:gd name="T1" fmla="*/ 0 h 381"/>
                  <a:gd name="T2" fmla="*/ 116 w 265"/>
                  <a:gd name="T3" fmla="*/ 0 h 381"/>
                  <a:gd name="T4" fmla="*/ 92 w 265"/>
                  <a:gd name="T5" fmla="*/ 20 h 381"/>
                  <a:gd name="T6" fmla="*/ 105 w 265"/>
                  <a:gd name="T7" fmla="*/ 38 h 381"/>
                  <a:gd name="T8" fmla="*/ 181 w 265"/>
                  <a:gd name="T9" fmla="*/ 38 h 381"/>
                  <a:gd name="T10" fmla="*/ 217 w 265"/>
                  <a:gd name="T11" fmla="*/ 54 h 381"/>
                  <a:gd name="T12" fmla="*/ 224 w 265"/>
                  <a:gd name="T13" fmla="*/ 96 h 381"/>
                  <a:gd name="T14" fmla="*/ 197 w 265"/>
                  <a:gd name="T15" fmla="*/ 136 h 381"/>
                  <a:gd name="T16" fmla="*/ 152 w 265"/>
                  <a:gd name="T17" fmla="*/ 152 h 381"/>
                  <a:gd name="T18" fmla="*/ 113 w 265"/>
                  <a:gd name="T19" fmla="*/ 152 h 381"/>
                  <a:gd name="T20" fmla="*/ 89 w 265"/>
                  <a:gd name="T21" fmla="*/ 172 h 381"/>
                  <a:gd name="T22" fmla="*/ 103 w 265"/>
                  <a:gd name="T23" fmla="*/ 191 h 381"/>
                  <a:gd name="T24" fmla="*/ 141 w 265"/>
                  <a:gd name="T25" fmla="*/ 191 h 381"/>
                  <a:gd name="T26" fmla="*/ 177 w 265"/>
                  <a:gd name="T27" fmla="*/ 208 h 381"/>
                  <a:gd name="T28" fmla="*/ 183 w 265"/>
                  <a:gd name="T29" fmla="*/ 248 h 381"/>
                  <a:gd name="T30" fmla="*/ 172 w 265"/>
                  <a:gd name="T31" fmla="*/ 285 h 381"/>
                  <a:gd name="T32" fmla="*/ 145 w 265"/>
                  <a:gd name="T33" fmla="*/ 327 h 381"/>
                  <a:gd name="T34" fmla="*/ 100 w 265"/>
                  <a:gd name="T35" fmla="*/ 343 h 381"/>
                  <a:gd name="T36" fmla="*/ 24 w 265"/>
                  <a:gd name="T37" fmla="*/ 343 h 381"/>
                  <a:gd name="T38" fmla="*/ 0 w 265"/>
                  <a:gd name="T39" fmla="*/ 361 h 381"/>
                  <a:gd name="T40" fmla="*/ 14 w 265"/>
                  <a:gd name="T41" fmla="*/ 381 h 381"/>
                  <a:gd name="T42" fmla="*/ 90 w 265"/>
                  <a:gd name="T43" fmla="*/ 381 h 381"/>
                  <a:gd name="T44" fmla="*/ 114 w 265"/>
                  <a:gd name="T45" fmla="*/ 378 h 381"/>
                  <a:gd name="T46" fmla="*/ 165 w 265"/>
                  <a:gd name="T47" fmla="*/ 352 h 381"/>
                  <a:gd name="T48" fmla="*/ 185 w 265"/>
                  <a:gd name="T49" fmla="*/ 334 h 381"/>
                  <a:gd name="T50" fmla="*/ 211 w 265"/>
                  <a:gd name="T51" fmla="*/ 285 h 381"/>
                  <a:gd name="T52" fmla="*/ 221 w 265"/>
                  <a:gd name="T53" fmla="*/ 248 h 381"/>
                  <a:gd name="T54" fmla="*/ 224 w 265"/>
                  <a:gd name="T55" fmla="*/ 211 h 381"/>
                  <a:gd name="T56" fmla="*/ 203 w 265"/>
                  <a:gd name="T57" fmla="*/ 172 h 381"/>
                  <a:gd name="T58" fmla="*/ 237 w 265"/>
                  <a:gd name="T59" fmla="*/ 143 h 381"/>
                  <a:gd name="T60" fmla="*/ 261 w 265"/>
                  <a:gd name="T61" fmla="*/ 96 h 381"/>
                  <a:gd name="T62" fmla="*/ 265 w 265"/>
                  <a:gd name="T63" fmla="*/ 71 h 381"/>
                  <a:gd name="T64" fmla="*/ 252 w 265"/>
                  <a:gd name="T65" fmla="*/ 29 h 381"/>
                  <a:gd name="T66" fmla="*/ 237 w 265"/>
                  <a:gd name="T67" fmla="*/ 13 h 381"/>
                  <a:gd name="T68" fmla="*/ 192 w 265"/>
                  <a:gd name="T69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5" h="381">
                    <a:moveTo>
                      <a:pt x="192" y="0"/>
                    </a:moveTo>
                    <a:lnTo>
                      <a:pt x="116" y="0"/>
                    </a:lnTo>
                    <a:lnTo>
                      <a:pt x="92" y="20"/>
                    </a:lnTo>
                    <a:lnTo>
                      <a:pt x="105" y="38"/>
                    </a:lnTo>
                    <a:lnTo>
                      <a:pt x="181" y="38"/>
                    </a:lnTo>
                    <a:lnTo>
                      <a:pt x="217" y="54"/>
                    </a:lnTo>
                    <a:lnTo>
                      <a:pt x="224" y="96"/>
                    </a:lnTo>
                    <a:lnTo>
                      <a:pt x="197" y="136"/>
                    </a:lnTo>
                    <a:lnTo>
                      <a:pt x="152" y="152"/>
                    </a:lnTo>
                    <a:lnTo>
                      <a:pt x="113" y="152"/>
                    </a:lnTo>
                    <a:lnTo>
                      <a:pt x="89" y="172"/>
                    </a:lnTo>
                    <a:lnTo>
                      <a:pt x="103" y="191"/>
                    </a:lnTo>
                    <a:lnTo>
                      <a:pt x="141" y="191"/>
                    </a:lnTo>
                    <a:lnTo>
                      <a:pt x="177" y="208"/>
                    </a:lnTo>
                    <a:lnTo>
                      <a:pt x="183" y="248"/>
                    </a:lnTo>
                    <a:lnTo>
                      <a:pt x="172" y="285"/>
                    </a:lnTo>
                    <a:lnTo>
                      <a:pt x="145" y="327"/>
                    </a:lnTo>
                    <a:lnTo>
                      <a:pt x="100" y="343"/>
                    </a:lnTo>
                    <a:lnTo>
                      <a:pt x="24" y="343"/>
                    </a:lnTo>
                    <a:lnTo>
                      <a:pt x="0" y="361"/>
                    </a:lnTo>
                    <a:lnTo>
                      <a:pt x="14" y="381"/>
                    </a:lnTo>
                    <a:lnTo>
                      <a:pt x="90" y="381"/>
                    </a:lnTo>
                    <a:lnTo>
                      <a:pt x="114" y="378"/>
                    </a:lnTo>
                    <a:lnTo>
                      <a:pt x="165" y="352"/>
                    </a:lnTo>
                    <a:lnTo>
                      <a:pt x="185" y="334"/>
                    </a:lnTo>
                    <a:lnTo>
                      <a:pt x="211" y="285"/>
                    </a:lnTo>
                    <a:lnTo>
                      <a:pt x="221" y="248"/>
                    </a:lnTo>
                    <a:lnTo>
                      <a:pt x="224" y="211"/>
                    </a:lnTo>
                    <a:lnTo>
                      <a:pt x="203" y="172"/>
                    </a:lnTo>
                    <a:lnTo>
                      <a:pt x="237" y="143"/>
                    </a:lnTo>
                    <a:lnTo>
                      <a:pt x="261" y="96"/>
                    </a:lnTo>
                    <a:lnTo>
                      <a:pt x="265" y="71"/>
                    </a:lnTo>
                    <a:lnTo>
                      <a:pt x="252" y="29"/>
                    </a:lnTo>
                    <a:lnTo>
                      <a:pt x="237" y="13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0" name="Freeform 2075"/>
              <p:cNvSpPr>
                <a:spLocks/>
              </p:cNvSpPr>
              <p:nvPr/>
            </p:nvSpPr>
            <p:spPr bwMode="auto">
              <a:xfrm>
                <a:off x="9334" y="6408"/>
                <a:ext cx="32" cy="90"/>
              </a:xfrm>
              <a:custGeom>
                <a:avLst/>
                <a:gdLst>
                  <a:gd name="T0" fmla="*/ 130 w 130"/>
                  <a:gd name="T1" fmla="*/ 0 h 361"/>
                  <a:gd name="T2" fmla="*/ 80 w 130"/>
                  <a:gd name="T3" fmla="*/ 45 h 361"/>
                  <a:gd name="T4" fmla="*/ 0 w 130"/>
                  <a:gd name="T5" fmla="*/ 341 h 361"/>
                  <a:gd name="T6" fmla="*/ 14 w 130"/>
                  <a:gd name="T7" fmla="*/ 361 h 361"/>
                  <a:gd name="T8" fmla="*/ 39 w 130"/>
                  <a:gd name="T9" fmla="*/ 341 h 361"/>
                  <a:gd name="T10" fmla="*/ 130 w 130"/>
                  <a:gd name="T11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361">
                    <a:moveTo>
                      <a:pt x="130" y="0"/>
                    </a:moveTo>
                    <a:lnTo>
                      <a:pt x="80" y="45"/>
                    </a:lnTo>
                    <a:lnTo>
                      <a:pt x="0" y="341"/>
                    </a:lnTo>
                    <a:lnTo>
                      <a:pt x="14" y="361"/>
                    </a:lnTo>
                    <a:lnTo>
                      <a:pt x="39" y="341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1" name="Freeform 2076"/>
              <p:cNvSpPr>
                <a:spLocks/>
              </p:cNvSpPr>
              <p:nvPr/>
            </p:nvSpPr>
            <p:spPr bwMode="auto">
              <a:xfrm>
                <a:off x="9333" y="6403"/>
                <a:ext cx="33" cy="28"/>
              </a:xfrm>
              <a:custGeom>
                <a:avLst/>
                <a:gdLst>
                  <a:gd name="T0" fmla="*/ 121 w 135"/>
                  <a:gd name="T1" fmla="*/ 0 h 114"/>
                  <a:gd name="T2" fmla="*/ 104 w 135"/>
                  <a:gd name="T3" fmla="*/ 8 h 114"/>
                  <a:gd name="T4" fmla="*/ 9 w 135"/>
                  <a:gd name="T5" fmla="*/ 82 h 114"/>
                  <a:gd name="T6" fmla="*/ 0 w 135"/>
                  <a:gd name="T7" fmla="*/ 96 h 114"/>
                  <a:gd name="T8" fmla="*/ 14 w 135"/>
                  <a:gd name="T9" fmla="*/ 114 h 114"/>
                  <a:gd name="T10" fmla="*/ 30 w 135"/>
                  <a:gd name="T11" fmla="*/ 109 h 114"/>
                  <a:gd name="T12" fmla="*/ 85 w 135"/>
                  <a:gd name="T13" fmla="*/ 65 h 114"/>
                  <a:gd name="T14" fmla="*/ 135 w 135"/>
                  <a:gd name="T15" fmla="*/ 20 h 114"/>
                  <a:gd name="T16" fmla="*/ 121 w 135"/>
                  <a:gd name="T1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5" h="114">
                    <a:moveTo>
                      <a:pt x="121" y="0"/>
                    </a:moveTo>
                    <a:lnTo>
                      <a:pt x="104" y="8"/>
                    </a:lnTo>
                    <a:lnTo>
                      <a:pt x="9" y="82"/>
                    </a:lnTo>
                    <a:lnTo>
                      <a:pt x="0" y="96"/>
                    </a:lnTo>
                    <a:lnTo>
                      <a:pt x="14" y="114"/>
                    </a:lnTo>
                    <a:lnTo>
                      <a:pt x="30" y="109"/>
                    </a:lnTo>
                    <a:lnTo>
                      <a:pt x="85" y="65"/>
                    </a:lnTo>
                    <a:lnTo>
                      <a:pt x="135" y="20"/>
                    </a:lnTo>
                    <a:lnTo>
                      <a:pt x="1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2" name="Freeform 2077"/>
              <p:cNvSpPr>
                <a:spLocks/>
              </p:cNvSpPr>
              <p:nvPr/>
            </p:nvSpPr>
            <p:spPr bwMode="auto">
              <a:xfrm>
                <a:off x="9381" y="6403"/>
                <a:ext cx="52" cy="95"/>
              </a:xfrm>
              <a:custGeom>
                <a:avLst/>
                <a:gdLst>
                  <a:gd name="T0" fmla="*/ 192 w 206"/>
                  <a:gd name="T1" fmla="*/ 0 h 381"/>
                  <a:gd name="T2" fmla="*/ 40 w 206"/>
                  <a:gd name="T3" fmla="*/ 0 h 381"/>
                  <a:gd name="T4" fmla="*/ 15 w 206"/>
                  <a:gd name="T5" fmla="*/ 20 h 381"/>
                  <a:gd name="T6" fmla="*/ 30 w 206"/>
                  <a:gd name="T7" fmla="*/ 38 h 381"/>
                  <a:gd name="T8" fmla="*/ 157 w 206"/>
                  <a:gd name="T9" fmla="*/ 38 h 381"/>
                  <a:gd name="T10" fmla="*/ 91 w 206"/>
                  <a:gd name="T11" fmla="*/ 172 h 381"/>
                  <a:gd name="T12" fmla="*/ 69 w 206"/>
                  <a:gd name="T13" fmla="*/ 172 h 381"/>
                  <a:gd name="T14" fmla="*/ 45 w 206"/>
                  <a:gd name="T15" fmla="*/ 191 h 381"/>
                  <a:gd name="T16" fmla="*/ 59 w 206"/>
                  <a:gd name="T17" fmla="*/ 209 h 381"/>
                  <a:gd name="T18" fmla="*/ 73 w 206"/>
                  <a:gd name="T19" fmla="*/ 209 h 381"/>
                  <a:gd name="T20" fmla="*/ 1 w 206"/>
                  <a:gd name="T21" fmla="*/ 358 h 381"/>
                  <a:gd name="T22" fmla="*/ 0 w 206"/>
                  <a:gd name="T23" fmla="*/ 361 h 381"/>
                  <a:gd name="T24" fmla="*/ 14 w 206"/>
                  <a:gd name="T25" fmla="*/ 381 h 381"/>
                  <a:gd name="T26" fmla="*/ 36 w 206"/>
                  <a:gd name="T27" fmla="*/ 367 h 381"/>
                  <a:gd name="T28" fmla="*/ 112 w 206"/>
                  <a:gd name="T29" fmla="*/ 209 h 381"/>
                  <a:gd name="T30" fmla="*/ 135 w 206"/>
                  <a:gd name="T31" fmla="*/ 209 h 381"/>
                  <a:gd name="T32" fmla="*/ 160 w 206"/>
                  <a:gd name="T33" fmla="*/ 191 h 381"/>
                  <a:gd name="T34" fmla="*/ 145 w 206"/>
                  <a:gd name="T35" fmla="*/ 172 h 381"/>
                  <a:gd name="T36" fmla="*/ 131 w 206"/>
                  <a:gd name="T37" fmla="*/ 172 h 381"/>
                  <a:gd name="T38" fmla="*/ 203 w 206"/>
                  <a:gd name="T39" fmla="*/ 23 h 381"/>
                  <a:gd name="T40" fmla="*/ 206 w 206"/>
                  <a:gd name="T41" fmla="*/ 18 h 381"/>
                  <a:gd name="T42" fmla="*/ 192 w 206"/>
                  <a:gd name="T43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6" h="381">
                    <a:moveTo>
                      <a:pt x="192" y="0"/>
                    </a:moveTo>
                    <a:lnTo>
                      <a:pt x="40" y="0"/>
                    </a:lnTo>
                    <a:lnTo>
                      <a:pt x="15" y="20"/>
                    </a:lnTo>
                    <a:lnTo>
                      <a:pt x="30" y="38"/>
                    </a:lnTo>
                    <a:lnTo>
                      <a:pt x="157" y="38"/>
                    </a:lnTo>
                    <a:lnTo>
                      <a:pt x="91" y="172"/>
                    </a:lnTo>
                    <a:lnTo>
                      <a:pt x="69" y="172"/>
                    </a:lnTo>
                    <a:lnTo>
                      <a:pt x="45" y="191"/>
                    </a:lnTo>
                    <a:lnTo>
                      <a:pt x="59" y="209"/>
                    </a:lnTo>
                    <a:lnTo>
                      <a:pt x="73" y="209"/>
                    </a:lnTo>
                    <a:lnTo>
                      <a:pt x="1" y="358"/>
                    </a:lnTo>
                    <a:lnTo>
                      <a:pt x="0" y="361"/>
                    </a:lnTo>
                    <a:lnTo>
                      <a:pt x="14" y="381"/>
                    </a:lnTo>
                    <a:lnTo>
                      <a:pt x="36" y="367"/>
                    </a:lnTo>
                    <a:lnTo>
                      <a:pt x="112" y="209"/>
                    </a:lnTo>
                    <a:lnTo>
                      <a:pt x="135" y="209"/>
                    </a:lnTo>
                    <a:lnTo>
                      <a:pt x="160" y="191"/>
                    </a:lnTo>
                    <a:lnTo>
                      <a:pt x="145" y="172"/>
                    </a:lnTo>
                    <a:lnTo>
                      <a:pt x="131" y="172"/>
                    </a:lnTo>
                    <a:lnTo>
                      <a:pt x="203" y="23"/>
                    </a:lnTo>
                    <a:lnTo>
                      <a:pt x="206" y="18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3" name="Freeform 2078"/>
              <p:cNvSpPr>
                <a:spLocks/>
              </p:cNvSpPr>
              <p:nvPr/>
            </p:nvSpPr>
            <p:spPr bwMode="auto">
              <a:xfrm>
                <a:off x="9490" y="6403"/>
                <a:ext cx="66" cy="95"/>
              </a:xfrm>
              <a:custGeom>
                <a:avLst/>
                <a:gdLst>
                  <a:gd name="T0" fmla="*/ 250 w 264"/>
                  <a:gd name="T1" fmla="*/ 0 h 381"/>
                  <a:gd name="T2" fmla="*/ 174 w 264"/>
                  <a:gd name="T3" fmla="*/ 0 h 381"/>
                  <a:gd name="T4" fmla="*/ 142 w 264"/>
                  <a:gd name="T5" fmla="*/ 5 h 381"/>
                  <a:gd name="T6" fmla="*/ 99 w 264"/>
                  <a:gd name="T7" fmla="*/ 27 h 381"/>
                  <a:gd name="T8" fmla="*/ 75 w 264"/>
                  <a:gd name="T9" fmla="*/ 53 h 381"/>
                  <a:gd name="T10" fmla="*/ 54 w 264"/>
                  <a:gd name="T11" fmla="*/ 96 h 381"/>
                  <a:gd name="T12" fmla="*/ 3 w 264"/>
                  <a:gd name="T13" fmla="*/ 285 h 381"/>
                  <a:gd name="T14" fmla="*/ 0 w 264"/>
                  <a:gd name="T15" fmla="*/ 318 h 381"/>
                  <a:gd name="T16" fmla="*/ 13 w 264"/>
                  <a:gd name="T17" fmla="*/ 352 h 381"/>
                  <a:gd name="T18" fmla="*/ 34 w 264"/>
                  <a:gd name="T19" fmla="*/ 372 h 381"/>
                  <a:gd name="T20" fmla="*/ 72 w 264"/>
                  <a:gd name="T21" fmla="*/ 381 h 381"/>
                  <a:gd name="T22" fmla="*/ 148 w 264"/>
                  <a:gd name="T23" fmla="*/ 381 h 381"/>
                  <a:gd name="T24" fmla="*/ 173 w 264"/>
                  <a:gd name="T25" fmla="*/ 361 h 381"/>
                  <a:gd name="T26" fmla="*/ 159 w 264"/>
                  <a:gd name="T27" fmla="*/ 343 h 381"/>
                  <a:gd name="T28" fmla="*/ 83 w 264"/>
                  <a:gd name="T29" fmla="*/ 343 h 381"/>
                  <a:gd name="T30" fmla="*/ 81 w 264"/>
                  <a:gd name="T31" fmla="*/ 343 h 381"/>
                  <a:gd name="T32" fmla="*/ 47 w 264"/>
                  <a:gd name="T33" fmla="*/ 327 h 381"/>
                  <a:gd name="T34" fmla="*/ 47 w 264"/>
                  <a:gd name="T35" fmla="*/ 325 h 381"/>
                  <a:gd name="T36" fmla="*/ 41 w 264"/>
                  <a:gd name="T37" fmla="*/ 285 h 381"/>
                  <a:gd name="T38" fmla="*/ 92 w 264"/>
                  <a:gd name="T39" fmla="*/ 96 h 381"/>
                  <a:gd name="T40" fmla="*/ 107 w 264"/>
                  <a:gd name="T41" fmla="*/ 66 h 381"/>
                  <a:gd name="T42" fmla="*/ 123 w 264"/>
                  <a:gd name="T43" fmla="*/ 52 h 381"/>
                  <a:gd name="T44" fmla="*/ 164 w 264"/>
                  <a:gd name="T45" fmla="*/ 38 h 381"/>
                  <a:gd name="T46" fmla="*/ 240 w 264"/>
                  <a:gd name="T47" fmla="*/ 38 h 381"/>
                  <a:gd name="T48" fmla="*/ 264 w 264"/>
                  <a:gd name="T49" fmla="*/ 20 h 381"/>
                  <a:gd name="T50" fmla="*/ 250 w 264"/>
                  <a:gd name="T51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64" h="381">
                    <a:moveTo>
                      <a:pt x="250" y="0"/>
                    </a:moveTo>
                    <a:lnTo>
                      <a:pt x="174" y="0"/>
                    </a:lnTo>
                    <a:lnTo>
                      <a:pt x="142" y="5"/>
                    </a:lnTo>
                    <a:lnTo>
                      <a:pt x="99" y="27"/>
                    </a:lnTo>
                    <a:lnTo>
                      <a:pt x="75" y="53"/>
                    </a:lnTo>
                    <a:lnTo>
                      <a:pt x="54" y="96"/>
                    </a:lnTo>
                    <a:lnTo>
                      <a:pt x="3" y="285"/>
                    </a:lnTo>
                    <a:lnTo>
                      <a:pt x="0" y="318"/>
                    </a:lnTo>
                    <a:lnTo>
                      <a:pt x="13" y="352"/>
                    </a:lnTo>
                    <a:lnTo>
                      <a:pt x="34" y="372"/>
                    </a:lnTo>
                    <a:lnTo>
                      <a:pt x="72" y="381"/>
                    </a:lnTo>
                    <a:lnTo>
                      <a:pt x="148" y="381"/>
                    </a:lnTo>
                    <a:lnTo>
                      <a:pt x="173" y="361"/>
                    </a:lnTo>
                    <a:lnTo>
                      <a:pt x="159" y="343"/>
                    </a:lnTo>
                    <a:lnTo>
                      <a:pt x="83" y="343"/>
                    </a:lnTo>
                    <a:lnTo>
                      <a:pt x="81" y="343"/>
                    </a:lnTo>
                    <a:lnTo>
                      <a:pt x="47" y="327"/>
                    </a:lnTo>
                    <a:lnTo>
                      <a:pt x="47" y="325"/>
                    </a:lnTo>
                    <a:lnTo>
                      <a:pt x="41" y="285"/>
                    </a:lnTo>
                    <a:lnTo>
                      <a:pt x="92" y="96"/>
                    </a:lnTo>
                    <a:lnTo>
                      <a:pt x="107" y="66"/>
                    </a:lnTo>
                    <a:lnTo>
                      <a:pt x="123" y="52"/>
                    </a:lnTo>
                    <a:lnTo>
                      <a:pt x="164" y="38"/>
                    </a:lnTo>
                    <a:lnTo>
                      <a:pt x="240" y="38"/>
                    </a:lnTo>
                    <a:lnTo>
                      <a:pt x="264" y="20"/>
                    </a:lnTo>
                    <a:lnTo>
                      <a:pt x="2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4" name="Freeform 2079"/>
              <p:cNvSpPr>
                <a:spLocks/>
              </p:cNvSpPr>
              <p:nvPr/>
            </p:nvSpPr>
            <p:spPr bwMode="auto">
              <a:xfrm>
                <a:off x="9600" y="6408"/>
                <a:ext cx="32" cy="90"/>
              </a:xfrm>
              <a:custGeom>
                <a:avLst/>
                <a:gdLst>
                  <a:gd name="T0" fmla="*/ 129 w 129"/>
                  <a:gd name="T1" fmla="*/ 0 h 361"/>
                  <a:gd name="T2" fmla="*/ 87 w 129"/>
                  <a:gd name="T3" fmla="*/ 18 h 361"/>
                  <a:gd name="T4" fmla="*/ 0 w 129"/>
                  <a:gd name="T5" fmla="*/ 341 h 361"/>
                  <a:gd name="T6" fmla="*/ 13 w 129"/>
                  <a:gd name="T7" fmla="*/ 361 h 361"/>
                  <a:gd name="T8" fmla="*/ 38 w 129"/>
                  <a:gd name="T9" fmla="*/ 341 h 361"/>
                  <a:gd name="T10" fmla="*/ 129 w 129"/>
                  <a:gd name="T11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361">
                    <a:moveTo>
                      <a:pt x="129" y="0"/>
                    </a:moveTo>
                    <a:lnTo>
                      <a:pt x="87" y="18"/>
                    </a:lnTo>
                    <a:lnTo>
                      <a:pt x="0" y="341"/>
                    </a:lnTo>
                    <a:lnTo>
                      <a:pt x="13" y="361"/>
                    </a:lnTo>
                    <a:lnTo>
                      <a:pt x="38" y="341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5" name="Freeform 2080"/>
              <p:cNvSpPr>
                <a:spLocks/>
              </p:cNvSpPr>
              <p:nvPr/>
            </p:nvSpPr>
            <p:spPr bwMode="auto">
              <a:xfrm>
                <a:off x="9552" y="6403"/>
                <a:ext cx="80" cy="95"/>
              </a:xfrm>
              <a:custGeom>
                <a:avLst/>
                <a:gdLst>
                  <a:gd name="T0" fmla="*/ 305 w 319"/>
                  <a:gd name="T1" fmla="*/ 0 h 381"/>
                  <a:gd name="T2" fmla="*/ 116 w 319"/>
                  <a:gd name="T3" fmla="*/ 0 h 381"/>
                  <a:gd name="T4" fmla="*/ 91 w 319"/>
                  <a:gd name="T5" fmla="*/ 20 h 381"/>
                  <a:gd name="T6" fmla="*/ 0 w 319"/>
                  <a:gd name="T7" fmla="*/ 361 h 381"/>
                  <a:gd name="T8" fmla="*/ 14 w 319"/>
                  <a:gd name="T9" fmla="*/ 381 h 381"/>
                  <a:gd name="T10" fmla="*/ 37 w 319"/>
                  <a:gd name="T11" fmla="*/ 361 h 381"/>
                  <a:gd name="T12" fmla="*/ 125 w 319"/>
                  <a:gd name="T13" fmla="*/ 38 h 381"/>
                  <a:gd name="T14" fmla="*/ 277 w 319"/>
                  <a:gd name="T15" fmla="*/ 38 h 381"/>
                  <a:gd name="T16" fmla="*/ 319 w 319"/>
                  <a:gd name="T17" fmla="*/ 20 h 381"/>
                  <a:gd name="T18" fmla="*/ 305 w 319"/>
                  <a:gd name="T19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9" h="381">
                    <a:moveTo>
                      <a:pt x="305" y="0"/>
                    </a:moveTo>
                    <a:lnTo>
                      <a:pt x="116" y="0"/>
                    </a:lnTo>
                    <a:lnTo>
                      <a:pt x="91" y="20"/>
                    </a:lnTo>
                    <a:lnTo>
                      <a:pt x="0" y="361"/>
                    </a:lnTo>
                    <a:lnTo>
                      <a:pt x="14" y="381"/>
                    </a:lnTo>
                    <a:lnTo>
                      <a:pt x="37" y="361"/>
                    </a:lnTo>
                    <a:lnTo>
                      <a:pt x="125" y="38"/>
                    </a:lnTo>
                    <a:lnTo>
                      <a:pt x="277" y="38"/>
                    </a:lnTo>
                    <a:lnTo>
                      <a:pt x="319" y="20"/>
                    </a:lnTo>
                    <a:lnTo>
                      <a:pt x="30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6" name="Freeform 2081"/>
              <p:cNvSpPr>
                <a:spLocks/>
              </p:cNvSpPr>
              <p:nvPr/>
            </p:nvSpPr>
            <p:spPr bwMode="auto">
              <a:xfrm>
                <a:off x="9676" y="6408"/>
                <a:ext cx="32" cy="90"/>
              </a:xfrm>
              <a:custGeom>
                <a:avLst/>
                <a:gdLst>
                  <a:gd name="T0" fmla="*/ 129 w 129"/>
                  <a:gd name="T1" fmla="*/ 0 h 361"/>
                  <a:gd name="T2" fmla="*/ 87 w 129"/>
                  <a:gd name="T3" fmla="*/ 18 h 361"/>
                  <a:gd name="T4" fmla="*/ 0 w 129"/>
                  <a:gd name="T5" fmla="*/ 341 h 361"/>
                  <a:gd name="T6" fmla="*/ 13 w 129"/>
                  <a:gd name="T7" fmla="*/ 361 h 361"/>
                  <a:gd name="T8" fmla="*/ 38 w 129"/>
                  <a:gd name="T9" fmla="*/ 341 h 361"/>
                  <a:gd name="T10" fmla="*/ 129 w 129"/>
                  <a:gd name="T11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9" h="361">
                    <a:moveTo>
                      <a:pt x="129" y="0"/>
                    </a:moveTo>
                    <a:lnTo>
                      <a:pt x="87" y="18"/>
                    </a:lnTo>
                    <a:lnTo>
                      <a:pt x="0" y="341"/>
                    </a:lnTo>
                    <a:lnTo>
                      <a:pt x="13" y="361"/>
                    </a:lnTo>
                    <a:lnTo>
                      <a:pt x="38" y="341"/>
                    </a:lnTo>
                    <a:lnTo>
                      <a:pt x="1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7" name="Freeform 2082"/>
              <p:cNvSpPr>
                <a:spLocks/>
              </p:cNvSpPr>
              <p:nvPr/>
            </p:nvSpPr>
            <p:spPr bwMode="auto">
              <a:xfrm>
                <a:off x="9628" y="6403"/>
                <a:ext cx="80" cy="95"/>
              </a:xfrm>
              <a:custGeom>
                <a:avLst/>
                <a:gdLst>
                  <a:gd name="T0" fmla="*/ 306 w 319"/>
                  <a:gd name="T1" fmla="*/ 0 h 381"/>
                  <a:gd name="T2" fmla="*/ 116 w 319"/>
                  <a:gd name="T3" fmla="*/ 0 h 381"/>
                  <a:gd name="T4" fmla="*/ 91 w 319"/>
                  <a:gd name="T5" fmla="*/ 20 h 381"/>
                  <a:gd name="T6" fmla="*/ 0 w 319"/>
                  <a:gd name="T7" fmla="*/ 361 h 381"/>
                  <a:gd name="T8" fmla="*/ 14 w 319"/>
                  <a:gd name="T9" fmla="*/ 381 h 381"/>
                  <a:gd name="T10" fmla="*/ 38 w 319"/>
                  <a:gd name="T11" fmla="*/ 361 h 381"/>
                  <a:gd name="T12" fmla="*/ 125 w 319"/>
                  <a:gd name="T13" fmla="*/ 38 h 381"/>
                  <a:gd name="T14" fmla="*/ 277 w 319"/>
                  <a:gd name="T15" fmla="*/ 38 h 381"/>
                  <a:gd name="T16" fmla="*/ 319 w 319"/>
                  <a:gd name="T17" fmla="*/ 20 h 381"/>
                  <a:gd name="T18" fmla="*/ 306 w 319"/>
                  <a:gd name="T19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9" h="381">
                    <a:moveTo>
                      <a:pt x="306" y="0"/>
                    </a:moveTo>
                    <a:lnTo>
                      <a:pt x="116" y="0"/>
                    </a:lnTo>
                    <a:lnTo>
                      <a:pt x="91" y="20"/>
                    </a:lnTo>
                    <a:lnTo>
                      <a:pt x="0" y="361"/>
                    </a:lnTo>
                    <a:lnTo>
                      <a:pt x="14" y="381"/>
                    </a:lnTo>
                    <a:lnTo>
                      <a:pt x="38" y="361"/>
                    </a:lnTo>
                    <a:lnTo>
                      <a:pt x="125" y="38"/>
                    </a:lnTo>
                    <a:lnTo>
                      <a:pt x="277" y="38"/>
                    </a:lnTo>
                    <a:lnTo>
                      <a:pt x="319" y="20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8" name="Freeform 2083"/>
              <p:cNvSpPr>
                <a:spLocks/>
              </p:cNvSpPr>
              <p:nvPr/>
            </p:nvSpPr>
            <p:spPr bwMode="auto">
              <a:xfrm>
                <a:off x="9726" y="6403"/>
                <a:ext cx="59" cy="95"/>
              </a:xfrm>
              <a:custGeom>
                <a:avLst/>
                <a:gdLst>
                  <a:gd name="T0" fmla="*/ 219 w 233"/>
                  <a:gd name="T1" fmla="*/ 0 h 381"/>
                  <a:gd name="T2" fmla="*/ 202 w 233"/>
                  <a:gd name="T3" fmla="*/ 7 h 381"/>
                  <a:gd name="T4" fmla="*/ 0 w 233"/>
                  <a:gd name="T5" fmla="*/ 180 h 381"/>
                  <a:gd name="T6" fmla="*/ 48 w 233"/>
                  <a:gd name="T7" fmla="*/ 182 h 381"/>
                  <a:gd name="T8" fmla="*/ 103 w 233"/>
                  <a:gd name="T9" fmla="*/ 371 h 381"/>
                  <a:gd name="T10" fmla="*/ 117 w 233"/>
                  <a:gd name="T11" fmla="*/ 381 h 381"/>
                  <a:gd name="T12" fmla="*/ 132 w 233"/>
                  <a:gd name="T13" fmla="*/ 374 h 381"/>
                  <a:gd name="T14" fmla="*/ 141 w 233"/>
                  <a:gd name="T15" fmla="*/ 361 h 381"/>
                  <a:gd name="T16" fmla="*/ 141 w 233"/>
                  <a:gd name="T17" fmla="*/ 352 h 381"/>
                  <a:gd name="T18" fmla="*/ 84 w 233"/>
                  <a:gd name="T19" fmla="*/ 152 h 381"/>
                  <a:gd name="T20" fmla="*/ 224 w 233"/>
                  <a:gd name="T21" fmla="*/ 32 h 381"/>
                  <a:gd name="T22" fmla="*/ 233 w 233"/>
                  <a:gd name="T23" fmla="*/ 20 h 381"/>
                  <a:gd name="T24" fmla="*/ 219 w 233"/>
                  <a:gd name="T25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3" h="381">
                    <a:moveTo>
                      <a:pt x="219" y="0"/>
                    </a:moveTo>
                    <a:lnTo>
                      <a:pt x="202" y="7"/>
                    </a:lnTo>
                    <a:lnTo>
                      <a:pt x="0" y="180"/>
                    </a:lnTo>
                    <a:lnTo>
                      <a:pt x="48" y="182"/>
                    </a:lnTo>
                    <a:lnTo>
                      <a:pt x="103" y="371"/>
                    </a:lnTo>
                    <a:lnTo>
                      <a:pt x="117" y="381"/>
                    </a:lnTo>
                    <a:lnTo>
                      <a:pt x="132" y="374"/>
                    </a:lnTo>
                    <a:lnTo>
                      <a:pt x="141" y="361"/>
                    </a:lnTo>
                    <a:lnTo>
                      <a:pt x="141" y="352"/>
                    </a:lnTo>
                    <a:lnTo>
                      <a:pt x="84" y="152"/>
                    </a:lnTo>
                    <a:lnTo>
                      <a:pt x="224" y="32"/>
                    </a:lnTo>
                    <a:lnTo>
                      <a:pt x="233" y="20"/>
                    </a:lnTo>
                    <a:lnTo>
                      <a:pt x="2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29" name="Freeform 2084"/>
              <p:cNvSpPr>
                <a:spLocks/>
              </p:cNvSpPr>
              <p:nvPr/>
            </p:nvSpPr>
            <p:spPr bwMode="auto">
              <a:xfrm>
                <a:off x="9704" y="6403"/>
                <a:ext cx="34" cy="95"/>
              </a:xfrm>
              <a:custGeom>
                <a:avLst/>
                <a:gdLst>
                  <a:gd name="T0" fmla="*/ 116 w 135"/>
                  <a:gd name="T1" fmla="*/ 0 h 381"/>
                  <a:gd name="T2" fmla="*/ 91 w 135"/>
                  <a:gd name="T3" fmla="*/ 20 h 381"/>
                  <a:gd name="T4" fmla="*/ 0 w 135"/>
                  <a:gd name="T5" fmla="*/ 361 h 381"/>
                  <a:gd name="T6" fmla="*/ 14 w 135"/>
                  <a:gd name="T7" fmla="*/ 381 h 381"/>
                  <a:gd name="T8" fmla="*/ 38 w 135"/>
                  <a:gd name="T9" fmla="*/ 361 h 381"/>
                  <a:gd name="T10" fmla="*/ 72 w 135"/>
                  <a:gd name="T11" fmla="*/ 236 h 381"/>
                  <a:gd name="T12" fmla="*/ 135 w 135"/>
                  <a:gd name="T13" fmla="*/ 182 h 381"/>
                  <a:gd name="T14" fmla="*/ 87 w 135"/>
                  <a:gd name="T15" fmla="*/ 180 h 381"/>
                  <a:gd name="T16" fmla="*/ 130 w 135"/>
                  <a:gd name="T17" fmla="*/ 20 h 381"/>
                  <a:gd name="T18" fmla="*/ 116 w 135"/>
                  <a:gd name="T19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381">
                    <a:moveTo>
                      <a:pt x="116" y="0"/>
                    </a:moveTo>
                    <a:lnTo>
                      <a:pt x="91" y="20"/>
                    </a:lnTo>
                    <a:lnTo>
                      <a:pt x="0" y="361"/>
                    </a:lnTo>
                    <a:lnTo>
                      <a:pt x="14" y="381"/>
                    </a:lnTo>
                    <a:lnTo>
                      <a:pt x="38" y="361"/>
                    </a:lnTo>
                    <a:lnTo>
                      <a:pt x="72" y="236"/>
                    </a:lnTo>
                    <a:lnTo>
                      <a:pt x="135" y="182"/>
                    </a:lnTo>
                    <a:lnTo>
                      <a:pt x="87" y="180"/>
                    </a:lnTo>
                    <a:lnTo>
                      <a:pt x="130" y="2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0" name="Freeform 2085"/>
              <p:cNvSpPr>
                <a:spLocks/>
              </p:cNvSpPr>
              <p:nvPr/>
            </p:nvSpPr>
            <p:spPr bwMode="auto">
              <a:xfrm>
                <a:off x="8879" y="5931"/>
                <a:ext cx="8" cy="17"/>
              </a:xfrm>
              <a:custGeom>
                <a:avLst/>
                <a:gdLst>
                  <a:gd name="T0" fmla="*/ 34 w 34"/>
                  <a:gd name="T1" fmla="*/ 35 h 68"/>
                  <a:gd name="T2" fmla="*/ 34 w 34"/>
                  <a:gd name="T3" fmla="*/ 68 h 68"/>
                  <a:gd name="T4" fmla="*/ 24 w 34"/>
                  <a:gd name="T5" fmla="*/ 67 h 68"/>
                  <a:gd name="T6" fmla="*/ 13 w 34"/>
                  <a:gd name="T7" fmla="*/ 62 h 68"/>
                  <a:gd name="T8" fmla="*/ 7 w 34"/>
                  <a:gd name="T9" fmla="*/ 55 h 68"/>
                  <a:gd name="T10" fmla="*/ 2 w 34"/>
                  <a:gd name="T11" fmla="*/ 45 h 68"/>
                  <a:gd name="T12" fmla="*/ 0 w 34"/>
                  <a:gd name="T13" fmla="*/ 35 h 68"/>
                  <a:gd name="T14" fmla="*/ 2 w 34"/>
                  <a:gd name="T15" fmla="*/ 24 h 68"/>
                  <a:gd name="T16" fmla="*/ 7 w 34"/>
                  <a:gd name="T17" fmla="*/ 14 h 68"/>
                  <a:gd name="T18" fmla="*/ 13 w 34"/>
                  <a:gd name="T19" fmla="*/ 7 h 68"/>
                  <a:gd name="T20" fmla="*/ 24 w 34"/>
                  <a:gd name="T21" fmla="*/ 2 h 68"/>
                  <a:gd name="T22" fmla="*/ 34 w 34"/>
                  <a:gd name="T23" fmla="*/ 0 h 68"/>
                  <a:gd name="T24" fmla="*/ 34 w 34"/>
                  <a:gd name="T25" fmla="*/ 3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68">
                    <a:moveTo>
                      <a:pt x="34" y="35"/>
                    </a:moveTo>
                    <a:lnTo>
                      <a:pt x="34" y="68"/>
                    </a:lnTo>
                    <a:lnTo>
                      <a:pt x="24" y="67"/>
                    </a:lnTo>
                    <a:lnTo>
                      <a:pt x="13" y="62"/>
                    </a:lnTo>
                    <a:lnTo>
                      <a:pt x="7" y="55"/>
                    </a:lnTo>
                    <a:lnTo>
                      <a:pt x="2" y="45"/>
                    </a:lnTo>
                    <a:lnTo>
                      <a:pt x="0" y="35"/>
                    </a:lnTo>
                    <a:lnTo>
                      <a:pt x="2" y="24"/>
                    </a:lnTo>
                    <a:lnTo>
                      <a:pt x="7" y="14"/>
                    </a:lnTo>
                    <a:lnTo>
                      <a:pt x="13" y="7"/>
                    </a:lnTo>
                    <a:lnTo>
                      <a:pt x="24" y="2"/>
                    </a:lnTo>
                    <a:lnTo>
                      <a:pt x="34" y="0"/>
                    </a:lnTo>
                    <a:lnTo>
                      <a:pt x="34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1" name="Freeform 2086"/>
              <p:cNvSpPr>
                <a:spLocks/>
              </p:cNvSpPr>
              <p:nvPr/>
            </p:nvSpPr>
            <p:spPr bwMode="auto">
              <a:xfrm>
                <a:off x="8879" y="5931"/>
                <a:ext cx="8" cy="17"/>
              </a:xfrm>
              <a:custGeom>
                <a:avLst/>
                <a:gdLst>
                  <a:gd name="T0" fmla="*/ 34 w 34"/>
                  <a:gd name="T1" fmla="*/ 68 h 68"/>
                  <a:gd name="T2" fmla="*/ 24 w 34"/>
                  <a:gd name="T3" fmla="*/ 67 h 68"/>
                  <a:gd name="T4" fmla="*/ 13 w 34"/>
                  <a:gd name="T5" fmla="*/ 62 h 68"/>
                  <a:gd name="T6" fmla="*/ 7 w 34"/>
                  <a:gd name="T7" fmla="*/ 55 h 68"/>
                  <a:gd name="T8" fmla="*/ 2 w 34"/>
                  <a:gd name="T9" fmla="*/ 45 h 68"/>
                  <a:gd name="T10" fmla="*/ 0 w 34"/>
                  <a:gd name="T11" fmla="*/ 35 h 68"/>
                  <a:gd name="T12" fmla="*/ 2 w 34"/>
                  <a:gd name="T13" fmla="*/ 24 h 68"/>
                  <a:gd name="T14" fmla="*/ 7 w 34"/>
                  <a:gd name="T15" fmla="*/ 14 h 68"/>
                  <a:gd name="T16" fmla="*/ 13 w 34"/>
                  <a:gd name="T17" fmla="*/ 7 h 68"/>
                  <a:gd name="T18" fmla="*/ 24 w 34"/>
                  <a:gd name="T19" fmla="*/ 2 h 68"/>
                  <a:gd name="T20" fmla="*/ 34 w 34"/>
                  <a:gd name="T2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68">
                    <a:moveTo>
                      <a:pt x="34" y="68"/>
                    </a:moveTo>
                    <a:lnTo>
                      <a:pt x="24" y="67"/>
                    </a:lnTo>
                    <a:lnTo>
                      <a:pt x="13" y="62"/>
                    </a:lnTo>
                    <a:lnTo>
                      <a:pt x="7" y="55"/>
                    </a:lnTo>
                    <a:lnTo>
                      <a:pt x="2" y="45"/>
                    </a:lnTo>
                    <a:lnTo>
                      <a:pt x="0" y="35"/>
                    </a:lnTo>
                    <a:lnTo>
                      <a:pt x="2" y="24"/>
                    </a:lnTo>
                    <a:lnTo>
                      <a:pt x="7" y="14"/>
                    </a:lnTo>
                    <a:lnTo>
                      <a:pt x="13" y="7"/>
                    </a:lnTo>
                    <a:lnTo>
                      <a:pt x="24" y="2"/>
                    </a:lnTo>
                    <a:lnTo>
                      <a:pt x="3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2" name="Freeform 2087"/>
              <p:cNvSpPr>
                <a:spLocks/>
              </p:cNvSpPr>
              <p:nvPr/>
            </p:nvSpPr>
            <p:spPr bwMode="auto">
              <a:xfrm>
                <a:off x="8887" y="5931"/>
                <a:ext cx="951" cy="17"/>
              </a:xfrm>
              <a:custGeom>
                <a:avLst/>
                <a:gdLst>
                  <a:gd name="T0" fmla="*/ 0 w 3802"/>
                  <a:gd name="T1" fmla="*/ 0 h 68"/>
                  <a:gd name="T2" fmla="*/ 0 w 3802"/>
                  <a:gd name="T3" fmla="*/ 35 h 68"/>
                  <a:gd name="T4" fmla="*/ 0 w 3802"/>
                  <a:gd name="T5" fmla="*/ 68 h 68"/>
                  <a:gd name="T6" fmla="*/ 3802 w 3802"/>
                  <a:gd name="T7" fmla="*/ 68 h 68"/>
                  <a:gd name="T8" fmla="*/ 3802 w 3802"/>
                  <a:gd name="T9" fmla="*/ 35 h 68"/>
                  <a:gd name="T10" fmla="*/ 3802 w 3802"/>
                  <a:gd name="T11" fmla="*/ 0 h 68"/>
                  <a:gd name="T12" fmla="*/ 0 w 3802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02" h="68">
                    <a:moveTo>
                      <a:pt x="0" y="0"/>
                    </a:moveTo>
                    <a:lnTo>
                      <a:pt x="0" y="35"/>
                    </a:lnTo>
                    <a:lnTo>
                      <a:pt x="0" y="68"/>
                    </a:lnTo>
                    <a:lnTo>
                      <a:pt x="3802" y="68"/>
                    </a:lnTo>
                    <a:lnTo>
                      <a:pt x="3802" y="35"/>
                    </a:lnTo>
                    <a:lnTo>
                      <a:pt x="380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3" name="Freeform 2088"/>
              <p:cNvSpPr>
                <a:spLocks/>
              </p:cNvSpPr>
              <p:nvPr/>
            </p:nvSpPr>
            <p:spPr bwMode="auto">
              <a:xfrm>
                <a:off x="8887" y="5931"/>
                <a:ext cx="951" cy="17"/>
              </a:xfrm>
              <a:custGeom>
                <a:avLst/>
                <a:gdLst>
                  <a:gd name="T0" fmla="*/ 0 w 3802"/>
                  <a:gd name="T1" fmla="*/ 0 h 68"/>
                  <a:gd name="T2" fmla="*/ 0 w 3802"/>
                  <a:gd name="T3" fmla="*/ 35 h 68"/>
                  <a:gd name="T4" fmla="*/ 0 w 3802"/>
                  <a:gd name="T5" fmla="*/ 68 h 68"/>
                  <a:gd name="T6" fmla="*/ 3802 w 3802"/>
                  <a:gd name="T7" fmla="*/ 68 h 68"/>
                  <a:gd name="T8" fmla="*/ 3802 w 3802"/>
                  <a:gd name="T9" fmla="*/ 35 h 68"/>
                  <a:gd name="T10" fmla="*/ 3802 w 3802"/>
                  <a:gd name="T11" fmla="*/ 0 h 68"/>
                  <a:gd name="T12" fmla="*/ 0 w 3802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02" h="68">
                    <a:moveTo>
                      <a:pt x="0" y="0"/>
                    </a:moveTo>
                    <a:lnTo>
                      <a:pt x="0" y="35"/>
                    </a:lnTo>
                    <a:lnTo>
                      <a:pt x="0" y="68"/>
                    </a:lnTo>
                    <a:lnTo>
                      <a:pt x="3802" y="68"/>
                    </a:lnTo>
                    <a:lnTo>
                      <a:pt x="3802" y="35"/>
                    </a:lnTo>
                    <a:lnTo>
                      <a:pt x="3802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4" name="Freeform 2089"/>
              <p:cNvSpPr>
                <a:spLocks/>
              </p:cNvSpPr>
              <p:nvPr/>
            </p:nvSpPr>
            <p:spPr bwMode="auto">
              <a:xfrm>
                <a:off x="9838" y="5931"/>
                <a:ext cx="8" cy="17"/>
              </a:xfrm>
              <a:custGeom>
                <a:avLst/>
                <a:gdLst>
                  <a:gd name="T0" fmla="*/ 0 w 35"/>
                  <a:gd name="T1" fmla="*/ 35 h 68"/>
                  <a:gd name="T2" fmla="*/ 0 w 35"/>
                  <a:gd name="T3" fmla="*/ 0 h 68"/>
                  <a:gd name="T4" fmla="*/ 10 w 35"/>
                  <a:gd name="T5" fmla="*/ 2 h 68"/>
                  <a:gd name="T6" fmla="*/ 20 w 35"/>
                  <a:gd name="T7" fmla="*/ 7 h 68"/>
                  <a:gd name="T8" fmla="*/ 27 w 35"/>
                  <a:gd name="T9" fmla="*/ 14 h 68"/>
                  <a:gd name="T10" fmla="*/ 32 w 35"/>
                  <a:gd name="T11" fmla="*/ 24 h 68"/>
                  <a:gd name="T12" fmla="*/ 35 w 35"/>
                  <a:gd name="T13" fmla="*/ 35 h 68"/>
                  <a:gd name="T14" fmla="*/ 32 w 35"/>
                  <a:gd name="T15" fmla="*/ 45 h 68"/>
                  <a:gd name="T16" fmla="*/ 27 w 35"/>
                  <a:gd name="T17" fmla="*/ 55 h 68"/>
                  <a:gd name="T18" fmla="*/ 20 w 35"/>
                  <a:gd name="T19" fmla="*/ 62 h 68"/>
                  <a:gd name="T20" fmla="*/ 10 w 35"/>
                  <a:gd name="T21" fmla="*/ 67 h 68"/>
                  <a:gd name="T22" fmla="*/ 0 w 35"/>
                  <a:gd name="T23" fmla="*/ 68 h 68"/>
                  <a:gd name="T24" fmla="*/ 0 w 35"/>
                  <a:gd name="T25" fmla="*/ 35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68">
                    <a:moveTo>
                      <a:pt x="0" y="35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7"/>
                    </a:lnTo>
                    <a:lnTo>
                      <a:pt x="27" y="14"/>
                    </a:lnTo>
                    <a:lnTo>
                      <a:pt x="32" y="24"/>
                    </a:lnTo>
                    <a:lnTo>
                      <a:pt x="35" y="35"/>
                    </a:lnTo>
                    <a:lnTo>
                      <a:pt x="32" y="45"/>
                    </a:lnTo>
                    <a:lnTo>
                      <a:pt x="27" y="55"/>
                    </a:lnTo>
                    <a:lnTo>
                      <a:pt x="20" y="62"/>
                    </a:lnTo>
                    <a:lnTo>
                      <a:pt x="10" y="67"/>
                    </a:lnTo>
                    <a:lnTo>
                      <a:pt x="0" y="68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5" name="Freeform 2090"/>
              <p:cNvSpPr>
                <a:spLocks/>
              </p:cNvSpPr>
              <p:nvPr/>
            </p:nvSpPr>
            <p:spPr bwMode="auto">
              <a:xfrm>
                <a:off x="9838" y="5931"/>
                <a:ext cx="8" cy="17"/>
              </a:xfrm>
              <a:custGeom>
                <a:avLst/>
                <a:gdLst>
                  <a:gd name="T0" fmla="*/ 0 w 35"/>
                  <a:gd name="T1" fmla="*/ 0 h 68"/>
                  <a:gd name="T2" fmla="*/ 10 w 35"/>
                  <a:gd name="T3" fmla="*/ 2 h 68"/>
                  <a:gd name="T4" fmla="*/ 20 w 35"/>
                  <a:gd name="T5" fmla="*/ 7 h 68"/>
                  <a:gd name="T6" fmla="*/ 27 w 35"/>
                  <a:gd name="T7" fmla="*/ 14 h 68"/>
                  <a:gd name="T8" fmla="*/ 32 w 35"/>
                  <a:gd name="T9" fmla="*/ 24 h 68"/>
                  <a:gd name="T10" fmla="*/ 35 w 35"/>
                  <a:gd name="T11" fmla="*/ 35 h 68"/>
                  <a:gd name="T12" fmla="*/ 32 w 35"/>
                  <a:gd name="T13" fmla="*/ 45 h 68"/>
                  <a:gd name="T14" fmla="*/ 27 w 35"/>
                  <a:gd name="T15" fmla="*/ 55 h 68"/>
                  <a:gd name="T16" fmla="*/ 20 w 35"/>
                  <a:gd name="T17" fmla="*/ 62 h 68"/>
                  <a:gd name="T18" fmla="*/ 10 w 35"/>
                  <a:gd name="T19" fmla="*/ 67 h 68"/>
                  <a:gd name="T20" fmla="*/ 0 w 35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68">
                    <a:moveTo>
                      <a:pt x="0" y="0"/>
                    </a:moveTo>
                    <a:lnTo>
                      <a:pt x="10" y="2"/>
                    </a:lnTo>
                    <a:lnTo>
                      <a:pt x="20" y="7"/>
                    </a:lnTo>
                    <a:lnTo>
                      <a:pt x="27" y="14"/>
                    </a:lnTo>
                    <a:lnTo>
                      <a:pt x="32" y="24"/>
                    </a:lnTo>
                    <a:lnTo>
                      <a:pt x="35" y="35"/>
                    </a:lnTo>
                    <a:lnTo>
                      <a:pt x="32" y="45"/>
                    </a:lnTo>
                    <a:lnTo>
                      <a:pt x="27" y="55"/>
                    </a:lnTo>
                    <a:lnTo>
                      <a:pt x="20" y="62"/>
                    </a:lnTo>
                    <a:lnTo>
                      <a:pt x="10" y="67"/>
                    </a:lnTo>
                    <a:lnTo>
                      <a:pt x="0" y="6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6" name="Freeform 2091"/>
              <p:cNvSpPr>
                <a:spLocks/>
              </p:cNvSpPr>
              <p:nvPr/>
            </p:nvSpPr>
            <p:spPr bwMode="auto">
              <a:xfrm>
                <a:off x="9248" y="5876"/>
                <a:ext cx="11" cy="36"/>
              </a:xfrm>
              <a:custGeom>
                <a:avLst/>
                <a:gdLst>
                  <a:gd name="T0" fmla="*/ 36 w 45"/>
                  <a:gd name="T1" fmla="*/ 0 h 145"/>
                  <a:gd name="T2" fmla="*/ 0 w 45"/>
                  <a:gd name="T3" fmla="*/ 137 h 145"/>
                  <a:gd name="T4" fmla="*/ 5 w 45"/>
                  <a:gd name="T5" fmla="*/ 145 h 145"/>
                  <a:gd name="T6" fmla="*/ 16 w 45"/>
                  <a:gd name="T7" fmla="*/ 137 h 145"/>
                  <a:gd name="T8" fmla="*/ 45 w 45"/>
                  <a:gd name="T9" fmla="*/ 26 h 145"/>
                  <a:gd name="T10" fmla="*/ 36 w 45"/>
                  <a:gd name="T11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" h="145">
                    <a:moveTo>
                      <a:pt x="36" y="0"/>
                    </a:moveTo>
                    <a:lnTo>
                      <a:pt x="0" y="137"/>
                    </a:lnTo>
                    <a:lnTo>
                      <a:pt x="5" y="145"/>
                    </a:lnTo>
                    <a:lnTo>
                      <a:pt x="16" y="137"/>
                    </a:lnTo>
                    <a:lnTo>
                      <a:pt x="45" y="26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7" name="Freeform 2092"/>
              <p:cNvSpPr>
                <a:spLocks/>
              </p:cNvSpPr>
              <p:nvPr/>
            </p:nvSpPr>
            <p:spPr bwMode="auto">
              <a:xfrm>
                <a:off x="9270" y="5876"/>
                <a:ext cx="13" cy="36"/>
              </a:xfrm>
              <a:custGeom>
                <a:avLst/>
                <a:gdLst>
                  <a:gd name="T0" fmla="*/ 51 w 51"/>
                  <a:gd name="T1" fmla="*/ 0 h 145"/>
                  <a:gd name="T2" fmla="*/ 29 w 51"/>
                  <a:gd name="T3" fmla="*/ 26 h 145"/>
                  <a:gd name="T4" fmla="*/ 0 w 51"/>
                  <a:gd name="T5" fmla="*/ 137 h 145"/>
                  <a:gd name="T6" fmla="*/ 5 w 51"/>
                  <a:gd name="T7" fmla="*/ 145 h 145"/>
                  <a:gd name="T8" fmla="*/ 14 w 51"/>
                  <a:gd name="T9" fmla="*/ 137 h 145"/>
                  <a:gd name="T10" fmla="*/ 51 w 51"/>
                  <a:gd name="T11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145">
                    <a:moveTo>
                      <a:pt x="51" y="0"/>
                    </a:moveTo>
                    <a:lnTo>
                      <a:pt x="29" y="26"/>
                    </a:lnTo>
                    <a:lnTo>
                      <a:pt x="0" y="137"/>
                    </a:lnTo>
                    <a:lnTo>
                      <a:pt x="5" y="145"/>
                    </a:lnTo>
                    <a:lnTo>
                      <a:pt x="14" y="137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8" name="Freeform 2093"/>
              <p:cNvSpPr>
                <a:spLocks/>
              </p:cNvSpPr>
              <p:nvPr/>
            </p:nvSpPr>
            <p:spPr bwMode="auto">
              <a:xfrm>
                <a:off x="9263" y="5874"/>
                <a:ext cx="20" cy="21"/>
              </a:xfrm>
              <a:custGeom>
                <a:avLst/>
                <a:gdLst>
                  <a:gd name="T0" fmla="*/ 75 w 80"/>
                  <a:gd name="T1" fmla="*/ 0 h 83"/>
                  <a:gd name="T2" fmla="*/ 67 w 80"/>
                  <a:gd name="T3" fmla="*/ 3 h 83"/>
                  <a:gd name="T4" fmla="*/ 12 w 80"/>
                  <a:gd name="T5" fmla="*/ 63 h 83"/>
                  <a:gd name="T6" fmla="*/ 0 w 80"/>
                  <a:gd name="T7" fmla="*/ 80 h 83"/>
                  <a:gd name="T8" fmla="*/ 7 w 80"/>
                  <a:gd name="T9" fmla="*/ 83 h 83"/>
                  <a:gd name="T10" fmla="*/ 14 w 80"/>
                  <a:gd name="T11" fmla="*/ 80 h 83"/>
                  <a:gd name="T12" fmla="*/ 58 w 80"/>
                  <a:gd name="T13" fmla="*/ 33 h 83"/>
                  <a:gd name="T14" fmla="*/ 80 w 80"/>
                  <a:gd name="T15" fmla="*/ 7 h 83"/>
                  <a:gd name="T16" fmla="*/ 75 w 80"/>
                  <a:gd name="T1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83">
                    <a:moveTo>
                      <a:pt x="75" y="0"/>
                    </a:moveTo>
                    <a:lnTo>
                      <a:pt x="67" y="3"/>
                    </a:lnTo>
                    <a:lnTo>
                      <a:pt x="12" y="63"/>
                    </a:lnTo>
                    <a:lnTo>
                      <a:pt x="0" y="80"/>
                    </a:lnTo>
                    <a:lnTo>
                      <a:pt x="7" y="83"/>
                    </a:lnTo>
                    <a:lnTo>
                      <a:pt x="14" y="80"/>
                    </a:lnTo>
                    <a:lnTo>
                      <a:pt x="58" y="33"/>
                    </a:lnTo>
                    <a:lnTo>
                      <a:pt x="80" y="7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39" name="Freeform 2094"/>
              <p:cNvSpPr>
                <a:spLocks/>
              </p:cNvSpPr>
              <p:nvPr/>
            </p:nvSpPr>
            <p:spPr bwMode="auto">
              <a:xfrm>
                <a:off x="9257" y="5874"/>
                <a:ext cx="9" cy="20"/>
              </a:xfrm>
              <a:custGeom>
                <a:avLst/>
                <a:gdLst>
                  <a:gd name="T0" fmla="*/ 10 w 39"/>
                  <a:gd name="T1" fmla="*/ 0 h 80"/>
                  <a:gd name="T2" fmla="*/ 0 w 39"/>
                  <a:gd name="T3" fmla="*/ 7 h 80"/>
                  <a:gd name="T4" fmla="*/ 9 w 39"/>
                  <a:gd name="T5" fmla="*/ 33 h 80"/>
                  <a:gd name="T6" fmla="*/ 27 w 39"/>
                  <a:gd name="T7" fmla="*/ 80 h 80"/>
                  <a:gd name="T8" fmla="*/ 39 w 39"/>
                  <a:gd name="T9" fmla="*/ 63 h 80"/>
                  <a:gd name="T10" fmla="*/ 16 w 39"/>
                  <a:gd name="T11" fmla="*/ 3 h 80"/>
                  <a:gd name="T12" fmla="*/ 10 w 39"/>
                  <a:gd name="T13" fmla="*/ 0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80">
                    <a:moveTo>
                      <a:pt x="10" y="0"/>
                    </a:moveTo>
                    <a:lnTo>
                      <a:pt x="0" y="7"/>
                    </a:lnTo>
                    <a:lnTo>
                      <a:pt x="9" y="33"/>
                    </a:lnTo>
                    <a:lnTo>
                      <a:pt x="27" y="80"/>
                    </a:lnTo>
                    <a:lnTo>
                      <a:pt x="39" y="63"/>
                    </a:lnTo>
                    <a:lnTo>
                      <a:pt x="16" y="3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0" name="Freeform 2095"/>
              <p:cNvSpPr>
                <a:spLocks/>
              </p:cNvSpPr>
              <p:nvPr/>
            </p:nvSpPr>
            <p:spPr bwMode="auto">
              <a:xfrm>
                <a:off x="9284" y="5910"/>
                <a:ext cx="14" cy="2"/>
              </a:xfrm>
              <a:custGeom>
                <a:avLst/>
                <a:gdLst>
                  <a:gd name="T0" fmla="*/ 0 w 58"/>
                  <a:gd name="T1" fmla="*/ 0 h 9"/>
                  <a:gd name="T2" fmla="*/ 4 w 58"/>
                  <a:gd name="T3" fmla="*/ 5 h 9"/>
                  <a:gd name="T4" fmla="*/ 19 w 58"/>
                  <a:gd name="T5" fmla="*/ 9 h 9"/>
                  <a:gd name="T6" fmla="*/ 34 w 58"/>
                  <a:gd name="T7" fmla="*/ 9 h 9"/>
                  <a:gd name="T8" fmla="*/ 40 w 58"/>
                  <a:gd name="T9" fmla="*/ 9 h 9"/>
                  <a:gd name="T10" fmla="*/ 58 w 58"/>
                  <a:gd name="T11" fmla="*/ 1 h 9"/>
                  <a:gd name="T12" fmla="*/ 0 w 58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9">
                    <a:moveTo>
                      <a:pt x="0" y="0"/>
                    </a:moveTo>
                    <a:lnTo>
                      <a:pt x="4" y="5"/>
                    </a:lnTo>
                    <a:lnTo>
                      <a:pt x="19" y="9"/>
                    </a:lnTo>
                    <a:lnTo>
                      <a:pt x="34" y="9"/>
                    </a:lnTo>
                    <a:lnTo>
                      <a:pt x="40" y="9"/>
                    </a:lnTo>
                    <a:lnTo>
                      <a:pt x="5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1" name="Freeform 2096"/>
              <p:cNvSpPr>
                <a:spLocks/>
              </p:cNvSpPr>
              <p:nvPr/>
            </p:nvSpPr>
            <p:spPr bwMode="auto">
              <a:xfrm>
                <a:off x="9283" y="5890"/>
                <a:ext cx="20" cy="20"/>
              </a:xfrm>
              <a:custGeom>
                <a:avLst/>
                <a:gdLst>
                  <a:gd name="T0" fmla="*/ 22 w 78"/>
                  <a:gd name="T1" fmla="*/ 0 h 83"/>
                  <a:gd name="T2" fmla="*/ 13 w 78"/>
                  <a:gd name="T3" fmla="*/ 16 h 83"/>
                  <a:gd name="T4" fmla="*/ 1 w 78"/>
                  <a:gd name="T5" fmla="*/ 62 h 83"/>
                  <a:gd name="T6" fmla="*/ 0 w 78"/>
                  <a:gd name="T7" fmla="*/ 69 h 83"/>
                  <a:gd name="T8" fmla="*/ 4 w 78"/>
                  <a:gd name="T9" fmla="*/ 83 h 83"/>
                  <a:gd name="T10" fmla="*/ 27 w 78"/>
                  <a:gd name="T11" fmla="*/ 76 h 83"/>
                  <a:gd name="T12" fmla="*/ 18 w 78"/>
                  <a:gd name="T13" fmla="*/ 72 h 83"/>
                  <a:gd name="T14" fmla="*/ 17 w 78"/>
                  <a:gd name="T15" fmla="*/ 62 h 83"/>
                  <a:gd name="T16" fmla="*/ 28 w 78"/>
                  <a:gd name="T17" fmla="*/ 16 h 83"/>
                  <a:gd name="T18" fmla="*/ 36 w 78"/>
                  <a:gd name="T19" fmla="*/ 5 h 83"/>
                  <a:gd name="T20" fmla="*/ 47 w 78"/>
                  <a:gd name="T21" fmla="*/ 0 h 83"/>
                  <a:gd name="T22" fmla="*/ 78 w 78"/>
                  <a:gd name="T23" fmla="*/ 0 h 83"/>
                  <a:gd name="T24" fmla="*/ 22 w 78"/>
                  <a:gd name="T2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83">
                    <a:moveTo>
                      <a:pt x="22" y="0"/>
                    </a:moveTo>
                    <a:lnTo>
                      <a:pt x="13" y="16"/>
                    </a:lnTo>
                    <a:lnTo>
                      <a:pt x="1" y="62"/>
                    </a:lnTo>
                    <a:lnTo>
                      <a:pt x="0" y="69"/>
                    </a:lnTo>
                    <a:lnTo>
                      <a:pt x="4" y="83"/>
                    </a:lnTo>
                    <a:lnTo>
                      <a:pt x="27" y="76"/>
                    </a:lnTo>
                    <a:lnTo>
                      <a:pt x="18" y="72"/>
                    </a:lnTo>
                    <a:lnTo>
                      <a:pt x="17" y="62"/>
                    </a:lnTo>
                    <a:lnTo>
                      <a:pt x="28" y="16"/>
                    </a:lnTo>
                    <a:lnTo>
                      <a:pt x="36" y="5"/>
                    </a:lnTo>
                    <a:lnTo>
                      <a:pt x="47" y="0"/>
                    </a:lnTo>
                    <a:lnTo>
                      <a:pt x="78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2" name="Freeform 2097"/>
              <p:cNvSpPr>
                <a:spLocks/>
              </p:cNvSpPr>
              <p:nvPr/>
            </p:nvSpPr>
            <p:spPr bwMode="auto">
              <a:xfrm>
                <a:off x="9284" y="5886"/>
                <a:ext cx="23" cy="26"/>
              </a:xfrm>
              <a:custGeom>
                <a:avLst/>
                <a:gdLst>
                  <a:gd name="T0" fmla="*/ 86 w 91"/>
                  <a:gd name="T1" fmla="*/ 0 h 106"/>
                  <a:gd name="T2" fmla="*/ 47 w 91"/>
                  <a:gd name="T3" fmla="*/ 0 h 106"/>
                  <a:gd name="T4" fmla="*/ 41 w 91"/>
                  <a:gd name="T5" fmla="*/ 0 h 106"/>
                  <a:gd name="T6" fmla="*/ 24 w 91"/>
                  <a:gd name="T7" fmla="*/ 8 h 106"/>
                  <a:gd name="T8" fmla="*/ 18 w 91"/>
                  <a:gd name="T9" fmla="*/ 14 h 106"/>
                  <a:gd name="T10" fmla="*/ 74 w 91"/>
                  <a:gd name="T11" fmla="*/ 14 h 106"/>
                  <a:gd name="T12" fmla="*/ 58 w 91"/>
                  <a:gd name="T13" fmla="*/ 76 h 106"/>
                  <a:gd name="T14" fmla="*/ 50 w 91"/>
                  <a:gd name="T15" fmla="*/ 86 h 106"/>
                  <a:gd name="T16" fmla="*/ 38 w 91"/>
                  <a:gd name="T17" fmla="*/ 90 h 106"/>
                  <a:gd name="T18" fmla="*/ 23 w 91"/>
                  <a:gd name="T19" fmla="*/ 90 h 106"/>
                  <a:gd name="T20" fmla="*/ 0 w 91"/>
                  <a:gd name="T21" fmla="*/ 97 h 106"/>
                  <a:gd name="T22" fmla="*/ 58 w 91"/>
                  <a:gd name="T23" fmla="*/ 98 h 106"/>
                  <a:gd name="T24" fmla="*/ 59 w 91"/>
                  <a:gd name="T25" fmla="*/ 101 h 106"/>
                  <a:gd name="T26" fmla="*/ 72 w 91"/>
                  <a:gd name="T27" fmla="*/ 106 h 106"/>
                  <a:gd name="T28" fmla="*/ 82 w 91"/>
                  <a:gd name="T29" fmla="*/ 98 h 106"/>
                  <a:gd name="T30" fmla="*/ 77 w 91"/>
                  <a:gd name="T31" fmla="*/ 90 h 106"/>
                  <a:gd name="T32" fmla="*/ 70 w 91"/>
                  <a:gd name="T33" fmla="*/ 84 h 106"/>
                  <a:gd name="T34" fmla="*/ 91 w 91"/>
                  <a:gd name="T35" fmla="*/ 8 h 106"/>
                  <a:gd name="T36" fmla="*/ 86 w 91"/>
                  <a:gd name="T3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1" h="106">
                    <a:moveTo>
                      <a:pt x="86" y="0"/>
                    </a:moveTo>
                    <a:lnTo>
                      <a:pt x="47" y="0"/>
                    </a:lnTo>
                    <a:lnTo>
                      <a:pt x="41" y="0"/>
                    </a:lnTo>
                    <a:lnTo>
                      <a:pt x="24" y="8"/>
                    </a:lnTo>
                    <a:lnTo>
                      <a:pt x="18" y="14"/>
                    </a:lnTo>
                    <a:lnTo>
                      <a:pt x="74" y="14"/>
                    </a:lnTo>
                    <a:lnTo>
                      <a:pt x="58" y="76"/>
                    </a:lnTo>
                    <a:lnTo>
                      <a:pt x="50" y="86"/>
                    </a:lnTo>
                    <a:lnTo>
                      <a:pt x="38" y="90"/>
                    </a:lnTo>
                    <a:lnTo>
                      <a:pt x="23" y="90"/>
                    </a:lnTo>
                    <a:lnTo>
                      <a:pt x="0" y="97"/>
                    </a:lnTo>
                    <a:lnTo>
                      <a:pt x="58" y="98"/>
                    </a:lnTo>
                    <a:lnTo>
                      <a:pt x="59" y="101"/>
                    </a:lnTo>
                    <a:lnTo>
                      <a:pt x="72" y="106"/>
                    </a:lnTo>
                    <a:lnTo>
                      <a:pt x="82" y="98"/>
                    </a:lnTo>
                    <a:lnTo>
                      <a:pt x="77" y="90"/>
                    </a:lnTo>
                    <a:lnTo>
                      <a:pt x="70" y="84"/>
                    </a:lnTo>
                    <a:lnTo>
                      <a:pt x="91" y="8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3" name="Freeform 2098"/>
              <p:cNvSpPr>
                <a:spLocks/>
              </p:cNvSpPr>
              <p:nvPr/>
            </p:nvSpPr>
            <p:spPr bwMode="auto">
              <a:xfrm>
                <a:off x="9313" y="5886"/>
                <a:ext cx="20" cy="26"/>
              </a:xfrm>
              <a:custGeom>
                <a:avLst/>
                <a:gdLst>
                  <a:gd name="T0" fmla="*/ 75 w 81"/>
                  <a:gd name="T1" fmla="*/ 0 h 106"/>
                  <a:gd name="T2" fmla="*/ 53 w 81"/>
                  <a:gd name="T3" fmla="*/ 0 h 106"/>
                  <a:gd name="T4" fmla="*/ 45 w 81"/>
                  <a:gd name="T5" fmla="*/ 0 h 106"/>
                  <a:gd name="T6" fmla="*/ 28 w 81"/>
                  <a:gd name="T7" fmla="*/ 8 h 106"/>
                  <a:gd name="T8" fmla="*/ 23 w 81"/>
                  <a:gd name="T9" fmla="*/ 14 h 106"/>
                  <a:gd name="T10" fmla="*/ 14 w 81"/>
                  <a:gd name="T11" fmla="*/ 30 h 106"/>
                  <a:gd name="T12" fmla="*/ 1 w 81"/>
                  <a:gd name="T13" fmla="*/ 76 h 106"/>
                  <a:gd name="T14" fmla="*/ 0 w 81"/>
                  <a:gd name="T15" fmla="*/ 83 h 106"/>
                  <a:gd name="T16" fmla="*/ 5 w 81"/>
                  <a:gd name="T17" fmla="*/ 97 h 106"/>
                  <a:gd name="T18" fmla="*/ 9 w 81"/>
                  <a:gd name="T19" fmla="*/ 102 h 106"/>
                  <a:gd name="T20" fmla="*/ 24 w 81"/>
                  <a:gd name="T21" fmla="*/ 106 h 106"/>
                  <a:gd name="T22" fmla="*/ 46 w 81"/>
                  <a:gd name="T23" fmla="*/ 106 h 106"/>
                  <a:gd name="T24" fmla="*/ 57 w 81"/>
                  <a:gd name="T25" fmla="*/ 98 h 106"/>
                  <a:gd name="T26" fmla="*/ 50 w 81"/>
                  <a:gd name="T27" fmla="*/ 90 h 106"/>
                  <a:gd name="T28" fmla="*/ 28 w 81"/>
                  <a:gd name="T29" fmla="*/ 90 h 106"/>
                  <a:gd name="T30" fmla="*/ 18 w 81"/>
                  <a:gd name="T31" fmla="*/ 86 h 106"/>
                  <a:gd name="T32" fmla="*/ 17 w 81"/>
                  <a:gd name="T33" fmla="*/ 76 h 106"/>
                  <a:gd name="T34" fmla="*/ 29 w 81"/>
                  <a:gd name="T35" fmla="*/ 30 h 106"/>
                  <a:gd name="T36" fmla="*/ 36 w 81"/>
                  <a:gd name="T37" fmla="*/ 19 h 106"/>
                  <a:gd name="T38" fmla="*/ 49 w 81"/>
                  <a:gd name="T39" fmla="*/ 14 h 106"/>
                  <a:gd name="T40" fmla="*/ 71 w 81"/>
                  <a:gd name="T41" fmla="*/ 14 h 106"/>
                  <a:gd name="T42" fmla="*/ 81 w 81"/>
                  <a:gd name="T43" fmla="*/ 8 h 106"/>
                  <a:gd name="T44" fmla="*/ 75 w 81"/>
                  <a:gd name="T45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" h="106">
                    <a:moveTo>
                      <a:pt x="75" y="0"/>
                    </a:moveTo>
                    <a:lnTo>
                      <a:pt x="53" y="0"/>
                    </a:lnTo>
                    <a:lnTo>
                      <a:pt x="45" y="0"/>
                    </a:lnTo>
                    <a:lnTo>
                      <a:pt x="28" y="8"/>
                    </a:lnTo>
                    <a:lnTo>
                      <a:pt x="23" y="14"/>
                    </a:lnTo>
                    <a:lnTo>
                      <a:pt x="14" y="30"/>
                    </a:lnTo>
                    <a:lnTo>
                      <a:pt x="1" y="76"/>
                    </a:lnTo>
                    <a:lnTo>
                      <a:pt x="0" y="83"/>
                    </a:lnTo>
                    <a:lnTo>
                      <a:pt x="5" y="97"/>
                    </a:lnTo>
                    <a:lnTo>
                      <a:pt x="9" y="102"/>
                    </a:lnTo>
                    <a:lnTo>
                      <a:pt x="24" y="106"/>
                    </a:lnTo>
                    <a:lnTo>
                      <a:pt x="46" y="106"/>
                    </a:lnTo>
                    <a:lnTo>
                      <a:pt x="57" y="98"/>
                    </a:lnTo>
                    <a:lnTo>
                      <a:pt x="50" y="90"/>
                    </a:lnTo>
                    <a:lnTo>
                      <a:pt x="28" y="90"/>
                    </a:lnTo>
                    <a:lnTo>
                      <a:pt x="18" y="86"/>
                    </a:lnTo>
                    <a:lnTo>
                      <a:pt x="17" y="76"/>
                    </a:lnTo>
                    <a:lnTo>
                      <a:pt x="29" y="30"/>
                    </a:lnTo>
                    <a:lnTo>
                      <a:pt x="36" y="19"/>
                    </a:lnTo>
                    <a:lnTo>
                      <a:pt x="49" y="14"/>
                    </a:lnTo>
                    <a:lnTo>
                      <a:pt x="71" y="14"/>
                    </a:lnTo>
                    <a:lnTo>
                      <a:pt x="81" y="8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4" name="Freeform 2099"/>
              <p:cNvSpPr>
                <a:spLocks/>
              </p:cNvSpPr>
              <p:nvPr/>
            </p:nvSpPr>
            <p:spPr bwMode="auto">
              <a:xfrm>
                <a:off x="9336" y="5886"/>
                <a:ext cx="20" cy="26"/>
              </a:xfrm>
              <a:custGeom>
                <a:avLst/>
                <a:gdLst>
                  <a:gd name="T0" fmla="*/ 75 w 81"/>
                  <a:gd name="T1" fmla="*/ 0 h 106"/>
                  <a:gd name="T2" fmla="*/ 53 w 81"/>
                  <a:gd name="T3" fmla="*/ 0 h 106"/>
                  <a:gd name="T4" fmla="*/ 45 w 81"/>
                  <a:gd name="T5" fmla="*/ 0 h 106"/>
                  <a:gd name="T6" fmla="*/ 29 w 81"/>
                  <a:gd name="T7" fmla="*/ 8 h 106"/>
                  <a:gd name="T8" fmla="*/ 23 w 81"/>
                  <a:gd name="T9" fmla="*/ 14 h 106"/>
                  <a:gd name="T10" fmla="*/ 14 w 81"/>
                  <a:gd name="T11" fmla="*/ 30 h 106"/>
                  <a:gd name="T12" fmla="*/ 2 w 81"/>
                  <a:gd name="T13" fmla="*/ 76 h 106"/>
                  <a:gd name="T14" fmla="*/ 0 w 81"/>
                  <a:gd name="T15" fmla="*/ 83 h 106"/>
                  <a:gd name="T16" fmla="*/ 5 w 81"/>
                  <a:gd name="T17" fmla="*/ 97 h 106"/>
                  <a:gd name="T18" fmla="*/ 9 w 81"/>
                  <a:gd name="T19" fmla="*/ 102 h 106"/>
                  <a:gd name="T20" fmla="*/ 23 w 81"/>
                  <a:gd name="T21" fmla="*/ 106 h 106"/>
                  <a:gd name="T22" fmla="*/ 47 w 81"/>
                  <a:gd name="T23" fmla="*/ 106 h 106"/>
                  <a:gd name="T24" fmla="*/ 57 w 81"/>
                  <a:gd name="T25" fmla="*/ 98 h 106"/>
                  <a:gd name="T26" fmla="*/ 51 w 81"/>
                  <a:gd name="T27" fmla="*/ 90 h 106"/>
                  <a:gd name="T28" fmla="*/ 29 w 81"/>
                  <a:gd name="T29" fmla="*/ 90 h 106"/>
                  <a:gd name="T30" fmla="*/ 18 w 81"/>
                  <a:gd name="T31" fmla="*/ 86 h 106"/>
                  <a:gd name="T32" fmla="*/ 17 w 81"/>
                  <a:gd name="T33" fmla="*/ 76 h 106"/>
                  <a:gd name="T34" fmla="*/ 29 w 81"/>
                  <a:gd name="T35" fmla="*/ 30 h 106"/>
                  <a:gd name="T36" fmla="*/ 36 w 81"/>
                  <a:gd name="T37" fmla="*/ 19 h 106"/>
                  <a:gd name="T38" fmla="*/ 48 w 81"/>
                  <a:gd name="T39" fmla="*/ 14 h 106"/>
                  <a:gd name="T40" fmla="*/ 71 w 81"/>
                  <a:gd name="T41" fmla="*/ 14 h 106"/>
                  <a:gd name="T42" fmla="*/ 81 w 81"/>
                  <a:gd name="T43" fmla="*/ 8 h 106"/>
                  <a:gd name="T44" fmla="*/ 75 w 81"/>
                  <a:gd name="T45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" h="106">
                    <a:moveTo>
                      <a:pt x="75" y="0"/>
                    </a:moveTo>
                    <a:lnTo>
                      <a:pt x="53" y="0"/>
                    </a:lnTo>
                    <a:lnTo>
                      <a:pt x="45" y="0"/>
                    </a:lnTo>
                    <a:lnTo>
                      <a:pt x="29" y="8"/>
                    </a:lnTo>
                    <a:lnTo>
                      <a:pt x="23" y="14"/>
                    </a:lnTo>
                    <a:lnTo>
                      <a:pt x="14" y="30"/>
                    </a:lnTo>
                    <a:lnTo>
                      <a:pt x="2" y="76"/>
                    </a:lnTo>
                    <a:lnTo>
                      <a:pt x="0" y="83"/>
                    </a:lnTo>
                    <a:lnTo>
                      <a:pt x="5" y="97"/>
                    </a:lnTo>
                    <a:lnTo>
                      <a:pt x="9" y="102"/>
                    </a:lnTo>
                    <a:lnTo>
                      <a:pt x="23" y="106"/>
                    </a:lnTo>
                    <a:lnTo>
                      <a:pt x="47" y="106"/>
                    </a:lnTo>
                    <a:lnTo>
                      <a:pt x="57" y="98"/>
                    </a:lnTo>
                    <a:lnTo>
                      <a:pt x="51" y="90"/>
                    </a:lnTo>
                    <a:lnTo>
                      <a:pt x="29" y="90"/>
                    </a:lnTo>
                    <a:lnTo>
                      <a:pt x="18" y="86"/>
                    </a:lnTo>
                    <a:lnTo>
                      <a:pt x="17" y="76"/>
                    </a:lnTo>
                    <a:lnTo>
                      <a:pt x="29" y="30"/>
                    </a:lnTo>
                    <a:lnTo>
                      <a:pt x="36" y="19"/>
                    </a:lnTo>
                    <a:lnTo>
                      <a:pt x="48" y="14"/>
                    </a:lnTo>
                    <a:lnTo>
                      <a:pt x="71" y="14"/>
                    </a:lnTo>
                    <a:lnTo>
                      <a:pt x="81" y="8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5" name="Freeform 2100"/>
              <p:cNvSpPr>
                <a:spLocks/>
              </p:cNvSpPr>
              <p:nvPr/>
            </p:nvSpPr>
            <p:spPr bwMode="auto">
              <a:xfrm>
                <a:off x="9360" y="5910"/>
                <a:ext cx="14" cy="2"/>
              </a:xfrm>
              <a:custGeom>
                <a:avLst/>
                <a:gdLst>
                  <a:gd name="T0" fmla="*/ 0 w 58"/>
                  <a:gd name="T1" fmla="*/ 0 h 9"/>
                  <a:gd name="T2" fmla="*/ 5 w 58"/>
                  <a:gd name="T3" fmla="*/ 5 h 9"/>
                  <a:gd name="T4" fmla="*/ 19 w 58"/>
                  <a:gd name="T5" fmla="*/ 9 h 9"/>
                  <a:gd name="T6" fmla="*/ 34 w 58"/>
                  <a:gd name="T7" fmla="*/ 9 h 9"/>
                  <a:gd name="T8" fmla="*/ 41 w 58"/>
                  <a:gd name="T9" fmla="*/ 9 h 9"/>
                  <a:gd name="T10" fmla="*/ 58 w 58"/>
                  <a:gd name="T11" fmla="*/ 1 h 9"/>
                  <a:gd name="T12" fmla="*/ 0 w 58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" h="9">
                    <a:moveTo>
                      <a:pt x="0" y="0"/>
                    </a:moveTo>
                    <a:lnTo>
                      <a:pt x="5" y="5"/>
                    </a:lnTo>
                    <a:lnTo>
                      <a:pt x="19" y="9"/>
                    </a:lnTo>
                    <a:lnTo>
                      <a:pt x="34" y="9"/>
                    </a:lnTo>
                    <a:lnTo>
                      <a:pt x="41" y="9"/>
                    </a:lnTo>
                    <a:lnTo>
                      <a:pt x="58" y="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6" name="Freeform 2101"/>
              <p:cNvSpPr>
                <a:spLocks/>
              </p:cNvSpPr>
              <p:nvPr/>
            </p:nvSpPr>
            <p:spPr bwMode="auto">
              <a:xfrm>
                <a:off x="9359" y="5890"/>
                <a:ext cx="20" cy="20"/>
              </a:xfrm>
              <a:custGeom>
                <a:avLst/>
                <a:gdLst>
                  <a:gd name="T0" fmla="*/ 22 w 78"/>
                  <a:gd name="T1" fmla="*/ 0 h 83"/>
                  <a:gd name="T2" fmla="*/ 13 w 78"/>
                  <a:gd name="T3" fmla="*/ 16 h 83"/>
                  <a:gd name="T4" fmla="*/ 1 w 78"/>
                  <a:gd name="T5" fmla="*/ 62 h 83"/>
                  <a:gd name="T6" fmla="*/ 0 w 78"/>
                  <a:gd name="T7" fmla="*/ 69 h 83"/>
                  <a:gd name="T8" fmla="*/ 4 w 78"/>
                  <a:gd name="T9" fmla="*/ 83 h 83"/>
                  <a:gd name="T10" fmla="*/ 27 w 78"/>
                  <a:gd name="T11" fmla="*/ 76 h 83"/>
                  <a:gd name="T12" fmla="*/ 18 w 78"/>
                  <a:gd name="T13" fmla="*/ 72 h 83"/>
                  <a:gd name="T14" fmla="*/ 16 w 78"/>
                  <a:gd name="T15" fmla="*/ 62 h 83"/>
                  <a:gd name="T16" fmla="*/ 28 w 78"/>
                  <a:gd name="T17" fmla="*/ 16 h 83"/>
                  <a:gd name="T18" fmla="*/ 36 w 78"/>
                  <a:gd name="T19" fmla="*/ 5 h 83"/>
                  <a:gd name="T20" fmla="*/ 47 w 78"/>
                  <a:gd name="T21" fmla="*/ 0 h 83"/>
                  <a:gd name="T22" fmla="*/ 78 w 78"/>
                  <a:gd name="T23" fmla="*/ 0 h 83"/>
                  <a:gd name="T24" fmla="*/ 22 w 78"/>
                  <a:gd name="T2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83">
                    <a:moveTo>
                      <a:pt x="22" y="0"/>
                    </a:moveTo>
                    <a:lnTo>
                      <a:pt x="13" y="16"/>
                    </a:lnTo>
                    <a:lnTo>
                      <a:pt x="1" y="62"/>
                    </a:lnTo>
                    <a:lnTo>
                      <a:pt x="0" y="69"/>
                    </a:lnTo>
                    <a:lnTo>
                      <a:pt x="4" y="83"/>
                    </a:lnTo>
                    <a:lnTo>
                      <a:pt x="27" y="76"/>
                    </a:lnTo>
                    <a:lnTo>
                      <a:pt x="18" y="72"/>
                    </a:lnTo>
                    <a:lnTo>
                      <a:pt x="16" y="62"/>
                    </a:lnTo>
                    <a:lnTo>
                      <a:pt x="28" y="16"/>
                    </a:lnTo>
                    <a:lnTo>
                      <a:pt x="36" y="5"/>
                    </a:lnTo>
                    <a:lnTo>
                      <a:pt x="47" y="0"/>
                    </a:lnTo>
                    <a:lnTo>
                      <a:pt x="78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7" name="Freeform 2102"/>
              <p:cNvSpPr>
                <a:spLocks/>
              </p:cNvSpPr>
              <p:nvPr/>
            </p:nvSpPr>
            <p:spPr bwMode="auto">
              <a:xfrm>
                <a:off x="9360" y="5886"/>
                <a:ext cx="23" cy="26"/>
              </a:xfrm>
              <a:custGeom>
                <a:avLst/>
                <a:gdLst>
                  <a:gd name="T0" fmla="*/ 86 w 91"/>
                  <a:gd name="T1" fmla="*/ 0 h 106"/>
                  <a:gd name="T2" fmla="*/ 47 w 91"/>
                  <a:gd name="T3" fmla="*/ 0 h 106"/>
                  <a:gd name="T4" fmla="*/ 41 w 91"/>
                  <a:gd name="T5" fmla="*/ 0 h 106"/>
                  <a:gd name="T6" fmla="*/ 24 w 91"/>
                  <a:gd name="T7" fmla="*/ 8 h 106"/>
                  <a:gd name="T8" fmla="*/ 18 w 91"/>
                  <a:gd name="T9" fmla="*/ 14 h 106"/>
                  <a:gd name="T10" fmla="*/ 74 w 91"/>
                  <a:gd name="T11" fmla="*/ 14 h 106"/>
                  <a:gd name="T12" fmla="*/ 58 w 91"/>
                  <a:gd name="T13" fmla="*/ 76 h 106"/>
                  <a:gd name="T14" fmla="*/ 51 w 91"/>
                  <a:gd name="T15" fmla="*/ 86 h 106"/>
                  <a:gd name="T16" fmla="*/ 38 w 91"/>
                  <a:gd name="T17" fmla="*/ 90 h 106"/>
                  <a:gd name="T18" fmla="*/ 23 w 91"/>
                  <a:gd name="T19" fmla="*/ 90 h 106"/>
                  <a:gd name="T20" fmla="*/ 0 w 91"/>
                  <a:gd name="T21" fmla="*/ 97 h 106"/>
                  <a:gd name="T22" fmla="*/ 58 w 91"/>
                  <a:gd name="T23" fmla="*/ 98 h 106"/>
                  <a:gd name="T24" fmla="*/ 59 w 91"/>
                  <a:gd name="T25" fmla="*/ 101 h 106"/>
                  <a:gd name="T26" fmla="*/ 73 w 91"/>
                  <a:gd name="T27" fmla="*/ 106 h 106"/>
                  <a:gd name="T28" fmla="*/ 82 w 91"/>
                  <a:gd name="T29" fmla="*/ 98 h 106"/>
                  <a:gd name="T30" fmla="*/ 77 w 91"/>
                  <a:gd name="T31" fmla="*/ 90 h 106"/>
                  <a:gd name="T32" fmla="*/ 70 w 91"/>
                  <a:gd name="T33" fmla="*/ 84 h 106"/>
                  <a:gd name="T34" fmla="*/ 91 w 91"/>
                  <a:gd name="T35" fmla="*/ 8 h 106"/>
                  <a:gd name="T36" fmla="*/ 86 w 91"/>
                  <a:gd name="T3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1" h="106">
                    <a:moveTo>
                      <a:pt x="86" y="0"/>
                    </a:moveTo>
                    <a:lnTo>
                      <a:pt x="47" y="0"/>
                    </a:lnTo>
                    <a:lnTo>
                      <a:pt x="41" y="0"/>
                    </a:lnTo>
                    <a:lnTo>
                      <a:pt x="24" y="8"/>
                    </a:lnTo>
                    <a:lnTo>
                      <a:pt x="18" y="14"/>
                    </a:lnTo>
                    <a:lnTo>
                      <a:pt x="74" y="14"/>
                    </a:lnTo>
                    <a:lnTo>
                      <a:pt x="58" y="76"/>
                    </a:lnTo>
                    <a:lnTo>
                      <a:pt x="51" y="86"/>
                    </a:lnTo>
                    <a:lnTo>
                      <a:pt x="38" y="90"/>
                    </a:lnTo>
                    <a:lnTo>
                      <a:pt x="23" y="90"/>
                    </a:lnTo>
                    <a:lnTo>
                      <a:pt x="0" y="97"/>
                    </a:lnTo>
                    <a:lnTo>
                      <a:pt x="58" y="98"/>
                    </a:lnTo>
                    <a:lnTo>
                      <a:pt x="59" y="101"/>
                    </a:lnTo>
                    <a:lnTo>
                      <a:pt x="73" y="106"/>
                    </a:lnTo>
                    <a:lnTo>
                      <a:pt x="82" y="98"/>
                    </a:lnTo>
                    <a:lnTo>
                      <a:pt x="77" y="90"/>
                    </a:lnTo>
                    <a:lnTo>
                      <a:pt x="70" y="84"/>
                    </a:lnTo>
                    <a:lnTo>
                      <a:pt x="91" y="8"/>
                    </a:lnTo>
                    <a:lnTo>
                      <a:pt x="8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8" name="Freeform 2103"/>
              <p:cNvSpPr>
                <a:spLocks/>
              </p:cNvSpPr>
              <p:nvPr/>
            </p:nvSpPr>
            <p:spPr bwMode="auto">
              <a:xfrm>
                <a:off x="9838" y="6217"/>
                <a:ext cx="8" cy="17"/>
              </a:xfrm>
              <a:custGeom>
                <a:avLst/>
                <a:gdLst>
                  <a:gd name="T0" fmla="*/ 0 w 35"/>
                  <a:gd name="T1" fmla="*/ 34 h 68"/>
                  <a:gd name="T2" fmla="*/ 0 w 35"/>
                  <a:gd name="T3" fmla="*/ 0 h 68"/>
                  <a:gd name="T4" fmla="*/ 10 w 35"/>
                  <a:gd name="T5" fmla="*/ 2 h 68"/>
                  <a:gd name="T6" fmla="*/ 20 w 35"/>
                  <a:gd name="T7" fmla="*/ 7 h 68"/>
                  <a:gd name="T8" fmla="*/ 27 w 35"/>
                  <a:gd name="T9" fmla="*/ 14 h 68"/>
                  <a:gd name="T10" fmla="*/ 32 w 35"/>
                  <a:gd name="T11" fmla="*/ 24 h 68"/>
                  <a:gd name="T12" fmla="*/ 35 w 35"/>
                  <a:gd name="T13" fmla="*/ 34 h 68"/>
                  <a:gd name="T14" fmla="*/ 32 w 35"/>
                  <a:gd name="T15" fmla="*/ 45 h 68"/>
                  <a:gd name="T16" fmla="*/ 27 w 35"/>
                  <a:gd name="T17" fmla="*/ 55 h 68"/>
                  <a:gd name="T18" fmla="*/ 20 w 35"/>
                  <a:gd name="T19" fmla="*/ 61 h 68"/>
                  <a:gd name="T20" fmla="*/ 10 w 35"/>
                  <a:gd name="T21" fmla="*/ 67 h 68"/>
                  <a:gd name="T22" fmla="*/ 0 w 35"/>
                  <a:gd name="T23" fmla="*/ 68 h 68"/>
                  <a:gd name="T24" fmla="*/ 0 w 35"/>
                  <a:gd name="T25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68">
                    <a:moveTo>
                      <a:pt x="0" y="34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0" y="7"/>
                    </a:lnTo>
                    <a:lnTo>
                      <a:pt x="27" y="14"/>
                    </a:lnTo>
                    <a:lnTo>
                      <a:pt x="32" y="24"/>
                    </a:lnTo>
                    <a:lnTo>
                      <a:pt x="35" y="34"/>
                    </a:lnTo>
                    <a:lnTo>
                      <a:pt x="32" y="45"/>
                    </a:lnTo>
                    <a:lnTo>
                      <a:pt x="27" y="55"/>
                    </a:lnTo>
                    <a:lnTo>
                      <a:pt x="20" y="61"/>
                    </a:lnTo>
                    <a:lnTo>
                      <a:pt x="10" y="67"/>
                    </a:lnTo>
                    <a:lnTo>
                      <a:pt x="0" y="6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49" name="Freeform 2104"/>
              <p:cNvSpPr>
                <a:spLocks/>
              </p:cNvSpPr>
              <p:nvPr/>
            </p:nvSpPr>
            <p:spPr bwMode="auto">
              <a:xfrm>
                <a:off x="9838" y="6217"/>
                <a:ext cx="8" cy="17"/>
              </a:xfrm>
              <a:custGeom>
                <a:avLst/>
                <a:gdLst>
                  <a:gd name="T0" fmla="*/ 0 w 35"/>
                  <a:gd name="T1" fmla="*/ 0 h 68"/>
                  <a:gd name="T2" fmla="*/ 10 w 35"/>
                  <a:gd name="T3" fmla="*/ 2 h 68"/>
                  <a:gd name="T4" fmla="*/ 20 w 35"/>
                  <a:gd name="T5" fmla="*/ 7 h 68"/>
                  <a:gd name="T6" fmla="*/ 27 w 35"/>
                  <a:gd name="T7" fmla="*/ 14 h 68"/>
                  <a:gd name="T8" fmla="*/ 32 w 35"/>
                  <a:gd name="T9" fmla="*/ 24 h 68"/>
                  <a:gd name="T10" fmla="*/ 35 w 35"/>
                  <a:gd name="T11" fmla="*/ 34 h 68"/>
                  <a:gd name="T12" fmla="*/ 32 w 35"/>
                  <a:gd name="T13" fmla="*/ 45 h 68"/>
                  <a:gd name="T14" fmla="*/ 27 w 35"/>
                  <a:gd name="T15" fmla="*/ 55 h 68"/>
                  <a:gd name="T16" fmla="*/ 20 w 35"/>
                  <a:gd name="T17" fmla="*/ 61 h 68"/>
                  <a:gd name="T18" fmla="*/ 10 w 35"/>
                  <a:gd name="T19" fmla="*/ 67 h 68"/>
                  <a:gd name="T20" fmla="*/ 0 w 35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68">
                    <a:moveTo>
                      <a:pt x="0" y="0"/>
                    </a:moveTo>
                    <a:lnTo>
                      <a:pt x="10" y="2"/>
                    </a:lnTo>
                    <a:lnTo>
                      <a:pt x="20" y="7"/>
                    </a:lnTo>
                    <a:lnTo>
                      <a:pt x="27" y="14"/>
                    </a:lnTo>
                    <a:lnTo>
                      <a:pt x="32" y="24"/>
                    </a:lnTo>
                    <a:lnTo>
                      <a:pt x="35" y="34"/>
                    </a:lnTo>
                    <a:lnTo>
                      <a:pt x="32" y="45"/>
                    </a:lnTo>
                    <a:lnTo>
                      <a:pt x="27" y="55"/>
                    </a:lnTo>
                    <a:lnTo>
                      <a:pt x="20" y="61"/>
                    </a:lnTo>
                    <a:lnTo>
                      <a:pt x="10" y="67"/>
                    </a:lnTo>
                    <a:lnTo>
                      <a:pt x="0" y="6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50" name="Freeform 2105"/>
              <p:cNvSpPr>
                <a:spLocks/>
              </p:cNvSpPr>
              <p:nvPr/>
            </p:nvSpPr>
            <p:spPr bwMode="auto">
              <a:xfrm>
                <a:off x="8887" y="6217"/>
                <a:ext cx="951" cy="17"/>
              </a:xfrm>
              <a:custGeom>
                <a:avLst/>
                <a:gdLst>
                  <a:gd name="T0" fmla="*/ 3802 w 3802"/>
                  <a:gd name="T1" fmla="*/ 68 h 68"/>
                  <a:gd name="T2" fmla="*/ 3802 w 3802"/>
                  <a:gd name="T3" fmla="*/ 34 h 68"/>
                  <a:gd name="T4" fmla="*/ 3802 w 3802"/>
                  <a:gd name="T5" fmla="*/ 0 h 68"/>
                  <a:gd name="T6" fmla="*/ 0 w 3802"/>
                  <a:gd name="T7" fmla="*/ 0 h 68"/>
                  <a:gd name="T8" fmla="*/ 0 w 3802"/>
                  <a:gd name="T9" fmla="*/ 34 h 68"/>
                  <a:gd name="T10" fmla="*/ 0 w 3802"/>
                  <a:gd name="T11" fmla="*/ 68 h 68"/>
                  <a:gd name="T12" fmla="*/ 3802 w 3802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02" h="68">
                    <a:moveTo>
                      <a:pt x="3802" y="68"/>
                    </a:moveTo>
                    <a:lnTo>
                      <a:pt x="3802" y="34"/>
                    </a:lnTo>
                    <a:lnTo>
                      <a:pt x="3802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0" y="68"/>
                    </a:lnTo>
                    <a:lnTo>
                      <a:pt x="3802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51" name="Freeform 2106"/>
              <p:cNvSpPr>
                <a:spLocks/>
              </p:cNvSpPr>
              <p:nvPr/>
            </p:nvSpPr>
            <p:spPr bwMode="auto">
              <a:xfrm>
                <a:off x="8887" y="6217"/>
                <a:ext cx="951" cy="17"/>
              </a:xfrm>
              <a:custGeom>
                <a:avLst/>
                <a:gdLst>
                  <a:gd name="T0" fmla="*/ 3802 w 3802"/>
                  <a:gd name="T1" fmla="*/ 68 h 68"/>
                  <a:gd name="T2" fmla="*/ 3802 w 3802"/>
                  <a:gd name="T3" fmla="*/ 34 h 68"/>
                  <a:gd name="T4" fmla="*/ 3802 w 3802"/>
                  <a:gd name="T5" fmla="*/ 0 h 68"/>
                  <a:gd name="T6" fmla="*/ 0 w 3802"/>
                  <a:gd name="T7" fmla="*/ 0 h 68"/>
                  <a:gd name="T8" fmla="*/ 0 w 3802"/>
                  <a:gd name="T9" fmla="*/ 34 h 68"/>
                  <a:gd name="T10" fmla="*/ 0 w 3802"/>
                  <a:gd name="T11" fmla="*/ 68 h 68"/>
                  <a:gd name="T12" fmla="*/ 3802 w 3802"/>
                  <a:gd name="T13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02" h="68">
                    <a:moveTo>
                      <a:pt x="3802" y="68"/>
                    </a:moveTo>
                    <a:lnTo>
                      <a:pt x="3802" y="34"/>
                    </a:lnTo>
                    <a:lnTo>
                      <a:pt x="3802" y="0"/>
                    </a:lnTo>
                    <a:lnTo>
                      <a:pt x="0" y="0"/>
                    </a:lnTo>
                    <a:lnTo>
                      <a:pt x="0" y="34"/>
                    </a:lnTo>
                    <a:lnTo>
                      <a:pt x="0" y="68"/>
                    </a:lnTo>
                    <a:lnTo>
                      <a:pt x="3802" y="68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52" name="Freeform 2107"/>
              <p:cNvSpPr>
                <a:spLocks/>
              </p:cNvSpPr>
              <p:nvPr/>
            </p:nvSpPr>
            <p:spPr bwMode="auto">
              <a:xfrm>
                <a:off x="8879" y="6217"/>
                <a:ext cx="8" cy="17"/>
              </a:xfrm>
              <a:custGeom>
                <a:avLst/>
                <a:gdLst>
                  <a:gd name="T0" fmla="*/ 34 w 34"/>
                  <a:gd name="T1" fmla="*/ 34 h 68"/>
                  <a:gd name="T2" fmla="*/ 34 w 34"/>
                  <a:gd name="T3" fmla="*/ 68 h 68"/>
                  <a:gd name="T4" fmla="*/ 24 w 34"/>
                  <a:gd name="T5" fmla="*/ 67 h 68"/>
                  <a:gd name="T6" fmla="*/ 13 w 34"/>
                  <a:gd name="T7" fmla="*/ 61 h 68"/>
                  <a:gd name="T8" fmla="*/ 7 w 34"/>
                  <a:gd name="T9" fmla="*/ 55 h 68"/>
                  <a:gd name="T10" fmla="*/ 2 w 34"/>
                  <a:gd name="T11" fmla="*/ 45 h 68"/>
                  <a:gd name="T12" fmla="*/ 0 w 34"/>
                  <a:gd name="T13" fmla="*/ 34 h 68"/>
                  <a:gd name="T14" fmla="*/ 2 w 34"/>
                  <a:gd name="T15" fmla="*/ 24 h 68"/>
                  <a:gd name="T16" fmla="*/ 7 w 34"/>
                  <a:gd name="T17" fmla="*/ 14 h 68"/>
                  <a:gd name="T18" fmla="*/ 13 w 34"/>
                  <a:gd name="T19" fmla="*/ 7 h 68"/>
                  <a:gd name="T20" fmla="*/ 24 w 34"/>
                  <a:gd name="T21" fmla="*/ 2 h 68"/>
                  <a:gd name="T22" fmla="*/ 34 w 34"/>
                  <a:gd name="T23" fmla="*/ 0 h 68"/>
                  <a:gd name="T24" fmla="*/ 34 w 34"/>
                  <a:gd name="T25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68">
                    <a:moveTo>
                      <a:pt x="34" y="34"/>
                    </a:moveTo>
                    <a:lnTo>
                      <a:pt x="34" y="68"/>
                    </a:lnTo>
                    <a:lnTo>
                      <a:pt x="24" y="67"/>
                    </a:lnTo>
                    <a:lnTo>
                      <a:pt x="13" y="61"/>
                    </a:lnTo>
                    <a:lnTo>
                      <a:pt x="7" y="55"/>
                    </a:lnTo>
                    <a:lnTo>
                      <a:pt x="2" y="45"/>
                    </a:lnTo>
                    <a:lnTo>
                      <a:pt x="0" y="34"/>
                    </a:lnTo>
                    <a:lnTo>
                      <a:pt x="2" y="24"/>
                    </a:lnTo>
                    <a:lnTo>
                      <a:pt x="7" y="14"/>
                    </a:lnTo>
                    <a:lnTo>
                      <a:pt x="13" y="7"/>
                    </a:lnTo>
                    <a:lnTo>
                      <a:pt x="24" y="2"/>
                    </a:lnTo>
                    <a:lnTo>
                      <a:pt x="34" y="0"/>
                    </a:lnTo>
                    <a:lnTo>
                      <a:pt x="34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53" name="Freeform 2108"/>
              <p:cNvSpPr>
                <a:spLocks/>
              </p:cNvSpPr>
              <p:nvPr/>
            </p:nvSpPr>
            <p:spPr bwMode="auto">
              <a:xfrm>
                <a:off x="8879" y="6217"/>
                <a:ext cx="8" cy="17"/>
              </a:xfrm>
              <a:custGeom>
                <a:avLst/>
                <a:gdLst>
                  <a:gd name="T0" fmla="*/ 34 w 34"/>
                  <a:gd name="T1" fmla="*/ 68 h 68"/>
                  <a:gd name="T2" fmla="*/ 24 w 34"/>
                  <a:gd name="T3" fmla="*/ 67 h 68"/>
                  <a:gd name="T4" fmla="*/ 13 w 34"/>
                  <a:gd name="T5" fmla="*/ 61 h 68"/>
                  <a:gd name="T6" fmla="*/ 7 w 34"/>
                  <a:gd name="T7" fmla="*/ 55 h 68"/>
                  <a:gd name="T8" fmla="*/ 2 w 34"/>
                  <a:gd name="T9" fmla="*/ 45 h 68"/>
                  <a:gd name="T10" fmla="*/ 0 w 34"/>
                  <a:gd name="T11" fmla="*/ 34 h 68"/>
                  <a:gd name="T12" fmla="*/ 2 w 34"/>
                  <a:gd name="T13" fmla="*/ 24 h 68"/>
                  <a:gd name="T14" fmla="*/ 7 w 34"/>
                  <a:gd name="T15" fmla="*/ 14 h 68"/>
                  <a:gd name="T16" fmla="*/ 13 w 34"/>
                  <a:gd name="T17" fmla="*/ 7 h 68"/>
                  <a:gd name="T18" fmla="*/ 24 w 34"/>
                  <a:gd name="T19" fmla="*/ 2 h 68"/>
                  <a:gd name="T20" fmla="*/ 34 w 34"/>
                  <a:gd name="T2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68">
                    <a:moveTo>
                      <a:pt x="34" y="68"/>
                    </a:moveTo>
                    <a:lnTo>
                      <a:pt x="24" y="67"/>
                    </a:lnTo>
                    <a:lnTo>
                      <a:pt x="13" y="61"/>
                    </a:lnTo>
                    <a:lnTo>
                      <a:pt x="7" y="55"/>
                    </a:lnTo>
                    <a:lnTo>
                      <a:pt x="2" y="45"/>
                    </a:lnTo>
                    <a:lnTo>
                      <a:pt x="0" y="34"/>
                    </a:lnTo>
                    <a:lnTo>
                      <a:pt x="2" y="24"/>
                    </a:lnTo>
                    <a:lnTo>
                      <a:pt x="7" y="14"/>
                    </a:lnTo>
                    <a:lnTo>
                      <a:pt x="13" y="7"/>
                    </a:lnTo>
                    <a:lnTo>
                      <a:pt x="24" y="2"/>
                    </a:lnTo>
                    <a:lnTo>
                      <a:pt x="3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54" name="Freeform 2109"/>
              <p:cNvSpPr>
                <a:spLocks/>
              </p:cNvSpPr>
              <p:nvPr/>
            </p:nvSpPr>
            <p:spPr bwMode="auto">
              <a:xfrm>
                <a:off x="8222" y="5693"/>
                <a:ext cx="28" cy="91"/>
              </a:xfrm>
              <a:custGeom>
                <a:avLst/>
                <a:gdLst>
                  <a:gd name="T0" fmla="*/ 91 w 113"/>
                  <a:gd name="T1" fmla="*/ 0 h 361"/>
                  <a:gd name="T2" fmla="*/ 0 w 113"/>
                  <a:gd name="T3" fmla="*/ 343 h 361"/>
                  <a:gd name="T4" fmla="*/ 14 w 113"/>
                  <a:gd name="T5" fmla="*/ 361 h 361"/>
                  <a:gd name="T6" fmla="*/ 38 w 113"/>
                  <a:gd name="T7" fmla="*/ 343 h 361"/>
                  <a:gd name="T8" fmla="*/ 113 w 113"/>
                  <a:gd name="T9" fmla="*/ 62 h 361"/>
                  <a:gd name="T10" fmla="*/ 91 w 113"/>
                  <a:gd name="T11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361">
                    <a:moveTo>
                      <a:pt x="91" y="0"/>
                    </a:moveTo>
                    <a:lnTo>
                      <a:pt x="0" y="343"/>
                    </a:lnTo>
                    <a:lnTo>
                      <a:pt x="14" y="361"/>
                    </a:lnTo>
                    <a:lnTo>
                      <a:pt x="38" y="343"/>
                    </a:lnTo>
                    <a:lnTo>
                      <a:pt x="113" y="6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55" name="Freeform 2110"/>
              <p:cNvSpPr>
                <a:spLocks/>
              </p:cNvSpPr>
              <p:nvPr/>
            </p:nvSpPr>
            <p:spPr bwMode="auto">
              <a:xfrm>
                <a:off x="8279" y="5693"/>
                <a:ext cx="32" cy="91"/>
              </a:xfrm>
              <a:custGeom>
                <a:avLst/>
                <a:gdLst>
                  <a:gd name="T0" fmla="*/ 130 w 130"/>
                  <a:gd name="T1" fmla="*/ 0 h 361"/>
                  <a:gd name="T2" fmla="*/ 74 w 130"/>
                  <a:gd name="T3" fmla="*/ 62 h 361"/>
                  <a:gd name="T4" fmla="*/ 0 w 130"/>
                  <a:gd name="T5" fmla="*/ 343 h 361"/>
                  <a:gd name="T6" fmla="*/ 14 w 130"/>
                  <a:gd name="T7" fmla="*/ 361 h 361"/>
                  <a:gd name="T8" fmla="*/ 38 w 130"/>
                  <a:gd name="T9" fmla="*/ 343 h 361"/>
                  <a:gd name="T10" fmla="*/ 130 w 130"/>
                  <a:gd name="T11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361">
                    <a:moveTo>
                      <a:pt x="130" y="0"/>
                    </a:moveTo>
                    <a:lnTo>
                      <a:pt x="74" y="62"/>
                    </a:lnTo>
                    <a:lnTo>
                      <a:pt x="0" y="343"/>
                    </a:lnTo>
                    <a:lnTo>
                      <a:pt x="14" y="361"/>
                    </a:lnTo>
                    <a:lnTo>
                      <a:pt x="38" y="343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56" name="Freeform 2111"/>
              <p:cNvSpPr>
                <a:spLocks/>
              </p:cNvSpPr>
              <p:nvPr/>
            </p:nvSpPr>
            <p:spPr bwMode="auto">
              <a:xfrm>
                <a:off x="8261" y="5689"/>
                <a:ext cx="50" cy="52"/>
              </a:xfrm>
              <a:custGeom>
                <a:avLst/>
                <a:gdLst>
                  <a:gd name="T0" fmla="*/ 186 w 200"/>
                  <a:gd name="T1" fmla="*/ 0 h 211"/>
                  <a:gd name="T2" fmla="*/ 168 w 200"/>
                  <a:gd name="T3" fmla="*/ 9 h 211"/>
                  <a:gd name="T4" fmla="*/ 30 w 200"/>
                  <a:gd name="T5" fmla="*/ 157 h 211"/>
                  <a:gd name="T6" fmla="*/ 0 w 200"/>
                  <a:gd name="T7" fmla="*/ 199 h 211"/>
                  <a:gd name="T8" fmla="*/ 16 w 200"/>
                  <a:gd name="T9" fmla="*/ 211 h 211"/>
                  <a:gd name="T10" fmla="*/ 36 w 200"/>
                  <a:gd name="T11" fmla="*/ 199 h 211"/>
                  <a:gd name="T12" fmla="*/ 144 w 200"/>
                  <a:gd name="T13" fmla="*/ 82 h 211"/>
                  <a:gd name="T14" fmla="*/ 200 w 200"/>
                  <a:gd name="T15" fmla="*/ 20 h 211"/>
                  <a:gd name="T16" fmla="*/ 186 w 200"/>
                  <a:gd name="T17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0" h="211">
                    <a:moveTo>
                      <a:pt x="186" y="0"/>
                    </a:moveTo>
                    <a:lnTo>
                      <a:pt x="168" y="9"/>
                    </a:lnTo>
                    <a:lnTo>
                      <a:pt x="30" y="157"/>
                    </a:lnTo>
                    <a:lnTo>
                      <a:pt x="0" y="199"/>
                    </a:lnTo>
                    <a:lnTo>
                      <a:pt x="16" y="211"/>
                    </a:lnTo>
                    <a:lnTo>
                      <a:pt x="36" y="199"/>
                    </a:lnTo>
                    <a:lnTo>
                      <a:pt x="144" y="82"/>
                    </a:lnTo>
                    <a:lnTo>
                      <a:pt x="200" y="20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57" name="Freeform 2112"/>
              <p:cNvSpPr>
                <a:spLocks/>
              </p:cNvSpPr>
              <p:nvPr/>
            </p:nvSpPr>
            <p:spPr bwMode="auto">
              <a:xfrm>
                <a:off x="8245" y="5689"/>
                <a:ext cx="24" cy="49"/>
              </a:xfrm>
              <a:custGeom>
                <a:avLst/>
                <a:gdLst>
                  <a:gd name="T0" fmla="*/ 25 w 97"/>
                  <a:gd name="T1" fmla="*/ 0 h 199"/>
                  <a:gd name="T2" fmla="*/ 0 w 97"/>
                  <a:gd name="T3" fmla="*/ 20 h 199"/>
                  <a:gd name="T4" fmla="*/ 22 w 97"/>
                  <a:gd name="T5" fmla="*/ 82 h 199"/>
                  <a:gd name="T6" fmla="*/ 67 w 97"/>
                  <a:gd name="T7" fmla="*/ 199 h 199"/>
                  <a:gd name="T8" fmla="*/ 97 w 97"/>
                  <a:gd name="T9" fmla="*/ 157 h 199"/>
                  <a:gd name="T10" fmla="*/ 39 w 97"/>
                  <a:gd name="T11" fmla="*/ 11 h 199"/>
                  <a:gd name="T12" fmla="*/ 25 w 97"/>
                  <a:gd name="T13" fmla="*/ 0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" h="199">
                    <a:moveTo>
                      <a:pt x="25" y="0"/>
                    </a:moveTo>
                    <a:lnTo>
                      <a:pt x="0" y="20"/>
                    </a:lnTo>
                    <a:lnTo>
                      <a:pt x="22" y="82"/>
                    </a:lnTo>
                    <a:lnTo>
                      <a:pt x="67" y="199"/>
                    </a:lnTo>
                    <a:lnTo>
                      <a:pt x="97" y="157"/>
                    </a:lnTo>
                    <a:lnTo>
                      <a:pt x="39" y="11"/>
                    </a:lnTo>
                    <a:lnTo>
                      <a:pt x="2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58" name="Freeform 2113"/>
              <p:cNvSpPr>
                <a:spLocks/>
              </p:cNvSpPr>
              <p:nvPr/>
            </p:nvSpPr>
            <p:spPr bwMode="auto">
              <a:xfrm>
                <a:off x="8325" y="5689"/>
                <a:ext cx="62" cy="95"/>
              </a:xfrm>
              <a:custGeom>
                <a:avLst/>
                <a:gdLst>
                  <a:gd name="T0" fmla="*/ 235 w 249"/>
                  <a:gd name="T1" fmla="*/ 0 h 381"/>
                  <a:gd name="T2" fmla="*/ 210 w 249"/>
                  <a:gd name="T3" fmla="*/ 20 h 381"/>
                  <a:gd name="T4" fmla="*/ 165 w 249"/>
                  <a:gd name="T5" fmla="*/ 191 h 381"/>
                  <a:gd name="T6" fmla="*/ 70 w 249"/>
                  <a:gd name="T7" fmla="*/ 191 h 381"/>
                  <a:gd name="T8" fmla="*/ 0 w 249"/>
                  <a:gd name="T9" fmla="*/ 202 h 381"/>
                  <a:gd name="T10" fmla="*/ 14 w 249"/>
                  <a:gd name="T11" fmla="*/ 216 h 381"/>
                  <a:gd name="T12" fmla="*/ 59 w 249"/>
                  <a:gd name="T13" fmla="*/ 229 h 381"/>
                  <a:gd name="T14" fmla="*/ 155 w 249"/>
                  <a:gd name="T15" fmla="*/ 229 h 381"/>
                  <a:gd name="T16" fmla="*/ 119 w 249"/>
                  <a:gd name="T17" fmla="*/ 363 h 381"/>
                  <a:gd name="T18" fmla="*/ 133 w 249"/>
                  <a:gd name="T19" fmla="*/ 381 h 381"/>
                  <a:gd name="T20" fmla="*/ 157 w 249"/>
                  <a:gd name="T21" fmla="*/ 363 h 381"/>
                  <a:gd name="T22" fmla="*/ 249 w 249"/>
                  <a:gd name="T23" fmla="*/ 20 h 381"/>
                  <a:gd name="T24" fmla="*/ 235 w 249"/>
                  <a:gd name="T25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9" h="381">
                    <a:moveTo>
                      <a:pt x="235" y="0"/>
                    </a:moveTo>
                    <a:lnTo>
                      <a:pt x="210" y="20"/>
                    </a:lnTo>
                    <a:lnTo>
                      <a:pt x="165" y="191"/>
                    </a:lnTo>
                    <a:lnTo>
                      <a:pt x="70" y="191"/>
                    </a:lnTo>
                    <a:lnTo>
                      <a:pt x="0" y="202"/>
                    </a:lnTo>
                    <a:lnTo>
                      <a:pt x="14" y="216"/>
                    </a:lnTo>
                    <a:lnTo>
                      <a:pt x="59" y="229"/>
                    </a:lnTo>
                    <a:lnTo>
                      <a:pt x="155" y="229"/>
                    </a:lnTo>
                    <a:lnTo>
                      <a:pt x="119" y="363"/>
                    </a:lnTo>
                    <a:lnTo>
                      <a:pt x="133" y="381"/>
                    </a:lnTo>
                    <a:lnTo>
                      <a:pt x="157" y="363"/>
                    </a:lnTo>
                    <a:lnTo>
                      <a:pt x="249" y="2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59" name="Freeform 2114"/>
              <p:cNvSpPr>
                <a:spLocks/>
              </p:cNvSpPr>
              <p:nvPr/>
            </p:nvSpPr>
            <p:spPr bwMode="auto">
              <a:xfrm>
                <a:off x="8322" y="5689"/>
                <a:ext cx="20" cy="50"/>
              </a:xfrm>
              <a:custGeom>
                <a:avLst/>
                <a:gdLst>
                  <a:gd name="T0" fmla="*/ 59 w 84"/>
                  <a:gd name="T1" fmla="*/ 0 h 202"/>
                  <a:gd name="T2" fmla="*/ 35 w 84"/>
                  <a:gd name="T3" fmla="*/ 20 h 202"/>
                  <a:gd name="T4" fmla="*/ 4 w 84"/>
                  <a:gd name="T5" fmla="*/ 135 h 202"/>
                  <a:gd name="T6" fmla="*/ 0 w 84"/>
                  <a:gd name="T7" fmla="*/ 158 h 202"/>
                  <a:gd name="T8" fmla="*/ 14 w 84"/>
                  <a:gd name="T9" fmla="*/ 202 h 202"/>
                  <a:gd name="T10" fmla="*/ 84 w 84"/>
                  <a:gd name="T11" fmla="*/ 191 h 202"/>
                  <a:gd name="T12" fmla="*/ 48 w 84"/>
                  <a:gd name="T13" fmla="*/ 175 h 202"/>
                  <a:gd name="T14" fmla="*/ 43 w 84"/>
                  <a:gd name="T15" fmla="*/ 135 h 202"/>
                  <a:gd name="T16" fmla="*/ 72 w 84"/>
                  <a:gd name="T17" fmla="*/ 20 h 202"/>
                  <a:gd name="T18" fmla="*/ 59 w 84"/>
                  <a:gd name="T1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" h="202">
                    <a:moveTo>
                      <a:pt x="59" y="0"/>
                    </a:moveTo>
                    <a:lnTo>
                      <a:pt x="35" y="20"/>
                    </a:lnTo>
                    <a:lnTo>
                      <a:pt x="4" y="135"/>
                    </a:lnTo>
                    <a:lnTo>
                      <a:pt x="0" y="158"/>
                    </a:lnTo>
                    <a:lnTo>
                      <a:pt x="14" y="202"/>
                    </a:lnTo>
                    <a:lnTo>
                      <a:pt x="84" y="191"/>
                    </a:lnTo>
                    <a:lnTo>
                      <a:pt x="48" y="175"/>
                    </a:lnTo>
                    <a:lnTo>
                      <a:pt x="43" y="135"/>
                    </a:lnTo>
                    <a:lnTo>
                      <a:pt x="72" y="2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0" name="Freeform 2115"/>
              <p:cNvSpPr>
                <a:spLocks/>
              </p:cNvSpPr>
              <p:nvPr/>
            </p:nvSpPr>
            <p:spPr bwMode="auto">
              <a:xfrm>
                <a:off x="8390" y="5751"/>
                <a:ext cx="47" cy="9"/>
              </a:xfrm>
              <a:custGeom>
                <a:avLst/>
                <a:gdLst>
                  <a:gd name="T0" fmla="*/ 165 w 189"/>
                  <a:gd name="T1" fmla="*/ 39 h 39"/>
                  <a:gd name="T2" fmla="*/ 13 w 189"/>
                  <a:gd name="T3" fmla="*/ 39 h 39"/>
                  <a:gd name="T4" fmla="*/ 0 w 189"/>
                  <a:gd name="T5" fmla="*/ 20 h 39"/>
                  <a:gd name="T6" fmla="*/ 0 w 189"/>
                  <a:gd name="T7" fmla="*/ 20 h 39"/>
                  <a:gd name="T8" fmla="*/ 23 w 189"/>
                  <a:gd name="T9" fmla="*/ 0 h 39"/>
                  <a:gd name="T10" fmla="*/ 23 w 189"/>
                  <a:gd name="T11" fmla="*/ 0 h 39"/>
                  <a:gd name="T12" fmla="*/ 175 w 189"/>
                  <a:gd name="T13" fmla="*/ 0 h 39"/>
                  <a:gd name="T14" fmla="*/ 189 w 189"/>
                  <a:gd name="T15" fmla="*/ 20 h 39"/>
                  <a:gd name="T16" fmla="*/ 189 w 189"/>
                  <a:gd name="T17" fmla="*/ 20 h 39"/>
                  <a:gd name="T18" fmla="*/ 165 w 189"/>
                  <a:gd name="T19" fmla="*/ 39 h 39"/>
                  <a:gd name="T20" fmla="*/ 165 w 189"/>
                  <a:gd name="T21" fmla="*/ 39 h 39"/>
                  <a:gd name="T22" fmla="*/ 165 w 189"/>
                  <a:gd name="T2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9" h="39">
                    <a:moveTo>
                      <a:pt x="165" y="39"/>
                    </a:moveTo>
                    <a:lnTo>
                      <a:pt x="13" y="3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75" y="0"/>
                    </a:lnTo>
                    <a:lnTo>
                      <a:pt x="189" y="20"/>
                    </a:lnTo>
                    <a:lnTo>
                      <a:pt x="189" y="20"/>
                    </a:lnTo>
                    <a:lnTo>
                      <a:pt x="165" y="39"/>
                    </a:lnTo>
                    <a:lnTo>
                      <a:pt x="165" y="39"/>
                    </a:lnTo>
                    <a:lnTo>
                      <a:pt x="165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1" name="Freeform 2116"/>
              <p:cNvSpPr>
                <a:spLocks/>
              </p:cNvSpPr>
              <p:nvPr/>
            </p:nvSpPr>
            <p:spPr bwMode="auto">
              <a:xfrm>
                <a:off x="8459" y="5698"/>
                <a:ext cx="53" cy="86"/>
              </a:xfrm>
              <a:custGeom>
                <a:avLst/>
                <a:gdLst>
                  <a:gd name="T0" fmla="*/ 206 w 213"/>
                  <a:gd name="T1" fmla="*/ 0 h 342"/>
                  <a:gd name="T2" fmla="*/ 143 w 213"/>
                  <a:gd name="T3" fmla="*/ 0 h 342"/>
                  <a:gd name="T4" fmla="*/ 145 w 213"/>
                  <a:gd name="T5" fmla="*/ 0 h 342"/>
                  <a:gd name="T6" fmla="*/ 168 w 213"/>
                  <a:gd name="T7" fmla="*/ 16 h 342"/>
                  <a:gd name="T8" fmla="*/ 174 w 213"/>
                  <a:gd name="T9" fmla="*/ 63 h 342"/>
                  <a:gd name="T10" fmla="*/ 174 w 213"/>
                  <a:gd name="T11" fmla="*/ 65 h 342"/>
                  <a:gd name="T12" fmla="*/ 170 w 213"/>
                  <a:gd name="T13" fmla="*/ 107 h 342"/>
                  <a:gd name="T14" fmla="*/ 160 w 213"/>
                  <a:gd name="T15" fmla="*/ 152 h 342"/>
                  <a:gd name="T16" fmla="*/ 160 w 213"/>
                  <a:gd name="T17" fmla="*/ 154 h 342"/>
                  <a:gd name="T18" fmla="*/ 145 w 213"/>
                  <a:gd name="T19" fmla="*/ 199 h 342"/>
                  <a:gd name="T20" fmla="*/ 127 w 213"/>
                  <a:gd name="T21" fmla="*/ 241 h 342"/>
                  <a:gd name="T22" fmla="*/ 125 w 213"/>
                  <a:gd name="T23" fmla="*/ 244 h 342"/>
                  <a:gd name="T24" fmla="*/ 93 w 213"/>
                  <a:gd name="T25" fmla="*/ 289 h 342"/>
                  <a:gd name="T26" fmla="*/ 62 w 213"/>
                  <a:gd name="T27" fmla="*/ 305 h 342"/>
                  <a:gd name="T28" fmla="*/ 0 w 213"/>
                  <a:gd name="T29" fmla="*/ 305 h 342"/>
                  <a:gd name="T30" fmla="*/ 20 w 213"/>
                  <a:gd name="T31" fmla="*/ 333 h 342"/>
                  <a:gd name="T32" fmla="*/ 52 w 213"/>
                  <a:gd name="T33" fmla="*/ 342 h 342"/>
                  <a:gd name="T34" fmla="*/ 81 w 213"/>
                  <a:gd name="T35" fmla="*/ 337 h 342"/>
                  <a:gd name="T36" fmla="*/ 118 w 213"/>
                  <a:gd name="T37" fmla="*/ 312 h 342"/>
                  <a:gd name="T38" fmla="*/ 150 w 213"/>
                  <a:gd name="T39" fmla="*/ 270 h 342"/>
                  <a:gd name="T40" fmla="*/ 165 w 213"/>
                  <a:gd name="T41" fmla="*/ 243 h 342"/>
                  <a:gd name="T42" fmla="*/ 183 w 213"/>
                  <a:gd name="T43" fmla="*/ 200 h 342"/>
                  <a:gd name="T44" fmla="*/ 199 w 213"/>
                  <a:gd name="T45" fmla="*/ 152 h 342"/>
                  <a:gd name="T46" fmla="*/ 206 w 213"/>
                  <a:gd name="T47" fmla="*/ 118 h 342"/>
                  <a:gd name="T48" fmla="*/ 213 w 213"/>
                  <a:gd name="T49" fmla="*/ 74 h 342"/>
                  <a:gd name="T50" fmla="*/ 213 w 213"/>
                  <a:gd name="T51" fmla="*/ 35 h 342"/>
                  <a:gd name="T52" fmla="*/ 206 w 213"/>
                  <a:gd name="T53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3" h="342">
                    <a:moveTo>
                      <a:pt x="206" y="0"/>
                    </a:moveTo>
                    <a:lnTo>
                      <a:pt x="143" y="0"/>
                    </a:lnTo>
                    <a:lnTo>
                      <a:pt x="145" y="0"/>
                    </a:lnTo>
                    <a:lnTo>
                      <a:pt x="168" y="16"/>
                    </a:lnTo>
                    <a:lnTo>
                      <a:pt x="174" y="63"/>
                    </a:lnTo>
                    <a:lnTo>
                      <a:pt x="174" y="65"/>
                    </a:lnTo>
                    <a:lnTo>
                      <a:pt x="170" y="107"/>
                    </a:lnTo>
                    <a:lnTo>
                      <a:pt x="160" y="152"/>
                    </a:lnTo>
                    <a:lnTo>
                      <a:pt x="160" y="154"/>
                    </a:lnTo>
                    <a:lnTo>
                      <a:pt x="145" y="199"/>
                    </a:lnTo>
                    <a:lnTo>
                      <a:pt x="127" y="241"/>
                    </a:lnTo>
                    <a:lnTo>
                      <a:pt x="125" y="244"/>
                    </a:lnTo>
                    <a:lnTo>
                      <a:pt x="93" y="289"/>
                    </a:lnTo>
                    <a:lnTo>
                      <a:pt x="62" y="305"/>
                    </a:lnTo>
                    <a:lnTo>
                      <a:pt x="0" y="305"/>
                    </a:lnTo>
                    <a:lnTo>
                      <a:pt x="20" y="333"/>
                    </a:lnTo>
                    <a:lnTo>
                      <a:pt x="52" y="342"/>
                    </a:lnTo>
                    <a:lnTo>
                      <a:pt x="81" y="337"/>
                    </a:lnTo>
                    <a:lnTo>
                      <a:pt x="118" y="312"/>
                    </a:lnTo>
                    <a:lnTo>
                      <a:pt x="150" y="270"/>
                    </a:lnTo>
                    <a:lnTo>
                      <a:pt x="165" y="243"/>
                    </a:lnTo>
                    <a:lnTo>
                      <a:pt x="183" y="200"/>
                    </a:lnTo>
                    <a:lnTo>
                      <a:pt x="199" y="152"/>
                    </a:lnTo>
                    <a:lnTo>
                      <a:pt x="206" y="118"/>
                    </a:lnTo>
                    <a:lnTo>
                      <a:pt x="213" y="74"/>
                    </a:lnTo>
                    <a:lnTo>
                      <a:pt x="213" y="35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2" name="Freeform 2117"/>
              <p:cNvSpPr>
                <a:spLocks/>
              </p:cNvSpPr>
              <p:nvPr/>
            </p:nvSpPr>
            <p:spPr bwMode="auto">
              <a:xfrm>
                <a:off x="8457" y="5689"/>
                <a:ext cx="54" cy="85"/>
              </a:xfrm>
              <a:custGeom>
                <a:avLst/>
                <a:gdLst>
                  <a:gd name="T0" fmla="*/ 161 w 213"/>
                  <a:gd name="T1" fmla="*/ 0 h 344"/>
                  <a:gd name="T2" fmla="*/ 132 w 213"/>
                  <a:gd name="T3" fmla="*/ 6 h 344"/>
                  <a:gd name="T4" fmla="*/ 96 w 213"/>
                  <a:gd name="T5" fmla="*/ 30 h 344"/>
                  <a:gd name="T6" fmla="*/ 63 w 213"/>
                  <a:gd name="T7" fmla="*/ 73 h 344"/>
                  <a:gd name="T8" fmla="*/ 49 w 213"/>
                  <a:gd name="T9" fmla="*/ 100 h 344"/>
                  <a:gd name="T10" fmla="*/ 30 w 213"/>
                  <a:gd name="T11" fmla="*/ 144 h 344"/>
                  <a:gd name="T12" fmla="*/ 15 w 213"/>
                  <a:gd name="T13" fmla="*/ 191 h 344"/>
                  <a:gd name="T14" fmla="*/ 7 w 213"/>
                  <a:gd name="T15" fmla="*/ 226 h 344"/>
                  <a:gd name="T16" fmla="*/ 1 w 213"/>
                  <a:gd name="T17" fmla="*/ 270 h 344"/>
                  <a:gd name="T18" fmla="*/ 0 w 213"/>
                  <a:gd name="T19" fmla="*/ 309 h 344"/>
                  <a:gd name="T20" fmla="*/ 7 w 213"/>
                  <a:gd name="T21" fmla="*/ 344 h 344"/>
                  <a:gd name="T22" fmla="*/ 69 w 213"/>
                  <a:gd name="T23" fmla="*/ 344 h 344"/>
                  <a:gd name="T24" fmla="*/ 68 w 213"/>
                  <a:gd name="T25" fmla="*/ 344 h 344"/>
                  <a:gd name="T26" fmla="*/ 46 w 213"/>
                  <a:gd name="T27" fmla="*/ 327 h 344"/>
                  <a:gd name="T28" fmla="*/ 40 w 213"/>
                  <a:gd name="T29" fmla="*/ 280 h 344"/>
                  <a:gd name="T30" fmla="*/ 40 w 213"/>
                  <a:gd name="T31" fmla="*/ 279 h 344"/>
                  <a:gd name="T32" fmla="*/ 43 w 213"/>
                  <a:gd name="T33" fmla="*/ 237 h 344"/>
                  <a:gd name="T34" fmla="*/ 54 w 213"/>
                  <a:gd name="T35" fmla="*/ 191 h 344"/>
                  <a:gd name="T36" fmla="*/ 54 w 213"/>
                  <a:gd name="T37" fmla="*/ 190 h 344"/>
                  <a:gd name="T38" fmla="*/ 68 w 213"/>
                  <a:gd name="T39" fmla="*/ 145 h 344"/>
                  <a:gd name="T40" fmla="*/ 87 w 213"/>
                  <a:gd name="T41" fmla="*/ 102 h 344"/>
                  <a:gd name="T42" fmla="*/ 88 w 213"/>
                  <a:gd name="T43" fmla="*/ 100 h 344"/>
                  <a:gd name="T44" fmla="*/ 119 w 213"/>
                  <a:gd name="T45" fmla="*/ 53 h 344"/>
                  <a:gd name="T46" fmla="*/ 150 w 213"/>
                  <a:gd name="T47" fmla="*/ 39 h 344"/>
                  <a:gd name="T48" fmla="*/ 213 w 213"/>
                  <a:gd name="T49" fmla="*/ 39 h 344"/>
                  <a:gd name="T50" fmla="*/ 194 w 213"/>
                  <a:gd name="T51" fmla="*/ 11 h 344"/>
                  <a:gd name="T52" fmla="*/ 161 w 213"/>
                  <a:gd name="T53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3" h="344">
                    <a:moveTo>
                      <a:pt x="161" y="0"/>
                    </a:moveTo>
                    <a:lnTo>
                      <a:pt x="132" y="6"/>
                    </a:lnTo>
                    <a:lnTo>
                      <a:pt x="96" y="30"/>
                    </a:lnTo>
                    <a:lnTo>
                      <a:pt x="63" y="73"/>
                    </a:lnTo>
                    <a:lnTo>
                      <a:pt x="49" y="100"/>
                    </a:lnTo>
                    <a:lnTo>
                      <a:pt x="30" y="144"/>
                    </a:lnTo>
                    <a:lnTo>
                      <a:pt x="15" y="191"/>
                    </a:lnTo>
                    <a:lnTo>
                      <a:pt x="7" y="226"/>
                    </a:lnTo>
                    <a:lnTo>
                      <a:pt x="1" y="270"/>
                    </a:lnTo>
                    <a:lnTo>
                      <a:pt x="0" y="309"/>
                    </a:lnTo>
                    <a:lnTo>
                      <a:pt x="7" y="344"/>
                    </a:lnTo>
                    <a:lnTo>
                      <a:pt x="69" y="344"/>
                    </a:lnTo>
                    <a:lnTo>
                      <a:pt x="68" y="344"/>
                    </a:lnTo>
                    <a:lnTo>
                      <a:pt x="46" y="327"/>
                    </a:lnTo>
                    <a:lnTo>
                      <a:pt x="40" y="280"/>
                    </a:lnTo>
                    <a:lnTo>
                      <a:pt x="40" y="279"/>
                    </a:lnTo>
                    <a:lnTo>
                      <a:pt x="43" y="237"/>
                    </a:lnTo>
                    <a:lnTo>
                      <a:pt x="54" y="191"/>
                    </a:lnTo>
                    <a:lnTo>
                      <a:pt x="54" y="190"/>
                    </a:lnTo>
                    <a:lnTo>
                      <a:pt x="68" y="145"/>
                    </a:lnTo>
                    <a:lnTo>
                      <a:pt x="87" y="102"/>
                    </a:lnTo>
                    <a:lnTo>
                      <a:pt x="88" y="100"/>
                    </a:lnTo>
                    <a:lnTo>
                      <a:pt x="119" y="53"/>
                    </a:lnTo>
                    <a:lnTo>
                      <a:pt x="150" y="39"/>
                    </a:lnTo>
                    <a:lnTo>
                      <a:pt x="213" y="39"/>
                    </a:lnTo>
                    <a:lnTo>
                      <a:pt x="194" y="11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3" name="Freeform 2118"/>
              <p:cNvSpPr>
                <a:spLocks/>
              </p:cNvSpPr>
              <p:nvPr/>
            </p:nvSpPr>
            <p:spPr bwMode="auto">
              <a:xfrm>
                <a:off x="8516" y="5689"/>
                <a:ext cx="67" cy="95"/>
              </a:xfrm>
              <a:custGeom>
                <a:avLst/>
                <a:gdLst>
                  <a:gd name="T0" fmla="*/ 192 w 266"/>
                  <a:gd name="T1" fmla="*/ 0 h 381"/>
                  <a:gd name="T2" fmla="*/ 116 w 266"/>
                  <a:gd name="T3" fmla="*/ 0 h 381"/>
                  <a:gd name="T4" fmla="*/ 92 w 266"/>
                  <a:gd name="T5" fmla="*/ 20 h 381"/>
                  <a:gd name="T6" fmla="*/ 106 w 266"/>
                  <a:gd name="T7" fmla="*/ 39 h 381"/>
                  <a:gd name="T8" fmla="*/ 182 w 266"/>
                  <a:gd name="T9" fmla="*/ 39 h 381"/>
                  <a:gd name="T10" fmla="*/ 218 w 266"/>
                  <a:gd name="T11" fmla="*/ 56 h 381"/>
                  <a:gd name="T12" fmla="*/ 223 w 266"/>
                  <a:gd name="T13" fmla="*/ 96 h 381"/>
                  <a:gd name="T14" fmla="*/ 196 w 266"/>
                  <a:gd name="T15" fmla="*/ 136 h 381"/>
                  <a:gd name="T16" fmla="*/ 151 w 266"/>
                  <a:gd name="T17" fmla="*/ 153 h 381"/>
                  <a:gd name="T18" fmla="*/ 114 w 266"/>
                  <a:gd name="T19" fmla="*/ 153 h 381"/>
                  <a:gd name="T20" fmla="*/ 89 w 266"/>
                  <a:gd name="T21" fmla="*/ 172 h 381"/>
                  <a:gd name="T22" fmla="*/ 103 w 266"/>
                  <a:gd name="T23" fmla="*/ 191 h 381"/>
                  <a:gd name="T24" fmla="*/ 141 w 266"/>
                  <a:gd name="T25" fmla="*/ 191 h 381"/>
                  <a:gd name="T26" fmla="*/ 177 w 266"/>
                  <a:gd name="T27" fmla="*/ 208 h 381"/>
                  <a:gd name="T28" fmla="*/ 183 w 266"/>
                  <a:gd name="T29" fmla="*/ 248 h 381"/>
                  <a:gd name="T30" fmla="*/ 173 w 266"/>
                  <a:gd name="T31" fmla="*/ 287 h 381"/>
                  <a:gd name="T32" fmla="*/ 146 w 266"/>
                  <a:gd name="T33" fmla="*/ 327 h 381"/>
                  <a:gd name="T34" fmla="*/ 101 w 266"/>
                  <a:gd name="T35" fmla="*/ 344 h 381"/>
                  <a:gd name="T36" fmla="*/ 25 w 266"/>
                  <a:gd name="T37" fmla="*/ 344 h 381"/>
                  <a:gd name="T38" fmla="*/ 0 w 266"/>
                  <a:gd name="T39" fmla="*/ 363 h 381"/>
                  <a:gd name="T40" fmla="*/ 14 w 266"/>
                  <a:gd name="T41" fmla="*/ 381 h 381"/>
                  <a:gd name="T42" fmla="*/ 90 w 266"/>
                  <a:gd name="T43" fmla="*/ 381 h 381"/>
                  <a:gd name="T44" fmla="*/ 115 w 266"/>
                  <a:gd name="T45" fmla="*/ 378 h 381"/>
                  <a:gd name="T46" fmla="*/ 165 w 266"/>
                  <a:gd name="T47" fmla="*/ 354 h 381"/>
                  <a:gd name="T48" fmla="*/ 184 w 266"/>
                  <a:gd name="T49" fmla="*/ 335 h 381"/>
                  <a:gd name="T50" fmla="*/ 210 w 266"/>
                  <a:gd name="T51" fmla="*/ 287 h 381"/>
                  <a:gd name="T52" fmla="*/ 221 w 266"/>
                  <a:gd name="T53" fmla="*/ 248 h 381"/>
                  <a:gd name="T54" fmla="*/ 224 w 266"/>
                  <a:gd name="T55" fmla="*/ 211 h 381"/>
                  <a:gd name="T56" fmla="*/ 204 w 266"/>
                  <a:gd name="T57" fmla="*/ 172 h 381"/>
                  <a:gd name="T58" fmla="*/ 236 w 266"/>
                  <a:gd name="T59" fmla="*/ 144 h 381"/>
                  <a:gd name="T60" fmla="*/ 262 w 266"/>
                  <a:gd name="T61" fmla="*/ 96 h 381"/>
                  <a:gd name="T62" fmla="*/ 266 w 266"/>
                  <a:gd name="T63" fmla="*/ 73 h 381"/>
                  <a:gd name="T64" fmla="*/ 251 w 266"/>
                  <a:gd name="T65" fmla="*/ 29 h 381"/>
                  <a:gd name="T66" fmla="*/ 237 w 266"/>
                  <a:gd name="T67" fmla="*/ 13 h 381"/>
                  <a:gd name="T68" fmla="*/ 192 w 266"/>
                  <a:gd name="T69" fmla="*/ 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66" h="381">
                    <a:moveTo>
                      <a:pt x="192" y="0"/>
                    </a:moveTo>
                    <a:lnTo>
                      <a:pt x="116" y="0"/>
                    </a:lnTo>
                    <a:lnTo>
                      <a:pt x="92" y="20"/>
                    </a:lnTo>
                    <a:lnTo>
                      <a:pt x="106" y="39"/>
                    </a:lnTo>
                    <a:lnTo>
                      <a:pt x="182" y="39"/>
                    </a:lnTo>
                    <a:lnTo>
                      <a:pt x="218" y="56"/>
                    </a:lnTo>
                    <a:lnTo>
                      <a:pt x="223" y="96"/>
                    </a:lnTo>
                    <a:lnTo>
                      <a:pt x="196" y="136"/>
                    </a:lnTo>
                    <a:lnTo>
                      <a:pt x="151" y="153"/>
                    </a:lnTo>
                    <a:lnTo>
                      <a:pt x="114" y="153"/>
                    </a:lnTo>
                    <a:lnTo>
                      <a:pt x="89" y="172"/>
                    </a:lnTo>
                    <a:lnTo>
                      <a:pt x="103" y="191"/>
                    </a:lnTo>
                    <a:lnTo>
                      <a:pt x="141" y="191"/>
                    </a:lnTo>
                    <a:lnTo>
                      <a:pt x="177" y="208"/>
                    </a:lnTo>
                    <a:lnTo>
                      <a:pt x="183" y="248"/>
                    </a:lnTo>
                    <a:lnTo>
                      <a:pt x="173" y="287"/>
                    </a:lnTo>
                    <a:lnTo>
                      <a:pt x="146" y="327"/>
                    </a:lnTo>
                    <a:lnTo>
                      <a:pt x="101" y="344"/>
                    </a:lnTo>
                    <a:lnTo>
                      <a:pt x="25" y="344"/>
                    </a:lnTo>
                    <a:lnTo>
                      <a:pt x="0" y="363"/>
                    </a:lnTo>
                    <a:lnTo>
                      <a:pt x="14" y="381"/>
                    </a:lnTo>
                    <a:lnTo>
                      <a:pt x="90" y="381"/>
                    </a:lnTo>
                    <a:lnTo>
                      <a:pt x="115" y="378"/>
                    </a:lnTo>
                    <a:lnTo>
                      <a:pt x="165" y="354"/>
                    </a:lnTo>
                    <a:lnTo>
                      <a:pt x="184" y="335"/>
                    </a:lnTo>
                    <a:lnTo>
                      <a:pt x="210" y="287"/>
                    </a:lnTo>
                    <a:lnTo>
                      <a:pt x="221" y="248"/>
                    </a:lnTo>
                    <a:lnTo>
                      <a:pt x="224" y="211"/>
                    </a:lnTo>
                    <a:lnTo>
                      <a:pt x="204" y="172"/>
                    </a:lnTo>
                    <a:lnTo>
                      <a:pt x="236" y="144"/>
                    </a:lnTo>
                    <a:lnTo>
                      <a:pt x="262" y="96"/>
                    </a:lnTo>
                    <a:lnTo>
                      <a:pt x="266" y="73"/>
                    </a:lnTo>
                    <a:lnTo>
                      <a:pt x="251" y="29"/>
                    </a:lnTo>
                    <a:lnTo>
                      <a:pt x="237" y="13"/>
                    </a:lnTo>
                    <a:lnTo>
                      <a:pt x="19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4" name="Freeform 2119"/>
              <p:cNvSpPr>
                <a:spLocks/>
              </p:cNvSpPr>
              <p:nvPr/>
            </p:nvSpPr>
            <p:spPr bwMode="auto">
              <a:xfrm>
                <a:off x="8589" y="5751"/>
                <a:ext cx="48" cy="9"/>
              </a:xfrm>
              <a:custGeom>
                <a:avLst/>
                <a:gdLst>
                  <a:gd name="T0" fmla="*/ 166 w 191"/>
                  <a:gd name="T1" fmla="*/ 39 h 39"/>
                  <a:gd name="T2" fmla="*/ 15 w 191"/>
                  <a:gd name="T3" fmla="*/ 39 h 39"/>
                  <a:gd name="T4" fmla="*/ 0 w 191"/>
                  <a:gd name="T5" fmla="*/ 20 h 39"/>
                  <a:gd name="T6" fmla="*/ 0 w 191"/>
                  <a:gd name="T7" fmla="*/ 20 h 39"/>
                  <a:gd name="T8" fmla="*/ 25 w 191"/>
                  <a:gd name="T9" fmla="*/ 0 h 39"/>
                  <a:gd name="T10" fmla="*/ 25 w 191"/>
                  <a:gd name="T11" fmla="*/ 0 h 39"/>
                  <a:gd name="T12" fmla="*/ 177 w 191"/>
                  <a:gd name="T13" fmla="*/ 0 h 39"/>
                  <a:gd name="T14" fmla="*/ 191 w 191"/>
                  <a:gd name="T15" fmla="*/ 20 h 39"/>
                  <a:gd name="T16" fmla="*/ 191 w 191"/>
                  <a:gd name="T17" fmla="*/ 20 h 39"/>
                  <a:gd name="T18" fmla="*/ 166 w 191"/>
                  <a:gd name="T19" fmla="*/ 39 h 39"/>
                  <a:gd name="T20" fmla="*/ 166 w 191"/>
                  <a:gd name="T21" fmla="*/ 39 h 39"/>
                  <a:gd name="T22" fmla="*/ 166 w 191"/>
                  <a:gd name="T23" fmla="*/ 39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1" h="39">
                    <a:moveTo>
                      <a:pt x="166" y="39"/>
                    </a:moveTo>
                    <a:lnTo>
                      <a:pt x="15" y="39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77" y="0"/>
                    </a:lnTo>
                    <a:lnTo>
                      <a:pt x="191" y="20"/>
                    </a:lnTo>
                    <a:lnTo>
                      <a:pt x="191" y="20"/>
                    </a:lnTo>
                    <a:lnTo>
                      <a:pt x="166" y="39"/>
                    </a:lnTo>
                    <a:lnTo>
                      <a:pt x="166" y="39"/>
                    </a:lnTo>
                    <a:lnTo>
                      <a:pt x="166" y="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5" name="Freeform 2120"/>
              <p:cNvSpPr>
                <a:spLocks/>
              </p:cNvSpPr>
              <p:nvPr/>
            </p:nvSpPr>
            <p:spPr bwMode="auto">
              <a:xfrm>
                <a:off x="8668" y="5693"/>
                <a:ext cx="33" cy="91"/>
              </a:xfrm>
              <a:custGeom>
                <a:avLst/>
                <a:gdLst>
                  <a:gd name="T0" fmla="*/ 130 w 130"/>
                  <a:gd name="T1" fmla="*/ 0 h 361"/>
                  <a:gd name="T2" fmla="*/ 80 w 130"/>
                  <a:gd name="T3" fmla="*/ 46 h 361"/>
                  <a:gd name="T4" fmla="*/ 0 w 130"/>
                  <a:gd name="T5" fmla="*/ 343 h 361"/>
                  <a:gd name="T6" fmla="*/ 14 w 130"/>
                  <a:gd name="T7" fmla="*/ 361 h 361"/>
                  <a:gd name="T8" fmla="*/ 39 w 130"/>
                  <a:gd name="T9" fmla="*/ 343 h 361"/>
                  <a:gd name="T10" fmla="*/ 130 w 130"/>
                  <a:gd name="T11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0" h="361">
                    <a:moveTo>
                      <a:pt x="130" y="0"/>
                    </a:moveTo>
                    <a:lnTo>
                      <a:pt x="80" y="46"/>
                    </a:lnTo>
                    <a:lnTo>
                      <a:pt x="0" y="343"/>
                    </a:lnTo>
                    <a:lnTo>
                      <a:pt x="14" y="361"/>
                    </a:lnTo>
                    <a:lnTo>
                      <a:pt x="39" y="343"/>
                    </a:lnTo>
                    <a:lnTo>
                      <a:pt x="1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6" name="Freeform 2121"/>
              <p:cNvSpPr>
                <a:spLocks/>
              </p:cNvSpPr>
              <p:nvPr/>
            </p:nvSpPr>
            <p:spPr bwMode="auto">
              <a:xfrm>
                <a:off x="8667" y="5689"/>
                <a:ext cx="34" cy="28"/>
              </a:xfrm>
              <a:custGeom>
                <a:avLst/>
                <a:gdLst>
                  <a:gd name="T0" fmla="*/ 120 w 134"/>
                  <a:gd name="T1" fmla="*/ 0 h 115"/>
                  <a:gd name="T2" fmla="*/ 103 w 134"/>
                  <a:gd name="T3" fmla="*/ 8 h 115"/>
                  <a:gd name="T4" fmla="*/ 9 w 134"/>
                  <a:gd name="T5" fmla="*/ 83 h 115"/>
                  <a:gd name="T6" fmla="*/ 0 w 134"/>
                  <a:gd name="T7" fmla="*/ 96 h 115"/>
                  <a:gd name="T8" fmla="*/ 13 w 134"/>
                  <a:gd name="T9" fmla="*/ 115 h 115"/>
                  <a:gd name="T10" fmla="*/ 29 w 134"/>
                  <a:gd name="T11" fmla="*/ 110 h 115"/>
                  <a:gd name="T12" fmla="*/ 84 w 134"/>
                  <a:gd name="T13" fmla="*/ 66 h 115"/>
                  <a:gd name="T14" fmla="*/ 134 w 134"/>
                  <a:gd name="T15" fmla="*/ 20 h 115"/>
                  <a:gd name="T16" fmla="*/ 120 w 134"/>
                  <a:gd name="T17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" h="115">
                    <a:moveTo>
                      <a:pt x="120" y="0"/>
                    </a:moveTo>
                    <a:lnTo>
                      <a:pt x="103" y="8"/>
                    </a:lnTo>
                    <a:lnTo>
                      <a:pt x="9" y="83"/>
                    </a:lnTo>
                    <a:lnTo>
                      <a:pt x="0" y="96"/>
                    </a:lnTo>
                    <a:lnTo>
                      <a:pt x="13" y="115"/>
                    </a:lnTo>
                    <a:lnTo>
                      <a:pt x="29" y="110"/>
                    </a:lnTo>
                    <a:lnTo>
                      <a:pt x="84" y="66"/>
                    </a:lnTo>
                    <a:lnTo>
                      <a:pt x="134" y="20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7" name="Freeform 2122"/>
              <p:cNvSpPr>
                <a:spLocks/>
              </p:cNvSpPr>
              <p:nvPr/>
            </p:nvSpPr>
            <p:spPr bwMode="auto">
              <a:xfrm>
                <a:off x="8706" y="5698"/>
                <a:ext cx="54" cy="86"/>
              </a:xfrm>
              <a:custGeom>
                <a:avLst/>
                <a:gdLst>
                  <a:gd name="T0" fmla="*/ 206 w 214"/>
                  <a:gd name="T1" fmla="*/ 0 h 342"/>
                  <a:gd name="T2" fmla="*/ 144 w 214"/>
                  <a:gd name="T3" fmla="*/ 0 h 342"/>
                  <a:gd name="T4" fmla="*/ 146 w 214"/>
                  <a:gd name="T5" fmla="*/ 0 h 342"/>
                  <a:gd name="T6" fmla="*/ 168 w 214"/>
                  <a:gd name="T7" fmla="*/ 16 h 342"/>
                  <a:gd name="T8" fmla="*/ 174 w 214"/>
                  <a:gd name="T9" fmla="*/ 63 h 342"/>
                  <a:gd name="T10" fmla="*/ 174 w 214"/>
                  <a:gd name="T11" fmla="*/ 65 h 342"/>
                  <a:gd name="T12" fmla="*/ 170 w 214"/>
                  <a:gd name="T13" fmla="*/ 107 h 342"/>
                  <a:gd name="T14" fmla="*/ 161 w 214"/>
                  <a:gd name="T15" fmla="*/ 152 h 342"/>
                  <a:gd name="T16" fmla="*/ 160 w 214"/>
                  <a:gd name="T17" fmla="*/ 154 h 342"/>
                  <a:gd name="T18" fmla="*/ 146 w 214"/>
                  <a:gd name="T19" fmla="*/ 199 h 342"/>
                  <a:gd name="T20" fmla="*/ 126 w 214"/>
                  <a:gd name="T21" fmla="*/ 241 h 342"/>
                  <a:gd name="T22" fmla="*/ 125 w 214"/>
                  <a:gd name="T23" fmla="*/ 244 h 342"/>
                  <a:gd name="T24" fmla="*/ 94 w 214"/>
                  <a:gd name="T25" fmla="*/ 289 h 342"/>
                  <a:gd name="T26" fmla="*/ 63 w 214"/>
                  <a:gd name="T27" fmla="*/ 305 h 342"/>
                  <a:gd name="T28" fmla="*/ 0 w 214"/>
                  <a:gd name="T29" fmla="*/ 305 h 342"/>
                  <a:gd name="T30" fmla="*/ 19 w 214"/>
                  <a:gd name="T31" fmla="*/ 333 h 342"/>
                  <a:gd name="T32" fmla="*/ 53 w 214"/>
                  <a:gd name="T33" fmla="*/ 342 h 342"/>
                  <a:gd name="T34" fmla="*/ 81 w 214"/>
                  <a:gd name="T35" fmla="*/ 337 h 342"/>
                  <a:gd name="T36" fmla="*/ 117 w 214"/>
                  <a:gd name="T37" fmla="*/ 312 h 342"/>
                  <a:gd name="T38" fmla="*/ 151 w 214"/>
                  <a:gd name="T39" fmla="*/ 270 h 342"/>
                  <a:gd name="T40" fmla="*/ 165 w 214"/>
                  <a:gd name="T41" fmla="*/ 243 h 342"/>
                  <a:gd name="T42" fmla="*/ 183 w 214"/>
                  <a:gd name="T43" fmla="*/ 200 h 342"/>
                  <a:gd name="T44" fmla="*/ 198 w 214"/>
                  <a:gd name="T45" fmla="*/ 152 h 342"/>
                  <a:gd name="T46" fmla="*/ 206 w 214"/>
                  <a:gd name="T47" fmla="*/ 118 h 342"/>
                  <a:gd name="T48" fmla="*/ 213 w 214"/>
                  <a:gd name="T49" fmla="*/ 74 h 342"/>
                  <a:gd name="T50" fmla="*/ 214 w 214"/>
                  <a:gd name="T51" fmla="*/ 35 h 342"/>
                  <a:gd name="T52" fmla="*/ 206 w 214"/>
                  <a:gd name="T53" fmla="*/ 0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4" h="342">
                    <a:moveTo>
                      <a:pt x="206" y="0"/>
                    </a:moveTo>
                    <a:lnTo>
                      <a:pt x="144" y="0"/>
                    </a:lnTo>
                    <a:lnTo>
                      <a:pt x="146" y="0"/>
                    </a:lnTo>
                    <a:lnTo>
                      <a:pt x="168" y="16"/>
                    </a:lnTo>
                    <a:lnTo>
                      <a:pt x="174" y="63"/>
                    </a:lnTo>
                    <a:lnTo>
                      <a:pt x="174" y="65"/>
                    </a:lnTo>
                    <a:lnTo>
                      <a:pt x="170" y="107"/>
                    </a:lnTo>
                    <a:lnTo>
                      <a:pt x="161" y="152"/>
                    </a:lnTo>
                    <a:lnTo>
                      <a:pt x="160" y="154"/>
                    </a:lnTo>
                    <a:lnTo>
                      <a:pt x="146" y="199"/>
                    </a:lnTo>
                    <a:lnTo>
                      <a:pt x="126" y="241"/>
                    </a:lnTo>
                    <a:lnTo>
                      <a:pt x="125" y="244"/>
                    </a:lnTo>
                    <a:lnTo>
                      <a:pt x="94" y="289"/>
                    </a:lnTo>
                    <a:lnTo>
                      <a:pt x="63" y="305"/>
                    </a:lnTo>
                    <a:lnTo>
                      <a:pt x="0" y="305"/>
                    </a:lnTo>
                    <a:lnTo>
                      <a:pt x="19" y="333"/>
                    </a:lnTo>
                    <a:lnTo>
                      <a:pt x="53" y="342"/>
                    </a:lnTo>
                    <a:lnTo>
                      <a:pt x="81" y="337"/>
                    </a:lnTo>
                    <a:lnTo>
                      <a:pt x="117" y="312"/>
                    </a:lnTo>
                    <a:lnTo>
                      <a:pt x="151" y="270"/>
                    </a:lnTo>
                    <a:lnTo>
                      <a:pt x="165" y="243"/>
                    </a:lnTo>
                    <a:lnTo>
                      <a:pt x="183" y="200"/>
                    </a:lnTo>
                    <a:lnTo>
                      <a:pt x="198" y="152"/>
                    </a:lnTo>
                    <a:lnTo>
                      <a:pt x="206" y="118"/>
                    </a:lnTo>
                    <a:lnTo>
                      <a:pt x="213" y="74"/>
                    </a:lnTo>
                    <a:lnTo>
                      <a:pt x="214" y="35"/>
                    </a:lnTo>
                    <a:lnTo>
                      <a:pt x="20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8" name="Freeform 2123"/>
              <p:cNvSpPr>
                <a:spLocks/>
              </p:cNvSpPr>
              <p:nvPr/>
            </p:nvSpPr>
            <p:spPr bwMode="auto">
              <a:xfrm>
                <a:off x="8705" y="5689"/>
                <a:ext cx="53" cy="85"/>
              </a:xfrm>
              <a:custGeom>
                <a:avLst/>
                <a:gdLst>
                  <a:gd name="T0" fmla="*/ 161 w 212"/>
                  <a:gd name="T1" fmla="*/ 0 h 344"/>
                  <a:gd name="T2" fmla="*/ 131 w 212"/>
                  <a:gd name="T3" fmla="*/ 6 h 344"/>
                  <a:gd name="T4" fmla="*/ 96 w 212"/>
                  <a:gd name="T5" fmla="*/ 30 h 344"/>
                  <a:gd name="T6" fmla="*/ 63 w 212"/>
                  <a:gd name="T7" fmla="*/ 73 h 344"/>
                  <a:gd name="T8" fmla="*/ 47 w 212"/>
                  <a:gd name="T9" fmla="*/ 100 h 344"/>
                  <a:gd name="T10" fmla="*/ 29 w 212"/>
                  <a:gd name="T11" fmla="*/ 144 h 344"/>
                  <a:gd name="T12" fmla="*/ 14 w 212"/>
                  <a:gd name="T13" fmla="*/ 191 h 344"/>
                  <a:gd name="T14" fmla="*/ 6 w 212"/>
                  <a:gd name="T15" fmla="*/ 226 h 344"/>
                  <a:gd name="T16" fmla="*/ 0 w 212"/>
                  <a:gd name="T17" fmla="*/ 270 h 344"/>
                  <a:gd name="T18" fmla="*/ 0 w 212"/>
                  <a:gd name="T19" fmla="*/ 309 h 344"/>
                  <a:gd name="T20" fmla="*/ 6 w 212"/>
                  <a:gd name="T21" fmla="*/ 344 h 344"/>
                  <a:gd name="T22" fmla="*/ 69 w 212"/>
                  <a:gd name="T23" fmla="*/ 344 h 344"/>
                  <a:gd name="T24" fmla="*/ 68 w 212"/>
                  <a:gd name="T25" fmla="*/ 344 h 344"/>
                  <a:gd name="T26" fmla="*/ 45 w 212"/>
                  <a:gd name="T27" fmla="*/ 327 h 344"/>
                  <a:gd name="T28" fmla="*/ 38 w 212"/>
                  <a:gd name="T29" fmla="*/ 280 h 344"/>
                  <a:gd name="T30" fmla="*/ 38 w 212"/>
                  <a:gd name="T31" fmla="*/ 279 h 344"/>
                  <a:gd name="T32" fmla="*/ 43 w 212"/>
                  <a:gd name="T33" fmla="*/ 237 h 344"/>
                  <a:gd name="T34" fmla="*/ 53 w 212"/>
                  <a:gd name="T35" fmla="*/ 191 h 344"/>
                  <a:gd name="T36" fmla="*/ 53 w 212"/>
                  <a:gd name="T37" fmla="*/ 190 h 344"/>
                  <a:gd name="T38" fmla="*/ 68 w 212"/>
                  <a:gd name="T39" fmla="*/ 145 h 344"/>
                  <a:gd name="T40" fmla="*/ 86 w 212"/>
                  <a:gd name="T41" fmla="*/ 102 h 344"/>
                  <a:gd name="T42" fmla="*/ 89 w 212"/>
                  <a:gd name="T43" fmla="*/ 100 h 344"/>
                  <a:gd name="T44" fmla="*/ 119 w 212"/>
                  <a:gd name="T45" fmla="*/ 53 h 344"/>
                  <a:gd name="T46" fmla="*/ 150 w 212"/>
                  <a:gd name="T47" fmla="*/ 39 h 344"/>
                  <a:gd name="T48" fmla="*/ 212 w 212"/>
                  <a:gd name="T49" fmla="*/ 39 h 344"/>
                  <a:gd name="T50" fmla="*/ 193 w 212"/>
                  <a:gd name="T51" fmla="*/ 11 h 344"/>
                  <a:gd name="T52" fmla="*/ 161 w 212"/>
                  <a:gd name="T53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2" h="344">
                    <a:moveTo>
                      <a:pt x="161" y="0"/>
                    </a:moveTo>
                    <a:lnTo>
                      <a:pt x="131" y="6"/>
                    </a:lnTo>
                    <a:lnTo>
                      <a:pt x="96" y="30"/>
                    </a:lnTo>
                    <a:lnTo>
                      <a:pt x="63" y="73"/>
                    </a:lnTo>
                    <a:lnTo>
                      <a:pt x="47" y="100"/>
                    </a:lnTo>
                    <a:lnTo>
                      <a:pt x="29" y="144"/>
                    </a:lnTo>
                    <a:lnTo>
                      <a:pt x="14" y="191"/>
                    </a:lnTo>
                    <a:lnTo>
                      <a:pt x="6" y="226"/>
                    </a:lnTo>
                    <a:lnTo>
                      <a:pt x="0" y="270"/>
                    </a:lnTo>
                    <a:lnTo>
                      <a:pt x="0" y="309"/>
                    </a:lnTo>
                    <a:lnTo>
                      <a:pt x="6" y="344"/>
                    </a:lnTo>
                    <a:lnTo>
                      <a:pt x="69" y="344"/>
                    </a:lnTo>
                    <a:lnTo>
                      <a:pt x="68" y="344"/>
                    </a:lnTo>
                    <a:lnTo>
                      <a:pt x="45" y="327"/>
                    </a:lnTo>
                    <a:lnTo>
                      <a:pt x="38" y="280"/>
                    </a:lnTo>
                    <a:lnTo>
                      <a:pt x="38" y="279"/>
                    </a:lnTo>
                    <a:lnTo>
                      <a:pt x="43" y="237"/>
                    </a:lnTo>
                    <a:lnTo>
                      <a:pt x="53" y="191"/>
                    </a:lnTo>
                    <a:lnTo>
                      <a:pt x="53" y="190"/>
                    </a:lnTo>
                    <a:lnTo>
                      <a:pt x="68" y="145"/>
                    </a:lnTo>
                    <a:lnTo>
                      <a:pt x="86" y="102"/>
                    </a:lnTo>
                    <a:lnTo>
                      <a:pt x="89" y="100"/>
                    </a:lnTo>
                    <a:lnTo>
                      <a:pt x="119" y="53"/>
                    </a:lnTo>
                    <a:lnTo>
                      <a:pt x="150" y="39"/>
                    </a:lnTo>
                    <a:lnTo>
                      <a:pt x="212" y="39"/>
                    </a:lnTo>
                    <a:lnTo>
                      <a:pt x="193" y="11"/>
                    </a:lnTo>
                    <a:lnTo>
                      <a:pt x="1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69" name="Freeform 2124"/>
              <p:cNvSpPr>
                <a:spLocks/>
              </p:cNvSpPr>
              <p:nvPr/>
            </p:nvSpPr>
            <p:spPr bwMode="auto">
              <a:xfrm>
                <a:off x="8879" y="6121"/>
                <a:ext cx="17" cy="9"/>
              </a:xfrm>
              <a:custGeom>
                <a:avLst/>
                <a:gdLst>
                  <a:gd name="T0" fmla="*/ 34 w 69"/>
                  <a:gd name="T1" fmla="*/ 35 h 35"/>
                  <a:gd name="T2" fmla="*/ 0 w 69"/>
                  <a:gd name="T3" fmla="*/ 35 h 35"/>
                  <a:gd name="T4" fmla="*/ 2 w 69"/>
                  <a:gd name="T5" fmla="*/ 24 h 35"/>
                  <a:gd name="T6" fmla="*/ 7 w 69"/>
                  <a:gd name="T7" fmla="*/ 14 h 35"/>
                  <a:gd name="T8" fmla="*/ 13 w 69"/>
                  <a:gd name="T9" fmla="*/ 8 h 35"/>
                  <a:gd name="T10" fmla="*/ 24 w 69"/>
                  <a:gd name="T11" fmla="*/ 2 h 35"/>
                  <a:gd name="T12" fmla="*/ 34 w 69"/>
                  <a:gd name="T13" fmla="*/ 0 h 35"/>
                  <a:gd name="T14" fmla="*/ 44 w 69"/>
                  <a:gd name="T15" fmla="*/ 2 h 35"/>
                  <a:gd name="T16" fmla="*/ 55 w 69"/>
                  <a:gd name="T17" fmla="*/ 8 h 35"/>
                  <a:gd name="T18" fmla="*/ 61 w 69"/>
                  <a:gd name="T19" fmla="*/ 14 h 35"/>
                  <a:gd name="T20" fmla="*/ 66 w 69"/>
                  <a:gd name="T21" fmla="*/ 24 h 35"/>
                  <a:gd name="T22" fmla="*/ 69 w 69"/>
                  <a:gd name="T23" fmla="*/ 35 h 35"/>
                  <a:gd name="T24" fmla="*/ 34 w 69"/>
                  <a:gd name="T2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35">
                    <a:moveTo>
                      <a:pt x="34" y="35"/>
                    </a:moveTo>
                    <a:lnTo>
                      <a:pt x="0" y="35"/>
                    </a:lnTo>
                    <a:lnTo>
                      <a:pt x="2" y="24"/>
                    </a:lnTo>
                    <a:lnTo>
                      <a:pt x="7" y="14"/>
                    </a:lnTo>
                    <a:lnTo>
                      <a:pt x="13" y="8"/>
                    </a:lnTo>
                    <a:lnTo>
                      <a:pt x="24" y="2"/>
                    </a:lnTo>
                    <a:lnTo>
                      <a:pt x="34" y="0"/>
                    </a:lnTo>
                    <a:lnTo>
                      <a:pt x="44" y="2"/>
                    </a:lnTo>
                    <a:lnTo>
                      <a:pt x="55" y="8"/>
                    </a:lnTo>
                    <a:lnTo>
                      <a:pt x="61" y="14"/>
                    </a:lnTo>
                    <a:lnTo>
                      <a:pt x="66" y="24"/>
                    </a:lnTo>
                    <a:lnTo>
                      <a:pt x="69" y="35"/>
                    </a:lnTo>
                    <a:lnTo>
                      <a:pt x="34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0" name="Freeform 2125"/>
              <p:cNvSpPr>
                <a:spLocks/>
              </p:cNvSpPr>
              <p:nvPr/>
            </p:nvSpPr>
            <p:spPr bwMode="auto">
              <a:xfrm>
                <a:off x="8879" y="6121"/>
                <a:ext cx="17" cy="9"/>
              </a:xfrm>
              <a:custGeom>
                <a:avLst/>
                <a:gdLst>
                  <a:gd name="T0" fmla="*/ 0 w 69"/>
                  <a:gd name="T1" fmla="*/ 35 h 35"/>
                  <a:gd name="T2" fmla="*/ 2 w 69"/>
                  <a:gd name="T3" fmla="*/ 24 h 35"/>
                  <a:gd name="T4" fmla="*/ 7 w 69"/>
                  <a:gd name="T5" fmla="*/ 14 h 35"/>
                  <a:gd name="T6" fmla="*/ 13 w 69"/>
                  <a:gd name="T7" fmla="*/ 8 h 35"/>
                  <a:gd name="T8" fmla="*/ 24 w 69"/>
                  <a:gd name="T9" fmla="*/ 2 h 35"/>
                  <a:gd name="T10" fmla="*/ 34 w 69"/>
                  <a:gd name="T11" fmla="*/ 0 h 35"/>
                  <a:gd name="T12" fmla="*/ 44 w 69"/>
                  <a:gd name="T13" fmla="*/ 2 h 35"/>
                  <a:gd name="T14" fmla="*/ 55 w 69"/>
                  <a:gd name="T15" fmla="*/ 8 h 35"/>
                  <a:gd name="T16" fmla="*/ 61 w 69"/>
                  <a:gd name="T17" fmla="*/ 14 h 35"/>
                  <a:gd name="T18" fmla="*/ 66 w 69"/>
                  <a:gd name="T19" fmla="*/ 24 h 35"/>
                  <a:gd name="T20" fmla="*/ 69 w 69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35">
                    <a:moveTo>
                      <a:pt x="0" y="35"/>
                    </a:moveTo>
                    <a:lnTo>
                      <a:pt x="2" y="24"/>
                    </a:lnTo>
                    <a:lnTo>
                      <a:pt x="7" y="14"/>
                    </a:lnTo>
                    <a:lnTo>
                      <a:pt x="13" y="8"/>
                    </a:lnTo>
                    <a:lnTo>
                      <a:pt x="24" y="2"/>
                    </a:lnTo>
                    <a:lnTo>
                      <a:pt x="34" y="0"/>
                    </a:lnTo>
                    <a:lnTo>
                      <a:pt x="44" y="2"/>
                    </a:lnTo>
                    <a:lnTo>
                      <a:pt x="55" y="8"/>
                    </a:lnTo>
                    <a:lnTo>
                      <a:pt x="61" y="14"/>
                    </a:lnTo>
                    <a:lnTo>
                      <a:pt x="66" y="24"/>
                    </a:lnTo>
                    <a:lnTo>
                      <a:pt x="69" y="3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1" name="Freeform 2126"/>
              <p:cNvSpPr>
                <a:spLocks/>
              </p:cNvSpPr>
              <p:nvPr/>
            </p:nvSpPr>
            <p:spPr bwMode="auto">
              <a:xfrm>
                <a:off x="8879" y="6130"/>
                <a:ext cx="17" cy="477"/>
              </a:xfrm>
              <a:custGeom>
                <a:avLst/>
                <a:gdLst>
                  <a:gd name="T0" fmla="*/ 69 w 69"/>
                  <a:gd name="T1" fmla="*/ 0 h 1905"/>
                  <a:gd name="T2" fmla="*/ 34 w 69"/>
                  <a:gd name="T3" fmla="*/ 0 h 1905"/>
                  <a:gd name="T4" fmla="*/ 0 w 69"/>
                  <a:gd name="T5" fmla="*/ 0 h 1905"/>
                  <a:gd name="T6" fmla="*/ 0 w 69"/>
                  <a:gd name="T7" fmla="*/ 1905 h 1905"/>
                  <a:gd name="T8" fmla="*/ 34 w 69"/>
                  <a:gd name="T9" fmla="*/ 1905 h 1905"/>
                  <a:gd name="T10" fmla="*/ 69 w 69"/>
                  <a:gd name="T11" fmla="*/ 1905 h 1905"/>
                  <a:gd name="T12" fmla="*/ 69 w 69"/>
                  <a:gd name="T13" fmla="*/ 0 h 1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905">
                    <a:moveTo>
                      <a:pt x="69" y="0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1905"/>
                    </a:lnTo>
                    <a:lnTo>
                      <a:pt x="34" y="1905"/>
                    </a:lnTo>
                    <a:lnTo>
                      <a:pt x="69" y="1905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2" name="Freeform 2127"/>
              <p:cNvSpPr>
                <a:spLocks/>
              </p:cNvSpPr>
              <p:nvPr/>
            </p:nvSpPr>
            <p:spPr bwMode="auto">
              <a:xfrm>
                <a:off x="8879" y="6130"/>
                <a:ext cx="17" cy="477"/>
              </a:xfrm>
              <a:custGeom>
                <a:avLst/>
                <a:gdLst>
                  <a:gd name="T0" fmla="*/ 69 w 69"/>
                  <a:gd name="T1" fmla="*/ 0 h 1905"/>
                  <a:gd name="T2" fmla="*/ 34 w 69"/>
                  <a:gd name="T3" fmla="*/ 0 h 1905"/>
                  <a:gd name="T4" fmla="*/ 0 w 69"/>
                  <a:gd name="T5" fmla="*/ 0 h 1905"/>
                  <a:gd name="T6" fmla="*/ 0 w 69"/>
                  <a:gd name="T7" fmla="*/ 1905 h 1905"/>
                  <a:gd name="T8" fmla="*/ 34 w 69"/>
                  <a:gd name="T9" fmla="*/ 1905 h 1905"/>
                  <a:gd name="T10" fmla="*/ 69 w 69"/>
                  <a:gd name="T11" fmla="*/ 1905 h 1905"/>
                  <a:gd name="T12" fmla="*/ 69 w 69"/>
                  <a:gd name="T13" fmla="*/ 0 h 1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1905">
                    <a:moveTo>
                      <a:pt x="69" y="0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1905"/>
                    </a:lnTo>
                    <a:lnTo>
                      <a:pt x="34" y="1905"/>
                    </a:lnTo>
                    <a:lnTo>
                      <a:pt x="69" y="1905"/>
                    </a:lnTo>
                    <a:lnTo>
                      <a:pt x="69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3" name="Freeform 2128"/>
              <p:cNvSpPr>
                <a:spLocks/>
              </p:cNvSpPr>
              <p:nvPr/>
            </p:nvSpPr>
            <p:spPr bwMode="auto">
              <a:xfrm>
                <a:off x="8879" y="6607"/>
                <a:ext cx="17" cy="8"/>
              </a:xfrm>
              <a:custGeom>
                <a:avLst/>
                <a:gdLst>
                  <a:gd name="T0" fmla="*/ 34 w 69"/>
                  <a:gd name="T1" fmla="*/ 0 h 34"/>
                  <a:gd name="T2" fmla="*/ 69 w 69"/>
                  <a:gd name="T3" fmla="*/ 0 h 34"/>
                  <a:gd name="T4" fmla="*/ 66 w 69"/>
                  <a:gd name="T5" fmla="*/ 11 h 34"/>
                  <a:gd name="T6" fmla="*/ 61 w 69"/>
                  <a:gd name="T7" fmla="*/ 21 h 34"/>
                  <a:gd name="T8" fmla="*/ 55 w 69"/>
                  <a:gd name="T9" fmla="*/ 27 h 34"/>
                  <a:gd name="T10" fmla="*/ 44 w 69"/>
                  <a:gd name="T11" fmla="*/ 33 h 34"/>
                  <a:gd name="T12" fmla="*/ 34 w 69"/>
                  <a:gd name="T13" fmla="*/ 34 h 34"/>
                  <a:gd name="T14" fmla="*/ 24 w 69"/>
                  <a:gd name="T15" fmla="*/ 33 h 34"/>
                  <a:gd name="T16" fmla="*/ 13 w 69"/>
                  <a:gd name="T17" fmla="*/ 27 h 34"/>
                  <a:gd name="T18" fmla="*/ 7 w 69"/>
                  <a:gd name="T19" fmla="*/ 21 h 34"/>
                  <a:gd name="T20" fmla="*/ 2 w 69"/>
                  <a:gd name="T21" fmla="*/ 11 h 34"/>
                  <a:gd name="T22" fmla="*/ 0 w 69"/>
                  <a:gd name="T23" fmla="*/ 0 h 34"/>
                  <a:gd name="T24" fmla="*/ 34 w 69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34">
                    <a:moveTo>
                      <a:pt x="34" y="0"/>
                    </a:moveTo>
                    <a:lnTo>
                      <a:pt x="69" y="0"/>
                    </a:lnTo>
                    <a:lnTo>
                      <a:pt x="66" y="11"/>
                    </a:lnTo>
                    <a:lnTo>
                      <a:pt x="61" y="21"/>
                    </a:lnTo>
                    <a:lnTo>
                      <a:pt x="55" y="27"/>
                    </a:lnTo>
                    <a:lnTo>
                      <a:pt x="44" y="33"/>
                    </a:lnTo>
                    <a:lnTo>
                      <a:pt x="34" y="34"/>
                    </a:lnTo>
                    <a:lnTo>
                      <a:pt x="24" y="33"/>
                    </a:lnTo>
                    <a:lnTo>
                      <a:pt x="13" y="27"/>
                    </a:lnTo>
                    <a:lnTo>
                      <a:pt x="7" y="21"/>
                    </a:lnTo>
                    <a:lnTo>
                      <a:pt x="2" y="11"/>
                    </a:lnTo>
                    <a:lnTo>
                      <a:pt x="0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4" name="Freeform 2129"/>
              <p:cNvSpPr>
                <a:spLocks/>
              </p:cNvSpPr>
              <p:nvPr/>
            </p:nvSpPr>
            <p:spPr bwMode="auto">
              <a:xfrm>
                <a:off x="8879" y="6607"/>
                <a:ext cx="17" cy="8"/>
              </a:xfrm>
              <a:custGeom>
                <a:avLst/>
                <a:gdLst>
                  <a:gd name="T0" fmla="*/ 69 w 69"/>
                  <a:gd name="T1" fmla="*/ 0 h 34"/>
                  <a:gd name="T2" fmla="*/ 66 w 69"/>
                  <a:gd name="T3" fmla="*/ 11 h 34"/>
                  <a:gd name="T4" fmla="*/ 61 w 69"/>
                  <a:gd name="T5" fmla="*/ 21 h 34"/>
                  <a:gd name="T6" fmla="*/ 55 w 69"/>
                  <a:gd name="T7" fmla="*/ 27 h 34"/>
                  <a:gd name="T8" fmla="*/ 44 w 69"/>
                  <a:gd name="T9" fmla="*/ 33 h 34"/>
                  <a:gd name="T10" fmla="*/ 34 w 69"/>
                  <a:gd name="T11" fmla="*/ 34 h 34"/>
                  <a:gd name="T12" fmla="*/ 24 w 69"/>
                  <a:gd name="T13" fmla="*/ 33 h 34"/>
                  <a:gd name="T14" fmla="*/ 13 w 69"/>
                  <a:gd name="T15" fmla="*/ 27 h 34"/>
                  <a:gd name="T16" fmla="*/ 7 w 69"/>
                  <a:gd name="T17" fmla="*/ 21 h 34"/>
                  <a:gd name="T18" fmla="*/ 2 w 69"/>
                  <a:gd name="T19" fmla="*/ 11 h 34"/>
                  <a:gd name="T20" fmla="*/ 0 w 69"/>
                  <a:gd name="T2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34">
                    <a:moveTo>
                      <a:pt x="69" y="0"/>
                    </a:moveTo>
                    <a:lnTo>
                      <a:pt x="66" y="11"/>
                    </a:lnTo>
                    <a:lnTo>
                      <a:pt x="61" y="21"/>
                    </a:lnTo>
                    <a:lnTo>
                      <a:pt x="55" y="27"/>
                    </a:lnTo>
                    <a:lnTo>
                      <a:pt x="44" y="33"/>
                    </a:lnTo>
                    <a:lnTo>
                      <a:pt x="34" y="34"/>
                    </a:lnTo>
                    <a:lnTo>
                      <a:pt x="24" y="33"/>
                    </a:lnTo>
                    <a:lnTo>
                      <a:pt x="13" y="27"/>
                    </a:lnTo>
                    <a:lnTo>
                      <a:pt x="7" y="21"/>
                    </a:lnTo>
                    <a:lnTo>
                      <a:pt x="2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5" name="Freeform 2130"/>
              <p:cNvSpPr>
                <a:spLocks/>
              </p:cNvSpPr>
              <p:nvPr/>
            </p:nvSpPr>
            <p:spPr bwMode="auto">
              <a:xfrm>
                <a:off x="8944" y="6256"/>
                <a:ext cx="13" cy="37"/>
              </a:xfrm>
              <a:custGeom>
                <a:avLst/>
                <a:gdLst>
                  <a:gd name="T0" fmla="*/ 51 w 51"/>
                  <a:gd name="T1" fmla="*/ 0 h 146"/>
                  <a:gd name="T2" fmla="*/ 34 w 51"/>
                  <a:gd name="T3" fmla="*/ 8 h 146"/>
                  <a:gd name="T4" fmla="*/ 0 w 51"/>
                  <a:gd name="T5" fmla="*/ 138 h 146"/>
                  <a:gd name="T6" fmla="*/ 6 w 51"/>
                  <a:gd name="T7" fmla="*/ 146 h 146"/>
                  <a:gd name="T8" fmla="*/ 15 w 51"/>
                  <a:gd name="T9" fmla="*/ 138 h 146"/>
                  <a:gd name="T10" fmla="*/ 51 w 51"/>
                  <a:gd name="T1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146">
                    <a:moveTo>
                      <a:pt x="51" y="0"/>
                    </a:moveTo>
                    <a:lnTo>
                      <a:pt x="34" y="8"/>
                    </a:lnTo>
                    <a:lnTo>
                      <a:pt x="0" y="138"/>
                    </a:lnTo>
                    <a:lnTo>
                      <a:pt x="6" y="146"/>
                    </a:lnTo>
                    <a:lnTo>
                      <a:pt x="15" y="13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6" name="Freeform 2131"/>
              <p:cNvSpPr>
                <a:spLocks/>
              </p:cNvSpPr>
              <p:nvPr/>
            </p:nvSpPr>
            <p:spPr bwMode="auto">
              <a:xfrm>
                <a:off x="8925" y="6254"/>
                <a:ext cx="32" cy="39"/>
              </a:xfrm>
              <a:custGeom>
                <a:avLst/>
                <a:gdLst>
                  <a:gd name="T0" fmla="*/ 122 w 127"/>
                  <a:gd name="T1" fmla="*/ 0 h 154"/>
                  <a:gd name="T2" fmla="*/ 83 w 127"/>
                  <a:gd name="T3" fmla="*/ 0 h 154"/>
                  <a:gd name="T4" fmla="*/ 74 w 127"/>
                  <a:gd name="T5" fmla="*/ 8 h 154"/>
                  <a:gd name="T6" fmla="*/ 1 w 127"/>
                  <a:gd name="T7" fmla="*/ 144 h 154"/>
                  <a:gd name="T8" fmla="*/ 0 w 127"/>
                  <a:gd name="T9" fmla="*/ 146 h 154"/>
                  <a:gd name="T10" fmla="*/ 5 w 127"/>
                  <a:gd name="T11" fmla="*/ 154 h 154"/>
                  <a:gd name="T12" fmla="*/ 14 w 127"/>
                  <a:gd name="T13" fmla="*/ 148 h 154"/>
                  <a:gd name="T14" fmla="*/ 86 w 127"/>
                  <a:gd name="T15" fmla="*/ 16 h 154"/>
                  <a:gd name="T16" fmla="*/ 110 w 127"/>
                  <a:gd name="T17" fmla="*/ 16 h 154"/>
                  <a:gd name="T18" fmla="*/ 127 w 127"/>
                  <a:gd name="T19" fmla="*/ 8 h 154"/>
                  <a:gd name="T20" fmla="*/ 122 w 127"/>
                  <a:gd name="T21" fmla="*/ 0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154">
                    <a:moveTo>
                      <a:pt x="122" y="0"/>
                    </a:moveTo>
                    <a:lnTo>
                      <a:pt x="83" y="0"/>
                    </a:lnTo>
                    <a:lnTo>
                      <a:pt x="74" y="8"/>
                    </a:lnTo>
                    <a:lnTo>
                      <a:pt x="1" y="144"/>
                    </a:lnTo>
                    <a:lnTo>
                      <a:pt x="0" y="146"/>
                    </a:lnTo>
                    <a:lnTo>
                      <a:pt x="5" y="154"/>
                    </a:lnTo>
                    <a:lnTo>
                      <a:pt x="14" y="148"/>
                    </a:lnTo>
                    <a:lnTo>
                      <a:pt x="86" y="16"/>
                    </a:lnTo>
                    <a:lnTo>
                      <a:pt x="110" y="16"/>
                    </a:lnTo>
                    <a:lnTo>
                      <a:pt x="127" y="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7" name="Freeform 2132"/>
              <p:cNvSpPr>
                <a:spLocks/>
              </p:cNvSpPr>
              <p:nvPr/>
            </p:nvSpPr>
            <p:spPr bwMode="auto">
              <a:xfrm>
                <a:off x="8956" y="6266"/>
                <a:ext cx="9" cy="24"/>
              </a:xfrm>
              <a:custGeom>
                <a:avLst/>
                <a:gdLst>
                  <a:gd name="T0" fmla="*/ 29 w 35"/>
                  <a:gd name="T1" fmla="*/ 0 h 98"/>
                  <a:gd name="T2" fmla="*/ 20 w 35"/>
                  <a:gd name="T3" fmla="*/ 8 h 98"/>
                  <a:gd name="T4" fmla="*/ 1 w 35"/>
                  <a:gd name="T5" fmla="*/ 76 h 98"/>
                  <a:gd name="T6" fmla="*/ 0 w 35"/>
                  <a:gd name="T7" fmla="*/ 82 h 98"/>
                  <a:gd name="T8" fmla="*/ 5 w 35"/>
                  <a:gd name="T9" fmla="*/ 98 h 98"/>
                  <a:gd name="T10" fmla="*/ 28 w 35"/>
                  <a:gd name="T11" fmla="*/ 92 h 98"/>
                  <a:gd name="T12" fmla="*/ 18 w 35"/>
                  <a:gd name="T13" fmla="*/ 86 h 98"/>
                  <a:gd name="T14" fmla="*/ 17 w 35"/>
                  <a:gd name="T15" fmla="*/ 76 h 98"/>
                  <a:gd name="T16" fmla="*/ 35 w 35"/>
                  <a:gd name="T17" fmla="*/ 8 h 98"/>
                  <a:gd name="T18" fmla="*/ 29 w 35"/>
                  <a:gd name="T1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98">
                    <a:moveTo>
                      <a:pt x="29" y="0"/>
                    </a:moveTo>
                    <a:lnTo>
                      <a:pt x="20" y="8"/>
                    </a:lnTo>
                    <a:lnTo>
                      <a:pt x="1" y="76"/>
                    </a:lnTo>
                    <a:lnTo>
                      <a:pt x="0" y="82"/>
                    </a:lnTo>
                    <a:lnTo>
                      <a:pt x="5" y="98"/>
                    </a:lnTo>
                    <a:lnTo>
                      <a:pt x="28" y="92"/>
                    </a:lnTo>
                    <a:lnTo>
                      <a:pt x="18" y="86"/>
                    </a:lnTo>
                    <a:lnTo>
                      <a:pt x="17" y="76"/>
                    </a:lnTo>
                    <a:lnTo>
                      <a:pt x="35" y="8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8" name="Freeform 2133"/>
              <p:cNvSpPr>
                <a:spLocks/>
              </p:cNvSpPr>
              <p:nvPr/>
            </p:nvSpPr>
            <p:spPr bwMode="auto">
              <a:xfrm>
                <a:off x="8958" y="6266"/>
                <a:ext cx="23" cy="27"/>
              </a:xfrm>
              <a:custGeom>
                <a:avLst/>
                <a:gdLst>
                  <a:gd name="T0" fmla="*/ 85 w 91"/>
                  <a:gd name="T1" fmla="*/ 0 h 107"/>
                  <a:gd name="T2" fmla="*/ 76 w 91"/>
                  <a:gd name="T3" fmla="*/ 8 h 107"/>
                  <a:gd name="T4" fmla="*/ 53 w 91"/>
                  <a:gd name="T5" fmla="*/ 92 h 107"/>
                  <a:gd name="T6" fmla="*/ 23 w 91"/>
                  <a:gd name="T7" fmla="*/ 92 h 107"/>
                  <a:gd name="T8" fmla="*/ 0 w 91"/>
                  <a:gd name="T9" fmla="*/ 98 h 107"/>
                  <a:gd name="T10" fmla="*/ 4 w 91"/>
                  <a:gd name="T11" fmla="*/ 102 h 107"/>
                  <a:gd name="T12" fmla="*/ 19 w 91"/>
                  <a:gd name="T13" fmla="*/ 107 h 107"/>
                  <a:gd name="T14" fmla="*/ 57 w 91"/>
                  <a:gd name="T15" fmla="*/ 107 h 107"/>
                  <a:gd name="T16" fmla="*/ 67 w 91"/>
                  <a:gd name="T17" fmla="*/ 99 h 107"/>
                  <a:gd name="T18" fmla="*/ 91 w 91"/>
                  <a:gd name="T19" fmla="*/ 8 h 107"/>
                  <a:gd name="T20" fmla="*/ 85 w 91"/>
                  <a:gd name="T21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1" h="107">
                    <a:moveTo>
                      <a:pt x="85" y="0"/>
                    </a:moveTo>
                    <a:lnTo>
                      <a:pt x="76" y="8"/>
                    </a:lnTo>
                    <a:lnTo>
                      <a:pt x="53" y="92"/>
                    </a:lnTo>
                    <a:lnTo>
                      <a:pt x="23" y="92"/>
                    </a:lnTo>
                    <a:lnTo>
                      <a:pt x="0" y="98"/>
                    </a:lnTo>
                    <a:lnTo>
                      <a:pt x="4" y="102"/>
                    </a:lnTo>
                    <a:lnTo>
                      <a:pt x="19" y="107"/>
                    </a:lnTo>
                    <a:lnTo>
                      <a:pt x="57" y="107"/>
                    </a:lnTo>
                    <a:lnTo>
                      <a:pt x="67" y="99"/>
                    </a:lnTo>
                    <a:lnTo>
                      <a:pt x="91" y="8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79" name="Freeform 2134"/>
              <p:cNvSpPr>
                <a:spLocks/>
              </p:cNvSpPr>
              <p:nvPr/>
            </p:nvSpPr>
            <p:spPr bwMode="auto">
              <a:xfrm>
                <a:off x="8983" y="6266"/>
                <a:ext cx="20" cy="27"/>
              </a:xfrm>
              <a:custGeom>
                <a:avLst/>
                <a:gdLst>
                  <a:gd name="T0" fmla="*/ 74 w 80"/>
                  <a:gd name="T1" fmla="*/ 0 h 107"/>
                  <a:gd name="T2" fmla="*/ 51 w 80"/>
                  <a:gd name="T3" fmla="*/ 0 h 107"/>
                  <a:gd name="T4" fmla="*/ 45 w 80"/>
                  <a:gd name="T5" fmla="*/ 0 h 107"/>
                  <a:gd name="T6" fmla="*/ 28 w 80"/>
                  <a:gd name="T7" fmla="*/ 9 h 107"/>
                  <a:gd name="T8" fmla="*/ 22 w 80"/>
                  <a:gd name="T9" fmla="*/ 14 h 107"/>
                  <a:gd name="T10" fmla="*/ 14 w 80"/>
                  <a:gd name="T11" fmla="*/ 31 h 107"/>
                  <a:gd name="T12" fmla="*/ 1 w 80"/>
                  <a:gd name="T13" fmla="*/ 76 h 107"/>
                  <a:gd name="T14" fmla="*/ 0 w 80"/>
                  <a:gd name="T15" fmla="*/ 82 h 107"/>
                  <a:gd name="T16" fmla="*/ 4 w 80"/>
                  <a:gd name="T17" fmla="*/ 98 h 107"/>
                  <a:gd name="T18" fmla="*/ 9 w 80"/>
                  <a:gd name="T19" fmla="*/ 102 h 107"/>
                  <a:gd name="T20" fmla="*/ 23 w 80"/>
                  <a:gd name="T21" fmla="*/ 107 h 107"/>
                  <a:gd name="T22" fmla="*/ 46 w 80"/>
                  <a:gd name="T23" fmla="*/ 107 h 107"/>
                  <a:gd name="T24" fmla="*/ 55 w 80"/>
                  <a:gd name="T25" fmla="*/ 99 h 107"/>
                  <a:gd name="T26" fmla="*/ 50 w 80"/>
                  <a:gd name="T27" fmla="*/ 92 h 107"/>
                  <a:gd name="T28" fmla="*/ 27 w 80"/>
                  <a:gd name="T29" fmla="*/ 92 h 107"/>
                  <a:gd name="T30" fmla="*/ 18 w 80"/>
                  <a:gd name="T31" fmla="*/ 86 h 107"/>
                  <a:gd name="T32" fmla="*/ 16 w 80"/>
                  <a:gd name="T33" fmla="*/ 76 h 107"/>
                  <a:gd name="T34" fmla="*/ 28 w 80"/>
                  <a:gd name="T35" fmla="*/ 31 h 107"/>
                  <a:gd name="T36" fmla="*/ 36 w 80"/>
                  <a:gd name="T37" fmla="*/ 19 h 107"/>
                  <a:gd name="T38" fmla="*/ 47 w 80"/>
                  <a:gd name="T39" fmla="*/ 15 h 107"/>
                  <a:gd name="T40" fmla="*/ 71 w 80"/>
                  <a:gd name="T41" fmla="*/ 15 h 107"/>
                  <a:gd name="T42" fmla="*/ 80 w 80"/>
                  <a:gd name="T43" fmla="*/ 8 h 107"/>
                  <a:gd name="T44" fmla="*/ 74 w 80"/>
                  <a:gd name="T4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0" h="107">
                    <a:moveTo>
                      <a:pt x="74" y="0"/>
                    </a:moveTo>
                    <a:lnTo>
                      <a:pt x="51" y="0"/>
                    </a:lnTo>
                    <a:lnTo>
                      <a:pt x="45" y="0"/>
                    </a:lnTo>
                    <a:lnTo>
                      <a:pt x="28" y="9"/>
                    </a:lnTo>
                    <a:lnTo>
                      <a:pt x="22" y="14"/>
                    </a:lnTo>
                    <a:lnTo>
                      <a:pt x="14" y="31"/>
                    </a:lnTo>
                    <a:lnTo>
                      <a:pt x="1" y="76"/>
                    </a:lnTo>
                    <a:lnTo>
                      <a:pt x="0" y="82"/>
                    </a:lnTo>
                    <a:lnTo>
                      <a:pt x="4" y="98"/>
                    </a:lnTo>
                    <a:lnTo>
                      <a:pt x="9" y="102"/>
                    </a:lnTo>
                    <a:lnTo>
                      <a:pt x="23" y="107"/>
                    </a:lnTo>
                    <a:lnTo>
                      <a:pt x="46" y="107"/>
                    </a:lnTo>
                    <a:lnTo>
                      <a:pt x="55" y="99"/>
                    </a:lnTo>
                    <a:lnTo>
                      <a:pt x="50" y="92"/>
                    </a:lnTo>
                    <a:lnTo>
                      <a:pt x="27" y="92"/>
                    </a:lnTo>
                    <a:lnTo>
                      <a:pt x="18" y="86"/>
                    </a:lnTo>
                    <a:lnTo>
                      <a:pt x="16" y="76"/>
                    </a:lnTo>
                    <a:lnTo>
                      <a:pt x="28" y="31"/>
                    </a:lnTo>
                    <a:lnTo>
                      <a:pt x="36" y="19"/>
                    </a:lnTo>
                    <a:lnTo>
                      <a:pt x="47" y="15"/>
                    </a:lnTo>
                    <a:lnTo>
                      <a:pt x="71" y="15"/>
                    </a:lnTo>
                    <a:lnTo>
                      <a:pt x="80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0" name="Freeform 2135"/>
              <p:cNvSpPr>
                <a:spLocks/>
              </p:cNvSpPr>
              <p:nvPr/>
            </p:nvSpPr>
            <p:spPr bwMode="auto">
              <a:xfrm>
                <a:off x="9016" y="6270"/>
                <a:ext cx="10" cy="23"/>
              </a:xfrm>
              <a:custGeom>
                <a:avLst/>
                <a:gdLst>
                  <a:gd name="T0" fmla="*/ 38 w 38"/>
                  <a:gd name="T1" fmla="*/ 0 h 92"/>
                  <a:gd name="T2" fmla="*/ 22 w 38"/>
                  <a:gd name="T3" fmla="*/ 0 h 92"/>
                  <a:gd name="T4" fmla="*/ 0 w 38"/>
                  <a:gd name="T5" fmla="*/ 84 h 92"/>
                  <a:gd name="T6" fmla="*/ 6 w 38"/>
                  <a:gd name="T7" fmla="*/ 92 h 92"/>
                  <a:gd name="T8" fmla="*/ 15 w 38"/>
                  <a:gd name="T9" fmla="*/ 84 h 92"/>
                  <a:gd name="T10" fmla="*/ 38 w 38"/>
                  <a:gd name="T11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92">
                    <a:moveTo>
                      <a:pt x="38" y="0"/>
                    </a:moveTo>
                    <a:lnTo>
                      <a:pt x="22" y="0"/>
                    </a:lnTo>
                    <a:lnTo>
                      <a:pt x="0" y="84"/>
                    </a:lnTo>
                    <a:lnTo>
                      <a:pt x="6" y="92"/>
                    </a:lnTo>
                    <a:lnTo>
                      <a:pt x="15" y="84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1" name="Freeform 2136"/>
              <p:cNvSpPr>
                <a:spLocks/>
              </p:cNvSpPr>
              <p:nvPr/>
            </p:nvSpPr>
            <p:spPr bwMode="auto">
              <a:xfrm>
                <a:off x="9028" y="6268"/>
                <a:ext cx="8" cy="25"/>
              </a:xfrm>
              <a:custGeom>
                <a:avLst/>
                <a:gdLst>
                  <a:gd name="T0" fmla="*/ 31 w 35"/>
                  <a:gd name="T1" fmla="*/ 0 h 98"/>
                  <a:gd name="T2" fmla="*/ 8 w 35"/>
                  <a:gd name="T3" fmla="*/ 6 h 98"/>
                  <a:gd name="T4" fmla="*/ 17 w 35"/>
                  <a:gd name="T5" fmla="*/ 10 h 98"/>
                  <a:gd name="T6" fmla="*/ 19 w 35"/>
                  <a:gd name="T7" fmla="*/ 22 h 98"/>
                  <a:gd name="T8" fmla="*/ 0 w 35"/>
                  <a:gd name="T9" fmla="*/ 90 h 98"/>
                  <a:gd name="T10" fmla="*/ 6 w 35"/>
                  <a:gd name="T11" fmla="*/ 98 h 98"/>
                  <a:gd name="T12" fmla="*/ 16 w 35"/>
                  <a:gd name="T13" fmla="*/ 90 h 98"/>
                  <a:gd name="T14" fmla="*/ 34 w 35"/>
                  <a:gd name="T15" fmla="*/ 22 h 98"/>
                  <a:gd name="T16" fmla="*/ 35 w 35"/>
                  <a:gd name="T17" fmla="*/ 14 h 98"/>
                  <a:gd name="T18" fmla="*/ 31 w 35"/>
                  <a:gd name="T1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98">
                    <a:moveTo>
                      <a:pt x="31" y="0"/>
                    </a:moveTo>
                    <a:lnTo>
                      <a:pt x="8" y="6"/>
                    </a:lnTo>
                    <a:lnTo>
                      <a:pt x="17" y="10"/>
                    </a:lnTo>
                    <a:lnTo>
                      <a:pt x="19" y="22"/>
                    </a:lnTo>
                    <a:lnTo>
                      <a:pt x="0" y="90"/>
                    </a:lnTo>
                    <a:lnTo>
                      <a:pt x="6" y="98"/>
                    </a:lnTo>
                    <a:lnTo>
                      <a:pt x="16" y="90"/>
                    </a:lnTo>
                    <a:lnTo>
                      <a:pt x="34" y="22"/>
                    </a:lnTo>
                    <a:lnTo>
                      <a:pt x="35" y="14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2" name="Freeform 2137"/>
              <p:cNvSpPr>
                <a:spLocks/>
              </p:cNvSpPr>
              <p:nvPr/>
            </p:nvSpPr>
            <p:spPr bwMode="auto">
              <a:xfrm>
                <a:off x="9005" y="6266"/>
                <a:ext cx="30" cy="27"/>
              </a:xfrm>
              <a:custGeom>
                <a:avLst/>
                <a:gdLst>
                  <a:gd name="T0" fmla="*/ 103 w 122"/>
                  <a:gd name="T1" fmla="*/ 0 h 107"/>
                  <a:gd name="T2" fmla="*/ 35 w 122"/>
                  <a:gd name="T3" fmla="*/ 0 h 107"/>
                  <a:gd name="T4" fmla="*/ 25 w 122"/>
                  <a:gd name="T5" fmla="*/ 8 h 107"/>
                  <a:gd name="T6" fmla="*/ 0 w 122"/>
                  <a:gd name="T7" fmla="*/ 99 h 107"/>
                  <a:gd name="T8" fmla="*/ 5 w 122"/>
                  <a:gd name="T9" fmla="*/ 107 h 107"/>
                  <a:gd name="T10" fmla="*/ 15 w 122"/>
                  <a:gd name="T11" fmla="*/ 99 h 107"/>
                  <a:gd name="T12" fmla="*/ 37 w 122"/>
                  <a:gd name="T13" fmla="*/ 15 h 107"/>
                  <a:gd name="T14" fmla="*/ 68 w 122"/>
                  <a:gd name="T15" fmla="*/ 15 h 107"/>
                  <a:gd name="T16" fmla="*/ 84 w 122"/>
                  <a:gd name="T17" fmla="*/ 15 h 107"/>
                  <a:gd name="T18" fmla="*/ 99 w 122"/>
                  <a:gd name="T19" fmla="*/ 15 h 107"/>
                  <a:gd name="T20" fmla="*/ 122 w 122"/>
                  <a:gd name="T21" fmla="*/ 9 h 107"/>
                  <a:gd name="T22" fmla="*/ 117 w 122"/>
                  <a:gd name="T23" fmla="*/ 4 h 107"/>
                  <a:gd name="T24" fmla="*/ 103 w 122"/>
                  <a:gd name="T25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2" h="107">
                    <a:moveTo>
                      <a:pt x="103" y="0"/>
                    </a:moveTo>
                    <a:lnTo>
                      <a:pt x="35" y="0"/>
                    </a:lnTo>
                    <a:lnTo>
                      <a:pt x="25" y="8"/>
                    </a:lnTo>
                    <a:lnTo>
                      <a:pt x="0" y="99"/>
                    </a:lnTo>
                    <a:lnTo>
                      <a:pt x="5" y="107"/>
                    </a:lnTo>
                    <a:lnTo>
                      <a:pt x="15" y="99"/>
                    </a:lnTo>
                    <a:lnTo>
                      <a:pt x="37" y="15"/>
                    </a:lnTo>
                    <a:lnTo>
                      <a:pt x="68" y="15"/>
                    </a:lnTo>
                    <a:lnTo>
                      <a:pt x="84" y="15"/>
                    </a:lnTo>
                    <a:lnTo>
                      <a:pt x="99" y="15"/>
                    </a:lnTo>
                    <a:lnTo>
                      <a:pt x="122" y="9"/>
                    </a:lnTo>
                    <a:lnTo>
                      <a:pt x="117" y="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3" name="Freeform 2138"/>
              <p:cNvSpPr>
                <a:spLocks/>
              </p:cNvSpPr>
              <p:nvPr/>
            </p:nvSpPr>
            <p:spPr bwMode="auto">
              <a:xfrm>
                <a:off x="9069" y="6256"/>
                <a:ext cx="13" cy="37"/>
              </a:xfrm>
              <a:custGeom>
                <a:avLst/>
                <a:gdLst>
                  <a:gd name="T0" fmla="*/ 51 w 51"/>
                  <a:gd name="T1" fmla="*/ 0 h 146"/>
                  <a:gd name="T2" fmla="*/ 31 w 51"/>
                  <a:gd name="T3" fmla="*/ 20 h 146"/>
                  <a:gd name="T4" fmla="*/ 0 w 51"/>
                  <a:gd name="T5" fmla="*/ 138 h 146"/>
                  <a:gd name="T6" fmla="*/ 5 w 51"/>
                  <a:gd name="T7" fmla="*/ 146 h 146"/>
                  <a:gd name="T8" fmla="*/ 15 w 51"/>
                  <a:gd name="T9" fmla="*/ 138 h 146"/>
                  <a:gd name="T10" fmla="*/ 51 w 51"/>
                  <a:gd name="T11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146">
                    <a:moveTo>
                      <a:pt x="51" y="0"/>
                    </a:moveTo>
                    <a:lnTo>
                      <a:pt x="31" y="20"/>
                    </a:lnTo>
                    <a:lnTo>
                      <a:pt x="0" y="138"/>
                    </a:lnTo>
                    <a:lnTo>
                      <a:pt x="5" y="146"/>
                    </a:lnTo>
                    <a:lnTo>
                      <a:pt x="15" y="13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4" name="Freeform 2139"/>
              <p:cNvSpPr>
                <a:spLocks/>
              </p:cNvSpPr>
              <p:nvPr/>
            </p:nvSpPr>
            <p:spPr bwMode="auto">
              <a:xfrm>
                <a:off x="9069" y="6254"/>
                <a:ext cx="13" cy="12"/>
              </a:xfrm>
              <a:custGeom>
                <a:avLst/>
                <a:gdLst>
                  <a:gd name="T0" fmla="*/ 49 w 54"/>
                  <a:gd name="T1" fmla="*/ 0 h 47"/>
                  <a:gd name="T2" fmla="*/ 42 w 54"/>
                  <a:gd name="T3" fmla="*/ 4 h 47"/>
                  <a:gd name="T4" fmla="*/ 4 w 54"/>
                  <a:gd name="T5" fmla="*/ 34 h 47"/>
                  <a:gd name="T6" fmla="*/ 0 w 54"/>
                  <a:gd name="T7" fmla="*/ 39 h 47"/>
                  <a:gd name="T8" fmla="*/ 7 w 54"/>
                  <a:gd name="T9" fmla="*/ 47 h 47"/>
                  <a:gd name="T10" fmla="*/ 12 w 54"/>
                  <a:gd name="T11" fmla="*/ 44 h 47"/>
                  <a:gd name="T12" fmla="*/ 34 w 54"/>
                  <a:gd name="T13" fmla="*/ 28 h 47"/>
                  <a:gd name="T14" fmla="*/ 54 w 54"/>
                  <a:gd name="T15" fmla="*/ 8 h 47"/>
                  <a:gd name="T16" fmla="*/ 49 w 54"/>
                  <a:gd name="T17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47">
                    <a:moveTo>
                      <a:pt x="49" y="0"/>
                    </a:moveTo>
                    <a:lnTo>
                      <a:pt x="42" y="4"/>
                    </a:lnTo>
                    <a:lnTo>
                      <a:pt x="4" y="34"/>
                    </a:lnTo>
                    <a:lnTo>
                      <a:pt x="0" y="39"/>
                    </a:lnTo>
                    <a:lnTo>
                      <a:pt x="7" y="47"/>
                    </a:lnTo>
                    <a:lnTo>
                      <a:pt x="12" y="44"/>
                    </a:lnTo>
                    <a:lnTo>
                      <a:pt x="34" y="28"/>
                    </a:lnTo>
                    <a:lnTo>
                      <a:pt x="54" y="8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5" name="Freeform 2140"/>
              <p:cNvSpPr>
                <a:spLocks/>
              </p:cNvSpPr>
              <p:nvPr/>
            </p:nvSpPr>
            <p:spPr bwMode="auto">
              <a:xfrm>
                <a:off x="8951" y="5879"/>
                <a:ext cx="13" cy="36"/>
              </a:xfrm>
              <a:custGeom>
                <a:avLst/>
                <a:gdLst>
                  <a:gd name="T0" fmla="*/ 51 w 51"/>
                  <a:gd name="T1" fmla="*/ 0 h 144"/>
                  <a:gd name="T2" fmla="*/ 34 w 51"/>
                  <a:gd name="T3" fmla="*/ 7 h 144"/>
                  <a:gd name="T4" fmla="*/ 0 w 51"/>
                  <a:gd name="T5" fmla="*/ 138 h 144"/>
                  <a:gd name="T6" fmla="*/ 5 w 51"/>
                  <a:gd name="T7" fmla="*/ 144 h 144"/>
                  <a:gd name="T8" fmla="*/ 15 w 51"/>
                  <a:gd name="T9" fmla="*/ 138 h 144"/>
                  <a:gd name="T10" fmla="*/ 51 w 51"/>
                  <a:gd name="T1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1" h="144">
                    <a:moveTo>
                      <a:pt x="51" y="0"/>
                    </a:moveTo>
                    <a:lnTo>
                      <a:pt x="34" y="7"/>
                    </a:lnTo>
                    <a:lnTo>
                      <a:pt x="0" y="138"/>
                    </a:lnTo>
                    <a:lnTo>
                      <a:pt x="5" y="144"/>
                    </a:lnTo>
                    <a:lnTo>
                      <a:pt x="15" y="13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6" name="Freeform 2141"/>
              <p:cNvSpPr>
                <a:spLocks/>
              </p:cNvSpPr>
              <p:nvPr/>
            </p:nvSpPr>
            <p:spPr bwMode="auto">
              <a:xfrm>
                <a:off x="8932" y="5877"/>
                <a:ext cx="32" cy="38"/>
              </a:xfrm>
              <a:custGeom>
                <a:avLst/>
                <a:gdLst>
                  <a:gd name="T0" fmla="*/ 122 w 127"/>
                  <a:gd name="T1" fmla="*/ 0 h 152"/>
                  <a:gd name="T2" fmla="*/ 83 w 127"/>
                  <a:gd name="T3" fmla="*/ 0 h 152"/>
                  <a:gd name="T4" fmla="*/ 74 w 127"/>
                  <a:gd name="T5" fmla="*/ 8 h 152"/>
                  <a:gd name="T6" fmla="*/ 1 w 127"/>
                  <a:gd name="T7" fmla="*/ 142 h 152"/>
                  <a:gd name="T8" fmla="*/ 0 w 127"/>
                  <a:gd name="T9" fmla="*/ 146 h 152"/>
                  <a:gd name="T10" fmla="*/ 5 w 127"/>
                  <a:gd name="T11" fmla="*/ 152 h 152"/>
                  <a:gd name="T12" fmla="*/ 14 w 127"/>
                  <a:gd name="T13" fmla="*/ 147 h 152"/>
                  <a:gd name="T14" fmla="*/ 86 w 127"/>
                  <a:gd name="T15" fmla="*/ 15 h 152"/>
                  <a:gd name="T16" fmla="*/ 110 w 127"/>
                  <a:gd name="T17" fmla="*/ 15 h 152"/>
                  <a:gd name="T18" fmla="*/ 127 w 127"/>
                  <a:gd name="T19" fmla="*/ 8 h 152"/>
                  <a:gd name="T20" fmla="*/ 122 w 127"/>
                  <a:gd name="T21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7" h="152">
                    <a:moveTo>
                      <a:pt x="122" y="0"/>
                    </a:moveTo>
                    <a:lnTo>
                      <a:pt x="83" y="0"/>
                    </a:lnTo>
                    <a:lnTo>
                      <a:pt x="74" y="8"/>
                    </a:lnTo>
                    <a:lnTo>
                      <a:pt x="1" y="142"/>
                    </a:lnTo>
                    <a:lnTo>
                      <a:pt x="0" y="146"/>
                    </a:lnTo>
                    <a:lnTo>
                      <a:pt x="5" y="152"/>
                    </a:lnTo>
                    <a:lnTo>
                      <a:pt x="14" y="147"/>
                    </a:lnTo>
                    <a:lnTo>
                      <a:pt x="86" y="15"/>
                    </a:lnTo>
                    <a:lnTo>
                      <a:pt x="110" y="15"/>
                    </a:lnTo>
                    <a:lnTo>
                      <a:pt x="127" y="8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7" name="Freeform 2142"/>
              <p:cNvSpPr>
                <a:spLocks/>
              </p:cNvSpPr>
              <p:nvPr/>
            </p:nvSpPr>
            <p:spPr bwMode="auto">
              <a:xfrm>
                <a:off x="8963" y="5889"/>
                <a:ext cx="9" cy="24"/>
              </a:xfrm>
              <a:custGeom>
                <a:avLst/>
                <a:gdLst>
                  <a:gd name="T0" fmla="*/ 30 w 35"/>
                  <a:gd name="T1" fmla="*/ 0 h 98"/>
                  <a:gd name="T2" fmla="*/ 19 w 35"/>
                  <a:gd name="T3" fmla="*/ 8 h 98"/>
                  <a:gd name="T4" fmla="*/ 1 w 35"/>
                  <a:gd name="T5" fmla="*/ 76 h 98"/>
                  <a:gd name="T6" fmla="*/ 0 w 35"/>
                  <a:gd name="T7" fmla="*/ 83 h 98"/>
                  <a:gd name="T8" fmla="*/ 5 w 35"/>
                  <a:gd name="T9" fmla="*/ 98 h 98"/>
                  <a:gd name="T10" fmla="*/ 28 w 35"/>
                  <a:gd name="T11" fmla="*/ 92 h 98"/>
                  <a:gd name="T12" fmla="*/ 18 w 35"/>
                  <a:gd name="T13" fmla="*/ 87 h 98"/>
                  <a:gd name="T14" fmla="*/ 17 w 35"/>
                  <a:gd name="T15" fmla="*/ 76 h 98"/>
                  <a:gd name="T16" fmla="*/ 35 w 35"/>
                  <a:gd name="T17" fmla="*/ 8 h 98"/>
                  <a:gd name="T18" fmla="*/ 30 w 35"/>
                  <a:gd name="T19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98">
                    <a:moveTo>
                      <a:pt x="30" y="0"/>
                    </a:moveTo>
                    <a:lnTo>
                      <a:pt x="19" y="8"/>
                    </a:lnTo>
                    <a:lnTo>
                      <a:pt x="1" y="76"/>
                    </a:lnTo>
                    <a:lnTo>
                      <a:pt x="0" y="83"/>
                    </a:lnTo>
                    <a:lnTo>
                      <a:pt x="5" y="98"/>
                    </a:lnTo>
                    <a:lnTo>
                      <a:pt x="28" y="92"/>
                    </a:lnTo>
                    <a:lnTo>
                      <a:pt x="18" y="87"/>
                    </a:lnTo>
                    <a:lnTo>
                      <a:pt x="17" y="76"/>
                    </a:lnTo>
                    <a:lnTo>
                      <a:pt x="35" y="8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8" name="Freeform 2143"/>
              <p:cNvSpPr>
                <a:spLocks/>
              </p:cNvSpPr>
              <p:nvPr/>
            </p:nvSpPr>
            <p:spPr bwMode="auto">
              <a:xfrm>
                <a:off x="8965" y="5889"/>
                <a:ext cx="22" cy="26"/>
              </a:xfrm>
              <a:custGeom>
                <a:avLst/>
                <a:gdLst>
                  <a:gd name="T0" fmla="*/ 85 w 90"/>
                  <a:gd name="T1" fmla="*/ 0 h 106"/>
                  <a:gd name="T2" fmla="*/ 76 w 90"/>
                  <a:gd name="T3" fmla="*/ 8 h 106"/>
                  <a:gd name="T4" fmla="*/ 53 w 90"/>
                  <a:gd name="T5" fmla="*/ 92 h 106"/>
                  <a:gd name="T6" fmla="*/ 23 w 90"/>
                  <a:gd name="T7" fmla="*/ 92 h 106"/>
                  <a:gd name="T8" fmla="*/ 0 w 90"/>
                  <a:gd name="T9" fmla="*/ 98 h 106"/>
                  <a:gd name="T10" fmla="*/ 4 w 90"/>
                  <a:gd name="T11" fmla="*/ 102 h 106"/>
                  <a:gd name="T12" fmla="*/ 19 w 90"/>
                  <a:gd name="T13" fmla="*/ 106 h 106"/>
                  <a:gd name="T14" fmla="*/ 57 w 90"/>
                  <a:gd name="T15" fmla="*/ 106 h 106"/>
                  <a:gd name="T16" fmla="*/ 67 w 90"/>
                  <a:gd name="T17" fmla="*/ 100 h 106"/>
                  <a:gd name="T18" fmla="*/ 90 w 90"/>
                  <a:gd name="T19" fmla="*/ 8 h 106"/>
                  <a:gd name="T20" fmla="*/ 85 w 90"/>
                  <a:gd name="T21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0" h="106">
                    <a:moveTo>
                      <a:pt x="85" y="0"/>
                    </a:moveTo>
                    <a:lnTo>
                      <a:pt x="76" y="8"/>
                    </a:lnTo>
                    <a:lnTo>
                      <a:pt x="53" y="92"/>
                    </a:lnTo>
                    <a:lnTo>
                      <a:pt x="23" y="92"/>
                    </a:lnTo>
                    <a:lnTo>
                      <a:pt x="0" y="98"/>
                    </a:lnTo>
                    <a:lnTo>
                      <a:pt x="4" y="102"/>
                    </a:lnTo>
                    <a:lnTo>
                      <a:pt x="19" y="106"/>
                    </a:lnTo>
                    <a:lnTo>
                      <a:pt x="57" y="106"/>
                    </a:lnTo>
                    <a:lnTo>
                      <a:pt x="67" y="100"/>
                    </a:lnTo>
                    <a:lnTo>
                      <a:pt x="90" y="8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89" name="Freeform 2144"/>
              <p:cNvSpPr>
                <a:spLocks/>
              </p:cNvSpPr>
              <p:nvPr/>
            </p:nvSpPr>
            <p:spPr bwMode="auto">
              <a:xfrm>
                <a:off x="9000" y="5892"/>
                <a:ext cx="10" cy="23"/>
              </a:xfrm>
              <a:custGeom>
                <a:avLst/>
                <a:gdLst>
                  <a:gd name="T0" fmla="*/ 37 w 37"/>
                  <a:gd name="T1" fmla="*/ 0 h 90"/>
                  <a:gd name="T2" fmla="*/ 22 w 37"/>
                  <a:gd name="T3" fmla="*/ 0 h 90"/>
                  <a:gd name="T4" fmla="*/ 0 w 37"/>
                  <a:gd name="T5" fmla="*/ 84 h 90"/>
                  <a:gd name="T6" fmla="*/ 5 w 37"/>
                  <a:gd name="T7" fmla="*/ 90 h 90"/>
                  <a:gd name="T8" fmla="*/ 14 w 37"/>
                  <a:gd name="T9" fmla="*/ 84 h 90"/>
                  <a:gd name="T10" fmla="*/ 37 w 37"/>
                  <a:gd name="T11" fmla="*/ 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90">
                    <a:moveTo>
                      <a:pt x="37" y="0"/>
                    </a:moveTo>
                    <a:lnTo>
                      <a:pt x="22" y="0"/>
                    </a:lnTo>
                    <a:lnTo>
                      <a:pt x="0" y="84"/>
                    </a:lnTo>
                    <a:lnTo>
                      <a:pt x="5" y="90"/>
                    </a:lnTo>
                    <a:lnTo>
                      <a:pt x="14" y="84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0" name="Freeform 2145"/>
              <p:cNvSpPr>
                <a:spLocks/>
              </p:cNvSpPr>
              <p:nvPr/>
            </p:nvSpPr>
            <p:spPr bwMode="auto">
              <a:xfrm>
                <a:off x="9012" y="5891"/>
                <a:ext cx="8" cy="24"/>
              </a:xfrm>
              <a:custGeom>
                <a:avLst/>
                <a:gdLst>
                  <a:gd name="T0" fmla="*/ 31 w 35"/>
                  <a:gd name="T1" fmla="*/ 0 h 97"/>
                  <a:gd name="T2" fmla="*/ 8 w 35"/>
                  <a:gd name="T3" fmla="*/ 7 h 97"/>
                  <a:gd name="T4" fmla="*/ 17 w 35"/>
                  <a:gd name="T5" fmla="*/ 11 h 97"/>
                  <a:gd name="T6" fmla="*/ 18 w 35"/>
                  <a:gd name="T7" fmla="*/ 21 h 97"/>
                  <a:gd name="T8" fmla="*/ 0 w 35"/>
                  <a:gd name="T9" fmla="*/ 91 h 97"/>
                  <a:gd name="T10" fmla="*/ 5 w 35"/>
                  <a:gd name="T11" fmla="*/ 97 h 97"/>
                  <a:gd name="T12" fmla="*/ 16 w 35"/>
                  <a:gd name="T13" fmla="*/ 91 h 97"/>
                  <a:gd name="T14" fmla="*/ 34 w 35"/>
                  <a:gd name="T15" fmla="*/ 21 h 97"/>
                  <a:gd name="T16" fmla="*/ 35 w 35"/>
                  <a:gd name="T17" fmla="*/ 15 h 97"/>
                  <a:gd name="T18" fmla="*/ 31 w 35"/>
                  <a:gd name="T19" fmla="*/ 0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" h="97">
                    <a:moveTo>
                      <a:pt x="31" y="0"/>
                    </a:moveTo>
                    <a:lnTo>
                      <a:pt x="8" y="7"/>
                    </a:lnTo>
                    <a:lnTo>
                      <a:pt x="17" y="11"/>
                    </a:lnTo>
                    <a:lnTo>
                      <a:pt x="18" y="21"/>
                    </a:lnTo>
                    <a:lnTo>
                      <a:pt x="0" y="91"/>
                    </a:lnTo>
                    <a:lnTo>
                      <a:pt x="5" y="97"/>
                    </a:lnTo>
                    <a:lnTo>
                      <a:pt x="16" y="91"/>
                    </a:lnTo>
                    <a:lnTo>
                      <a:pt x="34" y="21"/>
                    </a:lnTo>
                    <a:lnTo>
                      <a:pt x="35" y="1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1" name="Freeform 2146"/>
              <p:cNvSpPr>
                <a:spLocks/>
              </p:cNvSpPr>
              <p:nvPr/>
            </p:nvSpPr>
            <p:spPr bwMode="auto">
              <a:xfrm>
                <a:off x="8989" y="5889"/>
                <a:ext cx="30" cy="26"/>
              </a:xfrm>
              <a:custGeom>
                <a:avLst/>
                <a:gdLst>
                  <a:gd name="T0" fmla="*/ 103 w 122"/>
                  <a:gd name="T1" fmla="*/ 0 h 106"/>
                  <a:gd name="T2" fmla="*/ 34 w 122"/>
                  <a:gd name="T3" fmla="*/ 0 h 106"/>
                  <a:gd name="T4" fmla="*/ 24 w 122"/>
                  <a:gd name="T5" fmla="*/ 8 h 106"/>
                  <a:gd name="T6" fmla="*/ 0 w 122"/>
                  <a:gd name="T7" fmla="*/ 100 h 106"/>
                  <a:gd name="T8" fmla="*/ 5 w 122"/>
                  <a:gd name="T9" fmla="*/ 106 h 106"/>
                  <a:gd name="T10" fmla="*/ 15 w 122"/>
                  <a:gd name="T11" fmla="*/ 100 h 106"/>
                  <a:gd name="T12" fmla="*/ 37 w 122"/>
                  <a:gd name="T13" fmla="*/ 16 h 106"/>
                  <a:gd name="T14" fmla="*/ 68 w 122"/>
                  <a:gd name="T15" fmla="*/ 16 h 106"/>
                  <a:gd name="T16" fmla="*/ 83 w 122"/>
                  <a:gd name="T17" fmla="*/ 16 h 106"/>
                  <a:gd name="T18" fmla="*/ 99 w 122"/>
                  <a:gd name="T19" fmla="*/ 16 h 106"/>
                  <a:gd name="T20" fmla="*/ 122 w 122"/>
                  <a:gd name="T21" fmla="*/ 9 h 106"/>
                  <a:gd name="T22" fmla="*/ 117 w 122"/>
                  <a:gd name="T23" fmla="*/ 4 h 106"/>
                  <a:gd name="T24" fmla="*/ 103 w 122"/>
                  <a:gd name="T25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2" h="106">
                    <a:moveTo>
                      <a:pt x="103" y="0"/>
                    </a:moveTo>
                    <a:lnTo>
                      <a:pt x="34" y="0"/>
                    </a:lnTo>
                    <a:lnTo>
                      <a:pt x="24" y="8"/>
                    </a:lnTo>
                    <a:lnTo>
                      <a:pt x="0" y="100"/>
                    </a:lnTo>
                    <a:lnTo>
                      <a:pt x="5" y="106"/>
                    </a:lnTo>
                    <a:lnTo>
                      <a:pt x="15" y="100"/>
                    </a:lnTo>
                    <a:lnTo>
                      <a:pt x="37" y="16"/>
                    </a:lnTo>
                    <a:lnTo>
                      <a:pt x="68" y="16"/>
                    </a:lnTo>
                    <a:lnTo>
                      <a:pt x="83" y="16"/>
                    </a:lnTo>
                    <a:lnTo>
                      <a:pt x="99" y="16"/>
                    </a:lnTo>
                    <a:lnTo>
                      <a:pt x="122" y="9"/>
                    </a:lnTo>
                    <a:lnTo>
                      <a:pt x="117" y="4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2" name="Freeform 2147"/>
              <p:cNvSpPr>
                <a:spLocks/>
              </p:cNvSpPr>
              <p:nvPr/>
            </p:nvSpPr>
            <p:spPr bwMode="auto">
              <a:xfrm>
                <a:off x="9024" y="5891"/>
                <a:ext cx="20" cy="24"/>
              </a:xfrm>
              <a:custGeom>
                <a:avLst/>
                <a:gdLst>
                  <a:gd name="T0" fmla="*/ 30 w 81"/>
                  <a:gd name="T1" fmla="*/ 0 h 95"/>
                  <a:gd name="T2" fmla="*/ 20 w 81"/>
                  <a:gd name="T3" fmla="*/ 10 h 95"/>
                  <a:gd name="T4" fmla="*/ 12 w 81"/>
                  <a:gd name="T5" fmla="*/ 27 h 95"/>
                  <a:gd name="T6" fmla="*/ 2 w 81"/>
                  <a:gd name="T7" fmla="*/ 65 h 95"/>
                  <a:gd name="T8" fmla="*/ 0 w 81"/>
                  <a:gd name="T9" fmla="*/ 72 h 95"/>
                  <a:gd name="T10" fmla="*/ 5 w 81"/>
                  <a:gd name="T11" fmla="*/ 87 h 95"/>
                  <a:gd name="T12" fmla="*/ 9 w 81"/>
                  <a:gd name="T13" fmla="*/ 91 h 95"/>
                  <a:gd name="T14" fmla="*/ 23 w 81"/>
                  <a:gd name="T15" fmla="*/ 95 h 95"/>
                  <a:gd name="T16" fmla="*/ 62 w 81"/>
                  <a:gd name="T17" fmla="*/ 95 h 95"/>
                  <a:gd name="T18" fmla="*/ 71 w 81"/>
                  <a:gd name="T19" fmla="*/ 89 h 95"/>
                  <a:gd name="T20" fmla="*/ 66 w 81"/>
                  <a:gd name="T21" fmla="*/ 81 h 95"/>
                  <a:gd name="T22" fmla="*/ 29 w 81"/>
                  <a:gd name="T23" fmla="*/ 81 h 95"/>
                  <a:gd name="T24" fmla="*/ 18 w 81"/>
                  <a:gd name="T25" fmla="*/ 76 h 95"/>
                  <a:gd name="T26" fmla="*/ 17 w 81"/>
                  <a:gd name="T27" fmla="*/ 65 h 95"/>
                  <a:gd name="T28" fmla="*/ 21 w 81"/>
                  <a:gd name="T29" fmla="*/ 50 h 95"/>
                  <a:gd name="T30" fmla="*/ 81 w 81"/>
                  <a:gd name="T31" fmla="*/ 50 h 95"/>
                  <a:gd name="T32" fmla="*/ 25 w 81"/>
                  <a:gd name="T33" fmla="*/ 35 h 95"/>
                  <a:gd name="T34" fmla="*/ 27 w 81"/>
                  <a:gd name="T35" fmla="*/ 27 h 95"/>
                  <a:gd name="T36" fmla="*/ 27 w 81"/>
                  <a:gd name="T37" fmla="*/ 27 h 95"/>
                  <a:gd name="T38" fmla="*/ 38 w 81"/>
                  <a:gd name="T39" fmla="*/ 11 h 95"/>
                  <a:gd name="T40" fmla="*/ 39 w 81"/>
                  <a:gd name="T41" fmla="*/ 10 h 95"/>
                  <a:gd name="T42" fmla="*/ 56 w 81"/>
                  <a:gd name="T43" fmla="*/ 5 h 95"/>
                  <a:gd name="T44" fmla="*/ 30 w 81"/>
                  <a:gd name="T4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" h="95">
                    <a:moveTo>
                      <a:pt x="30" y="0"/>
                    </a:moveTo>
                    <a:lnTo>
                      <a:pt x="20" y="10"/>
                    </a:lnTo>
                    <a:lnTo>
                      <a:pt x="12" y="27"/>
                    </a:lnTo>
                    <a:lnTo>
                      <a:pt x="2" y="65"/>
                    </a:lnTo>
                    <a:lnTo>
                      <a:pt x="0" y="72"/>
                    </a:lnTo>
                    <a:lnTo>
                      <a:pt x="5" y="87"/>
                    </a:lnTo>
                    <a:lnTo>
                      <a:pt x="9" y="91"/>
                    </a:lnTo>
                    <a:lnTo>
                      <a:pt x="23" y="95"/>
                    </a:lnTo>
                    <a:lnTo>
                      <a:pt x="62" y="95"/>
                    </a:lnTo>
                    <a:lnTo>
                      <a:pt x="71" y="89"/>
                    </a:lnTo>
                    <a:lnTo>
                      <a:pt x="66" y="81"/>
                    </a:lnTo>
                    <a:lnTo>
                      <a:pt x="29" y="81"/>
                    </a:lnTo>
                    <a:lnTo>
                      <a:pt x="18" y="76"/>
                    </a:lnTo>
                    <a:lnTo>
                      <a:pt x="17" y="65"/>
                    </a:lnTo>
                    <a:lnTo>
                      <a:pt x="21" y="50"/>
                    </a:lnTo>
                    <a:lnTo>
                      <a:pt x="81" y="50"/>
                    </a:lnTo>
                    <a:lnTo>
                      <a:pt x="25" y="35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38" y="11"/>
                    </a:lnTo>
                    <a:lnTo>
                      <a:pt x="39" y="10"/>
                    </a:lnTo>
                    <a:lnTo>
                      <a:pt x="56" y="5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3" name="Freeform 2148"/>
              <p:cNvSpPr>
                <a:spLocks/>
              </p:cNvSpPr>
              <p:nvPr/>
            </p:nvSpPr>
            <p:spPr bwMode="auto">
              <a:xfrm>
                <a:off x="9030" y="5889"/>
                <a:ext cx="16" cy="15"/>
              </a:xfrm>
              <a:custGeom>
                <a:avLst/>
                <a:gdLst>
                  <a:gd name="T0" fmla="*/ 35 w 64"/>
                  <a:gd name="T1" fmla="*/ 0 h 61"/>
                  <a:gd name="T2" fmla="*/ 22 w 64"/>
                  <a:gd name="T3" fmla="*/ 2 h 61"/>
                  <a:gd name="T4" fmla="*/ 5 w 64"/>
                  <a:gd name="T5" fmla="*/ 11 h 61"/>
                  <a:gd name="T6" fmla="*/ 31 w 64"/>
                  <a:gd name="T7" fmla="*/ 16 h 61"/>
                  <a:gd name="T8" fmla="*/ 32 w 64"/>
                  <a:gd name="T9" fmla="*/ 16 h 61"/>
                  <a:gd name="T10" fmla="*/ 45 w 64"/>
                  <a:gd name="T11" fmla="*/ 22 h 61"/>
                  <a:gd name="T12" fmla="*/ 46 w 64"/>
                  <a:gd name="T13" fmla="*/ 22 h 61"/>
                  <a:gd name="T14" fmla="*/ 47 w 64"/>
                  <a:gd name="T15" fmla="*/ 38 h 61"/>
                  <a:gd name="T16" fmla="*/ 46 w 64"/>
                  <a:gd name="T17" fmla="*/ 46 h 61"/>
                  <a:gd name="T18" fmla="*/ 0 w 64"/>
                  <a:gd name="T19" fmla="*/ 46 h 61"/>
                  <a:gd name="T20" fmla="*/ 56 w 64"/>
                  <a:gd name="T21" fmla="*/ 61 h 61"/>
                  <a:gd name="T22" fmla="*/ 63 w 64"/>
                  <a:gd name="T23" fmla="*/ 38 h 61"/>
                  <a:gd name="T24" fmla="*/ 64 w 64"/>
                  <a:gd name="T25" fmla="*/ 25 h 61"/>
                  <a:gd name="T26" fmla="*/ 59 w 64"/>
                  <a:gd name="T27" fmla="*/ 11 h 61"/>
                  <a:gd name="T28" fmla="*/ 51 w 64"/>
                  <a:gd name="T29" fmla="*/ 4 h 61"/>
                  <a:gd name="T30" fmla="*/ 35 w 64"/>
                  <a:gd name="T31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61">
                    <a:moveTo>
                      <a:pt x="35" y="0"/>
                    </a:moveTo>
                    <a:lnTo>
                      <a:pt x="22" y="2"/>
                    </a:lnTo>
                    <a:lnTo>
                      <a:pt x="5" y="11"/>
                    </a:lnTo>
                    <a:lnTo>
                      <a:pt x="31" y="16"/>
                    </a:lnTo>
                    <a:lnTo>
                      <a:pt x="32" y="16"/>
                    </a:lnTo>
                    <a:lnTo>
                      <a:pt x="45" y="22"/>
                    </a:lnTo>
                    <a:lnTo>
                      <a:pt x="46" y="22"/>
                    </a:lnTo>
                    <a:lnTo>
                      <a:pt x="47" y="38"/>
                    </a:lnTo>
                    <a:lnTo>
                      <a:pt x="46" y="46"/>
                    </a:lnTo>
                    <a:lnTo>
                      <a:pt x="0" y="46"/>
                    </a:lnTo>
                    <a:lnTo>
                      <a:pt x="56" y="61"/>
                    </a:lnTo>
                    <a:lnTo>
                      <a:pt x="63" y="38"/>
                    </a:lnTo>
                    <a:lnTo>
                      <a:pt x="64" y="25"/>
                    </a:lnTo>
                    <a:lnTo>
                      <a:pt x="59" y="11"/>
                    </a:lnTo>
                    <a:lnTo>
                      <a:pt x="51" y="4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4" name="Freeform 2149"/>
              <p:cNvSpPr>
                <a:spLocks/>
              </p:cNvSpPr>
              <p:nvPr/>
            </p:nvSpPr>
            <p:spPr bwMode="auto">
              <a:xfrm>
                <a:off x="9054" y="5891"/>
                <a:ext cx="19" cy="21"/>
              </a:xfrm>
              <a:custGeom>
                <a:avLst/>
                <a:gdLst>
                  <a:gd name="T0" fmla="*/ 74 w 78"/>
                  <a:gd name="T1" fmla="*/ 0 h 84"/>
                  <a:gd name="T2" fmla="*/ 51 w 78"/>
                  <a:gd name="T3" fmla="*/ 7 h 84"/>
                  <a:gd name="T4" fmla="*/ 60 w 78"/>
                  <a:gd name="T5" fmla="*/ 11 h 84"/>
                  <a:gd name="T6" fmla="*/ 63 w 78"/>
                  <a:gd name="T7" fmla="*/ 21 h 84"/>
                  <a:gd name="T8" fmla="*/ 50 w 78"/>
                  <a:gd name="T9" fmla="*/ 67 h 84"/>
                  <a:gd name="T10" fmla="*/ 42 w 78"/>
                  <a:gd name="T11" fmla="*/ 78 h 84"/>
                  <a:gd name="T12" fmla="*/ 31 w 78"/>
                  <a:gd name="T13" fmla="*/ 83 h 84"/>
                  <a:gd name="T14" fmla="*/ 0 w 78"/>
                  <a:gd name="T15" fmla="*/ 83 h 84"/>
                  <a:gd name="T16" fmla="*/ 56 w 78"/>
                  <a:gd name="T17" fmla="*/ 84 h 84"/>
                  <a:gd name="T18" fmla="*/ 65 w 78"/>
                  <a:gd name="T19" fmla="*/ 67 h 84"/>
                  <a:gd name="T20" fmla="*/ 77 w 78"/>
                  <a:gd name="T21" fmla="*/ 21 h 84"/>
                  <a:gd name="T22" fmla="*/ 78 w 78"/>
                  <a:gd name="T23" fmla="*/ 15 h 84"/>
                  <a:gd name="T24" fmla="*/ 74 w 78"/>
                  <a:gd name="T25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" h="84">
                    <a:moveTo>
                      <a:pt x="74" y="0"/>
                    </a:moveTo>
                    <a:lnTo>
                      <a:pt x="51" y="7"/>
                    </a:lnTo>
                    <a:lnTo>
                      <a:pt x="60" y="11"/>
                    </a:lnTo>
                    <a:lnTo>
                      <a:pt x="63" y="21"/>
                    </a:lnTo>
                    <a:lnTo>
                      <a:pt x="50" y="67"/>
                    </a:lnTo>
                    <a:lnTo>
                      <a:pt x="42" y="78"/>
                    </a:lnTo>
                    <a:lnTo>
                      <a:pt x="31" y="83"/>
                    </a:lnTo>
                    <a:lnTo>
                      <a:pt x="0" y="83"/>
                    </a:lnTo>
                    <a:lnTo>
                      <a:pt x="56" y="84"/>
                    </a:lnTo>
                    <a:lnTo>
                      <a:pt x="65" y="67"/>
                    </a:lnTo>
                    <a:lnTo>
                      <a:pt x="77" y="21"/>
                    </a:lnTo>
                    <a:lnTo>
                      <a:pt x="78" y="15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5" name="Freeform 2150"/>
              <p:cNvSpPr>
                <a:spLocks/>
              </p:cNvSpPr>
              <p:nvPr/>
            </p:nvSpPr>
            <p:spPr bwMode="auto">
              <a:xfrm>
                <a:off x="9047" y="5889"/>
                <a:ext cx="25" cy="38"/>
              </a:xfrm>
              <a:custGeom>
                <a:avLst/>
                <a:gdLst>
                  <a:gd name="T0" fmla="*/ 84 w 103"/>
                  <a:gd name="T1" fmla="*/ 0 h 153"/>
                  <a:gd name="T2" fmla="*/ 47 w 103"/>
                  <a:gd name="T3" fmla="*/ 0 h 153"/>
                  <a:gd name="T4" fmla="*/ 37 w 103"/>
                  <a:gd name="T5" fmla="*/ 8 h 153"/>
                  <a:gd name="T6" fmla="*/ 0 w 103"/>
                  <a:gd name="T7" fmla="*/ 145 h 153"/>
                  <a:gd name="T8" fmla="*/ 6 w 103"/>
                  <a:gd name="T9" fmla="*/ 153 h 153"/>
                  <a:gd name="T10" fmla="*/ 15 w 103"/>
                  <a:gd name="T11" fmla="*/ 145 h 153"/>
                  <a:gd name="T12" fmla="*/ 25 w 103"/>
                  <a:gd name="T13" fmla="*/ 106 h 153"/>
                  <a:gd name="T14" fmla="*/ 56 w 103"/>
                  <a:gd name="T15" fmla="*/ 106 h 153"/>
                  <a:gd name="T16" fmla="*/ 62 w 103"/>
                  <a:gd name="T17" fmla="*/ 106 h 153"/>
                  <a:gd name="T18" fmla="*/ 80 w 103"/>
                  <a:gd name="T19" fmla="*/ 98 h 153"/>
                  <a:gd name="T20" fmla="*/ 85 w 103"/>
                  <a:gd name="T21" fmla="*/ 93 h 153"/>
                  <a:gd name="T22" fmla="*/ 29 w 103"/>
                  <a:gd name="T23" fmla="*/ 92 h 153"/>
                  <a:gd name="T24" fmla="*/ 49 w 103"/>
                  <a:gd name="T25" fmla="*/ 16 h 153"/>
                  <a:gd name="T26" fmla="*/ 80 w 103"/>
                  <a:gd name="T27" fmla="*/ 16 h 153"/>
                  <a:gd name="T28" fmla="*/ 103 w 103"/>
                  <a:gd name="T29" fmla="*/ 9 h 153"/>
                  <a:gd name="T30" fmla="*/ 100 w 103"/>
                  <a:gd name="T31" fmla="*/ 4 h 153"/>
                  <a:gd name="T32" fmla="*/ 84 w 103"/>
                  <a:gd name="T33" fmla="*/ 0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3" h="153">
                    <a:moveTo>
                      <a:pt x="84" y="0"/>
                    </a:moveTo>
                    <a:lnTo>
                      <a:pt x="47" y="0"/>
                    </a:lnTo>
                    <a:lnTo>
                      <a:pt x="37" y="8"/>
                    </a:lnTo>
                    <a:lnTo>
                      <a:pt x="0" y="145"/>
                    </a:lnTo>
                    <a:lnTo>
                      <a:pt x="6" y="153"/>
                    </a:lnTo>
                    <a:lnTo>
                      <a:pt x="15" y="145"/>
                    </a:lnTo>
                    <a:lnTo>
                      <a:pt x="25" y="106"/>
                    </a:lnTo>
                    <a:lnTo>
                      <a:pt x="56" y="106"/>
                    </a:lnTo>
                    <a:lnTo>
                      <a:pt x="62" y="106"/>
                    </a:lnTo>
                    <a:lnTo>
                      <a:pt x="80" y="98"/>
                    </a:lnTo>
                    <a:lnTo>
                      <a:pt x="85" y="93"/>
                    </a:lnTo>
                    <a:lnTo>
                      <a:pt x="29" y="92"/>
                    </a:lnTo>
                    <a:lnTo>
                      <a:pt x="49" y="16"/>
                    </a:lnTo>
                    <a:lnTo>
                      <a:pt x="80" y="16"/>
                    </a:lnTo>
                    <a:lnTo>
                      <a:pt x="103" y="9"/>
                    </a:lnTo>
                    <a:lnTo>
                      <a:pt x="100" y="4"/>
                    </a:lnTo>
                    <a:lnTo>
                      <a:pt x="8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6" name="Freeform 2151"/>
              <p:cNvSpPr>
                <a:spLocks/>
              </p:cNvSpPr>
              <p:nvPr/>
            </p:nvSpPr>
            <p:spPr bwMode="auto">
              <a:xfrm>
                <a:off x="9078" y="5913"/>
                <a:ext cx="15" cy="2"/>
              </a:xfrm>
              <a:custGeom>
                <a:avLst/>
                <a:gdLst>
                  <a:gd name="T0" fmla="*/ 0 w 57"/>
                  <a:gd name="T1" fmla="*/ 0 h 8"/>
                  <a:gd name="T2" fmla="*/ 4 w 57"/>
                  <a:gd name="T3" fmla="*/ 4 h 8"/>
                  <a:gd name="T4" fmla="*/ 19 w 57"/>
                  <a:gd name="T5" fmla="*/ 8 h 8"/>
                  <a:gd name="T6" fmla="*/ 35 w 57"/>
                  <a:gd name="T7" fmla="*/ 8 h 8"/>
                  <a:gd name="T8" fmla="*/ 40 w 57"/>
                  <a:gd name="T9" fmla="*/ 8 h 8"/>
                  <a:gd name="T10" fmla="*/ 57 w 57"/>
                  <a:gd name="T11" fmla="*/ 0 h 8"/>
                  <a:gd name="T12" fmla="*/ 0 w 57"/>
                  <a:gd name="T13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8">
                    <a:moveTo>
                      <a:pt x="0" y="0"/>
                    </a:moveTo>
                    <a:lnTo>
                      <a:pt x="4" y="4"/>
                    </a:lnTo>
                    <a:lnTo>
                      <a:pt x="19" y="8"/>
                    </a:lnTo>
                    <a:lnTo>
                      <a:pt x="35" y="8"/>
                    </a:lnTo>
                    <a:lnTo>
                      <a:pt x="40" y="8"/>
                    </a:lnTo>
                    <a:lnTo>
                      <a:pt x="57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7" name="Freeform 2152"/>
              <p:cNvSpPr>
                <a:spLocks/>
              </p:cNvSpPr>
              <p:nvPr/>
            </p:nvSpPr>
            <p:spPr bwMode="auto">
              <a:xfrm>
                <a:off x="9078" y="5892"/>
                <a:ext cx="19" cy="21"/>
              </a:xfrm>
              <a:custGeom>
                <a:avLst/>
                <a:gdLst>
                  <a:gd name="T0" fmla="*/ 22 w 77"/>
                  <a:gd name="T1" fmla="*/ 0 h 83"/>
                  <a:gd name="T2" fmla="*/ 13 w 77"/>
                  <a:gd name="T3" fmla="*/ 15 h 83"/>
                  <a:gd name="T4" fmla="*/ 0 w 77"/>
                  <a:gd name="T5" fmla="*/ 61 h 83"/>
                  <a:gd name="T6" fmla="*/ 0 w 77"/>
                  <a:gd name="T7" fmla="*/ 68 h 83"/>
                  <a:gd name="T8" fmla="*/ 4 w 77"/>
                  <a:gd name="T9" fmla="*/ 83 h 83"/>
                  <a:gd name="T10" fmla="*/ 27 w 77"/>
                  <a:gd name="T11" fmla="*/ 77 h 83"/>
                  <a:gd name="T12" fmla="*/ 17 w 77"/>
                  <a:gd name="T13" fmla="*/ 72 h 83"/>
                  <a:gd name="T14" fmla="*/ 16 w 77"/>
                  <a:gd name="T15" fmla="*/ 61 h 83"/>
                  <a:gd name="T16" fmla="*/ 28 w 77"/>
                  <a:gd name="T17" fmla="*/ 15 h 83"/>
                  <a:gd name="T18" fmla="*/ 35 w 77"/>
                  <a:gd name="T19" fmla="*/ 5 h 83"/>
                  <a:gd name="T20" fmla="*/ 48 w 77"/>
                  <a:gd name="T21" fmla="*/ 1 h 83"/>
                  <a:gd name="T22" fmla="*/ 77 w 77"/>
                  <a:gd name="T23" fmla="*/ 1 h 83"/>
                  <a:gd name="T24" fmla="*/ 22 w 77"/>
                  <a:gd name="T25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7" h="83">
                    <a:moveTo>
                      <a:pt x="22" y="0"/>
                    </a:moveTo>
                    <a:lnTo>
                      <a:pt x="13" y="15"/>
                    </a:lnTo>
                    <a:lnTo>
                      <a:pt x="0" y="61"/>
                    </a:lnTo>
                    <a:lnTo>
                      <a:pt x="0" y="68"/>
                    </a:lnTo>
                    <a:lnTo>
                      <a:pt x="4" y="83"/>
                    </a:lnTo>
                    <a:lnTo>
                      <a:pt x="27" y="77"/>
                    </a:lnTo>
                    <a:lnTo>
                      <a:pt x="17" y="72"/>
                    </a:lnTo>
                    <a:lnTo>
                      <a:pt x="16" y="61"/>
                    </a:lnTo>
                    <a:lnTo>
                      <a:pt x="28" y="15"/>
                    </a:lnTo>
                    <a:lnTo>
                      <a:pt x="35" y="5"/>
                    </a:lnTo>
                    <a:lnTo>
                      <a:pt x="48" y="1"/>
                    </a:lnTo>
                    <a:lnTo>
                      <a:pt x="77" y="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8" name="Freeform 2153"/>
              <p:cNvSpPr>
                <a:spLocks/>
              </p:cNvSpPr>
              <p:nvPr/>
            </p:nvSpPr>
            <p:spPr bwMode="auto">
              <a:xfrm>
                <a:off x="9078" y="5889"/>
                <a:ext cx="23" cy="26"/>
              </a:xfrm>
              <a:custGeom>
                <a:avLst/>
                <a:gdLst>
                  <a:gd name="T0" fmla="*/ 85 w 91"/>
                  <a:gd name="T1" fmla="*/ 0 h 106"/>
                  <a:gd name="T2" fmla="*/ 48 w 91"/>
                  <a:gd name="T3" fmla="*/ 0 h 106"/>
                  <a:gd name="T4" fmla="*/ 40 w 91"/>
                  <a:gd name="T5" fmla="*/ 0 h 106"/>
                  <a:gd name="T6" fmla="*/ 23 w 91"/>
                  <a:gd name="T7" fmla="*/ 9 h 106"/>
                  <a:gd name="T8" fmla="*/ 18 w 91"/>
                  <a:gd name="T9" fmla="*/ 15 h 106"/>
                  <a:gd name="T10" fmla="*/ 73 w 91"/>
                  <a:gd name="T11" fmla="*/ 16 h 106"/>
                  <a:gd name="T12" fmla="*/ 58 w 91"/>
                  <a:gd name="T13" fmla="*/ 76 h 106"/>
                  <a:gd name="T14" fmla="*/ 50 w 91"/>
                  <a:gd name="T15" fmla="*/ 87 h 106"/>
                  <a:gd name="T16" fmla="*/ 39 w 91"/>
                  <a:gd name="T17" fmla="*/ 92 h 106"/>
                  <a:gd name="T18" fmla="*/ 23 w 91"/>
                  <a:gd name="T19" fmla="*/ 92 h 106"/>
                  <a:gd name="T20" fmla="*/ 0 w 91"/>
                  <a:gd name="T21" fmla="*/ 98 h 106"/>
                  <a:gd name="T22" fmla="*/ 57 w 91"/>
                  <a:gd name="T23" fmla="*/ 98 h 106"/>
                  <a:gd name="T24" fmla="*/ 58 w 91"/>
                  <a:gd name="T25" fmla="*/ 101 h 106"/>
                  <a:gd name="T26" fmla="*/ 72 w 91"/>
                  <a:gd name="T27" fmla="*/ 106 h 106"/>
                  <a:gd name="T28" fmla="*/ 82 w 91"/>
                  <a:gd name="T29" fmla="*/ 100 h 106"/>
                  <a:gd name="T30" fmla="*/ 76 w 91"/>
                  <a:gd name="T31" fmla="*/ 92 h 106"/>
                  <a:gd name="T32" fmla="*/ 71 w 91"/>
                  <a:gd name="T33" fmla="*/ 84 h 106"/>
                  <a:gd name="T34" fmla="*/ 91 w 91"/>
                  <a:gd name="T35" fmla="*/ 8 h 106"/>
                  <a:gd name="T36" fmla="*/ 85 w 91"/>
                  <a:gd name="T37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1" h="106">
                    <a:moveTo>
                      <a:pt x="85" y="0"/>
                    </a:moveTo>
                    <a:lnTo>
                      <a:pt x="48" y="0"/>
                    </a:lnTo>
                    <a:lnTo>
                      <a:pt x="40" y="0"/>
                    </a:lnTo>
                    <a:lnTo>
                      <a:pt x="23" y="9"/>
                    </a:lnTo>
                    <a:lnTo>
                      <a:pt x="18" y="15"/>
                    </a:lnTo>
                    <a:lnTo>
                      <a:pt x="73" y="16"/>
                    </a:lnTo>
                    <a:lnTo>
                      <a:pt x="58" y="76"/>
                    </a:lnTo>
                    <a:lnTo>
                      <a:pt x="50" y="87"/>
                    </a:lnTo>
                    <a:lnTo>
                      <a:pt x="39" y="92"/>
                    </a:lnTo>
                    <a:lnTo>
                      <a:pt x="23" y="92"/>
                    </a:lnTo>
                    <a:lnTo>
                      <a:pt x="0" y="98"/>
                    </a:lnTo>
                    <a:lnTo>
                      <a:pt x="57" y="98"/>
                    </a:lnTo>
                    <a:lnTo>
                      <a:pt x="58" y="101"/>
                    </a:lnTo>
                    <a:lnTo>
                      <a:pt x="72" y="106"/>
                    </a:lnTo>
                    <a:lnTo>
                      <a:pt x="82" y="100"/>
                    </a:lnTo>
                    <a:lnTo>
                      <a:pt x="76" y="92"/>
                    </a:lnTo>
                    <a:lnTo>
                      <a:pt x="71" y="84"/>
                    </a:lnTo>
                    <a:lnTo>
                      <a:pt x="91" y="8"/>
                    </a:lnTo>
                    <a:lnTo>
                      <a:pt x="8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299" name="Freeform 2154"/>
              <p:cNvSpPr>
                <a:spLocks/>
              </p:cNvSpPr>
              <p:nvPr/>
            </p:nvSpPr>
            <p:spPr bwMode="auto">
              <a:xfrm>
                <a:off x="8879" y="6312"/>
                <a:ext cx="8" cy="17"/>
              </a:xfrm>
              <a:custGeom>
                <a:avLst/>
                <a:gdLst>
                  <a:gd name="T0" fmla="*/ 34 w 34"/>
                  <a:gd name="T1" fmla="*/ 35 h 69"/>
                  <a:gd name="T2" fmla="*/ 34 w 34"/>
                  <a:gd name="T3" fmla="*/ 69 h 69"/>
                  <a:gd name="T4" fmla="*/ 24 w 34"/>
                  <a:gd name="T5" fmla="*/ 67 h 69"/>
                  <a:gd name="T6" fmla="*/ 13 w 34"/>
                  <a:gd name="T7" fmla="*/ 62 h 69"/>
                  <a:gd name="T8" fmla="*/ 7 w 34"/>
                  <a:gd name="T9" fmla="*/ 56 h 69"/>
                  <a:gd name="T10" fmla="*/ 2 w 34"/>
                  <a:gd name="T11" fmla="*/ 46 h 69"/>
                  <a:gd name="T12" fmla="*/ 0 w 34"/>
                  <a:gd name="T13" fmla="*/ 35 h 69"/>
                  <a:gd name="T14" fmla="*/ 2 w 34"/>
                  <a:gd name="T15" fmla="*/ 25 h 69"/>
                  <a:gd name="T16" fmla="*/ 7 w 34"/>
                  <a:gd name="T17" fmla="*/ 15 h 69"/>
                  <a:gd name="T18" fmla="*/ 13 w 34"/>
                  <a:gd name="T19" fmla="*/ 8 h 69"/>
                  <a:gd name="T20" fmla="*/ 24 w 34"/>
                  <a:gd name="T21" fmla="*/ 3 h 69"/>
                  <a:gd name="T22" fmla="*/ 34 w 34"/>
                  <a:gd name="T23" fmla="*/ 0 h 69"/>
                  <a:gd name="T24" fmla="*/ 34 w 34"/>
                  <a:gd name="T25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69">
                    <a:moveTo>
                      <a:pt x="34" y="35"/>
                    </a:moveTo>
                    <a:lnTo>
                      <a:pt x="34" y="69"/>
                    </a:lnTo>
                    <a:lnTo>
                      <a:pt x="24" y="67"/>
                    </a:lnTo>
                    <a:lnTo>
                      <a:pt x="13" y="62"/>
                    </a:lnTo>
                    <a:lnTo>
                      <a:pt x="7" y="56"/>
                    </a:lnTo>
                    <a:lnTo>
                      <a:pt x="2" y="46"/>
                    </a:lnTo>
                    <a:lnTo>
                      <a:pt x="0" y="35"/>
                    </a:lnTo>
                    <a:lnTo>
                      <a:pt x="2" y="25"/>
                    </a:lnTo>
                    <a:lnTo>
                      <a:pt x="7" y="15"/>
                    </a:lnTo>
                    <a:lnTo>
                      <a:pt x="13" y="8"/>
                    </a:lnTo>
                    <a:lnTo>
                      <a:pt x="24" y="3"/>
                    </a:lnTo>
                    <a:lnTo>
                      <a:pt x="34" y="0"/>
                    </a:lnTo>
                    <a:lnTo>
                      <a:pt x="34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0" name="Freeform 2155"/>
              <p:cNvSpPr>
                <a:spLocks/>
              </p:cNvSpPr>
              <p:nvPr/>
            </p:nvSpPr>
            <p:spPr bwMode="auto">
              <a:xfrm>
                <a:off x="8879" y="6312"/>
                <a:ext cx="8" cy="17"/>
              </a:xfrm>
              <a:custGeom>
                <a:avLst/>
                <a:gdLst>
                  <a:gd name="T0" fmla="*/ 34 w 34"/>
                  <a:gd name="T1" fmla="*/ 69 h 69"/>
                  <a:gd name="T2" fmla="*/ 24 w 34"/>
                  <a:gd name="T3" fmla="*/ 67 h 69"/>
                  <a:gd name="T4" fmla="*/ 13 w 34"/>
                  <a:gd name="T5" fmla="*/ 62 h 69"/>
                  <a:gd name="T6" fmla="*/ 7 w 34"/>
                  <a:gd name="T7" fmla="*/ 56 h 69"/>
                  <a:gd name="T8" fmla="*/ 2 w 34"/>
                  <a:gd name="T9" fmla="*/ 46 h 69"/>
                  <a:gd name="T10" fmla="*/ 0 w 34"/>
                  <a:gd name="T11" fmla="*/ 35 h 69"/>
                  <a:gd name="T12" fmla="*/ 2 w 34"/>
                  <a:gd name="T13" fmla="*/ 25 h 69"/>
                  <a:gd name="T14" fmla="*/ 7 w 34"/>
                  <a:gd name="T15" fmla="*/ 15 h 69"/>
                  <a:gd name="T16" fmla="*/ 13 w 34"/>
                  <a:gd name="T17" fmla="*/ 8 h 69"/>
                  <a:gd name="T18" fmla="*/ 24 w 34"/>
                  <a:gd name="T19" fmla="*/ 3 h 69"/>
                  <a:gd name="T20" fmla="*/ 34 w 34"/>
                  <a:gd name="T21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69">
                    <a:moveTo>
                      <a:pt x="34" y="69"/>
                    </a:moveTo>
                    <a:lnTo>
                      <a:pt x="24" y="67"/>
                    </a:lnTo>
                    <a:lnTo>
                      <a:pt x="13" y="62"/>
                    </a:lnTo>
                    <a:lnTo>
                      <a:pt x="7" y="56"/>
                    </a:lnTo>
                    <a:lnTo>
                      <a:pt x="2" y="46"/>
                    </a:lnTo>
                    <a:lnTo>
                      <a:pt x="0" y="35"/>
                    </a:lnTo>
                    <a:lnTo>
                      <a:pt x="2" y="25"/>
                    </a:lnTo>
                    <a:lnTo>
                      <a:pt x="7" y="15"/>
                    </a:lnTo>
                    <a:lnTo>
                      <a:pt x="13" y="8"/>
                    </a:lnTo>
                    <a:lnTo>
                      <a:pt x="24" y="3"/>
                    </a:lnTo>
                    <a:lnTo>
                      <a:pt x="3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1" name="Freeform 2156"/>
              <p:cNvSpPr>
                <a:spLocks/>
              </p:cNvSpPr>
              <p:nvPr/>
            </p:nvSpPr>
            <p:spPr bwMode="auto">
              <a:xfrm>
                <a:off x="8887" y="6312"/>
                <a:ext cx="380" cy="17"/>
              </a:xfrm>
              <a:custGeom>
                <a:avLst/>
                <a:gdLst>
                  <a:gd name="T0" fmla="*/ 0 w 1521"/>
                  <a:gd name="T1" fmla="*/ 0 h 69"/>
                  <a:gd name="T2" fmla="*/ 0 w 1521"/>
                  <a:gd name="T3" fmla="*/ 35 h 69"/>
                  <a:gd name="T4" fmla="*/ 0 w 1521"/>
                  <a:gd name="T5" fmla="*/ 69 h 69"/>
                  <a:gd name="T6" fmla="*/ 1521 w 1521"/>
                  <a:gd name="T7" fmla="*/ 69 h 69"/>
                  <a:gd name="T8" fmla="*/ 1521 w 1521"/>
                  <a:gd name="T9" fmla="*/ 35 h 69"/>
                  <a:gd name="T10" fmla="*/ 1521 w 1521"/>
                  <a:gd name="T11" fmla="*/ 0 h 69"/>
                  <a:gd name="T12" fmla="*/ 0 w 1521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1" h="69">
                    <a:moveTo>
                      <a:pt x="0" y="0"/>
                    </a:moveTo>
                    <a:lnTo>
                      <a:pt x="0" y="35"/>
                    </a:lnTo>
                    <a:lnTo>
                      <a:pt x="0" y="69"/>
                    </a:lnTo>
                    <a:lnTo>
                      <a:pt x="1521" y="69"/>
                    </a:lnTo>
                    <a:lnTo>
                      <a:pt x="1521" y="35"/>
                    </a:lnTo>
                    <a:lnTo>
                      <a:pt x="152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2" name="Freeform 2157"/>
              <p:cNvSpPr>
                <a:spLocks/>
              </p:cNvSpPr>
              <p:nvPr/>
            </p:nvSpPr>
            <p:spPr bwMode="auto">
              <a:xfrm>
                <a:off x="8887" y="6312"/>
                <a:ext cx="380" cy="17"/>
              </a:xfrm>
              <a:custGeom>
                <a:avLst/>
                <a:gdLst>
                  <a:gd name="T0" fmla="*/ 0 w 1521"/>
                  <a:gd name="T1" fmla="*/ 0 h 69"/>
                  <a:gd name="T2" fmla="*/ 0 w 1521"/>
                  <a:gd name="T3" fmla="*/ 35 h 69"/>
                  <a:gd name="T4" fmla="*/ 0 w 1521"/>
                  <a:gd name="T5" fmla="*/ 69 h 69"/>
                  <a:gd name="T6" fmla="*/ 1521 w 1521"/>
                  <a:gd name="T7" fmla="*/ 69 h 69"/>
                  <a:gd name="T8" fmla="*/ 1521 w 1521"/>
                  <a:gd name="T9" fmla="*/ 35 h 69"/>
                  <a:gd name="T10" fmla="*/ 1521 w 1521"/>
                  <a:gd name="T11" fmla="*/ 0 h 69"/>
                  <a:gd name="T12" fmla="*/ 0 w 1521"/>
                  <a:gd name="T13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21" h="69">
                    <a:moveTo>
                      <a:pt x="0" y="0"/>
                    </a:moveTo>
                    <a:lnTo>
                      <a:pt x="0" y="35"/>
                    </a:lnTo>
                    <a:lnTo>
                      <a:pt x="0" y="69"/>
                    </a:lnTo>
                    <a:lnTo>
                      <a:pt x="1521" y="69"/>
                    </a:lnTo>
                    <a:lnTo>
                      <a:pt x="1521" y="35"/>
                    </a:lnTo>
                    <a:lnTo>
                      <a:pt x="1521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3" name="Freeform 2158"/>
              <p:cNvSpPr>
                <a:spLocks/>
              </p:cNvSpPr>
              <p:nvPr/>
            </p:nvSpPr>
            <p:spPr bwMode="auto">
              <a:xfrm>
                <a:off x="9267" y="6312"/>
                <a:ext cx="9" cy="17"/>
              </a:xfrm>
              <a:custGeom>
                <a:avLst/>
                <a:gdLst>
                  <a:gd name="T0" fmla="*/ 0 w 35"/>
                  <a:gd name="T1" fmla="*/ 35 h 69"/>
                  <a:gd name="T2" fmla="*/ 0 w 35"/>
                  <a:gd name="T3" fmla="*/ 0 h 69"/>
                  <a:gd name="T4" fmla="*/ 10 w 35"/>
                  <a:gd name="T5" fmla="*/ 3 h 69"/>
                  <a:gd name="T6" fmla="*/ 21 w 35"/>
                  <a:gd name="T7" fmla="*/ 8 h 69"/>
                  <a:gd name="T8" fmla="*/ 27 w 35"/>
                  <a:gd name="T9" fmla="*/ 15 h 69"/>
                  <a:gd name="T10" fmla="*/ 32 w 35"/>
                  <a:gd name="T11" fmla="*/ 25 h 69"/>
                  <a:gd name="T12" fmla="*/ 35 w 35"/>
                  <a:gd name="T13" fmla="*/ 35 h 69"/>
                  <a:gd name="T14" fmla="*/ 32 w 35"/>
                  <a:gd name="T15" fmla="*/ 46 h 69"/>
                  <a:gd name="T16" fmla="*/ 27 w 35"/>
                  <a:gd name="T17" fmla="*/ 56 h 69"/>
                  <a:gd name="T18" fmla="*/ 21 w 35"/>
                  <a:gd name="T19" fmla="*/ 62 h 69"/>
                  <a:gd name="T20" fmla="*/ 10 w 35"/>
                  <a:gd name="T21" fmla="*/ 67 h 69"/>
                  <a:gd name="T22" fmla="*/ 0 w 35"/>
                  <a:gd name="T23" fmla="*/ 69 h 69"/>
                  <a:gd name="T24" fmla="*/ 0 w 35"/>
                  <a:gd name="T25" fmla="*/ 35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69">
                    <a:moveTo>
                      <a:pt x="0" y="35"/>
                    </a:moveTo>
                    <a:lnTo>
                      <a:pt x="0" y="0"/>
                    </a:lnTo>
                    <a:lnTo>
                      <a:pt x="10" y="3"/>
                    </a:lnTo>
                    <a:lnTo>
                      <a:pt x="21" y="8"/>
                    </a:lnTo>
                    <a:lnTo>
                      <a:pt x="27" y="15"/>
                    </a:lnTo>
                    <a:lnTo>
                      <a:pt x="32" y="25"/>
                    </a:lnTo>
                    <a:lnTo>
                      <a:pt x="35" y="35"/>
                    </a:lnTo>
                    <a:lnTo>
                      <a:pt x="32" y="46"/>
                    </a:lnTo>
                    <a:lnTo>
                      <a:pt x="27" y="56"/>
                    </a:lnTo>
                    <a:lnTo>
                      <a:pt x="21" y="62"/>
                    </a:lnTo>
                    <a:lnTo>
                      <a:pt x="10" y="67"/>
                    </a:lnTo>
                    <a:lnTo>
                      <a:pt x="0" y="69"/>
                    </a:lnTo>
                    <a:lnTo>
                      <a:pt x="0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4" name="Freeform 2159"/>
              <p:cNvSpPr>
                <a:spLocks/>
              </p:cNvSpPr>
              <p:nvPr/>
            </p:nvSpPr>
            <p:spPr bwMode="auto">
              <a:xfrm>
                <a:off x="9267" y="6312"/>
                <a:ext cx="9" cy="17"/>
              </a:xfrm>
              <a:custGeom>
                <a:avLst/>
                <a:gdLst>
                  <a:gd name="T0" fmla="*/ 0 w 35"/>
                  <a:gd name="T1" fmla="*/ 0 h 69"/>
                  <a:gd name="T2" fmla="*/ 10 w 35"/>
                  <a:gd name="T3" fmla="*/ 3 h 69"/>
                  <a:gd name="T4" fmla="*/ 21 w 35"/>
                  <a:gd name="T5" fmla="*/ 8 h 69"/>
                  <a:gd name="T6" fmla="*/ 27 w 35"/>
                  <a:gd name="T7" fmla="*/ 15 h 69"/>
                  <a:gd name="T8" fmla="*/ 32 w 35"/>
                  <a:gd name="T9" fmla="*/ 25 h 69"/>
                  <a:gd name="T10" fmla="*/ 35 w 35"/>
                  <a:gd name="T11" fmla="*/ 35 h 69"/>
                  <a:gd name="T12" fmla="*/ 32 w 35"/>
                  <a:gd name="T13" fmla="*/ 46 h 69"/>
                  <a:gd name="T14" fmla="*/ 27 w 35"/>
                  <a:gd name="T15" fmla="*/ 56 h 69"/>
                  <a:gd name="T16" fmla="*/ 21 w 35"/>
                  <a:gd name="T17" fmla="*/ 62 h 69"/>
                  <a:gd name="T18" fmla="*/ 10 w 35"/>
                  <a:gd name="T19" fmla="*/ 67 h 69"/>
                  <a:gd name="T20" fmla="*/ 0 w 35"/>
                  <a:gd name="T21" fmla="*/ 6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69">
                    <a:moveTo>
                      <a:pt x="0" y="0"/>
                    </a:moveTo>
                    <a:lnTo>
                      <a:pt x="10" y="3"/>
                    </a:lnTo>
                    <a:lnTo>
                      <a:pt x="21" y="8"/>
                    </a:lnTo>
                    <a:lnTo>
                      <a:pt x="27" y="15"/>
                    </a:lnTo>
                    <a:lnTo>
                      <a:pt x="32" y="25"/>
                    </a:lnTo>
                    <a:lnTo>
                      <a:pt x="35" y="35"/>
                    </a:lnTo>
                    <a:lnTo>
                      <a:pt x="32" y="46"/>
                    </a:lnTo>
                    <a:lnTo>
                      <a:pt x="27" y="56"/>
                    </a:lnTo>
                    <a:lnTo>
                      <a:pt x="21" y="62"/>
                    </a:lnTo>
                    <a:lnTo>
                      <a:pt x="10" y="67"/>
                    </a:lnTo>
                    <a:lnTo>
                      <a:pt x="0" y="69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5" name="Freeform 2160"/>
              <p:cNvSpPr>
                <a:spLocks/>
              </p:cNvSpPr>
              <p:nvPr/>
            </p:nvSpPr>
            <p:spPr bwMode="auto">
              <a:xfrm>
                <a:off x="8879" y="6217"/>
                <a:ext cx="8" cy="17"/>
              </a:xfrm>
              <a:custGeom>
                <a:avLst/>
                <a:gdLst>
                  <a:gd name="T0" fmla="*/ 34 w 34"/>
                  <a:gd name="T1" fmla="*/ 34 h 68"/>
                  <a:gd name="T2" fmla="*/ 34 w 34"/>
                  <a:gd name="T3" fmla="*/ 68 h 68"/>
                  <a:gd name="T4" fmla="*/ 24 w 34"/>
                  <a:gd name="T5" fmla="*/ 67 h 68"/>
                  <a:gd name="T6" fmla="*/ 13 w 34"/>
                  <a:gd name="T7" fmla="*/ 61 h 68"/>
                  <a:gd name="T8" fmla="*/ 7 w 34"/>
                  <a:gd name="T9" fmla="*/ 55 h 68"/>
                  <a:gd name="T10" fmla="*/ 2 w 34"/>
                  <a:gd name="T11" fmla="*/ 45 h 68"/>
                  <a:gd name="T12" fmla="*/ 0 w 34"/>
                  <a:gd name="T13" fmla="*/ 34 h 68"/>
                  <a:gd name="T14" fmla="*/ 2 w 34"/>
                  <a:gd name="T15" fmla="*/ 24 h 68"/>
                  <a:gd name="T16" fmla="*/ 7 w 34"/>
                  <a:gd name="T17" fmla="*/ 14 h 68"/>
                  <a:gd name="T18" fmla="*/ 13 w 34"/>
                  <a:gd name="T19" fmla="*/ 7 h 68"/>
                  <a:gd name="T20" fmla="*/ 24 w 34"/>
                  <a:gd name="T21" fmla="*/ 2 h 68"/>
                  <a:gd name="T22" fmla="*/ 34 w 34"/>
                  <a:gd name="T23" fmla="*/ 0 h 68"/>
                  <a:gd name="T24" fmla="*/ 34 w 34"/>
                  <a:gd name="T25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" h="68">
                    <a:moveTo>
                      <a:pt x="34" y="34"/>
                    </a:moveTo>
                    <a:lnTo>
                      <a:pt x="34" y="68"/>
                    </a:lnTo>
                    <a:lnTo>
                      <a:pt x="24" y="67"/>
                    </a:lnTo>
                    <a:lnTo>
                      <a:pt x="13" y="61"/>
                    </a:lnTo>
                    <a:lnTo>
                      <a:pt x="7" y="55"/>
                    </a:lnTo>
                    <a:lnTo>
                      <a:pt x="2" y="45"/>
                    </a:lnTo>
                    <a:lnTo>
                      <a:pt x="0" y="34"/>
                    </a:lnTo>
                    <a:lnTo>
                      <a:pt x="2" y="24"/>
                    </a:lnTo>
                    <a:lnTo>
                      <a:pt x="7" y="14"/>
                    </a:lnTo>
                    <a:lnTo>
                      <a:pt x="13" y="7"/>
                    </a:lnTo>
                    <a:lnTo>
                      <a:pt x="24" y="2"/>
                    </a:lnTo>
                    <a:lnTo>
                      <a:pt x="34" y="0"/>
                    </a:lnTo>
                    <a:lnTo>
                      <a:pt x="34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6" name="Freeform 2161"/>
              <p:cNvSpPr>
                <a:spLocks/>
              </p:cNvSpPr>
              <p:nvPr/>
            </p:nvSpPr>
            <p:spPr bwMode="auto">
              <a:xfrm>
                <a:off x="8879" y="6217"/>
                <a:ext cx="8" cy="17"/>
              </a:xfrm>
              <a:custGeom>
                <a:avLst/>
                <a:gdLst>
                  <a:gd name="T0" fmla="*/ 34 w 34"/>
                  <a:gd name="T1" fmla="*/ 68 h 68"/>
                  <a:gd name="T2" fmla="*/ 24 w 34"/>
                  <a:gd name="T3" fmla="*/ 67 h 68"/>
                  <a:gd name="T4" fmla="*/ 13 w 34"/>
                  <a:gd name="T5" fmla="*/ 61 h 68"/>
                  <a:gd name="T6" fmla="*/ 7 w 34"/>
                  <a:gd name="T7" fmla="*/ 55 h 68"/>
                  <a:gd name="T8" fmla="*/ 2 w 34"/>
                  <a:gd name="T9" fmla="*/ 45 h 68"/>
                  <a:gd name="T10" fmla="*/ 0 w 34"/>
                  <a:gd name="T11" fmla="*/ 34 h 68"/>
                  <a:gd name="T12" fmla="*/ 2 w 34"/>
                  <a:gd name="T13" fmla="*/ 24 h 68"/>
                  <a:gd name="T14" fmla="*/ 7 w 34"/>
                  <a:gd name="T15" fmla="*/ 14 h 68"/>
                  <a:gd name="T16" fmla="*/ 13 w 34"/>
                  <a:gd name="T17" fmla="*/ 7 h 68"/>
                  <a:gd name="T18" fmla="*/ 24 w 34"/>
                  <a:gd name="T19" fmla="*/ 2 h 68"/>
                  <a:gd name="T20" fmla="*/ 34 w 34"/>
                  <a:gd name="T21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" h="68">
                    <a:moveTo>
                      <a:pt x="34" y="68"/>
                    </a:moveTo>
                    <a:lnTo>
                      <a:pt x="24" y="67"/>
                    </a:lnTo>
                    <a:lnTo>
                      <a:pt x="13" y="61"/>
                    </a:lnTo>
                    <a:lnTo>
                      <a:pt x="7" y="55"/>
                    </a:lnTo>
                    <a:lnTo>
                      <a:pt x="2" y="45"/>
                    </a:lnTo>
                    <a:lnTo>
                      <a:pt x="0" y="34"/>
                    </a:lnTo>
                    <a:lnTo>
                      <a:pt x="2" y="24"/>
                    </a:lnTo>
                    <a:lnTo>
                      <a:pt x="7" y="14"/>
                    </a:lnTo>
                    <a:lnTo>
                      <a:pt x="13" y="7"/>
                    </a:lnTo>
                    <a:lnTo>
                      <a:pt x="24" y="2"/>
                    </a:lnTo>
                    <a:lnTo>
                      <a:pt x="3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7" name="Freeform 2162"/>
              <p:cNvSpPr>
                <a:spLocks/>
              </p:cNvSpPr>
              <p:nvPr/>
            </p:nvSpPr>
            <p:spPr bwMode="auto">
              <a:xfrm>
                <a:off x="8887" y="6217"/>
                <a:ext cx="286" cy="17"/>
              </a:xfrm>
              <a:custGeom>
                <a:avLst/>
                <a:gdLst>
                  <a:gd name="T0" fmla="*/ 0 w 1141"/>
                  <a:gd name="T1" fmla="*/ 0 h 68"/>
                  <a:gd name="T2" fmla="*/ 0 w 1141"/>
                  <a:gd name="T3" fmla="*/ 34 h 68"/>
                  <a:gd name="T4" fmla="*/ 0 w 1141"/>
                  <a:gd name="T5" fmla="*/ 68 h 68"/>
                  <a:gd name="T6" fmla="*/ 1141 w 1141"/>
                  <a:gd name="T7" fmla="*/ 68 h 68"/>
                  <a:gd name="T8" fmla="*/ 1141 w 1141"/>
                  <a:gd name="T9" fmla="*/ 34 h 68"/>
                  <a:gd name="T10" fmla="*/ 1141 w 1141"/>
                  <a:gd name="T11" fmla="*/ 0 h 68"/>
                  <a:gd name="T12" fmla="*/ 0 w 1141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1" h="68">
                    <a:moveTo>
                      <a:pt x="0" y="0"/>
                    </a:moveTo>
                    <a:lnTo>
                      <a:pt x="0" y="34"/>
                    </a:lnTo>
                    <a:lnTo>
                      <a:pt x="0" y="68"/>
                    </a:lnTo>
                    <a:lnTo>
                      <a:pt x="1141" y="68"/>
                    </a:lnTo>
                    <a:lnTo>
                      <a:pt x="1141" y="34"/>
                    </a:lnTo>
                    <a:lnTo>
                      <a:pt x="114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8" name="Freeform 2163"/>
              <p:cNvSpPr>
                <a:spLocks/>
              </p:cNvSpPr>
              <p:nvPr/>
            </p:nvSpPr>
            <p:spPr bwMode="auto">
              <a:xfrm>
                <a:off x="8887" y="6217"/>
                <a:ext cx="286" cy="17"/>
              </a:xfrm>
              <a:custGeom>
                <a:avLst/>
                <a:gdLst>
                  <a:gd name="T0" fmla="*/ 0 w 1141"/>
                  <a:gd name="T1" fmla="*/ 0 h 68"/>
                  <a:gd name="T2" fmla="*/ 0 w 1141"/>
                  <a:gd name="T3" fmla="*/ 34 h 68"/>
                  <a:gd name="T4" fmla="*/ 0 w 1141"/>
                  <a:gd name="T5" fmla="*/ 68 h 68"/>
                  <a:gd name="T6" fmla="*/ 1141 w 1141"/>
                  <a:gd name="T7" fmla="*/ 68 h 68"/>
                  <a:gd name="T8" fmla="*/ 1141 w 1141"/>
                  <a:gd name="T9" fmla="*/ 34 h 68"/>
                  <a:gd name="T10" fmla="*/ 1141 w 1141"/>
                  <a:gd name="T11" fmla="*/ 0 h 68"/>
                  <a:gd name="T12" fmla="*/ 0 w 1141"/>
                  <a:gd name="T13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1" h="68">
                    <a:moveTo>
                      <a:pt x="0" y="0"/>
                    </a:moveTo>
                    <a:lnTo>
                      <a:pt x="0" y="34"/>
                    </a:lnTo>
                    <a:lnTo>
                      <a:pt x="0" y="68"/>
                    </a:lnTo>
                    <a:lnTo>
                      <a:pt x="1141" y="68"/>
                    </a:lnTo>
                    <a:lnTo>
                      <a:pt x="1141" y="34"/>
                    </a:lnTo>
                    <a:lnTo>
                      <a:pt x="1141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09" name="Freeform 2164"/>
              <p:cNvSpPr>
                <a:spLocks/>
              </p:cNvSpPr>
              <p:nvPr/>
            </p:nvSpPr>
            <p:spPr bwMode="auto">
              <a:xfrm>
                <a:off x="9173" y="6217"/>
                <a:ext cx="8" cy="17"/>
              </a:xfrm>
              <a:custGeom>
                <a:avLst/>
                <a:gdLst>
                  <a:gd name="T0" fmla="*/ 0 w 35"/>
                  <a:gd name="T1" fmla="*/ 34 h 68"/>
                  <a:gd name="T2" fmla="*/ 0 w 35"/>
                  <a:gd name="T3" fmla="*/ 0 h 68"/>
                  <a:gd name="T4" fmla="*/ 10 w 35"/>
                  <a:gd name="T5" fmla="*/ 2 h 68"/>
                  <a:gd name="T6" fmla="*/ 21 w 35"/>
                  <a:gd name="T7" fmla="*/ 7 h 68"/>
                  <a:gd name="T8" fmla="*/ 27 w 35"/>
                  <a:gd name="T9" fmla="*/ 14 h 68"/>
                  <a:gd name="T10" fmla="*/ 32 w 35"/>
                  <a:gd name="T11" fmla="*/ 24 h 68"/>
                  <a:gd name="T12" fmla="*/ 35 w 35"/>
                  <a:gd name="T13" fmla="*/ 34 h 68"/>
                  <a:gd name="T14" fmla="*/ 32 w 35"/>
                  <a:gd name="T15" fmla="*/ 45 h 68"/>
                  <a:gd name="T16" fmla="*/ 27 w 35"/>
                  <a:gd name="T17" fmla="*/ 55 h 68"/>
                  <a:gd name="T18" fmla="*/ 21 w 35"/>
                  <a:gd name="T19" fmla="*/ 61 h 68"/>
                  <a:gd name="T20" fmla="*/ 10 w 35"/>
                  <a:gd name="T21" fmla="*/ 67 h 68"/>
                  <a:gd name="T22" fmla="*/ 0 w 35"/>
                  <a:gd name="T23" fmla="*/ 68 h 68"/>
                  <a:gd name="T24" fmla="*/ 0 w 35"/>
                  <a:gd name="T25" fmla="*/ 3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68">
                    <a:moveTo>
                      <a:pt x="0" y="34"/>
                    </a:moveTo>
                    <a:lnTo>
                      <a:pt x="0" y="0"/>
                    </a:lnTo>
                    <a:lnTo>
                      <a:pt x="10" y="2"/>
                    </a:lnTo>
                    <a:lnTo>
                      <a:pt x="21" y="7"/>
                    </a:lnTo>
                    <a:lnTo>
                      <a:pt x="27" y="14"/>
                    </a:lnTo>
                    <a:lnTo>
                      <a:pt x="32" y="24"/>
                    </a:lnTo>
                    <a:lnTo>
                      <a:pt x="35" y="34"/>
                    </a:lnTo>
                    <a:lnTo>
                      <a:pt x="32" y="45"/>
                    </a:lnTo>
                    <a:lnTo>
                      <a:pt x="27" y="55"/>
                    </a:lnTo>
                    <a:lnTo>
                      <a:pt x="21" y="61"/>
                    </a:lnTo>
                    <a:lnTo>
                      <a:pt x="10" y="67"/>
                    </a:lnTo>
                    <a:lnTo>
                      <a:pt x="0" y="68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0" name="Freeform 2165"/>
              <p:cNvSpPr>
                <a:spLocks/>
              </p:cNvSpPr>
              <p:nvPr/>
            </p:nvSpPr>
            <p:spPr bwMode="auto">
              <a:xfrm>
                <a:off x="9173" y="6217"/>
                <a:ext cx="8" cy="17"/>
              </a:xfrm>
              <a:custGeom>
                <a:avLst/>
                <a:gdLst>
                  <a:gd name="T0" fmla="*/ 0 w 35"/>
                  <a:gd name="T1" fmla="*/ 0 h 68"/>
                  <a:gd name="T2" fmla="*/ 10 w 35"/>
                  <a:gd name="T3" fmla="*/ 2 h 68"/>
                  <a:gd name="T4" fmla="*/ 21 w 35"/>
                  <a:gd name="T5" fmla="*/ 7 h 68"/>
                  <a:gd name="T6" fmla="*/ 27 w 35"/>
                  <a:gd name="T7" fmla="*/ 14 h 68"/>
                  <a:gd name="T8" fmla="*/ 32 w 35"/>
                  <a:gd name="T9" fmla="*/ 24 h 68"/>
                  <a:gd name="T10" fmla="*/ 35 w 35"/>
                  <a:gd name="T11" fmla="*/ 34 h 68"/>
                  <a:gd name="T12" fmla="*/ 32 w 35"/>
                  <a:gd name="T13" fmla="*/ 45 h 68"/>
                  <a:gd name="T14" fmla="*/ 27 w 35"/>
                  <a:gd name="T15" fmla="*/ 55 h 68"/>
                  <a:gd name="T16" fmla="*/ 21 w 35"/>
                  <a:gd name="T17" fmla="*/ 61 h 68"/>
                  <a:gd name="T18" fmla="*/ 10 w 35"/>
                  <a:gd name="T19" fmla="*/ 67 h 68"/>
                  <a:gd name="T20" fmla="*/ 0 w 35"/>
                  <a:gd name="T21" fmla="*/ 68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" h="68">
                    <a:moveTo>
                      <a:pt x="0" y="0"/>
                    </a:moveTo>
                    <a:lnTo>
                      <a:pt x="10" y="2"/>
                    </a:lnTo>
                    <a:lnTo>
                      <a:pt x="21" y="7"/>
                    </a:lnTo>
                    <a:lnTo>
                      <a:pt x="27" y="14"/>
                    </a:lnTo>
                    <a:lnTo>
                      <a:pt x="32" y="24"/>
                    </a:lnTo>
                    <a:lnTo>
                      <a:pt x="35" y="34"/>
                    </a:lnTo>
                    <a:lnTo>
                      <a:pt x="32" y="45"/>
                    </a:lnTo>
                    <a:lnTo>
                      <a:pt x="27" y="55"/>
                    </a:lnTo>
                    <a:lnTo>
                      <a:pt x="21" y="61"/>
                    </a:lnTo>
                    <a:lnTo>
                      <a:pt x="10" y="67"/>
                    </a:lnTo>
                    <a:lnTo>
                      <a:pt x="0" y="68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1" name="Freeform 2166"/>
              <p:cNvSpPr>
                <a:spLocks/>
              </p:cNvSpPr>
              <p:nvPr/>
            </p:nvSpPr>
            <p:spPr bwMode="auto">
              <a:xfrm>
                <a:off x="8879" y="5836"/>
                <a:ext cx="17" cy="8"/>
              </a:xfrm>
              <a:custGeom>
                <a:avLst/>
                <a:gdLst>
                  <a:gd name="T0" fmla="*/ 34 w 69"/>
                  <a:gd name="T1" fmla="*/ 35 h 35"/>
                  <a:gd name="T2" fmla="*/ 0 w 69"/>
                  <a:gd name="T3" fmla="*/ 35 h 35"/>
                  <a:gd name="T4" fmla="*/ 2 w 69"/>
                  <a:gd name="T5" fmla="*/ 24 h 35"/>
                  <a:gd name="T6" fmla="*/ 7 w 69"/>
                  <a:gd name="T7" fmla="*/ 14 h 35"/>
                  <a:gd name="T8" fmla="*/ 13 w 69"/>
                  <a:gd name="T9" fmla="*/ 8 h 35"/>
                  <a:gd name="T10" fmla="*/ 24 w 69"/>
                  <a:gd name="T11" fmla="*/ 2 h 35"/>
                  <a:gd name="T12" fmla="*/ 34 w 69"/>
                  <a:gd name="T13" fmla="*/ 0 h 35"/>
                  <a:gd name="T14" fmla="*/ 44 w 69"/>
                  <a:gd name="T15" fmla="*/ 2 h 35"/>
                  <a:gd name="T16" fmla="*/ 55 w 69"/>
                  <a:gd name="T17" fmla="*/ 8 h 35"/>
                  <a:gd name="T18" fmla="*/ 61 w 69"/>
                  <a:gd name="T19" fmla="*/ 14 h 35"/>
                  <a:gd name="T20" fmla="*/ 66 w 69"/>
                  <a:gd name="T21" fmla="*/ 24 h 35"/>
                  <a:gd name="T22" fmla="*/ 69 w 69"/>
                  <a:gd name="T23" fmla="*/ 35 h 35"/>
                  <a:gd name="T24" fmla="*/ 34 w 69"/>
                  <a:gd name="T2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35">
                    <a:moveTo>
                      <a:pt x="34" y="35"/>
                    </a:moveTo>
                    <a:lnTo>
                      <a:pt x="0" y="35"/>
                    </a:lnTo>
                    <a:lnTo>
                      <a:pt x="2" y="24"/>
                    </a:lnTo>
                    <a:lnTo>
                      <a:pt x="7" y="14"/>
                    </a:lnTo>
                    <a:lnTo>
                      <a:pt x="13" y="8"/>
                    </a:lnTo>
                    <a:lnTo>
                      <a:pt x="24" y="2"/>
                    </a:lnTo>
                    <a:lnTo>
                      <a:pt x="34" y="0"/>
                    </a:lnTo>
                    <a:lnTo>
                      <a:pt x="44" y="2"/>
                    </a:lnTo>
                    <a:lnTo>
                      <a:pt x="55" y="8"/>
                    </a:lnTo>
                    <a:lnTo>
                      <a:pt x="61" y="14"/>
                    </a:lnTo>
                    <a:lnTo>
                      <a:pt x="66" y="24"/>
                    </a:lnTo>
                    <a:lnTo>
                      <a:pt x="69" y="35"/>
                    </a:lnTo>
                    <a:lnTo>
                      <a:pt x="34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2" name="Freeform 2167"/>
              <p:cNvSpPr>
                <a:spLocks/>
              </p:cNvSpPr>
              <p:nvPr/>
            </p:nvSpPr>
            <p:spPr bwMode="auto">
              <a:xfrm>
                <a:off x="8879" y="5836"/>
                <a:ext cx="17" cy="8"/>
              </a:xfrm>
              <a:custGeom>
                <a:avLst/>
                <a:gdLst>
                  <a:gd name="T0" fmla="*/ 0 w 69"/>
                  <a:gd name="T1" fmla="*/ 35 h 35"/>
                  <a:gd name="T2" fmla="*/ 2 w 69"/>
                  <a:gd name="T3" fmla="*/ 24 h 35"/>
                  <a:gd name="T4" fmla="*/ 7 w 69"/>
                  <a:gd name="T5" fmla="*/ 14 h 35"/>
                  <a:gd name="T6" fmla="*/ 13 w 69"/>
                  <a:gd name="T7" fmla="*/ 8 h 35"/>
                  <a:gd name="T8" fmla="*/ 24 w 69"/>
                  <a:gd name="T9" fmla="*/ 2 h 35"/>
                  <a:gd name="T10" fmla="*/ 34 w 69"/>
                  <a:gd name="T11" fmla="*/ 0 h 35"/>
                  <a:gd name="T12" fmla="*/ 44 w 69"/>
                  <a:gd name="T13" fmla="*/ 2 h 35"/>
                  <a:gd name="T14" fmla="*/ 55 w 69"/>
                  <a:gd name="T15" fmla="*/ 8 h 35"/>
                  <a:gd name="T16" fmla="*/ 61 w 69"/>
                  <a:gd name="T17" fmla="*/ 14 h 35"/>
                  <a:gd name="T18" fmla="*/ 66 w 69"/>
                  <a:gd name="T19" fmla="*/ 24 h 35"/>
                  <a:gd name="T20" fmla="*/ 69 w 69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35">
                    <a:moveTo>
                      <a:pt x="0" y="35"/>
                    </a:moveTo>
                    <a:lnTo>
                      <a:pt x="2" y="24"/>
                    </a:lnTo>
                    <a:lnTo>
                      <a:pt x="7" y="14"/>
                    </a:lnTo>
                    <a:lnTo>
                      <a:pt x="13" y="8"/>
                    </a:lnTo>
                    <a:lnTo>
                      <a:pt x="24" y="2"/>
                    </a:lnTo>
                    <a:lnTo>
                      <a:pt x="34" y="0"/>
                    </a:lnTo>
                    <a:lnTo>
                      <a:pt x="44" y="2"/>
                    </a:lnTo>
                    <a:lnTo>
                      <a:pt x="55" y="8"/>
                    </a:lnTo>
                    <a:lnTo>
                      <a:pt x="61" y="14"/>
                    </a:lnTo>
                    <a:lnTo>
                      <a:pt x="66" y="24"/>
                    </a:lnTo>
                    <a:lnTo>
                      <a:pt x="69" y="3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3" name="Freeform 2168"/>
              <p:cNvSpPr>
                <a:spLocks/>
              </p:cNvSpPr>
              <p:nvPr/>
            </p:nvSpPr>
            <p:spPr bwMode="auto">
              <a:xfrm>
                <a:off x="8879" y="5844"/>
                <a:ext cx="17" cy="96"/>
              </a:xfrm>
              <a:custGeom>
                <a:avLst/>
                <a:gdLst>
                  <a:gd name="T0" fmla="*/ 69 w 69"/>
                  <a:gd name="T1" fmla="*/ 0 h 382"/>
                  <a:gd name="T2" fmla="*/ 34 w 69"/>
                  <a:gd name="T3" fmla="*/ 0 h 382"/>
                  <a:gd name="T4" fmla="*/ 0 w 69"/>
                  <a:gd name="T5" fmla="*/ 0 h 382"/>
                  <a:gd name="T6" fmla="*/ 0 w 69"/>
                  <a:gd name="T7" fmla="*/ 382 h 382"/>
                  <a:gd name="T8" fmla="*/ 34 w 69"/>
                  <a:gd name="T9" fmla="*/ 382 h 382"/>
                  <a:gd name="T10" fmla="*/ 69 w 69"/>
                  <a:gd name="T11" fmla="*/ 382 h 382"/>
                  <a:gd name="T12" fmla="*/ 69 w 69"/>
                  <a:gd name="T13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382">
                    <a:moveTo>
                      <a:pt x="69" y="0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382"/>
                    </a:lnTo>
                    <a:lnTo>
                      <a:pt x="34" y="382"/>
                    </a:lnTo>
                    <a:lnTo>
                      <a:pt x="69" y="382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4" name="Freeform 2169"/>
              <p:cNvSpPr>
                <a:spLocks/>
              </p:cNvSpPr>
              <p:nvPr/>
            </p:nvSpPr>
            <p:spPr bwMode="auto">
              <a:xfrm>
                <a:off x="8879" y="5844"/>
                <a:ext cx="17" cy="96"/>
              </a:xfrm>
              <a:custGeom>
                <a:avLst/>
                <a:gdLst>
                  <a:gd name="T0" fmla="*/ 69 w 69"/>
                  <a:gd name="T1" fmla="*/ 0 h 382"/>
                  <a:gd name="T2" fmla="*/ 34 w 69"/>
                  <a:gd name="T3" fmla="*/ 0 h 382"/>
                  <a:gd name="T4" fmla="*/ 0 w 69"/>
                  <a:gd name="T5" fmla="*/ 0 h 382"/>
                  <a:gd name="T6" fmla="*/ 0 w 69"/>
                  <a:gd name="T7" fmla="*/ 382 h 382"/>
                  <a:gd name="T8" fmla="*/ 34 w 69"/>
                  <a:gd name="T9" fmla="*/ 382 h 382"/>
                  <a:gd name="T10" fmla="*/ 69 w 69"/>
                  <a:gd name="T11" fmla="*/ 382 h 382"/>
                  <a:gd name="T12" fmla="*/ 69 w 69"/>
                  <a:gd name="T13" fmla="*/ 0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382">
                    <a:moveTo>
                      <a:pt x="69" y="0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382"/>
                    </a:lnTo>
                    <a:lnTo>
                      <a:pt x="34" y="382"/>
                    </a:lnTo>
                    <a:lnTo>
                      <a:pt x="69" y="382"/>
                    </a:lnTo>
                    <a:lnTo>
                      <a:pt x="69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5" name="Freeform 2170"/>
              <p:cNvSpPr>
                <a:spLocks/>
              </p:cNvSpPr>
              <p:nvPr/>
            </p:nvSpPr>
            <p:spPr bwMode="auto">
              <a:xfrm>
                <a:off x="8879" y="5940"/>
                <a:ext cx="17" cy="8"/>
              </a:xfrm>
              <a:custGeom>
                <a:avLst/>
                <a:gdLst>
                  <a:gd name="T0" fmla="*/ 34 w 69"/>
                  <a:gd name="T1" fmla="*/ 0 h 33"/>
                  <a:gd name="T2" fmla="*/ 69 w 69"/>
                  <a:gd name="T3" fmla="*/ 0 h 33"/>
                  <a:gd name="T4" fmla="*/ 66 w 69"/>
                  <a:gd name="T5" fmla="*/ 10 h 33"/>
                  <a:gd name="T6" fmla="*/ 61 w 69"/>
                  <a:gd name="T7" fmla="*/ 20 h 33"/>
                  <a:gd name="T8" fmla="*/ 55 w 69"/>
                  <a:gd name="T9" fmla="*/ 27 h 33"/>
                  <a:gd name="T10" fmla="*/ 44 w 69"/>
                  <a:gd name="T11" fmla="*/ 32 h 33"/>
                  <a:gd name="T12" fmla="*/ 34 w 69"/>
                  <a:gd name="T13" fmla="*/ 33 h 33"/>
                  <a:gd name="T14" fmla="*/ 24 w 69"/>
                  <a:gd name="T15" fmla="*/ 32 h 33"/>
                  <a:gd name="T16" fmla="*/ 13 w 69"/>
                  <a:gd name="T17" fmla="*/ 27 h 33"/>
                  <a:gd name="T18" fmla="*/ 7 w 69"/>
                  <a:gd name="T19" fmla="*/ 20 h 33"/>
                  <a:gd name="T20" fmla="*/ 2 w 69"/>
                  <a:gd name="T21" fmla="*/ 10 h 33"/>
                  <a:gd name="T22" fmla="*/ 0 w 69"/>
                  <a:gd name="T23" fmla="*/ 0 h 33"/>
                  <a:gd name="T24" fmla="*/ 34 w 69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33">
                    <a:moveTo>
                      <a:pt x="34" y="0"/>
                    </a:moveTo>
                    <a:lnTo>
                      <a:pt x="69" y="0"/>
                    </a:lnTo>
                    <a:lnTo>
                      <a:pt x="66" y="10"/>
                    </a:lnTo>
                    <a:lnTo>
                      <a:pt x="61" y="20"/>
                    </a:lnTo>
                    <a:lnTo>
                      <a:pt x="55" y="27"/>
                    </a:lnTo>
                    <a:lnTo>
                      <a:pt x="44" y="32"/>
                    </a:lnTo>
                    <a:lnTo>
                      <a:pt x="34" y="33"/>
                    </a:lnTo>
                    <a:lnTo>
                      <a:pt x="24" y="32"/>
                    </a:lnTo>
                    <a:lnTo>
                      <a:pt x="13" y="27"/>
                    </a:lnTo>
                    <a:lnTo>
                      <a:pt x="7" y="20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6" name="Freeform 2171"/>
              <p:cNvSpPr>
                <a:spLocks/>
              </p:cNvSpPr>
              <p:nvPr/>
            </p:nvSpPr>
            <p:spPr bwMode="auto">
              <a:xfrm>
                <a:off x="8879" y="5940"/>
                <a:ext cx="17" cy="8"/>
              </a:xfrm>
              <a:custGeom>
                <a:avLst/>
                <a:gdLst>
                  <a:gd name="T0" fmla="*/ 69 w 69"/>
                  <a:gd name="T1" fmla="*/ 0 h 33"/>
                  <a:gd name="T2" fmla="*/ 66 w 69"/>
                  <a:gd name="T3" fmla="*/ 10 h 33"/>
                  <a:gd name="T4" fmla="*/ 61 w 69"/>
                  <a:gd name="T5" fmla="*/ 20 h 33"/>
                  <a:gd name="T6" fmla="*/ 55 w 69"/>
                  <a:gd name="T7" fmla="*/ 27 h 33"/>
                  <a:gd name="T8" fmla="*/ 44 w 69"/>
                  <a:gd name="T9" fmla="*/ 32 h 33"/>
                  <a:gd name="T10" fmla="*/ 34 w 69"/>
                  <a:gd name="T11" fmla="*/ 33 h 33"/>
                  <a:gd name="T12" fmla="*/ 24 w 69"/>
                  <a:gd name="T13" fmla="*/ 32 h 33"/>
                  <a:gd name="T14" fmla="*/ 13 w 69"/>
                  <a:gd name="T15" fmla="*/ 27 h 33"/>
                  <a:gd name="T16" fmla="*/ 7 w 69"/>
                  <a:gd name="T17" fmla="*/ 20 h 33"/>
                  <a:gd name="T18" fmla="*/ 2 w 69"/>
                  <a:gd name="T19" fmla="*/ 10 h 33"/>
                  <a:gd name="T20" fmla="*/ 0 w 69"/>
                  <a:gd name="T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33">
                    <a:moveTo>
                      <a:pt x="69" y="0"/>
                    </a:moveTo>
                    <a:lnTo>
                      <a:pt x="66" y="10"/>
                    </a:lnTo>
                    <a:lnTo>
                      <a:pt x="61" y="20"/>
                    </a:lnTo>
                    <a:lnTo>
                      <a:pt x="55" y="27"/>
                    </a:lnTo>
                    <a:lnTo>
                      <a:pt x="44" y="32"/>
                    </a:lnTo>
                    <a:lnTo>
                      <a:pt x="34" y="33"/>
                    </a:lnTo>
                    <a:lnTo>
                      <a:pt x="24" y="32"/>
                    </a:lnTo>
                    <a:lnTo>
                      <a:pt x="13" y="27"/>
                    </a:lnTo>
                    <a:lnTo>
                      <a:pt x="7" y="20"/>
                    </a:lnTo>
                    <a:lnTo>
                      <a:pt x="2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7" name="Freeform 2172"/>
              <p:cNvSpPr>
                <a:spLocks/>
              </p:cNvSpPr>
              <p:nvPr/>
            </p:nvSpPr>
            <p:spPr bwMode="auto">
              <a:xfrm>
                <a:off x="8879" y="5940"/>
                <a:ext cx="17" cy="8"/>
              </a:xfrm>
              <a:custGeom>
                <a:avLst/>
                <a:gdLst>
                  <a:gd name="T0" fmla="*/ 34 w 69"/>
                  <a:gd name="T1" fmla="*/ 0 h 33"/>
                  <a:gd name="T2" fmla="*/ 69 w 69"/>
                  <a:gd name="T3" fmla="*/ 0 h 33"/>
                  <a:gd name="T4" fmla="*/ 66 w 69"/>
                  <a:gd name="T5" fmla="*/ 10 h 33"/>
                  <a:gd name="T6" fmla="*/ 61 w 69"/>
                  <a:gd name="T7" fmla="*/ 20 h 33"/>
                  <a:gd name="T8" fmla="*/ 55 w 69"/>
                  <a:gd name="T9" fmla="*/ 27 h 33"/>
                  <a:gd name="T10" fmla="*/ 44 w 69"/>
                  <a:gd name="T11" fmla="*/ 32 h 33"/>
                  <a:gd name="T12" fmla="*/ 34 w 69"/>
                  <a:gd name="T13" fmla="*/ 33 h 33"/>
                  <a:gd name="T14" fmla="*/ 24 w 69"/>
                  <a:gd name="T15" fmla="*/ 32 h 33"/>
                  <a:gd name="T16" fmla="*/ 13 w 69"/>
                  <a:gd name="T17" fmla="*/ 27 h 33"/>
                  <a:gd name="T18" fmla="*/ 7 w 69"/>
                  <a:gd name="T19" fmla="*/ 20 h 33"/>
                  <a:gd name="T20" fmla="*/ 2 w 69"/>
                  <a:gd name="T21" fmla="*/ 10 h 33"/>
                  <a:gd name="T22" fmla="*/ 0 w 69"/>
                  <a:gd name="T23" fmla="*/ 0 h 33"/>
                  <a:gd name="T24" fmla="*/ 34 w 69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33">
                    <a:moveTo>
                      <a:pt x="34" y="0"/>
                    </a:moveTo>
                    <a:lnTo>
                      <a:pt x="69" y="0"/>
                    </a:lnTo>
                    <a:lnTo>
                      <a:pt x="66" y="10"/>
                    </a:lnTo>
                    <a:lnTo>
                      <a:pt x="61" y="20"/>
                    </a:lnTo>
                    <a:lnTo>
                      <a:pt x="55" y="27"/>
                    </a:lnTo>
                    <a:lnTo>
                      <a:pt x="44" y="32"/>
                    </a:lnTo>
                    <a:lnTo>
                      <a:pt x="34" y="33"/>
                    </a:lnTo>
                    <a:lnTo>
                      <a:pt x="24" y="32"/>
                    </a:lnTo>
                    <a:lnTo>
                      <a:pt x="13" y="27"/>
                    </a:lnTo>
                    <a:lnTo>
                      <a:pt x="7" y="20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8" name="Freeform 2173"/>
              <p:cNvSpPr>
                <a:spLocks/>
              </p:cNvSpPr>
              <p:nvPr/>
            </p:nvSpPr>
            <p:spPr bwMode="auto">
              <a:xfrm>
                <a:off x="8879" y="5940"/>
                <a:ext cx="17" cy="8"/>
              </a:xfrm>
              <a:custGeom>
                <a:avLst/>
                <a:gdLst>
                  <a:gd name="T0" fmla="*/ 69 w 69"/>
                  <a:gd name="T1" fmla="*/ 0 h 33"/>
                  <a:gd name="T2" fmla="*/ 66 w 69"/>
                  <a:gd name="T3" fmla="*/ 10 h 33"/>
                  <a:gd name="T4" fmla="*/ 61 w 69"/>
                  <a:gd name="T5" fmla="*/ 20 h 33"/>
                  <a:gd name="T6" fmla="*/ 55 w 69"/>
                  <a:gd name="T7" fmla="*/ 27 h 33"/>
                  <a:gd name="T8" fmla="*/ 44 w 69"/>
                  <a:gd name="T9" fmla="*/ 32 h 33"/>
                  <a:gd name="T10" fmla="*/ 34 w 69"/>
                  <a:gd name="T11" fmla="*/ 33 h 33"/>
                  <a:gd name="T12" fmla="*/ 24 w 69"/>
                  <a:gd name="T13" fmla="*/ 32 h 33"/>
                  <a:gd name="T14" fmla="*/ 13 w 69"/>
                  <a:gd name="T15" fmla="*/ 27 h 33"/>
                  <a:gd name="T16" fmla="*/ 7 w 69"/>
                  <a:gd name="T17" fmla="*/ 20 h 33"/>
                  <a:gd name="T18" fmla="*/ 2 w 69"/>
                  <a:gd name="T19" fmla="*/ 10 h 33"/>
                  <a:gd name="T20" fmla="*/ 0 w 69"/>
                  <a:gd name="T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33">
                    <a:moveTo>
                      <a:pt x="69" y="0"/>
                    </a:moveTo>
                    <a:lnTo>
                      <a:pt x="66" y="10"/>
                    </a:lnTo>
                    <a:lnTo>
                      <a:pt x="61" y="20"/>
                    </a:lnTo>
                    <a:lnTo>
                      <a:pt x="55" y="27"/>
                    </a:lnTo>
                    <a:lnTo>
                      <a:pt x="44" y="32"/>
                    </a:lnTo>
                    <a:lnTo>
                      <a:pt x="34" y="33"/>
                    </a:lnTo>
                    <a:lnTo>
                      <a:pt x="24" y="32"/>
                    </a:lnTo>
                    <a:lnTo>
                      <a:pt x="13" y="27"/>
                    </a:lnTo>
                    <a:lnTo>
                      <a:pt x="7" y="20"/>
                    </a:lnTo>
                    <a:lnTo>
                      <a:pt x="2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19" name="Freeform 2174"/>
              <p:cNvSpPr>
                <a:spLocks/>
              </p:cNvSpPr>
              <p:nvPr/>
            </p:nvSpPr>
            <p:spPr bwMode="auto">
              <a:xfrm>
                <a:off x="8879" y="5844"/>
                <a:ext cx="17" cy="96"/>
              </a:xfrm>
              <a:custGeom>
                <a:avLst/>
                <a:gdLst>
                  <a:gd name="T0" fmla="*/ 0 w 69"/>
                  <a:gd name="T1" fmla="*/ 382 h 382"/>
                  <a:gd name="T2" fmla="*/ 34 w 69"/>
                  <a:gd name="T3" fmla="*/ 382 h 382"/>
                  <a:gd name="T4" fmla="*/ 69 w 69"/>
                  <a:gd name="T5" fmla="*/ 382 h 382"/>
                  <a:gd name="T6" fmla="*/ 69 w 69"/>
                  <a:gd name="T7" fmla="*/ 0 h 382"/>
                  <a:gd name="T8" fmla="*/ 34 w 69"/>
                  <a:gd name="T9" fmla="*/ 0 h 382"/>
                  <a:gd name="T10" fmla="*/ 0 w 69"/>
                  <a:gd name="T11" fmla="*/ 0 h 382"/>
                  <a:gd name="T12" fmla="*/ 0 w 69"/>
                  <a:gd name="T13" fmla="*/ 382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382">
                    <a:moveTo>
                      <a:pt x="0" y="382"/>
                    </a:moveTo>
                    <a:lnTo>
                      <a:pt x="34" y="382"/>
                    </a:lnTo>
                    <a:lnTo>
                      <a:pt x="69" y="382"/>
                    </a:lnTo>
                    <a:lnTo>
                      <a:pt x="69" y="0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0" name="Freeform 2175"/>
              <p:cNvSpPr>
                <a:spLocks/>
              </p:cNvSpPr>
              <p:nvPr/>
            </p:nvSpPr>
            <p:spPr bwMode="auto">
              <a:xfrm>
                <a:off x="8879" y="5844"/>
                <a:ext cx="17" cy="96"/>
              </a:xfrm>
              <a:custGeom>
                <a:avLst/>
                <a:gdLst>
                  <a:gd name="T0" fmla="*/ 0 w 69"/>
                  <a:gd name="T1" fmla="*/ 382 h 382"/>
                  <a:gd name="T2" fmla="*/ 34 w 69"/>
                  <a:gd name="T3" fmla="*/ 382 h 382"/>
                  <a:gd name="T4" fmla="*/ 69 w 69"/>
                  <a:gd name="T5" fmla="*/ 382 h 382"/>
                  <a:gd name="T6" fmla="*/ 69 w 69"/>
                  <a:gd name="T7" fmla="*/ 0 h 382"/>
                  <a:gd name="T8" fmla="*/ 34 w 69"/>
                  <a:gd name="T9" fmla="*/ 0 h 382"/>
                  <a:gd name="T10" fmla="*/ 0 w 69"/>
                  <a:gd name="T11" fmla="*/ 0 h 382"/>
                  <a:gd name="T12" fmla="*/ 0 w 69"/>
                  <a:gd name="T13" fmla="*/ 382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382">
                    <a:moveTo>
                      <a:pt x="0" y="382"/>
                    </a:moveTo>
                    <a:lnTo>
                      <a:pt x="34" y="382"/>
                    </a:lnTo>
                    <a:lnTo>
                      <a:pt x="69" y="382"/>
                    </a:lnTo>
                    <a:lnTo>
                      <a:pt x="69" y="0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382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1" name="Freeform 2176"/>
              <p:cNvSpPr>
                <a:spLocks/>
              </p:cNvSpPr>
              <p:nvPr/>
            </p:nvSpPr>
            <p:spPr bwMode="auto">
              <a:xfrm>
                <a:off x="8879" y="5836"/>
                <a:ext cx="17" cy="8"/>
              </a:xfrm>
              <a:custGeom>
                <a:avLst/>
                <a:gdLst>
                  <a:gd name="T0" fmla="*/ 34 w 69"/>
                  <a:gd name="T1" fmla="*/ 35 h 35"/>
                  <a:gd name="T2" fmla="*/ 0 w 69"/>
                  <a:gd name="T3" fmla="*/ 35 h 35"/>
                  <a:gd name="T4" fmla="*/ 2 w 69"/>
                  <a:gd name="T5" fmla="*/ 24 h 35"/>
                  <a:gd name="T6" fmla="*/ 7 w 69"/>
                  <a:gd name="T7" fmla="*/ 14 h 35"/>
                  <a:gd name="T8" fmla="*/ 13 w 69"/>
                  <a:gd name="T9" fmla="*/ 8 h 35"/>
                  <a:gd name="T10" fmla="*/ 24 w 69"/>
                  <a:gd name="T11" fmla="*/ 2 h 35"/>
                  <a:gd name="T12" fmla="*/ 34 w 69"/>
                  <a:gd name="T13" fmla="*/ 0 h 35"/>
                  <a:gd name="T14" fmla="*/ 44 w 69"/>
                  <a:gd name="T15" fmla="*/ 2 h 35"/>
                  <a:gd name="T16" fmla="*/ 55 w 69"/>
                  <a:gd name="T17" fmla="*/ 8 h 35"/>
                  <a:gd name="T18" fmla="*/ 61 w 69"/>
                  <a:gd name="T19" fmla="*/ 14 h 35"/>
                  <a:gd name="T20" fmla="*/ 66 w 69"/>
                  <a:gd name="T21" fmla="*/ 24 h 35"/>
                  <a:gd name="T22" fmla="*/ 69 w 69"/>
                  <a:gd name="T23" fmla="*/ 35 h 35"/>
                  <a:gd name="T24" fmla="*/ 34 w 69"/>
                  <a:gd name="T2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35">
                    <a:moveTo>
                      <a:pt x="34" y="35"/>
                    </a:moveTo>
                    <a:lnTo>
                      <a:pt x="0" y="35"/>
                    </a:lnTo>
                    <a:lnTo>
                      <a:pt x="2" y="24"/>
                    </a:lnTo>
                    <a:lnTo>
                      <a:pt x="7" y="14"/>
                    </a:lnTo>
                    <a:lnTo>
                      <a:pt x="13" y="8"/>
                    </a:lnTo>
                    <a:lnTo>
                      <a:pt x="24" y="2"/>
                    </a:lnTo>
                    <a:lnTo>
                      <a:pt x="34" y="0"/>
                    </a:lnTo>
                    <a:lnTo>
                      <a:pt x="44" y="2"/>
                    </a:lnTo>
                    <a:lnTo>
                      <a:pt x="55" y="8"/>
                    </a:lnTo>
                    <a:lnTo>
                      <a:pt x="61" y="14"/>
                    </a:lnTo>
                    <a:lnTo>
                      <a:pt x="66" y="24"/>
                    </a:lnTo>
                    <a:lnTo>
                      <a:pt x="69" y="35"/>
                    </a:lnTo>
                    <a:lnTo>
                      <a:pt x="34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2" name="Freeform 2177"/>
              <p:cNvSpPr>
                <a:spLocks/>
              </p:cNvSpPr>
              <p:nvPr/>
            </p:nvSpPr>
            <p:spPr bwMode="auto">
              <a:xfrm>
                <a:off x="8879" y="5836"/>
                <a:ext cx="17" cy="8"/>
              </a:xfrm>
              <a:custGeom>
                <a:avLst/>
                <a:gdLst>
                  <a:gd name="T0" fmla="*/ 0 w 69"/>
                  <a:gd name="T1" fmla="*/ 35 h 35"/>
                  <a:gd name="T2" fmla="*/ 2 w 69"/>
                  <a:gd name="T3" fmla="*/ 24 h 35"/>
                  <a:gd name="T4" fmla="*/ 7 w 69"/>
                  <a:gd name="T5" fmla="*/ 14 h 35"/>
                  <a:gd name="T6" fmla="*/ 13 w 69"/>
                  <a:gd name="T7" fmla="*/ 8 h 35"/>
                  <a:gd name="T8" fmla="*/ 24 w 69"/>
                  <a:gd name="T9" fmla="*/ 2 h 35"/>
                  <a:gd name="T10" fmla="*/ 34 w 69"/>
                  <a:gd name="T11" fmla="*/ 0 h 35"/>
                  <a:gd name="T12" fmla="*/ 44 w 69"/>
                  <a:gd name="T13" fmla="*/ 2 h 35"/>
                  <a:gd name="T14" fmla="*/ 55 w 69"/>
                  <a:gd name="T15" fmla="*/ 8 h 35"/>
                  <a:gd name="T16" fmla="*/ 61 w 69"/>
                  <a:gd name="T17" fmla="*/ 14 h 35"/>
                  <a:gd name="T18" fmla="*/ 66 w 69"/>
                  <a:gd name="T19" fmla="*/ 24 h 35"/>
                  <a:gd name="T20" fmla="*/ 69 w 69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35">
                    <a:moveTo>
                      <a:pt x="0" y="35"/>
                    </a:moveTo>
                    <a:lnTo>
                      <a:pt x="2" y="24"/>
                    </a:lnTo>
                    <a:lnTo>
                      <a:pt x="7" y="14"/>
                    </a:lnTo>
                    <a:lnTo>
                      <a:pt x="13" y="8"/>
                    </a:lnTo>
                    <a:lnTo>
                      <a:pt x="24" y="2"/>
                    </a:lnTo>
                    <a:lnTo>
                      <a:pt x="34" y="0"/>
                    </a:lnTo>
                    <a:lnTo>
                      <a:pt x="44" y="2"/>
                    </a:lnTo>
                    <a:lnTo>
                      <a:pt x="55" y="8"/>
                    </a:lnTo>
                    <a:lnTo>
                      <a:pt x="61" y="14"/>
                    </a:lnTo>
                    <a:lnTo>
                      <a:pt x="66" y="24"/>
                    </a:lnTo>
                    <a:lnTo>
                      <a:pt x="69" y="3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3" name="Freeform 2178"/>
              <p:cNvSpPr>
                <a:spLocks/>
              </p:cNvSpPr>
              <p:nvPr/>
            </p:nvSpPr>
            <p:spPr bwMode="auto">
              <a:xfrm>
                <a:off x="8879" y="5931"/>
                <a:ext cx="17" cy="9"/>
              </a:xfrm>
              <a:custGeom>
                <a:avLst/>
                <a:gdLst>
                  <a:gd name="T0" fmla="*/ 34 w 69"/>
                  <a:gd name="T1" fmla="*/ 35 h 35"/>
                  <a:gd name="T2" fmla="*/ 0 w 69"/>
                  <a:gd name="T3" fmla="*/ 35 h 35"/>
                  <a:gd name="T4" fmla="*/ 2 w 69"/>
                  <a:gd name="T5" fmla="*/ 24 h 35"/>
                  <a:gd name="T6" fmla="*/ 7 w 69"/>
                  <a:gd name="T7" fmla="*/ 14 h 35"/>
                  <a:gd name="T8" fmla="*/ 13 w 69"/>
                  <a:gd name="T9" fmla="*/ 7 h 35"/>
                  <a:gd name="T10" fmla="*/ 24 w 69"/>
                  <a:gd name="T11" fmla="*/ 2 h 35"/>
                  <a:gd name="T12" fmla="*/ 34 w 69"/>
                  <a:gd name="T13" fmla="*/ 0 h 35"/>
                  <a:gd name="T14" fmla="*/ 44 w 69"/>
                  <a:gd name="T15" fmla="*/ 2 h 35"/>
                  <a:gd name="T16" fmla="*/ 55 w 69"/>
                  <a:gd name="T17" fmla="*/ 7 h 35"/>
                  <a:gd name="T18" fmla="*/ 61 w 69"/>
                  <a:gd name="T19" fmla="*/ 14 h 35"/>
                  <a:gd name="T20" fmla="*/ 66 w 69"/>
                  <a:gd name="T21" fmla="*/ 24 h 35"/>
                  <a:gd name="T22" fmla="*/ 69 w 69"/>
                  <a:gd name="T23" fmla="*/ 35 h 35"/>
                  <a:gd name="T24" fmla="*/ 34 w 69"/>
                  <a:gd name="T2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35">
                    <a:moveTo>
                      <a:pt x="34" y="35"/>
                    </a:moveTo>
                    <a:lnTo>
                      <a:pt x="0" y="35"/>
                    </a:lnTo>
                    <a:lnTo>
                      <a:pt x="2" y="24"/>
                    </a:lnTo>
                    <a:lnTo>
                      <a:pt x="7" y="14"/>
                    </a:lnTo>
                    <a:lnTo>
                      <a:pt x="13" y="7"/>
                    </a:lnTo>
                    <a:lnTo>
                      <a:pt x="24" y="2"/>
                    </a:lnTo>
                    <a:lnTo>
                      <a:pt x="34" y="0"/>
                    </a:lnTo>
                    <a:lnTo>
                      <a:pt x="44" y="2"/>
                    </a:lnTo>
                    <a:lnTo>
                      <a:pt x="55" y="7"/>
                    </a:lnTo>
                    <a:lnTo>
                      <a:pt x="61" y="14"/>
                    </a:lnTo>
                    <a:lnTo>
                      <a:pt x="66" y="24"/>
                    </a:lnTo>
                    <a:lnTo>
                      <a:pt x="69" y="35"/>
                    </a:lnTo>
                    <a:lnTo>
                      <a:pt x="34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4" name="Freeform 2179"/>
              <p:cNvSpPr>
                <a:spLocks/>
              </p:cNvSpPr>
              <p:nvPr/>
            </p:nvSpPr>
            <p:spPr bwMode="auto">
              <a:xfrm>
                <a:off x="8879" y="5931"/>
                <a:ext cx="17" cy="9"/>
              </a:xfrm>
              <a:custGeom>
                <a:avLst/>
                <a:gdLst>
                  <a:gd name="T0" fmla="*/ 0 w 69"/>
                  <a:gd name="T1" fmla="*/ 35 h 35"/>
                  <a:gd name="T2" fmla="*/ 2 w 69"/>
                  <a:gd name="T3" fmla="*/ 24 h 35"/>
                  <a:gd name="T4" fmla="*/ 7 w 69"/>
                  <a:gd name="T5" fmla="*/ 14 h 35"/>
                  <a:gd name="T6" fmla="*/ 13 w 69"/>
                  <a:gd name="T7" fmla="*/ 7 h 35"/>
                  <a:gd name="T8" fmla="*/ 24 w 69"/>
                  <a:gd name="T9" fmla="*/ 2 h 35"/>
                  <a:gd name="T10" fmla="*/ 34 w 69"/>
                  <a:gd name="T11" fmla="*/ 0 h 35"/>
                  <a:gd name="T12" fmla="*/ 44 w 69"/>
                  <a:gd name="T13" fmla="*/ 2 h 35"/>
                  <a:gd name="T14" fmla="*/ 55 w 69"/>
                  <a:gd name="T15" fmla="*/ 7 h 35"/>
                  <a:gd name="T16" fmla="*/ 61 w 69"/>
                  <a:gd name="T17" fmla="*/ 14 h 35"/>
                  <a:gd name="T18" fmla="*/ 66 w 69"/>
                  <a:gd name="T19" fmla="*/ 24 h 35"/>
                  <a:gd name="T20" fmla="*/ 69 w 69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35">
                    <a:moveTo>
                      <a:pt x="0" y="35"/>
                    </a:moveTo>
                    <a:lnTo>
                      <a:pt x="2" y="24"/>
                    </a:lnTo>
                    <a:lnTo>
                      <a:pt x="7" y="14"/>
                    </a:lnTo>
                    <a:lnTo>
                      <a:pt x="13" y="7"/>
                    </a:lnTo>
                    <a:lnTo>
                      <a:pt x="24" y="2"/>
                    </a:lnTo>
                    <a:lnTo>
                      <a:pt x="34" y="0"/>
                    </a:lnTo>
                    <a:lnTo>
                      <a:pt x="44" y="2"/>
                    </a:lnTo>
                    <a:lnTo>
                      <a:pt x="55" y="7"/>
                    </a:lnTo>
                    <a:lnTo>
                      <a:pt x="61" y="14"/>
                    </a:lnTo>
                    <a:lnTo>
                      <a:pt x="66" y="24"/>
                    </a:lnTo>
                    <a:lnTo>
                      <a:pt x="69" y="3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5" name="Freeform 2180"/>
              <p:cNvSpPr>
                <a:spLocks/>
              </p:cNvSpPr>
              <p:nvPr/>
            </p:nvSpPr>
            <p:spPr bwMode="auto">
              <a:xfrm>
                <a:off x="8879" y="5940"/>
                <a:ext cx="17" cy="95"/>
              </a:xfrm>
              <a:custGeom>
                <a:avLst/>
                <a:gdLst>
                  <a:gd name="T0" fmla="*/ 69 w 69"/>
                  <a:gd name="T1" fmla="*/ 0 h 380"/>
                  <a:gd name="T2" fmla="*/ 34 w 69"/>
                  <a:gd name="T3" fmla="*/ 0 h 380"/>
                  <a:gd name="T4" fmla="*/ 0 w 69"/>
                  <a:gd name="T5" fmla="*/ 0 h 380"/>
                  <a:gd name="T6" fmla="*/ 0 w 69"/>
                  <a:gd name="T7" fmla="*/ 380 h 380"/>
                  <a:gd name="T8" fmla="*/ 34 w 69"/>
                  <a:gd name="T9" fmla="*/ 380 h 380"/>
                  <a:gd name="T10" fmla="*/ 69 w 69"/>
                  <a:gd name="T11" fmla="*/ 380 h 380"/>
                  <a:gd name="T12" fmla="*/ 69 w 69"/>
                  <a:gd name="T13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380">
                    <a:moveTo>
                      <a:pt x="69" y="0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380"/>
                    </a:lnTo>
                    <a:lnTo>
                      <a:pt x="34" y="380"/>
                    </a:lnTo>
                    <a:lnTo>
                      <a:pt x="69" y="380"/>
                    </a:lnTo>
                    <a:lnTo>
                      <a:pt x="6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6" name="Freeform 2181"/>
              <p:cNvSpPr>
                <a:spLocks/>
              </p:cNvSpPr>
              <p:nvPr/>
            </p:nvSpPr>
            <p:spPr bwMode="auto">
              <a:xfrm>
                <a:off x="8879" y="5940"/>
                <a:ext cx="17" cy="95"/>
              </a:xfrm>
              <a:custGeom>
                <a:avLst/>
                <a:gdLst>
                  <a:gd name="T0" fmla="*/ 69 w 69"/>
                  <a:gd name="T1" fmla="*/ 0 h 380"/>
                  <a:gd name="T2" fmla="*/ 34 w 69"/>
                  <a:gd name="T3" fmla="*/ 0 h 380"/>
                  <a:gd name="T4" fmla="*/ 0 w 69"/>
                  <a:gd name="T5" fmla="*/ 0 h 380"/>
                  <a:gd name="T6" fmla="*/ 0 w 69"/>
                  <a:gd name="T7" fmla="*/ 380 h 380"/>
                  <a:gd name="T8" fmla="*/ 34 w 69"/>
                  <a:gd name="T9" fmla="*/ 380 h 380"/>
                  <a:gd name="T10" fmla="*/ 69 w 69"/>
                  <a:gd name="T11" fmla="*/ 380 h 380"/>
                  <a:gd name="T12" fmla="*/ 69 w 69"/>
                  <a:gd name="T13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380">
                    <a:moveTo>
                      <a:pt x="69" y="0"/>
                    </a:moveTo>
                    <a:lnTo>
                      <a:pt x="34" y="0"/>
                    </a:lnTo>
                    <a:lnTo>
                      <a:pt x="0" y="0"/>
                    </a:lnTo>
                    <a:lnTo>
                      <a:pt x="0" y="380"/>
                    </a:lnTo>
                    <a:lnTo>
                      <a:pt x="34" y="380"/>
                    </a:lnTo>
                    <a:lnTo>
                      <a:pt x="69" y="380"/>
                    </a:lnTo>
                    <a:lnTo>
                      <a:pt x="69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7" name="Freeform 2182"/>
              <p:cNvSpPr>
                <a:spLocks/>
              </p:cNvSpPr>
              <p:nvPr/>
            </p:nvSpPr>
            <p:spPr bwMode="auto">
              <a:xfrm>
                <a:off x="8879" y="6035"/>
                <a:ext cx="17" cy="8"/>
              </a:xfrm>
              <a:custGeom>
                <a:avLst/>
                <a:gdLst>
                  <a:gd name="T0" fmla="*/ 34 w 69"/>
                  <a:gd name="T1" fmla="*/ 0 h 34"/>
                  <a:gd name="T2" fmla="*/ 69 w 69"/>
                  <a:gd name="T3" fmla="*/ 0 h 34"/>
                  <a:gd name="T4" fmla="*/ 66 w 69"/>
                  <a:gd name="T5" fmla="*/ 10 h 34"/>
                  <a:gd name="T6" fmla="*/ 61 w 69"/>
                  <a:gd name="T7" fmla="*/ 21 h 34"/>
                  <a:gd name="T8" fmla="*/ 55 w 69"/>
                  <a:gd name="T9" fmla="*/ 27 h 34"/>
                  <a:gd name="T10" fmla="*/ 44 w 69"/>
                  <a:gd name="T11" fmla="*/ 32 h 34"/>
                  <a:gd name="T12" fmla="*/ 34 w 69"/>
                  <a:gd name="T13" fmla="*/ 34 h 34"/>
                  <a:gd name="T14" fmla="*/ 24 w 69"/>
                  <a:gd name="T15" fmla="*/ 32 h 34"/>
                  <a:gd name="T16" fmla="*/ 13 w 69"/>
                  <a:gd name="T17" fmla="*/ 27 h 34"/>
                  <a:gd name="T18" fmla="*/ 7 w 69"/>
                  <a:gd name="T19" fmla="*/ 21 h 34"/>
                  <a:gd name="T20" fmla="*/ 2 w 69"/>
                  <a:gd name="T21" fmla="*/ 10 h 34"/>
                  <a:gd name="T22" fmla="*/ 0 w 69"/>
                  <a:gd name="T23" fmla="*/ 0 h 34"/>
                  <a:gd name="T24" fmla="*/ 34 w 69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34">
                    <a:moveTo>
                      <a:pt x="34" y="0"/>
                    </a:moveTo>
                    <a:lnTo>
                      <a:pt x="69" y="0"/>
                    </a:lnTo>
                    <a:lnTo>
                      <a:pt x="66" y="10"/>
                    </a:lnTo>
                    <a:lnTo>
                      <a:pt x="61" y="21"/>
                    </a:lnTo>
                    <a:lnTo>
                      <a:pt x="55" y="27"/>
                    </a:lnTo>
                    <a:lnTo>
                      <a:pt x="44" y="32"/>
                    </a:lnTo>
                    <a:lnTo>
                      <a:pt x="34" y="34"/>
                    </a:lnTo>
                    <a:lnTo>
                      <a:pt x="24" y="32"/>
                    </a:lnTo>
                    <a:lnTo>
                      <a:pt x="13" y="27"/>
                    </a:lnTo>
                    <a:lnTo>
                      <a:pt x="7" y="21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8" name="Freeform 2183"/>
              <p:cNvSpPr>
                <a:spLocks/>
              </p:cNvSpPr>
              <p:nvPr/>
            </p:nvSpPr>
            <p:spPr bwMode="auto">
              <a:xfrm>
                <a:off x="8879" y="6035"/>
                <a:ext cx="17" cy="8"/>
              </a:xfrm>
              <a:custGeom>
                <a:avLst/>
                <a:gdLst>
                  <a:gd name="T0" fmla="*/ 69 w 69"/>
                  <a:gd name="T1" fmla="*/ 0 h 34"/>
                  <a:gd name="T2" fmla="*/ 66 w 69"/>
                  <a:gd name="T3" fmla="*/ 10 h 34"/>
                  <a:gd name="T4" fmla="*/ 61 w 69"/>
                  <a:gd name="T5" fmla="*/ 21 h 34"/>
                  <a:gd name="T6" fmla="*/ 55 w 69"/>
                  <a:gd name="T7" fmla="*/ 27 h 34"/>
                  <a:gd name="T8" fmla="*/ 44 w 69"/>
                  <a:gd name="T9" fmla="*/ 32 h 34"/>
                  <a:gd name="T10" fmla="*/ 34 w 69"/>
                  <a:gd name="T11" fmla="*/ 34 h 34"/>
                  <a:gd name="T12" fmla="*/ 24 w 69"/>
                  <a:gd name="T13" fmla="*/ 32 h 34"/>
                  <a:gd name="T14" fmla="*/ 13 w 69"/>
                  <a:gd name="T15" fmla="*/ 27 h 34"/>
                  <a:gd name="T16" fmla="*/ 7 w 69"/>
                  <a:gd name="T17" fmla="*/ 21 h 34"/>
                  <a:gd name="T18" fmla="*/ 2 w 69"/>
                  <a:gd name="T19" fmla="*/ 10 h 34"/>
                  <a:gd name="T20" fmla="*/ 0 w 69"/>
                  <a:gd name="T2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34">
                    <a:moveTo>
                      <a:pt x="69" y="0"/>
                    </a:moveTo>
                    <a:lnTo>
                      <a:pt x="66" y="10"/>
                    </a:lnTo>
                    <a:lnTo>
                      <a:pt x="61" y="21"/>
                    </a:lnTo>
                    <a:lnTo>
                      <a:pt x="55" y="27"/>
                    </a:lnTo>
                    <a:lnTo>
                      <a:pt x="44" y="32"/>
                    </a:lnTo>
                    <a:lnTo>
                      <a:pt x="34" y="34"/>
                    </a:lnTo>
                    <a:lnTo>
                      <a:pt x="24" y="32"/>
                    </a:lnTo>
                    <a:lnTo>
                      <a:pt x="13" y="27"/>
                    </a:lnTo>
                    <a:lnTo>
                      <a:pt x="7" y="21"/>
                    </a:lnTo>
                    <a:lnTo>
                      <a:pt x="2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29" name="Freeform 2184"/>
              <p:cNvSpPr>
                <a:spLocks/>
              </p:cNvSpPr>
              <p:nvPr/>
            </p:nvSpPr>
            <p:spPr bwMode="auto">
              <a:xfrm>
                <a:off x="8879" y="6130"/>
                <a:ext cx="17" cy="9"/>
              </a:xfrm>
              <a:custGeom>
                <a:avLst/>
                <a:gdLst>
                  <a:gd name="T0" fmla="*/ 34 w 69"/>
                  <a:gd name="T1" fmla="*/ 0 h 33"/>
                  <a:gd name="T2" fmla="*/ 69 w 69"/>
                  <a:gd name="T3" fmla="*/ 0 h 33"/>
                  <a:gd name="T4" fmla="*/ 66 w 69"/>
                  <a:gd name="T5" fmla="*/ 10 h 33"/>
                  <a:gd name="T6" fmla="*/ 61 w 69"/>
                  <a:gd name="T7" fmla="*/ 20 h 33"/>
                  <a:gd name="T8" fmla="*/ 55 w 69"/>
                  <a:gd name="T9" fmla="*/ 27 h 33"/>
                  <a:gd name="T10" fmla="*/ 44 w 69"/>
                  <a:gd name="T11" fmla="*/ 32 h 33"/>
                  <a:gd name="T12" fmla="*/ 34 w 69"/>
                  <a:gd name="T13" fmla="*/ 33 h 33"/>
                  <a:gd name="T14" fmla="*/ 24 w 69"/>
                  <a:gd name="T15" fmla="*/ 32 h 33"/>
                  <a:gd name="T16" fmla="*/ 13 w 69"/>
                  <a:gd name="T17" fmla="*/ 27 h 33"/>
                  <a:gd name="T18" fmla="*/ 7 w 69"/>
                  <a:gd name="T19" fmla="*/ 20 h 33"/>
                  <a:gd name="T20" fmla="*/ 2 w 69"/>
                  <a:gd name="T21" fmla="*/ 10 h 33"/>
                  <a:gd name="T22" fmla="*/ 0 w 69"/>
                  <a:gd name="T23" fmla="*/ 0 h 33"/>
                  <a:gd name="T24" fmla="*/ 34 w 69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33">
                    <a:moveTo>
                      <a:pt x="34" y="0"/>
                    </a:moveTo>
                    <a:lnTo>
                      <a:pt x="69" y="0"/>
                    </a:lnTo>
                    <a:lnTo>
                      <a:pt x="66" y="10"/>
                    </a:lnTo>
                    <a:lnTo>
                      <a:pt x="61" y="20"/>
                    </a:lnTo>
                    <a:lnTo>
                      <a:pt x="55" y="27"/>
                    </a:lnTo>
                    <a:lnTo>
                      <a:pt x="44" y="32"/>
                    </a:lnTo>
                    <a:lnTo>
                      <a:pt x="34" y="33"/>
                    </a:lnTo>
                    <a:lnTo>
                      <a:pt x="24" y="32"/>
                    </a:lnTo>
                    <a:lnTo>
                      <a:pt x="13" y="27"/>
                    </a:lnTo>
                    <a:lnTo>
                      <a:pt x="7" y="20"/>
                    </a:lnTo>
                    <a:lnTo>
                      <a:pt x="2" y="10"/>
                    </a:lnTo>
                    <a:lnTo>
                      <a:pt x="0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0" name="Freeform 2185"/>
              <p:cNvSpPr>
                <a:spLocks/>
              </p:cNvSpPr>
              <p:nvPr/>
            </p:nvSpPr>
            <p:spPr bwMode="auto">
              <a:xfrm>
                <a:off x="8879" y="6130"/>
                <a:ext cx="17" cy="9"/>
              </a:xfrm>
              <a:custGeom>
                <a:avLst/>
                <a:gdLst>
                  <a:gd name="T0" fmla="*/ 69 w 69"/>
                  <a:gd name="T1" fmla="*/ 0 h 33"/>
                  <a:gd name="T2" fmla="*/ 66 w 69"/>
                  <a:gd name="T3" fmla="*/ 10 h 33"/>
                  <a:gd name="T4" fmla="*/ 61 w 69"/>
                  <a:gd name="T5" fmla="*/ 20 h 33"/>
                  <a:gd name="T6" fmla="*/ 55 w 69"/>
                  <a:gd name="T7" fmla="*/ 27 h 33"/>
                  <a:gd name="T8" fmla="*/ 44 w 69"/>
                  <a:gd name="T9" fmla="*/ 32 h 33"/>
                  <a:gd name="T10" fmla="*/ 34 w 69"/>
                  <a:gd name="T11" fmla="*/ 33 h 33"/>
                  <a:gd name="T12" fmla="*/ 24 w 69"/>
                  <a:gd name="T13" fmla="*/ 32 h 33"/>
                  <a:gd name="T14" fmla="*/ 13 w 69"/>
                  <a:gd name="T15" fmla="*/ 27 h 33"/>
                  <a:gd name="T16" fmla="*/ 7 w 69"/>
                  <a:gd name="T17" fmla="*/ 20 h 33"/>
                  <a:gd name="T18" fmla="*/ 2 w 69"/>
                  <a:gd name="T19" fmla="*/ 10 h 33"/>
                  <a:gd name="T20" fmla="*/ 0 w 69"/>
                  <a:gd name="T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33">
                    <a:moveTo>
                      <a:pt x="69" y="0"/>
                    </a:moveTo>
                    <a:lnTo>
                      <a:pt x="66" y="10"/>
                    </a:lnTo>
                    <a:lnTo>
                      <a:pt x="61" y="20"/>
                    </a:lnTo>
                    <a:lnTo>
                      <a:pt x="55" y="27"/>
                    </a:lnTo>
                    <a:lnTo>
                      <a:pt x="44" y="32"/>
                    </a:lnTo>
                    <a:lnTo>
                      <a:pt x="34" y="33"/>
                    </a:lnTo>
                    <a:lnTo>
                      <a:pt x="24" y="32"/>
                    </a:lnTo>
                    <a:lnTo>
                      <a:pt x="13" y="27"/>
                    </a:lnTo>
                    <a:lnTo>
                      <a:pt x="7" y="20"/>
                    </a:lnTo>
                    <a:lnTo>
                      <a:pt x="2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1" name="Freeform 2186"/>
              <p:cNvSpPr>
                <a:spLocks/>
              </p:cNvSpPr>
              <p:nvPr/>
            </p:nvSpPr>
            <p:spPr bwMode="auto">
              <a:xfrm>
                <a:off x="8879" y="5940"/>
                <a:ext cx="17" cy="190"/>
              </a:xfrm>
              <a:custGeom>
                <a:avLst/>
                <a:gdLst>
                  <a:gd name="T0" fmla="*/ 0 w 69"/>
                  <a:gd name="T1" fmla="*/ 761 h 761"/>
                  <a:gd name="T2" fmla="*/ 34 w 69"/>
                  <a:gd name="T3" fmla="*/ 761 h 761"/>
                  <a:gd name="T4" fmla="*/ 69 w 69"/>
                  <a:gd name="T5" fmla="*/ 761 h 761"/>
                  <a:gd name="T6" fmla="*/ 69 w 69"/>
                  <a:gd name="T7" fmla="*/ 0 h 761"/>
                  <a:gd name="T8" fmla="*/ 34 w 69"/>
                  <a:gd name="T9" fmla="*/ 0 h 761"/>
                  <a:gd name="T10" fmla="*/ 0 w 69"/>
                  <a:gd name="T11" fmla="*/ 0 h 761"/>
                  <a:gd name="T12" fmla="*/ 0 w 69"/>
                  <a:gd name="T13" fmla="*/ 761 h 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761">
                    <a:moveTo>
                      <a:pt x="0" y="761"/>
                    </a:moveTo>
                    <a:lnTo>
                      <a:pt x="34" y="761"/>
                    </a:lnTo>
                    <a:lnTo>
                      <a:pt x="69" y="761"/>
                    </a:lnTo>
                    <a:lnTo>
                      <a:pt x="69" y="0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7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2" name="Freeform 2187"/>
              <p:cNvSpPr>
                <a:spLocks/>
              </p:cNvSpPr>
              <p:nvPr/>
            </p:nvSpPr>
            <p:spPr bwMode="auto">
              <a:xfrm>
                <a:off x="8879" y="5940"/>
                <a:ext cx="17" cy="190"/>
              </a:xfrm>
              <a:custGeom>
                <a:avLst/>
                <a:gdLst>
                  <a:gd name="T0" fmla="*/ 0 w 69"/>
                  <a:gd name="T1" fmla="*/ 761 h 761"/>
                  <a:gd name="T2" fmla="*/ 34 w 69"/>
                  <a:gd name="T3" fmla="*/ 761 h 761"/>
                  <a:gd name="T4" fmla="*/ 69 w 69"/>
                  <a:gd name="T5" fmla="*/ 761 h 761"/>
                  <a:gd name="T6" fmla="*/ 69 w 69"/>
                  <a:gd name="T7" fmla="*/ 0 h 761"/>
                  <a:gd name="T8" fmla="*/ 34 w 69"/>
                  <a:gd name="T9" fmla="*/ 0 h 761"/>
                  <a:gd name="T10" fmla="*/ 0 w 69"/>
                  <a:gd name="T11" fmla="*/ 0 h 761"/>
                  <a:gd name="T12" fmla="*/ 0 w 69"/>
                  <a:gd name="T13" fmla="*/ 761 h 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761">
                    <a:moveTo>
                      <a:pt x="0" y="761"/>
                    </a:moveTo>
                    <a:lnTo>
                      <a:pt x="34" y="761"/>
                    </a:lnTo>
                    <a:lnTo>
                      <a:pt x="69" y="761"/>
                    </a:lnTo>
                    <a:lnTo>
                      <a:pt x="69" y="0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761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3" name="Freeform 2188"/>
              <p:cNvSpPr>
                <a:spLocks/>
              </p:cNvSpPr>
              <p:nvPr/>
            </p:nvSpPr>
            <p:spPr bwMode="auto">
              <a:xfrm>
                <a:off x="8879" y="5931"/>
                <a:ext cx="17" cy="9"/>
              </a:xfrm>
              <a:custGeom>
                <a:avLst/>
                <a:gdLst>
                  <a:gd name="T0" fmla="*/ 34 w 69"/>
                  <a:gd name="T1" fmla="*/ 35 h 35"/>
                  <a:gd name="T2" fmla="*/ 0 w 69"/>
                  <a:gd name="T3" fmla="*/ 35 h 35"/>
                  <a:gd name="T4" fmla="*/ 2 w 69"/>
                  <a:gd name="T5" fmla="*/ 24 h 35"/>
                  <a:gd name="T6" fmla="*/ 7 w 69"/>
                  <a:gd name="T7" fmla="*/ 14 h 35"/>
                  <a:gd name="T8" fmla="*/ 13 w 69"/>
                  <a:gd name="T9" fmla="*/ 7 h 35"/>
                  <a:gd name="T10" fmla="*/ 24 w 69"/>
                  <a:gd name="T11" fmla="*/ 2 h 35"/>
                  <a:gd name="T12" fmla="*/ 34 w 69"/>
                  <a:gd name="T13" fmla="*/ 0 h 35"/>
                  <a:gd name="T14" fmla="*/ 44 w 69"/>
                  <a:gd name="T15" fmla="*/ 2 h 35"/>
                  <a:gd name="T16" fmla="*/ 55 w 69"/>
                  <a:gd name="T17" fmla="*/ 7 h 35"/>
                  <a:gd name="T18" fmla="*/ 61 w 69"/>
                  <a:gd name="T19" fmla="*/ 14 h 35"/>
                  <a:gd name="T20" fmla="*/ 66 w 69"/>
                  <a:gd name="T21" fmla="*/ 24 h 35"/>
                  <a:gd name="T22" fmla="*/ 69 w 69"/>
                  <a:gd name="T23" fmla="*/ 35 h 35"/>
                  <a:gd name="T24" fmla="*/ 34 w 69"/>
                  <a:gd name="T2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35">
                    <a:moveTo>
                      <a:pt x="34" y="35"/>
                    </a:moveTo>
                    <a:lnTo>
                      <a:pt x="0" y="35"/>
                    </a:lnTo>
                    <a:lnTo>
                      <a:pt x="2" y="24"/>
                    </a:lnTo>
                    <a:lnTo>
                      <a:pt x="7" y="14"/>
                    </a:lnTo>
                    <a:lnTo>
                      <a:pt x="13" y="7"/>
                    </a:lnTo>
                    <a:lnTo>
                      <a:pt x="24" y="2"/>
                    </a:lnTo>
                    <a:lnTo>
                      <a:pt x="34" y="0"/>
                    </a:lnTo>
                    <a:lnTo>
                      <a:pt x="44" y="2"/>
                    </a:lnTo>
                    <a:lnTo>
                      <a:pt x="55" y="7"/>
                    </a:lnTo>
                    <a:lnTo>
                      <a:pt x="61" y="14"/>
                    </a:lnTo>
                    <a:lnTo>
                      <a:pt x="66" y="24"/>
                    </a:lnTo>
                    <a:lnTo>
                      <a:pt x="69" y="35"/>
                    </a:lnTo>
                    <a:lnTo>
                      <a:pt x="34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4" name="Freeform 2189"/>
              <p:cNvSpPr>
                <a:spLocks/>
              </p:cNvSpPr>
              <p:nvPr/>
            </p:nvSpPr>
            <p:spPr bwMode="auto">
              <a:xfrm>
                <a:off x="8879" y="5931"/>
                <a:ext cx="17" cy="9"/>
              </a:xfrm>
              <a:custGeom>
                <a:avLst/>
                <a:gdLst>
                  <a:gd name="T0" fmla="*/ 0 w 69"/>
                  <a:gd name="T1" fmla="*/ 35 h 35"/>
                  <a:gd name="T2" fmla="*/ 2 w 69"/>
                  <a:gd name="T3" fmla="*/ 24 h 35"/>
                  <a:gd name="T4" fmla="*/ 7 w 69"/>
                  <a:gd name="T5" fmla="*/ 14 h 35"/>
                  <a:gd name="T6" fmla="*/ 13 w 69"/>
                  <a:gd name="T7" fmla="*/ 7 h 35"/>
                  <a:gd name="T8" fmla="*/ 24 w 69"/>
                  <a:gd name="T9" fmla="*/ 2 h 35"/>
                  <a:gd name="T10" fmla="*/ 34 w 69"/>
                  <a:gd name="T11" fmla="*/ 0 h 35"/>
                  <a:gd name="T12" fmla="*/ 44 w 69"/>
                  <a:gd name="T13" fmla="*/ 2 h 35"/>
                  <a:gd name="T14" fmla="*/ 55 w 69"/>
                  <a:gd name="T15" fmla="*/ 7 h 35"/>
                  <a:gd name="T16" fmla="*/ 61 w 69"/>
                  <a:gd name="T17" fmla="*/ 14 h 35"/>
                  <a:gd name="T18" fmla="*/ 66 w 69"/>
                  <a:gd name="T19" fmla="*/ 24 h 35"/>
                  <a:gd name="T20" fmla="*/ 69 w 69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35">
                    <a:moveTo>
                      <a:pt x="0" y="35"/>
                    </a:moveTo>
                    <a:lnTo>
                      <a:pt x="2" y="24"/>
                    </a:lnTo>
                    <a:lnTo>
                      <a:pt x="7" y="14"/>
                    </a:lnTo>
                    <a:lnTo>
                      <a:pt x="13" y="7"/>
                    </a:lnTo>
                    <a:lnTo>
                      <a:pt x="24" y="2"/>
                    </a:lnTo>
                    <a:lnTo>
                      <a:pt x="34" y="0"/>
                    </a:lnTo>
                    <a:lnTo>
                      <a:pt x="44" y="2"/>
                    </a:lnTo>
                    <a:lnTo>
                      <a:pt x="55" y="7"/>
                    </a:lnTo>
                    <a:lnTo>
                      <a:pt x="61" y="14"/>
                    </a:lnTo>
                    <a:lnTo>
                      <a:pt x="66" y="24"/>
                    </a:lnTo>
                    <a:lnTo>
                      <a:pt x="69" y="3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5" name="Line 2190"/>
              <p:cNvSpPr>
                <a:spLocks noChangeShapeType="1"/>
              </p:cNvSpPr>
              <p:nvPr/>
            </p:nvSpPr>
            <p:spPr bwMode="auto">
              <a:xfrm flipV="1">
                <a:off x="9077" y="6035"/>
                <a:ext cx="0" cy="1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6" name="Line 2191"/>
              <p:cNvSpPr>
                <a:spLocks noChangeShapeType="1"/>
              </p:cNvSpPr>
              <p:nvPr/>
            </p:nvSpPr>
            <p:spPr bwMode="auto">
              <a:xfrm>
                <a:off x="8982" y="6035"/>
                <a:ext cx="0" cy="19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7" name="Freeform 2192"/>
              <p:cNvSpPr>
                <a:spLocks/>
              </p:cNvSpPr>
              <p:nvPr/>
            </p:nvSpPr>
            <p:spPr bwMode="auto">
              <a:xfrm>
                <a:off x="9164" y="6225"/>
                <a:ext cx="17" cy="9"/>
              </a:xfrm>
              <a:custGeom>
                <a:avLst/>
                <a:gdLst>
                  <a:gd name="T0" fmla="*/ 33 w 68"/>
                  <a:gd name="T1" fmla="*/ 0 h 34"/>
                  <a:gd name="T2" fmla="*/ 68 w 68"/>
                  <a:gd name="T3" fmla="*/ 0 h 34"/>
                  <a:gd name="T4" fmla="*/ 65 w 68"/>
                  <a:gd name="T5" fmla="*/ 11 h 34"/>
                  <a:gd name="T6" fmla="*/ 60 w 68"/>
                  <a:gd name="T7" fmla="*/ 21 h 34"/>
                  <a:gd name="T8" fmla="*/ 54 w 68"/>
                  <a:gd name="T9" fmla="*/ 27 h 34"/>
                  <a:gd name="T10" fmla="*/ 43 w 68"/>
                  <a:gd name="T11" fmla="*/ 33 h 34"/>
                  <a:gd name="T12" fmla="*/ 33 w 68"/>
                  <a:gd name="T13" fmla="*/ 34 h 34"/>
                  <a:gd name="T14" fmla="*/ 23 w 68"/>
                  <a:gd name="T15" fmla="*/ 33 h 34"/>
                  <a:gd name="T16" fmla="*/ 12 w 68"/>
                  <a:gd name="T17" fmla="*/ 27 h 34"/>
                  <a:gd name="T18" fmla="*/ 6 w 68"/>
                  <a:gd name="T19" fmla="*/ 21 h 34"/>
                  <a:gd name="T20" fmla="*/ 1 w 68"/>
                  <a:gd name="T21" fmla="*/ 11 h 34"/>
                  <a:gd name="T22" fmla="*/ 0 w 68"/>
                  <a:gd name="T23" fmla="*/ 0 h 34"/>
                  <a:gd name="T24" fmla="*/ 33 w 68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4">
                    <a:moveTo>
                      <a:pt x="33" y="0"/>
                    </a:moveTo>
                    <a:lnTo>
                      <a:pt x="68" y="0"/>
                    </a:lnTo>
                    <a:lnTo>
                      <a:pt x="65" y="11"/>
                    </a:lnTo>
                    <a:lnTo>
                      <a:pt x="60" y="21"/>
                    </a:lnTo>
                    <a:lnTo>
                      <a:pt x="54" y="27"/>
                    </a:lnTo>
                    <a:lnTo>
                      <a:pt x="43" y="33"/>
                    </a:lnTo>
                    <a:lnTo>
                      <a:pt x="33" y="34"/>
                    </a:lnTo>
                    <a:lnTo>
                      <a:pt x="23" y="33"/>
                    </a:lnTo>
                    <a:lnTo>
                      <a:pt x="12" y="27"/>
                    </a:lnTo>
                    <a:lnTo>
                      <a:pt x="6" y="21"/>
                    </a:lnTo>
                    <a:lnTo>
                      <a:pt x="1" y="11"/>
                    </a:lnTo>
                    <a:lnTo>
                      <a:pt x="0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8" name="Freeform 2193"/>
              <p:cNvSpPr>
                <a:spLocks/>
              </p:cNvSpPr>
              <p:nvPr/>
            </p:nvSpPr>
            <p:spPr bwMode="auto">
              <a:xfrm>
                <a:off x="9164" y="6225"/>
                <a:ext cx="17" cy="9"/>
              </a:xfrm>
              <a:custGeom>
                <a:avLst/>
                <a:gdLst>
                  <a:gd name="T0" fmla="*/ 68 w 68"/>
                  <a:gd name="T1" fmla="*/ 0 h 34"/>
                  <a:gd name="T2" fmla="*/ 65 w 68"/>
                  <a:gd name="T3" fmla="*/ 11 h 34"/>
                  <a:gd name="T4" fmla="*/ 60 w 68"/>
                  <a:gd name="T5" fmla="*/ 21 h 34"/>
                  <a:gd name="T6" fmla="*/ 54 w 68"/>
                  <a:gd name="T7" fmla="*/ 27 h 34"/>
                  <a:gd name="T8" fmla="*/ 43 w 68"/>
                  <a:gd name="T9" fmla="*/ 33 h 34"/>
                  <a:gd name="T10" fmla="*/ 33 w 68"/>
                  <a:gd name="T11" fmla="*/ 34 h 34"/>
                  <a:gd name="T12" fmla="*/ 23 w 68"/>
                  <a:gd name="T13" fmla="*/ 33 h 34"/>
                  <a:gd name="T14" fmla="*/ 12 w 68"/>
                  <a:gd name="T15" fmla="*/ 27 h 34"/>
                  <a:gd name="T16" fmla="*/ 6 w 68"/>
                  <a:gd name="T17" fmla="*/ 21 h 34"/>
                  <a:gd name="T18" fmla="*/ 1 w 68"/>
                  <a:gd name="T19" fmla="*/ 11 h 34"/>
                  <a:gd name="T20" fmla="*/ 0 w 68"/>
                  <a:gd name="T2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4">
                    <a:moveTo>
                      <a:pt x="68" y="0"/>
                    </a:moveTo>
                    <a:lnTo>
                      <a:pt x="65" y="11"/>
                    </a:lnTo>
                    <a:lnTo>
                      <a:pt x="60" y="21"/>
                    </a:lnTo>
                    <a:lnTo>
                      <a:pt x="54" y="27"/>
                    </a:lnTo>
                    <a:lnTo>
                      <a:pt x="43" y="33"/>
                    </a:lnTo>
                    <a:lnTo>
                      <a:pt x="33" y="34"/>
                    </a:lnTo>
                    <a:lnTo>
                      <a:pt x="23" y="33"/>
                    </a:lnTo>
                    <a:lnTo>
                      <a:pt x="12" y="27"/>
                    </a:lnTo>
                    <a:lnTo>
                      <a:pt x="6" y="21"/>
                    </a:lnTo>
                    <a:lnTo>
                      <a:pt x="1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39" name="Freeform 2194"/>
              <p:cNvSpPr>
                <a:spLocks/>
              </p:cNvSpPr>
              <p:nvPr/>
            </p:nvSpPr>
            <p:spPr bwMode="auto">
              <a:xfrm>
                <a:off x="9164" y="5940"/>
                <a:ext cx="17" cy="285"/>
              </a:xfrm>
              <a:custGeom>
                <a:avLst/>
                <a:gdLst>
                  <a:gd name="T0" fmla="*/ 0 w 68"/>
                  <a:gd name="T1" fmla="*/ 1141 h 1141"/>
                  <a:gd name="T2" fmla="*/ 33 w 68"/>
                  <a:gd name="T3" fmla="*/ 1141 h 1141"/>
                  <a:gd name="T4" fmla="*/ 68 w 68"/>
                  <a:gd name="T5" fmla="*/ 1141 h 1141"/>
                  <a:gd name="T6" fmla="*/ 68 w 68"/>
                  <a:gd name="T7" fmla="*/ 0 h 1141"/>
                  <a:gd name="T8" fmla="*/ 33 w 68"/>
                  <a:gd name="T9" fmla="*/ 0 h 1141"/>
                  <a:gd name="T10" fmla="*/ 0 w 68"/>
                  <a:gd name="T11" fmla="*/ 0 h 1141"/>
                  <a:gd name="T12" fmla="*/ 0 w 68"/>
                  <a:gd name="T13" fmla="*/ 1141 h 1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141">
                    <a:moveTo>
                      <a:pt x="0" y="1141"/>
                    </a:moveTo>
                    <a:lnTo>
                      <a:pt x="33" y="1141"/>
                    </a:lnTo>
                    <a:lnTo>
                      <a:pt x="68" y="1141"/>
                    </a:lnTo>
                    <a:lnTo>
                      <a:pt x="68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11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0" name="Freeform 2195"/>
              <p:cNvSpPr>
                <a:spLocks/>
              </p:cNvSpPr>
              <p:nvPr/>
            </p:nvSpPr>
            <p:spPr bwMode="auto">
              <a:xfrm>
                <a:off x="9164" y="5940"/>
                <a:ext cx="17" cy="285"/>
              </a:xfrm>
              <a:custGeom>
                <a:avLst/>
                <a:gdLst>
                  <a:gd name="T0" fmla="*/ 0 w 68"/>
                  <a:gd name="T1" fmla="*/ 1141 h 1141"/>
                  <a:gd name="T2" fmla="*/ 33 w 68"/>
                  <a:gd name="T3" fmla="*/ 1141 h 1141"/>
                  <a:gd name="T4" fmla="*/ 68 w 68"/>
                  <a:gd name="T5" fmla="*/ 1141 h 1141"/>
                  <a:gd name="T6" fmla="*/ 68 w 68"/>
                  <a:gd name="T7" fmla="*/ 0 h 1141"/>
                  <a:gd name="T8" fmla="*/ 33 w 68"/>
                  <a:gd name="T9" fmla="*/ 0 h 1141"/>
                  <a:gd name="T10" fmla="*/ 0 w 68"/>
                  <a:gd name="T11" fmla="*/ 0 h 1141"/>
                  <a:gd name="T12" fmla="*/ 0 w 68"/>
                  <a:gd name="T13" fmla="*/ 1141 h 1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1141">
                    <a:moveTo>
                      <a:pt x="0" y="1141"/>
                    </a:moveTo>
                    <a:lnTo>
                      <a:pt x="33" y="1141"/>
                    </a:lnTo>
                    <a:lnTo>
                      <a:pt x="68" y="1141"/>
                    </a:lnTo>
                    <a:lnTo>
                      <a:pt x="68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1141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1" name="Freeform 2196"/>
              <p:cNvSpPr>
                <a:spLocks/>
              </p:cNvSpPr>
              <p:nvPr/>
            </p:nvSpPr>
            <p:spPr bwMode="auto">
              <a:xfrm>
                <a:off x="9164" y="5931"/>
                <a:ext cx="17" cy="9"/>
              </a:xfrm>
              <a:custGeom>
                <a:avLst/>
                <a:gdLst>
                  <a:gd name="T0" fmla="*/ 33 w 68"/>
                  <a:gd name="T1" fmla="*/ 35 h 35"/>
                  <a:gd name="T2" fmla="*/ 0 w 68"/>
                  <a:gd name="T3" fmla="*/ 35 h 35"/>
                  <a:gd name="T4" fmla="*/ 1 w 68"/>
                  <a:gd name="T5" fmla="*/ 24 h 35"/>
                  <a:gd name="T6" fmla="*/ 6 w 68"/>
                  <a:gd name="T7" fmla="*/ 14 h 35"/>
                  <a:gd name="T8" fmla="*/ 12 w 68"/>
                  <a:gd name="T9" fmla="*/ 7 h 35"/>
                  <a:gd name="T10" fmla="*/ 23 w 68"/>
                  <a:gd name="T11" fmla="*/ 2 h 35"/>
                  <a:gd name="T12" fmla="*/ 33 w 68"/>
                  <a:gd name="T13" fmla="*/ 0 h 35"/>
                  <a:gd name="T14" fmla="*/ 43 w 68"/>
                  <a:gd name="T15" fmla="*/ 2 h 35"/>
                  <a:gd name="T16" fmla="*/ 54 w 68"/>
                  <a:gd name="T17" fmla="*/ 7 h 35"/>
                  <a:gd name="T18" fmla="*/ 60 w 68"/>
                  <a:gd name="T19" fmla="*/ 14 h 35"/>
                  <a:gd name="T20" fmla="*/ 65 w 68"/>
                  <a:gd name="T21" fmla="*/ 24 h 35"/>
                  <a:gd name="T22" fmla="*/ 68 w 68"/>
                  <a:gd name="T23" fmla="*/ 35 h 35"/>
                  <a:gd name="T24" fmla="*/ 33 w 68"/>
                  <a:gd name="T2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5">
                    <a:moveTo>
                      <a:pt x="33" y="35"/>
                    </a:moveTo>
                    <a:lnTo>
                      <a:pt x="0" y="35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2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3" y="2"/>
                    </a:lnTo>
                    <a:lnTo>
                      <a:pt x="54" y="7"/>
                    </a:lnTo>
                    <a:lnTo>
                      <a:pt x="60" y="14"/>
                    </a:lnTo>
                    <a:lnTo>
                      <a:pt x="65" y="24"/>
                    </a:lnTo>
                    <a:lnTo>
                      <a:pt x="68" y="35"/>
                    </a:lnTo>
                    <a:lnTo>
                      <a:pt x="33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2" name="Freeform 2197"/>
              <p:cNvSpPr>
                <a:spLocks/>
              </p:cNvSpPr>
              <p:nvPr/>
            </p:nvSpPr>
            <p:spPr bwMode="auto">
              <a:xfrm>
                <a:off x="9164" y="5931"/>
                <a:ext cx="17" cy="9"/>
              </a:xfrm>
              <a:custGeom>
                <a:avLst/>
                <a:gdLst>
                  <a:gd name="T0" fmla="*/ 0 w 68"/>
                  <a:gd name="T1" fmla="*/ 35 h 35"/>
                  <a:gd name="T2" fmla="*/ 1 w 68"/>
                  <a:gd name="T3" fmla="*/ 24 h 35"/>
                  <a:gd name="T4" fmla="*/ 6 w 68"/>
                  <a:gd name="T5" fmla="*/ 14 h 35"/>
                  <a:gd name="T6" fmla="*/ 12 w 68"/>
                  <a:gd name="T7" fmla="*/ 7 h 35"/>
                  <a:gd name="T8" fmla="*/ 23 w 68"/>
                  <a:gd name="T9" fmla="*/ 2 h 35"/>
                  <a:gd name="T10" fmla="*/ 33 w 68"/>
                  <a:gd name="T11" fmla="*/ 0 h 35"/>
                  <a:gd name="T12" fmla="*/ 43 w 68"/>
                  <a:gd name="T13" fmla="*/ 2 h 35"/>
                  <a:gd name="T14" fmla="*/ 54 w 68"/>
                  <a:gd name="T15" fmla="*/ 7 h 35"/>
                  <a:gd name="T16" fmla="*/ 60 w 68"/>
                  <a:gd name="T17" fmla="*/ 14 h 35"/>
                  <a:gd name="T18" fmla="*/ 65 w 68"/>
                  <a:gd name="T19" fmla="*/ 24 h 35"/>
                  <a:gd name="T20" fmla="*/ 68 w 68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lnTo>
                      <a:pt x="1" y="24"/>
                    </a:lnTo>
                    <a:lnTo>
                      <a:pt x="6" y="14"/>
                    </a:lnTo>
                    <a:lnTo>
                      <a:pt x="12" y="7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3" y="2"/>
                    </a:lnTo>
                    <a:lnTo>
                      <a:pt x="54" y="7"/>
                    </a:lnTo>
                    <a:lnTo>
                      <a:pt x="60" y="14"/>
                    </a:lnTo>
                    <a:lnTo>
                      <a:pt x="65" y="24"/>
                    </a:lnTo>
                    <a:lnTo>
                      <a:pt x="68" y="3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3" name="Line 2198"/>
              <p:cNvSpPr>
                <a:spLocks noChangeShapeType="1"/>
              </p:cNvSpPr>
              <p:nvPr/>
            </p:nvSpPr>
            <p:spPr bwMode="auto">
              <a:xfrm>
                <a:off x="8982" y="6225"/>
                <a:ext cx="9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4" name="Freeform 2199"/>
              <p:cNvSpPr>
                <a:spLocks/>
              </p:cNvSpPr>
              <p:nvPr/>
            </p:nvSpPr>
            <p:spPr bwMode="auto">
              <a:xfrm>
                <a:off x="9259" y="6321"/>
                <a:ext cx="17" cy="8"/>
              </a:xfrm>
              <a:custGeom>
                <a:avLst/>
                <a:gdLst>
                  <a:gd name="T0" fmla="*/ 34 w 69"/>
                  <a:gd name="T1" fmla="*/ 0 h 34"/>
                  <a:gd name="T2" fmla="*/ 69 w 69"/>
                  <a:gd name="T3" fmla="*/ 0 h 34"/>
                  <a:gd name="T4" fmla="*/ 66 w 69"/>
                  <a:gd name="T5" fmla="*/ 11 h 34"/>
                  <a:gd name="T6" fmla="*/ 61 w 69"/>
                  <a:gd name="T7" fmla="*/ 21 h 34"/>
                  <a:gd name="T8" fmla="*/ 55 w 69"/>
                  <a:gd name="T9" fmla="*/ 27 h 34"/>
                  <a:gd name="T10" fmla="*/ 44 w 69"/>
                  <a:gd name="T11" fmla="*/ 32 h 34"/>
                  <a:gd name="T12" fmla="*/ 34 w 69"/>
                  <a:gd name="T13" fmla="*/ 34 h 34"/>
                  <a:gd name="T14" fmla="*/ 24 w 69"/>
                  <a:gd name="T15" fmla="*/ 32 h 34"/>
                  <a:gd name="T16" fmla="*/ 13 w 69"/>
                  <a:gd name="T17" fmla="*/ 27 h 34"/>
                  <a:gd name="T18" fmla="*/ 7 w 69"/>
                  <a:gd name="T19" fmla="*/ 21 h 34"/>
                  <a:gd name="T20" fmla="*/ 2 w 69"/>
                  <a:gd name="T21" fmla="*/ 11 h 34"/>
                  <a:gd name="T22" fmla="*/ 0 w 69"/>
                  <a:gd name="T23" fmla="*/ 0 h 34"/>
                  <a:gd name="T24" fmla="*/ 34 w 69"/>
                  <a:gd name="T2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34">
                    <a:moveTo>
                      <a:pt x="34" y="0"/>
                    </a:moveTo>
                    <a:lnTo>
                      <a:pt x="69" y="0"/>
                    </a:lnTo>
                    <a:lnTo>
                      <a:pt x="66" y="11"/>
                    </a:lnTo>
                    <a:lnTo>
                      <a:pt x="61" y="21"/>
                    </a:lnTo>
                    <a:lnTo>
                      <a:pt x="55" y="27"/>
                    </a:lnTo>
                    <a:lnTo>
                      <a:pt x="44" y="32"/>
                    </a:lnTo>
                    <a:lnTo>
                      <a:pt x="34" y="34"/>
                    </a:lnTo>
                    <a:lnTo>
                      <a:pt x="24" y="32"/>
                    </a:lnTo>
                    <a:lnTo>
                      <a:pt x="13" y="27"/>
                    </a:lnTo>
                    <a:lnTo>
                      <a:pt x="7" y="21"/>
                    </a:lnTo>
                    <a:lnTo>
                      <a:pt x="2" y="11"/>
                    </a:lnTo>
                    <a:lnTo>
                      <a:pt x="0" y="0"/>
                    </a:lnTo>
                    <a:lnTo>
                      <a:pt x="3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5" name="Freeform 2200"/>
              <p:cNvSpPr>
                <a:spLocks/>
              </p:cNvSpPr>
              <p:nvPr/>
            </p:nvSpPr>
            <p:spPr bwMode="auto">
              <a:xfrm>
                <a:off x="9259" y="6321"/>
                <a:ext cx="17" cy="8"/>
              </a:xfrm>
              <a:custGeom>
                <a:avLst/>
                <a:gdLst>
                  <a:gd name="T0" fmla="*/ 69 w 69"/>
                  <a:gd name="T1" fmla="*/ 0 h 34"/>
                  <a:gd name="T2" fmla="*/ 66 w 69"/>
                  <a:gd name="T3" fmla="*/ 11 h 34"/>
                  <a:gd name="T4" fmla="*/ 61 w 69"/>
                  <a:gd name="T5" fmla="*/ 21 h 34"/>
                  <a:gd name="T6" fmla="*/ 55 w 69"/>
                  <a:gd name="T7" fmla="*/ 27 h 34"/>
                  <a:gd name="T8" fmla="*/ 44 w 69"/>
                  <a:gd name="T9" fmla="*/ 32 h 34"/>
                  <a:gd name="T10" fmla="*/ 34 w 69"/>
                  <a:gd name="T11" fmla="*/ 34 h 34"/>
                  <a:gd name="T12" fmla="*/ 24 w 69"/>
                  <a:gd name="T13" fmla="*/ 32 h 34"/>
                  <a:gd name="T14" fmla="*/ 13 w 69"/>
                  <a:gd name="T15" fmla="*/ 27 h 34"/>
                  <a:gd name="T16" fmla="*/ 7 w 69"/>
                  <a:gd name="T17" fmla="*/ 21 h 34"/>
                  <a:gd name="T18" fmla="*/ 2 w 69"/>
                  <a:gd name="T19" fmla="*/ 11 h 34"/>
                  <a:gd name="T20" fmla="*/ 0 w 69"/>
                  <a:gd name="T21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34">
                    <a:moveTo>
                      <a:pt x="69" y="0"/>
                    </a:moveTo>
                    <a:lnTo>
                      <a:pt x="66" y="11"/>
                    </a:lnTo>
                    <a:lnTo>
                      <a:pt x="61" y="21"/>
                    </a:lnTo>
                    <a:lnTo>
                      <a:pt x="55" y="27"/>
                    </a:lnTo>
                    <a:lnTo>
                      <a:pt x="44" y="32"/>
                    </a:lnTo>
                    <a:lnTo>
                      <a:pt x="34" y="34"/>
                    </a:lnTo>
                    <a:lnTo>
                      <a:pt x="24" y="32"/>
                    </a:lnTo>
                    <a:lnTo>
                      <a:pt x="13" y="27"/>
                    </a:lnTo>
                    <a:lnTo>
                      <a:pt x="7" y="21"/>
                    </a:lnTo>
                    <a:lnTo>
                      <a:pt x="2" y="11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6" name="Freeform 2201"/>
              <p:cNvSpPr>
                <a:spLocks/>
              </p:cNvSpPr>
              <p:nvPr/>
            </p:nvSpPr>
            <p:spPr bwMode="auto">
              <a:xfrm>
                <a:off x="9259" y="6225"/>
                <a:ext cx="17" cy="96"/>
              </a:xfrm>
              <a:custGeom>
                <a:avLst/>
                <a:gdLst>
                  <a:gd name="T0" fmla="*/ 0 w 69"/>
                  <a:gd name="T1" fmla="*/ 382 h 382"/>
                  <a:gd name="T2" fmla="*/ 34 w 69"/>
                  <a:gd name="T3" fmla="*/ 382 h 382"/>
                  <a:gd name="T4" fmla="*/ 69 w 69"/>
                  <a:gd name="T5" fmla="*/ 382 h 382"/>
                  <a:gd name="T6" fmla="*/ 69 w 69"/>
                  <a:gd name="T7" fmla="*/ 0 h 382"/>
                  <a:gd name="T8" fmla="*/ 34 w 69"/>
                  <a:gd name="T9" fmla="*/ 0 h 382"/>
                  <a:gd name="T10" fmla="*/ 0 w 69"/>
                  <a:gd name="T11" fmla="*/ 0 h 382"/>
                  <a:gd name="T12" fmla="*/ 0 w 69"/>
                  <a:gd name="T13" fmla="*/ 382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382">
                    <a:moveTo>
                      <a:pt x="0" y="382"/>
                    </a:moveTo>
                    <a:lnTo>
                      <a:pt x="34" y="382"/>
                    </a:lnTo>
                    <a:lnTo>
                      <a:pt x="69" y="382"/>
                    </a:lnTo>
                    <a:lnTo>
                      <a:pt x="69" y="0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7" name="Freeform 2202"/>
              <p:cNvSpPr>
                <a:spLocks/>
              </p:cNvSpPr>
              <p:nvPr/>
            </p:nvSpPr>
            <p:spPr bwMode="auto">
              <a:xfrm>
                <a:off x="9259" y="6225"/>
                <a:ext cx="17" cy="96"/>
              </a:xfrm>
              <a:custGeom>
                <a:avLst/>
                <a:gdLst>
                  <a:gd name="T0" fmla="*/ 0 w 69"/>
                  <a:gd name="T1" fmla="*/ 382 h 382"/>
                  <a:gd name="T2" fmla="*/ 34 w 69"/>
                  <a:gd name="T3" fmla="*/ 382 h 382"/>
                  <a:gd name="T4" fmla="*/ 69 w 69"/>
                  <a:gd name="T5" fmla="*/ 382 h 382"/>
                  <a:gd name="T6" fmla="*/ 69 w 69"/>
                  <a:gd name="T7" fmla="*/ 0 h 382"/>
                  <a:gd name="T8" fmla="*/ 34 w 69"/>
                  <a:gd name="T9" fmla="*/ 0 h 382"/>
                  <a:gd name="T10" fmla="*/ 0 w 69"/>
                  <a:gd name="T11" fmla="*/ 0 h 382"/>
                  <a:gd name="T12" fmla="*/ 0 w 69"/>
                  <a:gd name="T13" fmla="*/ 382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382">
                    <a:moveTo>
                      <a:pt x="0" y="382"/>
                    </a:moveTo>
                    <a:lnTo>
                      <a:pt x="34" y="382"/>
                    </a:lnTo>
                    <a:lnTo>
                      <a:pt x="69" y="382"/>
                    </a:lnTo>
                    <a:lnTo>
                      <a:pt x="69" y="0"/>
                    </a:lnTo>
                    <a:lnTo>
                      <a:pt x="34" y="0"/>
                    </a:lnTo>
                    <a:lnTo>
                      <a:pt x="0" y="0"/>
                    </a:lnTo>
                    <a:lnTo>
                      <a:pt x="0" y="382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8" name="Freeform 2203"/>
              <p:cNvSpPr>
                <a:spLocks/>
              </p:cNvSpPr>
              <p:nvPr/>
            </p:nvSpPr>
            <p:spPr bwMode="auto">
              <a:xfrm>
                <a:off x="9259" y="6217"/>
                <a:ext cx="17" cy="8"/>
              </a:xfrm>
              <a:custGeom>
                <a:avLst/>
                <a:gdLst>
                  <a:gd name="T0" fmla="*/ 34 w 69"/>
                  <a:gd name="T1" fmla="*/ 34 h 34"/>
                  <a:gd name="T2" fmla="*/ 0 w 69"/>
                  <a:gd name="T3" fmla="*/ 34 h 34"/>
                  <a:gd name="T4" fmla="*/ 2 w 69"/>
                  <a:gd name="T5" fmla="*/ 24 h 34"/>
                  <a:gd name="T6" fmla="*/ 7 w 69"/>
                  <a:gd name="T7" fmla="*/ 14 h 34"/>
                  <a:gd name="T8" fmla="*/ 13 w 69"/>
                  <a:gd name="T9" fmla="*/ 7 h 34"/>
                  <a:gd name="T10" fmla="*/ 24 w 69"/>
                  <a:gd name="T11" fmla="*/ 2 h 34"/>
                  <a:gd name="T12" fmla="*/ 34 w 69"/>
                  <a:gd name="T13" fmla="*/ 0 h 34"/>
                  <a:gd name="T14" fmla="*/ 44 w 69"/>
                  <a:gd name="T15" fmla="*/ 2 h 34"/>
                  <a:gd name="T16" fmla="*/ 55 w 69"/>
                  <a:gd name="T17" fmla="*/ 7 h 34"/>
                  <a:gd name="T18" fmla="*/ 61 w 69"/>
                  <a:gd name="T19" fmla="*/ 14 h 34"/>
                  <a:gd name="T20" fmla="*/ 66 w 69"/>
                  <a:gd name="T21" fmla="*/ 24 h 34"/>
                  <a:gd name="T22" fmla="*/ 69 w 69"/>
                  <a:gd name="T23" fmla="*/ 34 h 34"/>
                  <a:gd name="T24" fmla="*/ 34 w 69"/>
                  <a:gd name="T25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" h="34">
                    <a:moveTo>
                      <a:pt x="34" y="34"/>
                    </a:moveTo>
                    <a:lnTo>
                      <a:pt x="0" y="34"/>
                    </a:lnTo>
                    <a:lnTo>
                      <a:pt x="2" y="24"/>
                    </a:lnTo>
                    <a:lnTo>
                      <a:pt x="7" y="14"/>
                    </a:lnTo>
                    <a:lnTo>
                      <a:pt x="13" y="7"/>
                    </a:lnTo>
                    <a:lnTo>
                      <a:pt x="24" y="2"/>
                    </a:lnTo>
                    <a:lnTo>
                      <a:pt x="34" y="0"/>
                    </a:lnTo>
                    <a:lnTo>
                      <a:pt x="44" y="2"/>
                    </a:lnTo>
                    <a:lnTo>
                      <a:pt x="55" y="7"/>
                    </a:lnTo>
                    <a:lnTo>
                      <a:pt x="61" y="14"/>
                    </a:lnTo>
                    <a:lnTo>
                      <a:pt x="66" y="24"/>
                    </a:lnTo>
                    <a:lnTo>
                      <a:pt x="69" y="34"/>
                    </a:lnTo>
                    <a:lnTo>
                      <a:pt x="34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49" name="Freeform 2204"/>
              <p:cNvSpPr>
                <a:spLocks/>
              </p:cNvSpPr>
              <p:nvPr/>
            </p:nvSpPr>
            <p:spPr bwMode="auto">
              <a:xfrm>
                <a:off x="9259" y="6217"/>
                <a:ext cx="17" cy="8"/>
              </a:xfrm>
              <a:custGeom>
                <a:avLst/>
                <a:gdLst>
                  <a:gd name="T0" fmla="*/ 0 w 69"/>
                  <a:gd name="T1" fmla="*/ 34 h 34"/>
                  <a:gd name="T2" fmla="*/ 2 w 69"/>
                  <a:gd name="T3" fmla="*/ 24 h 34"/>
                  <a:gd name="T4" fmla="*/ 7 w 69"/>
                  <a:gd name="T5" fmla="*/ 14 h 34"/>
                  <a:gd name="T6" fmla="*/ 13 w 69"/>
                  <a:gd name="T7" fmla="*/ 7 h 34"/>
                  <a:gd name="T8" fmla="*/ 24 w 69"/>
                  <a:gd name="T9" fmla="*/ 2 h 34"/>
                  <a:gd name="T10" fmla="*/ 34 w 69"/>
                  <a:gd name="T11" fmla="*/ 0 h 34"/>
                  <a:gd name="T12" fmla="*/ 44 w 69"/>
                  <a:gd name="T13" fmla="*/ 2 h 34"/>
                  <a:gd name="T14" fmla="*/ 55 w 69"/>
                  <a:gd name="T15" fmla="*/ 7 h 34"/>
                  <a:gd name="T16" fmla="*/ 61 w 69"/>
                  <a:gd name="T17" fmla="*/ 14 h 34"/>
                  <a:gd name="T18" fmla="*/ 66 w 69"/>
                  <a:gd name="T19" fmla="*/ 24 h 34"/>
                  <a:gd name="T20" fmla="*/ 69 w 69"/>
                  <a:gd name="T21" fmla="*/ 3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" h="34">
                    <a:moveTo>
                      <a:pt x="0" y="34"/>
                    </a:moveTo>
                    <a:lnTo>
                      <a:pt x="2" y="24"/>
                    </a:lnTo>
                    <a:lnTo>
                      <a:pt x="7" y="14"/>
                    </a:lnTo>
                    <a:lnTo>
                      <a:pt x="13" y="7"/>
                    </a:lnTo>
                    <a:lnTo>
                      <a:pt x="24" y="2"/>
                    </a:lnTo>
                    <a:lnTo>
                      <a:pt x="34" y="0"/>
                    </a:lnTo>
                    <a:lnTo>
                      <a:pt x="44" y="2"/>
                    </a:lnTo>
                    <a:lnTo>
                      <a:pt x="55" y="7"/>
                    </a:lnTo>
                    <a:lnTo>
                      <a:pt x="61" y="14"/>
                    </a:lnTo>
                    <a:lnTo>
                      <a:pt x="66" y="24"/>
                    </a:lnTo>
                    <a:lnTo>
                      <a:pt x="69" y="34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0" name="Freeform 2205"/>
              <p:cNvSpPr>
                <a:spLocks/>
              </p:cNvSpPr>
              <p:nvPr/>
            </p:nvSpPr>
            <p:spPr bwMode="auto">
              <a:xfrm>
                <a:off x="9014" y="6027"/>
                <a:ext cx="18" cy="49"/>
              </a:xfrm>
              <a:custGeom>
                <a:avLst/>
                <a:gdLst>
                  <a:gd name="T0" fmla="*/ 58 w 69"/>
                  <a:gd name="T1" fmla="*/ 0 h 195"/>
                  <a:gd name="T2" fmla="*/ 40 w 69"/>
                  <a:gd name="T3" fmla="*/ 15 h 195"/>
                  <a:gd name="T4" fmla="*/ 2 w 69"/>
                  <a:gd name="T5" fmla="*/ 152 h 195"/>
                  <a:gd name="T6" fmla="*/ 0 w 69"/>
                  <a:gd name="T7" fmla="*/ 165 h 195"/>
                  <a:gd name="T8" fmla="*/ 9 w 69"/>
                  <a:gd name="T9" fmla="*/ 195 h 195"/>
                  <a:gd name="T10" fmla="*/ 55 w 69"/>
                  <a:gd name="T11" fmla="*/ 182 h 195"/>
                  <a:gd name="T12" fmla="*/ 36 w 69"/>
                  <a:gd name="T13" fmla="*/ 174 h 195"/>
                  <a:gd name="T14" fmla="*/ 33 w 69"/>
                  <a:gd name="T15" fmla="*/ 152 h 195"/>
                  <a:gd name="T16" fmla="*/ 69 w 69"/>
                  <a:gd name="T17" fmla="*/ 15 h 195"/>
                  <a:gd name="T18" fmla="*/ 58 w 69"/>
                  <a:gd name="T19" fmla="*/ 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195">
                    <a:moveTo>
                      <a:pt x="58" y="0"/>
                    </a:moveTo>
                    <a:lnTo>
                      <a:pt x="40" y="15"/>
                    </a:lnTo>
                    <a:lnTo>
                      <a:pt x="2" y="152"/>
                    </a:lnTo>
                    <a:lnTo>
                      <a:pt x="0" y="165"/>
                    </a:lnTo>
                    <a:lnTo>
                      <a:pt x="9" y="195"/>
                    </a:lnTo>
                    <a:lnTo>
                      <a:pt x="55" y="182"/>
                    </a:lnTo>
                    <a:lnTo>
                      <a:pt x="36" y="174"/>
                    </a:lnTo>
                    <a:lnTo>
                      <a:pt x="33" y="152"/>
                    </a:lnTo>
                    <a:lnTo>
                      <a:pt x="69" y="15"/>
                    </a:lnTo>
                    <a:lnTo>
                      <a:pt x="5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1" name="Freeform 2206"/>
              <p:cNvSpPr>
                <a:spLocks/>
              </p:cNvSpPr>
              <p:nvPr/>
            </p:nvSpPr>
            <p:spPr bwMode="auto">
              <a:xfrm>
                <a:off x="9010" y="6027"/>
                <a:ext cx="52" cy="76"/>
              </a:xfrm>
              <a:custGeom>
                <a:avLst/>
                <a:gdLst>
                  <a:gd name="T0" fmla="*/ 200 w 212"/>
                  <a:gd name="T1" fmla="*/ 0 h 304"/>
                  <a:gd name="T2" fmla="*/ 181 w 212"/>
                  <a:gd name="T3" fmla="*/ 15 h 304"/>
                  <a:gd name="T4" fmla="*/ 136 w 212"/>
                  <a:gd name="T5" fmla="*/ 182 h 304"/>
                  <a:gd name="T6" fmla="*/ 75 w 212"/>
                  <a:gd name="T7" fmla="*/ 182 h 304"/>
                  <a:gd name="T8" fmla="*/ 29 w 212"/>
                  <a:gd name="T9" fmla="*/ 195 h 304"/>
                  <a:gd name="T10" fmla="*/ 36 w 212"/>
                  <a:gd name="T11" fmla="*/ 204 h 304"/>
                  <a:gd name="T12" fmla="*/ 67 w 212"/>
                  <a:gd name="T13" fmla="*/ 213 h 304"/>
                  <a:gd name="T14" fmla="*/ 128 w 212"/>
                  <a:gd name="T15" fmla="*/ 213 h 304"/>
                  <a:gd name="T16" fmla="*/ 119 w 212"/>
                  <a:gd name="T17" fmla="*/ 244 h 304"/>
                  <a:gd name="T18" fmla="*/ 105 w 212"/>
                  <a:gd name="T19" fmla="*/ 266 h 304"/>
                  <a:gd name="T20" fmla="*/ 81 w 212"/>
                  <a:gd name="T21" fmla="*/ 273 h 304"/>
                  <a:gd name="T22" fmla="*/ 20 w 212"/>
                  <a:gd name="T23" fmla="*/ 273 h 304"/>
                  <a:gd name="T24" fmla="*/ 8 w 212"/>
                  <a:gd name="T25" fmla="*/ 279 h 304"/>
                  <a:gd name="T26" fmla="*/ 0 w 212"/>
                  <a:gd name="T27" fmla="*/ 289 h 304"/>
                  <a:gd name="T28" fmla="*/ 12 w 212"/>
                  <a:gd name="T29" fmla="*/ 304 h 304"/>
                  <a:gd name="T30" fmla="*/ 74 w 212"/>
                  <a:gd name="T31" fmla="*/ 304 h 304"/>
                  <a:gd name="T32" fmla="*/ 87 w 212"/>
                  <a:gd name="T33" fmla="*/ 303 h 304"/>
                  <a:gd name="T34" fmla="*/ 121 w 212"/>
                  <a:gd name="T35" fmla="*/ 286 h 304"/>
                  <a:gd name="T36" fmla="*/ 132 w 212"/>
                  <a:gd name="T37" fmla="*/ 276 h 304"/>
                  <a:gd name="T38" fmla="*/ 150 w 212"/>
                  <a:gd name="T39" fmla="*/ 244 h 304"/>
                  <a:gd name="T40" fmla="*/ 212 w 212"/>
                  <a:gd name="T41" fmla="*/ 15 h 304"/>
                  <a:gd name="T42" fmla="*/ 200 w 212"/>
                  <a:gd name="T43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2" h="304">
                    <a:moveTo>
                      <a:pt x="200" y="0"/>
                    </a:moveTo>
                    <a:lnTo>
                      <a:pt x="181" y="15"/>
                    </a:lnTo>
                    <a:lnTo>
                      <a:pt x="136" y="182"/>
                    </a:lnTo>
                    <a:lnTo>
                      <a:pt x="75" y="182"/>
                    </a:lnTo>
                    <a:lnTo>
                      <a:pt x="29" y="195"/>
                    </a:lnTo>
                    <a:lnTo>
                      <a:pt x="36" y="204"/>
                    </a:lnTo>
                    <a:lnTo>
                      <a:pt x="67" y="213"/>
                    </a:lnTo>
                    <a:lnTo>
                      <a:pt x="128" y="213"/>
                    </a:lnTo>
                    <a:lnTo>
                      <a:pt x="119" y="244"/>
                    </a:lnTo>
                    <a:lnTo>
                      <a:pt x="105" y="266"/>
                    </a:lnTo>
                    <a:lnTo>
                      <a:pt x="81" y="273"/>
                    </a:lnTo>
                    <a:lnTo>
                      <a:pt x="20" y="273"/>
                    </a:lnTo>
                    <a:lnTo>
                      <a:pt x="8" y="279"/>
                    </a:lnTo>
                    <a:lnTo>
                      <a:pt x="0" y="289"/>
                    </a:lnTo>
                    <a:lnTo>
                      <a:pt x="12" y="304"/>
                    </a:lnTo>
                    <a:lnTo>
                      <a:pt x="74" y="304"/>
                    </a:lnTo>
                    <a:lnTo>
                      <a:pt x="87" y="303"/>
                    </a:lnTo>
                    <a:lnTo>
                      <a:pt x="121" y="286"/>
                    </a:lnTo>
                    <a:lnTo>
                      <a:pt x="132" y="276"/>
                    </a:lnTo>
                    <a:lnTo>
                      <a:pt x="150" y="244"/>
                    </a:lnTo>
                    <a:lnTo>
                      <a:pt x="212" y="15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2" name="Line 2207"/>
              <p:cNvSpPr>
                <a:spLocks noChangeShapeType="1"/>
              </p:cNvSpPr>
              <p:nvPr/>
            </p:nvSpPr>
            <p:spPr bwMode="auto">
              <a:xfrm flipV="1">
                <a:off x="8982" y="5940"/>
                <a:ext cx="0" cy="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3" name="Line 2208"/>
              <p:cNvSpPr>
                <a:spLocks noChangeShapeType="1"/>
              </p:cNvSpPr>
              <p:nvPr/>
            </p:nvSpPr>
            <p:spPr bwMode="auto">
              <a:xfrm flipV="1">
                <a:off x="9077" y="5940"/>
                <a:ext cx="0" cy="9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4" name="Freeform 2209"/>
              <p:cNvSpPr>
                <a:spLocks/>
              </p:cNvSpPr>
              <p:nvPr/>
            </p:nvSpPr>
            <p:spPr bwMode="auto">
              <a:xfrm>
                <a:off x="9164" y="5940"/>
                <a:ext cx="17" cy="8"/>
              </a:xfrm>
              <a:custGeom>
                <a:avLst/>
                <a:gdLst>
                  <a:gd name="T0" fmla="*/ 33 w 68"/>
                  <a:gd name="T1" fmla="*/ 0 h 33"/>
                  <a:gd name="T2" fmla="*/ 68 w 68"/>
                  <a:gd name="T3" fmla="*/ 0 h 33"/>
                  <a:gd name="T4" fmla="*/ 65 w 68"/>
                  <a:gd name="T5" fmla="*/ 10 h 33"/>
                  <a:gd name="T6" fmla="*/ 60 w 68"/>
                  <a:gd name="T7" fmla="*/ 20 h 33"/>
                  <a:gd name="T8" fmla="*/ 54 w 68"/>
                  <a:gd name="T9" fmla="*/ 27 h 33"/>
                  <a:gd name="T10" fmla="*/ 43 w 68"/>
                  <a:gd name="T11" fmla="*/ 32 h 33"/>
                  <a:gd name="T12" fmla="*/ 33 w 68"/>
                  <a:gd name="T13" fmla="*/ 33 h 33"/>
                  <a:gd name="T14" fmla="*/ 23 w 68"/>
                  <a:gd name="T15" fmla="*/ 32 h 33"/>
                  <a:gd name="T16" fmla="*/ 12 w 68"/>
                  <a:gd name="T17" fmla="*/ 27 h 33"/>
                  <a:gd name="T18" fmla="*/ 6 w 68"/>
                  <a:gd name="T19" fmla="*/ 20 h 33"/>
                  <a:gd name="T20" fmla="*/ 1 w 68"/>
                  <a:gd name="T21" fmla="*/ 10 h 33"/>
                  <a:gd name="T22" fmla="*/ 0 w 68"/>
                  <a:gd name="T23" fmla="*/ 0 h 33"/>
                  <a:gd name="T24" fmla="*/ 33 w 68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3">
                    <a:moveTo>
                      <a:pt x="33" y="0"/>
                    </a:moveTo>
                    <a:lnTo>
                      <a:pt x="68" y="0"/>
                    </a:lnTo>
                    <a:lnTo>
                      <a:pt x="65" y="10"/>
                    </a:lnTo>
                    <a:lnTo>
                      <a:pt x="60" y="20"/>
                    </a:lnTo>
                    <a:lnTo>
                      <a:pt x="54" y="27"/>
                    </a:lnTo>
                    <a:lnTo>
                      <a:pt x="43" y="32"/>
                    </a:lnTo>
                    <a:lnTo>
                      <a:pt x="33" y="33"/>
                    </a:lnTo>
                    <a:lnTo>
                      <a:pt x="23" y="32"/>
                    </a:lnTo>
                    <a:lnTo>
                      <a:pt x="12" y="27"/>
                    </a:lnTo>
                    <a:lnTo>
                      <a:pt x="6" y="20"/>
                    </a:lnTo>
                    <a:lnTo>
                      <a:pt x="1" y="10"/>
                    </a:lnTo>
                    <a:lnTo>
                      <a:pt x="0" y="0"/>
                    </a:lnTo>
                    <a:lnTo>
                      <a:pt x="3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5" name="Freeform 2210"/>
              <p:cNvSpPr>
                <a:spLocks/>
              </p:cNvSpPr>
              <p:nvPr/>
            </p:nvSpPr>
            <p:spPr bwMode="auto">
              <a:xfrm>
                <a:off x="9164" y="5940"/>
                <a:ext cx="17" cy="8"/>
              </a:xfrm>
              <a:custGeom>
                <a:avLst/>
                <a:gdLst>
                  <a:gd name="T0" fmla="*/ 68 w 68"/>
                  <a:gd name="T1" fmla="*/ 0 h 33"/>
                  <a:gd name="T2" fmla="*/ 65 w 68"/>
                  <a:gd name="T3" fmla="*/ 10 h 33"/>
                  <a:gd name="T4" fmla="*/ 60 w 68"/>
                  <a:gd name="T5" fmla="*/ 20 h 33"/>
                  <a:gd name="T6" fmla="*/ 54 w 68"/>
                  <a:gd name="T7" fmla="*/ 27 h 33"/>
                  <a:gd name="T8" fmla="*/ 43 w 68"/>
                  <a:gd name="T9" fmla="*/ 32 h 33"/>
                  <a:gd name="T10" fmla="*/ 33 w 68"/>
                  <a:gd name="T11" fmla="*/ 33 h 33"/>
                  <a:gd name="T12" fmla="*/ 23 w 68"/>
                  <a:gd name="T13" fmla="*/ 32 h 33"/>
                  <a:gd name="T14" fmla="*/ 12 w 68"/>
                  <a:gd name="T15" fmla="*/ 27 h 33"/>
                  <a:gd name="T16" fmla="*/ 6 w 68"/>
                  <a:gd name="T17" fmla="*/ 20 h 33"/>
                  <a:gd name="T18" fmla="*/ 1 w 68"/>
                  <a:gd name="T19" fmla="*/ 10 h 33"/>
                  <a:gd name="T20" fmla="*/ 0 w 68"/>
                  <a:gd name="T21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3">
                    <a:moveTo>
                      <a:pt x="68" y="0"/>
                    </a:moveTo>
                    <a:lnTo>
                      <a:pt x="65" y="10"/>
                    </a:lnTo>
                    <a:lnTo>
                      <a:pt x="60" y="20"/>
                    </a:lnTo>
                    <a:lnTo>
                      <a:pt x="54" y="27"/>
                    </a:lnTo>
                    <a:lnTo>
                      <a:pt x="43" y="32"/>
                    </a:lnTo>
                    <a:lnTo>
                      <a:pt x="33" y="33"/>
                    </a:lnTo>
                    <a:lnTo>
                      <a:pt x="23" y="32"/>
                    </a:lnTo>
                    <a:lnTo>
                      <a:pt x="12" y="27"/>
                    </a:lnTo>
                    <a:lnTo>
                      <a:pt x="6" y="20"/>
                    </a:lnTo>
                    <a:lnTo>
                      <a:pt x="1" y="10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6" name="Freeform 2211"/>
              <p:cNvSpPr>
                <a:spLocks/>
              </p:cNvSpPr>
              <p:nvPr/>
            </p:nvSpPr>
            <p:spPr bwMode="auto">
              <a:xfrm>
                <a:off x="9164" y="5844"/>
                <a:ext cx="17" cy="96"/>
              </a:xfrm>
              <a:custGeom>
                <a:avLst/>
                <a:gdLst>
                  <a:gd name="T0" fmla="*/ 0 w 68"/>
                  <a:gd name="T1" fmla="*/ 382 h 382"/>
                  <a:gd name="T2" fmla="*/ 33 w 68"/>
                  <a:gd name="T3" fmla="*/ 382 h 382"/>
                  <a:gd name="T4" fmla="*/ 68 w 68"/>
                  <a:gd name="T5" fmla="*/ 382 h 382"/>
                  <a:gd name="T6" fmla="*/ 68 w 68"/>
                  <a:gd name="T7" fmla="*/ 0 h 382"/>
                  <a:gd name="T8" fmla="*/ 33 w 68"/>
                  <a:gd name="T9" fmla="*/ 0 h 382"/>
                  <a:gd name="T10" fmla="*/ 0 w 68"/>
                  <a:gd name="T11" fmla="*/ 0 h 382"/>
                  <a:gd name="T12" fmla="*/ 0 w 68"/>
                  <a:gd name="T13" fmla="*/ 382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82">
                    <a:moveTo>
                      <a:pt x="0" y="382"/>
                    </a:moveTo>
                    <a:lnTo>
                      <a:pt x="33" y="382"/>
                    </a:lnTo>
                    <a:lnTo>
                      <a:pt x="68" y="382"/>
                    </a:lnTo>
                    <a:lnTo>
                      <a:pt x="68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38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7" name="Freeform 2212"/>
              <p:cNvSpPr>
                <a:spLocks/>
              </p:cNvSpPr>
              <p:nvPr/>
            </p:nvSpPr>
            <p:spPr bwMode="auto">
              <a:xfrm>
                <a:off x="9164" y="5844"/>
                <a:ext cx="17" cy="96"/>
              </a:xfrm>
              <a:custGeom>
                <a:avLst/>
                <a:gdLst>
                  <a:gd name="T0" fmla="*/ 0 w 68"/>
                  <a:gd name="T1" fmla="*/ 382 h 382"/>
                  <a:gd name="T2" fmla="*/ 33 w 68"/>
                  <a:gd name="T3" fmla="*/ 382 h 382"/>
                  <a:gd name="T4" fmla="*/ 68 w 68"/>
                  <a:gd name="T5" fmla="*/ 382 h 382"/>
                  <a:gd name="T6" fmla="*/ 68 w 68"/>
                  <a:gd name="T7" fmla="*/ 0 h 382"/>
                  <a:gd name="T8" fmla="*/ 33 w 68"/>
                  <a:gd name="T9" fmla="*/ 0 h 382"/>
                  <a:gd name="T10" fmla="*/ 0 w 68"/>
                  <a:gd name="T11" fmla="*/ 0 h 382"/>
                  <a:gd name="T12" fmla="*/ 0 w 68"/>
                  <a:gd name="T13" fmla="*/ 382 h 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" h="382">
                    <a:moveTo>
                      <a:pt x="0" y="382"/>
                    </a:moveTo>
                    <a:lnTo>
                      <a:pt x="33" y="382"/>
                    </a:lnTo>
                    <a:lnTo>
                      <a:pt x="68" y="382"/>
                    </a:lnTo>
                    <a:lnTo>
                      <a:pt x="68" y="0"/>
                    </a:lnTo>
                    <a:lnTo>
                      <a:pt x="33" y="0"/>
                    </a:lnTo>
                    <a:lnTo>
                      <a:pt x="0" y="0"/>
                    </a:lnTo>
                    <a:lnTo>
                      <a:pt x="0" y="382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8" name="Freeform 2213"/>
              <p:cNvSpPr>
                <a:spLocks/>
              </p:cNvSpPr>
              <p:nvPr/>
            </p:nvSpPr>
            <p:spPr bwMode="auto">
              <a:xfrm>
                <a:off x="9164" y="5836"/>
                <a:ext cx="17" cy="8"/>
              </a:xfrm>
              <a:custGeom>
                <a:avLst/>
                <a:gdLst>
                  <a:gd name="T0" fmla="*/ 33 w 68"/>
                  <a:gd name="T1" fmla="*/ 35 h 35"/>
                  <a:gd name="T2" fmla="*/ 0 w 68"/>
                  <a:gd name="T3" fmla="*/ 35 h 35"/>
                  <a:gd name="T4" fmla="*/ 1 w 68"/>
                  <a:gd name="T5" fmla="*/ 24 h 35"/>
                  <a:gd name="T6" fmla="*/ 6 w 68"/>
                  <a:gd name="T7" fmla="*/ 14 h 35"/>
                  <a:gd name="T8" fmla="*/ 12 w 68"/>
                  <a:gd name="T9" fmla="*/ 8 h 35"/>
                  <a:gd name="T10" fmla="*/ 23 w 68"/>
                  <a:gd name="T11" fmla="*/ 2 h 35"/>
                  <a:gd name="T12" fmla="*/ 33 w 68"/>
                  <a:gd name="T13" fmla="*/ 0 h 35"/>
                  <a:gd name="T14" fmla="*/ 43 w 68"/>
                  <a:gd name="T15" fmla="*/ 2 h 35"/>
                  <a:gd name="T16" fmla="*/ 54 w 68"/>
                  <a:gd name="T17" fmla="*/ 8 h 35"/>
                  <a:gd name="T18" fmla="*/ 60 w 68"/>
                  <a:gd name="T19" fmla="*/ 14 h 35"/>
                  <a:gd name="T20" fmla="*/ 65 w 68"/>
                  <a:gd name="T21" fmla="*/ 24 h 35"/>
                  <a:gd name="T22" fmla="*/ 68 w 68"/>
                  <a:gd name="T23" fmla="*/ 35 h 35"/>
                  <a:gd name="T24" fmla="*/ 33 w 68"/>
                  <a:gd name="T25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8" h="35">
                    <a:moveTo>
                      <a:pt x="33" y="35"/>
                    </a:moveTo>
                    <a:lnTo>
                      <a:pt x="0" y="35"/>
                    </a:lnTo>
                    <a:lnTo>
                      <a:pt x="1" y="24"/>
                    </a:lnTo>
                    <a:lnTo>
                      <a:pt x="6" y="14"/>
                    </a:lnTo>
                    <a:lnTo>
                      <a:pt x="12" y="8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3" y="2"/>
                    </a:lnTo>
                    <a:lnTo>
                      <a:pt x="54" y="8"/>
                    </a:lnTo>
                    <a:lnTo>
                      <a:pt x="60" y="14"/>
                    </a:lnTo>
                    <a:lnTo>
                      <a:pt x="65" y="24"/>
                    </a:lnTo>
                    <a:lnTo>
                      <a:pt x="68" y="35"/>
                    </a:lnTo>
                    <a:lnTo>
                      <a:pt x="33" y="3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  <p:sp>
            <p:nvSpPr>
              <p:cNvPr id="359" name="Freeform 2214"/>
              <p:cNvSpPr>
                <a:spLocks/>
              </p:cNvSpPr>
              <p:nvPr/>
            </p:nvSpPr>
            <p:spPr bwMode="auto">
              <a:xfrm>
                <a:off x="9164" y="5836"/>
                <a:ext cx="17" cy="8"/>
              </a:xfrm>
              <a:custGeom>
                <a:avLst/>
                <a:gdLst>
                  <a:gd name="T0" fmla="*/ 0 w 68"/>
                  <a:gd name="T1" fmla="*/ 35 h 35"/>
                  <a:gd name="T2" fmla="*/ 1 w 68"/>
                  <a:gd name="T3" fmla="*/ 24 h 35"/>
                  <a:gd name="T4" fmla="*/ 6 w 68"/>
                  <a:gd name="T5" fmla="*/ 14 h 35"/>
                  <a:gd name="T6" fmla="*/ 12 w 68"/>
                  <a:gd name="T7" fmla="*/ 8 h 35"/>
                  <a:gd name="T8" fmla="*/ 23 w 68"/>
                  <a:gd name="T9" fmla="*/ 2 h 35"/>
                  <a:gd name="T10" fmla="*/ 33 w 68"/>
                  <a:gd name="T11" fmla="*/ 0 h 35"/>
                  <a:gd name="T12" fmla="*/ 43 w 68"/>
                  <a:gd name="T13" fmla="*/ 2 h 35"/>
                  <a:gd name="T14" fmla="*/ 54 w 68"/>
                  <a:gd name="T15" fmla="*/ 8 h 35"/>
                  <a:gd name="T16" fmla="*/ 60 w 68"/>
                  <a:gd name="T17" fmla="*/ 14 h 35"/>
                  <a:gd name="T18" fmla="*/ 65 w 68"/>
                  <a:gd name="T19" fmla="*/ 24 h 35"/>
                  <a:gd name="T20" fmla="*/ 68 w 68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" h="35">
                    <a:moveTo>
                      <a:pt x="0" y="35"/>
                    </a:moveTo>
                    <a:lnTo>
                      <a:pt x="1" y="24"/>
                    </a:lnTo>
                    <a:lnTo>
                      <a:pt x="6" y="14"/>
                    </a:lnTo>
                    <a:lnTo>
                      <a:pt x="12" y="8"/>
                    </a:lnTo>
                    <a:lnTo>
                      <a:pt x="23" y="2"/>
                    </a:lnTo>
                    <a:lnTo>
                      <a:pt x="33" y="0"/>
                    </a:lnTo>
                    <a:lnTo>
                      <a:pt x="43" y="2"/>
                    </a:lnTo>
                    <a:lnTo>
                      <a:pt x="54" y="8"/>
                    </a:lnTo>
                    <a:lnTo>
                      <a:pt x="60" y="14"/>
                    </a:lnTo>
                    <a:lnTo>
                      <a:pt x="65" y="24"/>
                    </a:lnTo>
                    <a:lnTo>
                      <a:pt x="68" y="35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ln w="12700">
                    <a:solidFill>
                      <a:schemeClr val="tx1"/>
                    </a:solidFill>
                  </a:ln>
                </a:endParaRPr>
              </a:p>
            </p:txBody>
          </p:sp>
        </p:grpSp>
        <p:sp>
          <p:nvSpPr>
            <p:cNvPr id="18" name="Line 2215"/>
            <p:cNvSpPr>
              <a:spLocks noChangeShapeType="1"/>
            </p:cNvSpPr>
            <p:nvPr/>
          </p:nvSpPr>
          <p:spPr bwMode="auto">
            <a:xfrm flipV="1">
              <a:off x="8743" y="4480"/>
              <a:ext cx="93" cy="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9" name="Line 2216"/>
            <p:cNvSpPr>
              <a:spLocks noChangeShapeType="1"/>
            </p:cNvSpPr>
            <p:nvPr/>
          </p:nvSpPr>
          <p:spPr bwMode="auto">
            <a:xfrm flipV="1">
              <a:off x="8888" y="4389"/>
              <a:ext cx="105" cy="6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0" name="Line 2217"/>
            <p:cNvSpPr>
              <a:spLocks noChangeShapeType="1"/>
            </p:cNvSpPr>
            <p:nvPr/>
          </p:nvSpPr>
          <p:spPr bwMode="auto">
            <a:xfrm flipV="1">
              <a:off x="9045" y="4305"/>
              <a:ext cx="93" cy="5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1" name="Line 2218"/>
            <p:cNvSpPr>
              <a:spLocks noChangeShapeType="1"/>
            </p:cNvSpPr>
            <p:nvPr/>
          </p:nvSpPr>
          <p:spPr bwMode="auto">
            <a:xfrm flipH="1">
              <a:off x="9065" y="4305"/>
              <a:ext cx="73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2" name="Line 2219"/>
            <p:cNvSpPr>
              <a:spLocks noChangeShapeType="1"/>
            </p:cNvSpPr>
            <p:nvPr/>
          </p:nvSpPr>
          <p:spPr bwMode="auto">
            <a:xfrm flipH="1">
              <a:off x="8940" y="4377"/>
              <a:ext cx="73" cy="4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3" name="Freeform 2220"/>
            <p:cNvSpPr>
              <a:spLocks/>
            </p:cNvSpPr>
            <p:nvPr/>
          </p:nvSpPr>
          <p:spPr bwMode="auto">
            <a:xfrm>
              <a:off x="9381" y="4898"/>
              <a:ext cx="12" cy="16"/>
            </a:xfrm>
            <a:custGeom>
              <a:avLst/>
              <a:gdLst>
                <a:gd name="T0" fmla="*/ 17 w 51"/>
                <a:gd name="T1" fmla="*/ 30 h 63"/>
                <a:gd name="T2" fmla="*/ 34 w 51"/>
                <a:gd name="T3" fmla="*/ 0 h 63"/>
                <a:gd name="T4" fmla="*/ 43 w 51"/>
                <a:gd name="T5" fmla="*/ 6 h 63"/>
                <a:gd name="T6" fmla="*/ 48 w 51"/>
                <a:gd name="T7" fmla="*/ 15 h 63"/>
                <a:gd name="T8" fmla="*/ 51 w 51"/>
                <a:gd name="T9" fmla="*/ 26 h 63"/>
                <a:gd name="T10" fmla="*/ 51 w 51"/>
                <a:gd name="T11" fmla="*/ 37 h 63"/>
                <a:gd name="T12" fmla="*/ 47 w 51"/>
                <a:gd name="T13" fmla="*/ 46 h 63"/>
                <a:gd name="T14" fmla="*/ 40 w 51"/>
                <a:gd name="T15" fmla="*/ 55 h 63"/>
                <a:gd name="T16" fmla="*/ 31 w 51"/>
                <a:gd name="T17" fmla="*/ 61 h 63"/>
                <a:gd name="T18" fmla="*/ 21 w 51"/>
                <a:gd name="T19" fmla="*/ 63 h 63"/>
                <a:gd name="T20" fmla="*/ 9 w 51"/>
                <a:gd name="T21" fmla="*/ 63 h 63"/>
                <a:gd name="T22" fmla="*/ 0 w 51"/>
                <a:gd name="T23" fmla="*/ 59 h 63"/>
                <a:gd name="T24" fmla="*/ 17 w 51"/>
                <a:gd name="T25" fmla="*/ 3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63">
                  <a:moveTo>
                    <a:pt x="17" y="30"/>
                  </a:moveTo>
                  <a:lnTo>
                    <a:pt x="34" y="0"/>
                  </a:lnTo>
                  <a:lnTo>
                    <a:pt x="43" y="6"/>
                  </a:lnTo>
                  <a:lnTo>
                    <a:pt x="48" y="15"/>
                  </a:lnTo>
                  <a:lnTo>
                    <a:pt x="51" y="26"/>
                  </a:lnTo>
                  <a:lnTo>
                    <a:pt x="51" y="37"/>
                  </a:lnTo>
                  <a:lnTo>
                    <a:pt x="47" y="46"/>
                  </a:lnTo>
                  <a:lnTo>
                    <a:pt x="40" y="55"/>
                  </a:lnTo>
                  <a:lnTo>
                    <a:pt x="31" y="61"/>
                  </a:lnTo>
                  <a:lnTo>
                    <a:pt x="21" y="63"/>
                  </a:lnTo>
                  <a:lnTo>
                    <a:pt x="9" y="63"/>
                  </a:lnTo>
                  <a:lnTo>
                    <a:pt x="0" y="59"/>
                  </a:lnTo>
                  <a:lnTo>
                    <a:pt x="17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4" name="Freeform 2221"/>
            <p:cNvSpPr>
              <a:spLocks/>
            </p:cNvSpPr>
            <p:nvPr/>
          </p:nvSpPr>
          <p:spPr bwMode="auto">
            <a:xfrm>
              <a:off x="9381" y="4898"/>
              <a:ext cx="12" cy="16"/>
            </a:xfrm>
            <a:custGeom>
              <a:avLst/>
              <a:gdLst>
                <a:gd name="T0" fmla="*/ 34 w 51"/>
                <a:gd name="T1" fmla="*/ 0 h 63"/>
                <a:gd name="T2" fmla="*/ 43 w 51"/>
                <a:gd name="T3" fmla="*/ 6 h 63"/>
                <a:gd name="T4" fmla="*/ 48 w 51"/>
                <a:gd name="T5" fmla="*/ 15 h 63"/>
                <a:gd name="T6" fmla="*/ 51 w 51"/>
                <a:gd name="T7" fmla="*/ 26 h 63"/>
                <a:gd name="T8" fmla="*/ 51 w 51"/>
                <a:gd name="T9" fmla="*/ 37 h 63"/>
                <a:gd name="T10" fmla="*/ 47 w 51"/>
                <a:gd name="T11" fmla="*/ 46 h 63"/>
                <a:gd name="T12" fmla="*/ 40 w 51"/>
                <a:gd name="T13" fmla="*/ 55 h 63"/>
                <a:gd name="T14" fmla="*/ 31 w 51"/>
                <a:gd name="T15" fmla="*/ 61 h 63"/>
                <a:gd name="T16" fmla="*/ 21 w 51"/>
                <a:gd name="T17" fmla="*/ 63 h 63"/>
                <a:gd name="T18" fmla="*/ 9 w 51"/>
                <a:gd name="T19" fmla="*/ 63 h 63"/>
                <a:gd name="T20" fmla="*/ 0 w 51"/>
                <a:gd name="T21" fmla="*/ 59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3">
                  <a:moveTo>
                    <a:pt x="34" y="0"/>
                  </a:moveTo>
                  <a:lnTo>
                    <a:pt x="43" y="6"/>
                  </a:lnTo>
                  <a:lnTo>
                    <a:pt x="48" y="15"/>
                  </a:lnTo>
                  <a:lnTo>
                    <a:pt x="51" y="26"/>
                  </a:lnTo>
                  <a:lnTo>
                    <a:pt x="51" y="37"/>
                  </a:lnTo>
                  <a:lnTo>
                    <a:pt x="47" y="46"/>
                  </a:lnTo>
                  <a:lnTo>
                    <a:pt x="40" y="55"/>
                  </a:lnTo>
                  <a:lnTo>
                    <a:pt x="31" y="61"/>
                  </a:lnTo>
                  <a:lnTo>
                    <a:pt x="21" y="63"/>
                  </a:lnTo>
                  <a:lnTo>
                    <a:pt x="9" y="63"/>
                  </a:lnTo>
                  <a:lnTo>
                    <a:pt x="0" y="59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5" name="Freeform 2222"/>
            <p:cNvSpPr>
              <a:spLocks/>
            </p:cNvSpPr>
            <p:nvPr/>
          </p:nvSpPr>
          <p:spPr bwMode="auto">
            <a:xfrm>
              <a:off x="8739" y="4526"/>
              <a:ext cx="650" cy="387"/>
            </a:xfrm>
            <a:custGeom>
              <a:avLst/>
              <a:gdLst>
                <a:gd name="T0" fmla="*/ 2568 w 2602"/>
                <a:gd name="T1" fmla="*/ 1545 h 1545"/>
                <a:gd name="T2" fmla="*/ 2585 w 2602"/>
                <a:gd name="T3" fmla="*/ 1516 h 1545"/>
                <a:gd name="T4" fmla="*/ 2602 w 2602"/>
                <a:gd name="T5" fmla="*/ 1486 h 1545"/>
                <a:gd name="T6" fmla="*/ 34 w 2602"/>
                <a:gd name="T7" fmla="*/ 0 h 1545"/>
                <a:gd name="T8" fmla="*/ 17 w 2602"/>
                <a:gd name="T9" fmla="*/ 29 h 1545"/>
                <a:gd name="T10" fmla="*/ 0 w 2602"/>
                <a:gd name="T11" fmla="*/ 59 h 1545"/>
                <a:gd name="T12" fmla="*/ 2568 w 2602"/>
                <a:gd name="T13" fmla="*/ 1545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2" h="1545">
                  <a:moveTo>
                    <a:pt x="2568" y="1545"/>
                  </a:moveTo>
                  <a:lnTo>
                    <a:pt x="2585" y="1516"/>
                  </a:lnTo>
                  <a:lnTo>
                    <a:pt x="2602" y="1486"/>
                  </a:lnTo>
                  <a:lnTo>
                    <a:pt x="34" y="0"/>
                  </a:lnTo>
                  <a:lnTo>
                    <a:pt x="17" y="29"/>
                  </a:lnTo>
                  <a:lnTo>
                    <a:pt x="0" y="59"/>
                  </a:lnTo>
                  <a:lnTo>
                    <a:pt x="2568" y="15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6" name="Freeform 2223"/>
            <p:cNvSpPr>
              <a:spLocks/>
            </p:cNvSpPr>
            <p:nvPr/>
          </p:nvSpPr>
          <p:spPr bwMode="auto">
            <a:xfrm>
              <a:off x="8739" y="4526"/>
              <a:ext cx="650" cy="387"/>
            </a:xfrm>
            <a:custGeom>
              <a:avLst/>
              <a:gdLst>
                <a:gd name="T0" fmla="*/ 2568 w 2602"/>
                <a:gd name="T1" fmla="*/ 1545 h 1545"/>
                <a:gd name="T2" fmla="*/ 2585 w 2602"/>
                <a:gd name="T3" fmla="*/ 1516 h 1545"/>
                <a:gd name="T4" fmla="*/ 2602 w 2602"/>
                <a:gd name="T5" fmla="*/ 1486 h 1545"/>
                <a:gd name="T6" fmla="*/ 34 w 2602"/>
                <a:gd name="T7" fmla="*/ 0 h 1545"/>
                <a:gd name="T8" fmla="*/ 17 w 2602"/>
                <a:gd name="T9" fmla="*/ 29 h 1545"/>
                <a:gd name="T10" fmla="*/ 0 w 2602"/>
                <a:gd name="T11" fmla="*/ 59 h 1545"/>
                <a:gd name="T12" fmla="*/ 2568 w 2602"/>
                <a:gd name="T13" fmla="*/ 1545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2" h="1545">
                  <a:moveTo>
                    <a:pt x="2568" y="1545"/>
                  </a:moveTo>
                  <a:lnTo>
                    <a:pt x="2585" y="1516"/>
                  </a:lnTo>
                  <a:lnTo>
                    <a:pt x="2602" y="1486"/>
                  </a:lnTo>
                  <a:lnTo>
                    <a:pt x="34" y="0"/>
                  </a:lnTo>
                  <a:lnTo>
                    <a:pt x="17" y="29"/>
                  </a:lnTo>
                  <a:lnTo>
                    <a:pt x="0" y="59"/>
                  </a:lnTo>
                  <a:lnTo>
                    <a:pt x="2568" y="1545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7" name="Freeform 2224"/>
            <p:cNvSpPr>
              <a:spLocks/>
            </p:cNvSpPr>
            <p:nvPr/>
          </p:nvSpPr>
          <p:spPr bwMode="auto">
            <a:xfrm>
              <a:off x="8735" y="4525"/>
              <a:ext cx="12" cy="16"/>
            </a:xfrm>
            <a:custGeom>
              <a:avLst/>
              <a:gdLst>
                <a:gd name="T0" fmla="*/ 34 w 51"/>
                <a:gd name="T1" fmla="*/ 33 h 63"/>
                <a:gd name="T2" fmla="*/ 17 w 51"/>
                <a:gd name="T3" fmla="*/ 63 h 63"/>
                <a:gd name="T4" fmla="*/ 8 w 51"/>
                <a:gd name="T5" fmla="*/ 56 h 63"/>
                <a:gd name="T6" fmla="*/ 3 w 51"/>
                <a:gd name="T7" fmla="*/ 47 h 63"/>
                <a:gd name="T8" fmla="*/ 0 w 51"/>
                <a:gd name="T9" fmla="*/ 37 h 63"/>
                <a:gd name="T10" fmla="*/ 0 w 51"/>
                <a:gd name="T11" fmla="*/ 25 h 63"/>
                <a:gd name="T12" fmla="*/ 4 w 51"/>
                <a:gd name="T13" fmla="*/ 16 h 63"/>
                <a:gd name="T14" fmla="*/ 11 w 51"/>
                <a:gd name="T15" fmla="*/ 7 h 63"/>
                <a:gd name="T16" fmla="*/ 20 w 51"/>
                <a:gd name="T17" fmla="*/ 2 h 63"/>
                <a:gd name="T18" fmla="*/ 30 w 51"/>
                <a:gd name="T19" fmla="*/ 0 h 63"/>
                <a:gd name="T20" fmla="*/ 42 w 51"/>
                <a:gd name="T21" fmla="*/ 0 h 63"/>
                <a:gd name="T22" fmla="*/ 51 w 51"/>
                <a:gd name="T23" fmla="*/ 4 h 63"/>
                <a:gd name="T24" fmla="*/ 34 w 51"/>
                <a:gd name="T25" fmla="*/ 3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63">
                  <a:moveTo>
                    <a:pt x="34" y="33"/>
                  </a:moveTo>
                  <a:lnTo>
                    <a:pt x="17" y="63"/>
                  </a:lnTo>
                  <a:lnTo>
                    <a:pt x="8" y="56"/>
                  </a:lnTo>
                  <a:lnTo>
                    <a:pt x="3" y="47"/>
                  </a:lnTo>
                  <a:lnTo>
                    <a:pt x="0" y="37"/>
                  </a:lnTo>
                  <a:lnTo>
                    <a:pt x="0" y="25"/>
                  </a:lnTo>
                  <a:lnTo>
                    <a:pt x="4" y="16"/>
                  </a:lnTo>
                  <a:lnTo>
                    <a:pt x="11" y="7"/>
                  </a:lnTo>
                  <a:lnTo>
                    <a:pt x="20" y="2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1" y="4"/>
                  </a:lnTo>
                  <a:lnTo>
                    <a:pt x="3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8" name="Freeform 2225"/>
            <p:cNvSpPr>
              <a:spLocks/>
            </p:cNvSpPr>
            <p:nvPr/>
          </p:nvSpPr>
          <p:spPr bwMode="auto">
            <a:xfrm>
              <a:off x="8735" y="4525"/>
              <a:ext cx="12" cy="16"/>
            </a:xfrm>
            <a:custGeom>
              <a:avLst/>
              <a:gdLst>
                <a:gd name="T0" fmla="*/ 17 w 51"/>
                <a:gd name="T1" fmla="*/ 63 h 63"/>
                <a:gd name="T2" fmla="*/ 8 w 51"/>
                <a:gd name="T3" fmla="*/ 56 h 63"/>
                <a:gd name="T4" fmla="*/ 3 w 51"/>
                <a:gd name="T5" fmla="*/ 47 h 63"/>
                <a:gd name="T6" fmla="*/ 0 w 51"/>
                <a:gd name="T7" fmla="*/ 37 h 63"/>
                <a:gd name="T8" fmla="*/ 0 w 51"/>
                <a:gd name="T9" fmla="*/ 25 h 63"/>
                <a:gd name="T10" fmla="*/ 4 w 51"/>
                <a:gd name="T11" fmla="*/ 16 h 63"/>
                <a:gd name="T12" fmla="*/ 11 w 51"/>
                <a:gd name="T13" fmla="*/ 7 h 63"/>
                <a:gd name="T14" fmla="*/ 20 w 51"/>
                <a:gd name="T15" fmla="*/ 2 h 63"/>
                <a:gd name="T16" fmla="*/ 30 w 51"/>
                <a:gd name="T17" fmla="*/ 0 h 63"/>
                <a:gd name="T18" fmla="*/ 42 w 51"/>
                <a:gd name="T19" fmla="*/ 0 h 63"/>
                <a:gd name="T20" fmla="*/ 51 w 51"/>
                <a:gd name="T21" fmla="*/ 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3">
                  <a:moveTo>
                    <a:pt x="17" y="63"/>
                  </a:moveTo>
                  <a:lnTo>
                    <a:pt x="8" y="56"/>
                  </a:lnTo>
                  <a:lnTo>
                    <a:pt x="3" y="47"/>
                  </a:lnTo>
                  <a:lnTo>
                    <a:pt x="0" y="37"/>
                  </a:lnTo>
                  <a:lnTo>
                    <a:pt x="0" y="25"/>
                  </a:lnTo>
                  <a:lnTo>
                    <a:pt x="4" y="16"/>
                  </a:lnTo>
                  <a:lnTo>
                    <a:pt x="11" y="7"/>
                  </a:lnTo>
                  <a:lnTo>
                    <a:pt x="20" y="2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1" y="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29" name="Freeform 2226"/>
            <p:cNvSpPr>
              <a:spLocks/>
            </p:cNvSpPr>
            <p:nvPr/>
          </p:nvSpPr>
          <p:spPr bwMode="auto">
            <a:xfrm>
              <a:off x="8851" y="4863"/>
              <a:ext cx="16" cy="12"/>
            </a:xfrm>
            <a:custGeom>
              <a:avLst/>
              <a:gdLst>
                <a:gd name="T0" fmla="*/ 31 w 65"/>
                <a:gd name="T1" fmla="*/ 15 h 49"/>
                <a:gd name="T2" fmla="*/ 62 w 65"/>
                <a:gd name="T3" fmla="*/ 0 h 49"/>
                <a:gd name="T4" fmla="*/ 65 w 65"/>
                <a:gd name="T5" fmla="*/ 10 h 49"/>
                <a:gd name="T6" fmla="*/ 65 w 65"/>
                <a:gd name="T7" fmla="*/ 22 h 49"/>
                <a:gd name="T8" fmla="*/ 61 w 65"/>
                <a:gd name="T9" fmla="*/ 32 h 49"/>
                <a:gd name="T10" fmla="*/ 54 w 65"/>
                <a:gd name="T11" fmla="*/ 40 h 49"/>
                <a:gd name="T12" fmla="*/ 46 w 65"/>
                <a:gd name="T13" fmla="*/ 46 h 49"/>
                <a:gd name="T14" fmla="*/ 36 w 65"/>
                <a:gd name="T15" fmla="*/ 49 h 49"/>
                <a:gd name="T16" fmla="*/ 25 w 65"/>
                <a:gd name="T17" fmla="*/ 49 h 49"/>
                <a:gd name="T18" fmla="*/ 14 w 65"/>
                <a:gd name="T19" fmla="*/ 45 h 49"/>
                <a:gd name="T20" fmla="*/ 7 w 65"/>
                <a:gd name="T21" fmla="*/ 39 h 49"/>
                <a:gd name="T22" fmla="*/ 0 w 65"/>
                <a:gd name="T23" fmla="*/ 31 h 49"/>
                <a:gd name="T24" fmla="*/ 31 w 65"/>
                <a:gd name="T25" fmla="*/ 1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49">
                  <a:moveTo>
                    <a:pt x="31" y="15"/>
                  </a:moveTo>
                  <a:lnTo>
                    <a:pt x="62" y="0"/>
                  </a:lnTo>
                  <a:lnTo>
                    <a:pt x="65" y="10"/>
                  </a:lnTo>
                  <a:lnTo>
                    <a:pt x="65" y="22"/>
                  </a:lnTo>
                  <a:lnTo>
                    <a:pt x="61" y="32"/>
                  </a:lnTo>
                  <a:lnTo>
                    <a:pt x="54" y="40"/>
                  </a:lnTo>
                  <a:lnTo>
                    <a:pt x="46" y="46"/>
                  </a:lnTo>
                  <a:lnTo>
                    <a:pt x="36" y="49"/>
                  </a:lnTo>
                  <a:lnTo>
                    <a:pt x="25" y="49"/>
                  </a:lnTo>
                  <a:lnTo>
                    <a:pt x="14" y="45"/>
                  </a:lnTo>
                  <a:lnTo>
                    <a:pt x="7" y="39"/>
                  </a:lnTo>
                  <a:lnTo>
                    <a:pt x="0" y="31"/>
                  </a:lnTo>
                  <a:lnTo>
                    <a:pt x="3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0" name="Freeform 2227"/>
            <p:cNvSpPr>
              <a:spLocks/>
            </p:cNvSpPr>
            <p:nvPr/>
          </p:nvSpPr>
          <p:spPr bwMode="auto">
            <a:xfrm>
              <a:off x="8851" y="4863"/>
              <a:ext cx="16" cy="12"/>
            </a:xfrm>
            <a:custGeom>
              <a:avLst/>
              <a:gdLst>
                <a:gd name="T0" fmla="*/ 62 w 65"/>
                <a:gd name="T1" fmla="*/ 0 h 49"/>
                <a:gd name="T2" fmla="*/ 65 w 65"/>
                <a:gd name="T3" fmla="*/ 10 h 49"/>
                <a:gd name="T4" fmla="*/ 65 w 65"/>
                <a:gd name="T5" fmla="*/ 22 h 49"/>
                <a:gd name="T6" fmla="*/ 61 w 65"/>
                <a:gd name="T7" fmla="*/ 32 h 49"/>
                <a:gd name="T8" fmla="*/ 54 w 65"/>
                <a:gd name="T9" fmla="*/ 40 h 49"/>
                <a:gd name="T10" fmla="*/ 46 w 65"/>
                <a:gd name="T11" fmla="*/ 46 h 49"/>
                <a:gd name="T12" fmla="*/ 36 w 65"/>
                <a:gd name="T13" fmla="*/ 49 h 49"/>
                <a:gd name="T14" fmla="*/ 25 w 65"/>
                <a:gd name="T15" fmla="*/ 49 h 49"/>
                <a:gd name="T16" fmla="*/ 14 w 65"/>
                <a:gd name="T17" fmla="*/ 45 h 49"/>
                <a:gd name="T18" fmla="*/ 7 w 65"/>
                <a:gd name="T19" fmla="*/ 39 h 49"/>
                <a:gd name="T20" fmla="*/ 0 w 65"/>
                <a:gd name="T21" fmla="*/ 3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49">
                  <a:moveTo>
                    <a:pt x="62" y="0"/>
                  </a:moveTo>
                  <a:lnTo>
                    <a:pt x="65" y="10"/>
                  </a:lnTo>
                  <a:lnTo>
                    <a:pt x="65" y="22"/>
                  </a:lnTo>
                  <a:lnTo>
                    <a:pt x="61" y="32"/>
                  </a:lnTo>
                  <a:lnTo>
                    <a:pt x="54" y="40"/>
                  </a:lnTo>
                  <a:lnTo>
                    <a:pt x="46" y="46"/>
                  </a:lnTo>
                  <a:lnTo>
                    <a:pt x="36" y="49"/>
                  </a:lnTo>
                  <a:lnTo>
                    <a:pt x="25" y="49"/>
                  </a:lnTo>
                  <a:lnTo>
                    <a:pt x="14" y="45"/>
                  </a:lnTo>
                  <a:lnTo>
                    <a:pt x="7" y="39"/>
                  </a:lnTo>
                  <a:lnTo>
                    <a:pt x="0" y="3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1" name="Freeform 2228"/>
            <p:cNvSpPr>
              <a:spLocks/>
            </p:cNvSpPr>
            <p:nvPr/>
          </p:nvSpPr>
          <p:spPr bwMode="auto">
            <a:xfrm>
              <a:off x="8700" y="4550"/>
              <a:ext cx="166" cy="321"/>
            </a:xfrm>
            <a:custGeom>
              <a:avLst/>
              <a:gdLst>
                <a:gd name="T0" fmla="*/ 604 w 666"/>
                <a:gd name="T1" fmla="*/ 1283 h 1283"/>
                <a:gd name="T2" fmla="*/ 635 w 666"/>
                <a:gd name="T3" fmla="*/ 1267 h 1283"/>
                <a:gd name="T4" fmla="*/ 666 w 666"/>
                <a:gd name="T5" fmla="*/ 1252 h 1283"/>
                <a:gd name="T6" fmla="*/ 62 w 666"/>
                <a:gd name="T7" fmla="*/ 0 h 1283"/>
                <a:gd name="T8" fmla="*/ 31 w 666"/>
                <a:gd name="T9" fmla="*/ 16 h 1283"/>
                <a:gd name="T10" fmla="*/ 0 w 666"/>
                <a:gd name="T11" fmla="*/ 31 h 1283"/>
                <a:gd name="T12" fmla="*/ 604 w 666"/>
                <a:gd name="T13" fmla="*/ 1283 h 1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6" h="1283">
                  <a:moveTo>
                    <a:pt x="604" y="1283"/>
                  </a:moveTo>
                  <a:lnTo>
                    <a:pt x="635" y="1267"/>
                  </a:lnTo>
                  <a:lnTo>
                    <a:pt x="666" y="1252"/>
                  </a:lnTo>
                  <a:lnTo>
                    <a:pt x="62" y="0"/>
                  </a:lnTo>
                  <a:lnTo>
                    <a:pt x="31" y="16"/>
                  </a:lnTo>
                  <a:lnTo>
                    <a:pt x="0" y="31"/>
                  </a:lnTo>
                  <a:lnTo>
                    <a:pt x="604" y="1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2" name="Freeform 2229"/>
            <p:cNvSpPr>
              <a:spLocks/>
            </p:cNvSpPr>
            <p:nvPr/>
          </p:nvSpPr>
          <p:spPr bwMode="auto">
            <a:xfrm>
              <a:off x="8700" y="4550"/>
              <a:ext cx="166" cy="321"/>
            </a:xfrm>
            <a:custGeom>
              <a:avLst/>
              <a:gdLst>
                <a:gd name="T0" fmla="*/ 604 w 666"/>
                <a:gd name="T1" fmla="*/ 1283 h 1283"/>
                <a:gd name="T2" fmla="*/ 635 w 666"/>
                <a:gd name="T3" fmla="*/ 1267 h 1283"/>
                <a:gd name="T4" fmla="*/ 666 w 666"/>
                <a:gd name="T5" fmla="*/ 1252 h 1283"/>
                <a:gd name="T6" fmla="*/ 62 w 666"/>
                <a:gd name="T7" fmla="*/ 0 h 1283"/>
                <a:gd name="T8" fmla="*/ 31 w 666"/>
                <a:gd name="T9" fmla="*/ 16 h 1283"/>
                <a:gd name="T10" fmla="*/ 0 w 666"/>
                <a:gd name="T11" fmla="*/ 31 h 1283"/>
                <a:gd name="T12" fmla="*/ 604 w 666"/>
                <a:gd name="T13" fmla="*/ 1283 h 1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66" h="1283">
                  <a:moveTo>
                    <a:pt x="604" y="1283"/>
                  </a:moveTo>
                  <a:lnTo>
                    <a:pt x="635" y="1267"/>
                  </a:lnTo>
                  <a:lnTo>
                    <a:pt x="666" y="1252"/>
                  </a:lnTo>
                  <a:lnTo>
                    <a:pt x="62" y="0"/>
                  </a:lnTo>
                  <a:lnTo>
                    <a:pt x="31" y="16"/>
                  </a:lnTo>
                  <a:lnTo>
                    <a:pt x="0" y="31"/>
                  </a:lnTo>
                  <a:lnTo>
                    <a:pt x="604" y="1283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3" name="Freeform 2230"/>
            <p:cNvSpPr>
              <a:spLocks/>
            </p:cNvSpPr>
            <p:nvPr/>
          </p:nvSpPr>
          <p:spPr bwMode="auto">
            <a:xfrm>
              <a:off x="8699" y="4546"/>
              <a:ext cx="16" cy="12"/>
            </a:xfrm>
            <a:custGeom>
              <a:avLst/>
              <a:gdLst>
                <a:gd name="T0" fmla="*/ 33 w 64"/>
                <a:gd name="T1" fmla="*/ 34 h 49"/>
                <a:gd name="T2" fmla="*/ 2 w 64"/>
                <a:gd name="T3" fmla="*/ 49 h 49"/>
                <a:gd name="T4" fmla="*/ 0 w 64"/>
                <a:gd name="T5" fmla="*/ 39 h 49"/>
                <a:gd name="T6" fmla="*/ 0 w 64"/>
                <a:gd name="T7" fmla="*/ 27 h 49"/>
                <a:gd name="T8" fmla="*/ 3 w 64"/>
                <a:gd name="T9" fmla="*/ 17 h 49"/>
                <a:gd name="T10" fmla="*/ 10 w 64"/>
                <a:gd name="T11" fmla="*/ 9 h 49"/>
                <a:gd name="T12" fmla="*/ 18 w 64"/>
                <a:gd name="T13" fmla="*/ 3 h 49"/>
                <a:gd name="T14" fmla="*/ 28 w 64"/>
                <a:gd name="T15" fmla="*/ 0 h 49"/>
                <a:gd name="T16" fmla="*/ 39 w 64"/>
                <a:gd name="T17" fmla="*/ 0 h 49"/>
                <a:gd name="T18" fmla="*/ 50 w 64"/>
                <a:gd name="T19" fmla="*/ 4 h 49"/>
                <a:gd name="T20" fmla="*/ 57 w 64"/>
                <a:gd name="T21" fmla="*/ 11 h 49"/>
                <a:gd name="T22" fmla="*/ 64 w 64"/>
                <a:gd name="T23" fmla="*/ 18 h 49"/>
                <a:gd name="T24" fmla="*/ 33 w 64"/>
                <a:gd name="T25" fmla="*/ 3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" h="49">
                  <a:moveTo>
                    <a:pt x="33" y="34"/>
                  </a:moveTo>
                  <a:lnTo>
                    <a:pt x="2" y="49"/>
                  </a:lnTo>
                  <a:lnTo>
                    <a:pt x="0" y="39"/>
                  </a:lnTo>
                  <a:lnTo>
                    <a:pt x="0" y="27"/>
                  </a:lnTo>
                  <a:lnTo>
                    <a:pt x="3" y="17"/>
                  </a:lnTo>
                  <a:lnTo>
                    <a:pt x="10" y="9"/>
                  </a:lnTo>
                  <a:lnTo>
                    <a:pt x="18" y="3"/>
                  </a:lnTo>
                  <a:lnTo>
                    <a:pt x="28" y="0"/>
                  </a:lnTo>
                  <a:lnTo>
                    <a:pt x="39" y="0"/>
                  </a:lnTo>
                  <a:lnTo>
                    <a:pt x="50" y="4"/>
                  </a:lnTo>
                  <a:lnTo>
                    <a:pt x="57" y="11"/>
                  </a:lnTo>
                  <a:lnTo>
                    <a:pt x="64" y="18"/>
                  </a:lnTo>
                  <a:lnTo>
                    <a:pt x="3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4" name="Freeform 2231"/>
            <p:cNvSpPr>
              <a:spLocks/>
            </p:cNvSpPr>
            <p:nvPr/>
          </p:nvSpPr>
          <p:spPr bwMode="auto">
            <a:xfrm>
              <a:off x="8699" y="4546"/>
              <a:ext cx="16" cy="12"/>
            </a:xfrm>
            <a:custGeom>
              <a:avLst/>
              <a:gdLst>
                <a:gd name="T0" fmla="*/ 2 w 64"/>
                <a:gd name="T1" fmla="*/ 49 h 49"/>
                <a:gd name="T2" fmla="*/ 0 w 64"/>
                <a:gd name="T3" fmla="*/ 39 h 49"/>
                <a:gd name="T4" fmla="*/ 0 w 64"/>
                <a:gd name="T5" fmla="*/ 27 h 49"/>
                <a:gd name="T6" fmla="*/ 3 w 64"/>
                <a:gd name="T7" fmla="*/ 17 h 49"/>
                <a:gd name="T8" fmla="*/ 10 w 64"/>
                <a:gd name="T9" fmla="*/ 9 h 49"/>
                <a:gd name="T10" fmla="*/ 18 w 64"/>
                <a:gd name="T11" fmla="*/ 3 h 49"/>
                <a:gd name="T12" fmla="*/ 28 w 64"/>
                <a:gd name="T13" fmla="*/ 0 h 49"/>
                <a:gd name="T14" fmla="*/ 39 w 64"/>
                <a:gd name="T15" fmla="*/ 0 h 49"/>
                <a:gd name="T16" fmla="*/ 50 w 64"/>
                <a:gd name="T17" fmla="*/ 4 h 49"/>
                <a:gd name="T18" fmla="*/ 57 w 64"/>
                <a:gd name="T19" fmla="*/ 11 h 49"/>
                <a:gd name="T20" fmla="*/ 64 w 64"/>
                <a:gd name="T21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49">
                  <a:moveTo>
                    <a:pt x="2" y="49"/>
                  </a:moveTo>
                  <a:lnTo>
                    <a:pt x="0" y="39"/>
                  </a:lnTo>
                  <a:lnTo>
                    <a:pt x="0" y="27"/>
                  </a:lnTo>
                  <a:lnTo>
                    <a:pt x="3" y="17"/>
                  </a:lnTo>
                  <a:lnTo>
                    <a:pt x="10" y="9"/>
                  </a:lnTo>
                  <a:lnTo>
                    <a:pt x="18" y="3"/>
                  </a:lnTo>
                  <a:lnTo>
                    <a:pt x="28" y="0"/>
                  </a:lnTo>
                  <a:lnTo>
                    <a:pt x="39" y="0"/>
                  </a:lnTo>
                  <a:lnTo>
                    <a:pt x="50" y="4"/>
                  </a:lnTo>
                  <a:lnTo>
                    <a:pt x="57" y="11"/>
                  </a:lnTo>
                  <a:lnTo>
                    <a:pt x="64" y="18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5" name="Freeform 2232"/>
            <p:cNvSpPr>
              <a:spLocks/>
            </p:cNvSpPr>
            <p:nvPr/>
          </p:nvSpPr>
          <p:spPr bwMode="auto">
            <a:xfrm>
              <a:off x="8735" y="4525"/>
              <a:ext cx="16" cy="11"/>
            </a:xfrm>
            <a:custGeom>
              <a:avLst/>
              <a:gdLst>
                <a:gd name="T0" fmla="*/ 34 w 66"/>
                <a:gd name="T1" fmla="*/ 33 h 45"/>
                <a:gd name="T2" fmla="*/ 2 w 66"/>
                <a:gd name="T3" fmla="*/ 45 h 45"/>
                <a:gd name="T4" fmla="*/ 0 w 66"/>
                <a:gd name="T5" fmla="*/ 35 h 45"/>
                <a:gd name="T6" fmla="*/ 2 w 66"/>
                <a:gd name="T7" fmla="*/ 23 h 45"/>
                <a:gd name="T8" fmla="*/ 6 w 66"/>
                <a:gd name="T9" fmla="*/ 14 h 45"/>
                <a:gd name="T10" fmla="*/ 13 w 66"/>
                <a:gd name="T11" fmla="*/ 6 h 45"/>
                <a:gd name="T12" fmla="*/ 22 w 66"/>
                <a:gd name="T13" fmla="*/ 1 h 45"/>
                <a:gd name="T14" fmla="*/ 33 w 66"/>
                <a:gd name="T15" fmla="*/ 0 h 45"/>
                <a:gd name="T16" fmla="*/ 44 w 66"/>
                <a:gd name="T17" fmla="*/ 1 h 45"/>
                <a:gd name="T18" fmla="*/ 53 w 66"/>
                <a:gd name="T19" fmla="*/ 5 h 45"/>
                <a:gd name="T20" fmla="*/ 61 w 66"/>
                <a:gd name="T21" fmla="*/ 13 h 45"/>
                <a:gd name="T22" fmla="*/ 66 w 66"/>
                <a:gd name="T23" fmla="*/ 22 h 45"/>
                <a:gd name="T24" fmla="*/ 34 w 66"/>
                <a:gd name="T25" fmla="*/ 3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45">
                  <a:moveTo>
                    <a:pt x="34" y="33"/>
                  </a:moveTo>
                  <a:lnTo>
                    <a:pt x="2" y="45"/>
                  </a:lnTo>
                  <a:lnTo>
                    <a:pt x="0" y="35"/>
                  </a:lnTo>
                  <a:lnTo>
                    <a:pt x="2" y="23"/>
                  </a:lnTo>
                  <a:lnTo>
                    <a:pt x="6" y="14"/>
                  </a:lnTo>
                  <a:lnTo>
                    <a:pt x="13" y="6"/>
                  </a:lnTo>
                  <a:lnTo>
                    <a:pt x="22" y="1"/>
                  </a:lnTo>
                  <a:lnTo>
                    <a:pt x="33" y="0"/>
                  </a:lnTo>
                  <a:lnTo>
                    <a:pt x="44" y="1"/>
                  </a:lnTo>
                  <a:lnTo>
                    <a:pt x="53" y="5"/>
                  </a:lnTo>
                  <a:lnTo>
                    <a:pt x="61" y="13"/>
                  </a:lnTo>
                  <a:lnTo>
                    <a:pt x="66" y="22"/>
                  </a:lnTo>
                  <a:lnTo>
                    <a:pt x="34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6" name="Freeform 2233"/>
            <p:cNvSpPr>
              <a:spLocks/>
            </p:cNvSpPr>
            <p:nvPr/>
          </p:nvSpPr>
          <p:spPr bwMode="auto">
            <a:xfrm>
              <a:off x="8735" y="4525"/>
              <a:ext cx="16" cy="11"/>
            </a:xfrm>
            <a:custGeom>
              <a:avLst/>
              <a:gdLst>
                <a:gd name="T0" fmla="*/ 2 w 66"/>
                <a:gd name="T1" fmla="*/ 45 h 45"/>
                <a:gd name="T2" fmla="*/ 0 w 66"/>
                <a:gd name="T3" fmla="*/ 35 h 45"/>
                <a:gd name="T4" fmla="*/ 2 w 66"/>
                <a:gd name="T5" fmla="*/ 23 h 45"/>
                <a:gd name="T6" fmla="*/ 6 w 66"/>
                <a:gd name="T7" fmla="*/ 14 h 45"/>
                <a:gd name="T8" fmla="*/ 13 w 66"/>
                <a:gd name="T9" fmla="*/ 6 h 45"/>
                <a:gd name="T10" fmla="*/ 22 w 66"/>
                <a:gd name="T11" fmla="*/ 1 h 45"/>
                <a:gd name="T12" fmla="*/ 33 w 66"/>
                <a:gd name="T13" fmla="*/ 0 h 45"/>
                <a:gd name="T14" fmla="*/ 44 w 66"/>
                <a:gd name="T15" fmla="*/ 1 h 45"/>
                <a:gd name="T16" fmla="*/ 53 w 66"/>
                <a:gd name="T17" fmla="*/ 5 h 45"/>
                <a:gd name="T18" fmla="*/ 61 w 66"/>
                <a:gd name="T19" fmla="*/ 13 h 45"/>
                <a:gd name="T20" fmla="*/ 66 w 66"/>
                <a:gd name="T21" fmla="*/ 2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45">
                  <a:moveTo>
                    <a:pt x="2" y="45"/>
                  </a:moveTo>
                  <a:lnTo>
                    <a:pt x="0" y="35"/>
                  </a:lnTo>
                  <a:lnTo>
                    <a:pt x="2" y="23"/>
                  </a:lnTo>
                  <a:lnTo>
                    <a:pt x="6" y="14"/>
                  </a:lnTo>
                  <a:lnTo>
                    <a:pt x="13" y="6"/>
                  </a:lnTo>
                  <a:lnTo>
                    <a:pt x="22" y="1"/>
                  </a:lnTo>
                  <a:lnTo>
                    <a:pt x="33" y="0"/>
                  </a:lnTo>
                  <a:lnTo>
                    <a:pt x="44" y="1"/>
                  </a:lnTo>
                  <a:lnTo>
                    <a:pt x="53" y="5"/>
                  </a:lnTo>
                  <a:lnTo>
                    <a:pt x="61" y="13"/>
                  </a:lnTo>
                  <a:lnTo>
                    <a:pt x="66" y="22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7" name="Freeform 2234"/>
            <p:cNvSpPr>
              <a:spLocks/>
            </p:cNvSpPr>
            <p:nvPr/>
          </p:nvSpPr>
          <p:spPr bwMode="auto">
            <a:xfrm>
              <a:off x="8735" y="4531"/>
              <a:ext cx="131" cy="339"/>
            </a:xfrm>
            <a:custGeom>
              <a:avLst/>
              <a:gdLst>
                <a:gd name="T0" fmla="*/ 64 w 525"/>
                <a:gd name="T1" fmla="*/ 0 h 1357"/>
                <a:gd name="T2" fmla="*/ 32 w 525"/>
                <a:gd name="T3" fmla="*/ 11 h 1357"/>
                <a:gd name="T4" fmla="*/ 0 w 525"/>
                <a:gd name="T5" fmla="*/ 23 h 1357"/>
                <a:gd name="T6" fmla="*/ 461 w 525"/>
                <a:gd name="T7" fmla="*/ 1357 h 1357"/>
                <a:gd name="T8" fmla="*/ 493 w 525"/>
                <a:gd name="T9" fmla="*/ 1345 h 1357"/>
                <a:gd name="T10" fmla="*/ 525 w 525"/>
                <a:gd name="T11" fmla="*/ 1334 h 1357"/>
                <a:gd name="T12" fmla="*/ 64 w 525"/>
                <a:gd name="T13" fmla="*/ 0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5" h="1357">
                  <a:moveTo>
                    <a:pt x="64" y="0"/>
                  </a:moveTo>
                  <a:lnTo>
                    <a:pt x="32" y="11"/>
                  </a:lnTo>
                  <a:lnTo>
                    <a:pt x="0" y="23"/>
                  </a:lnTo>
                  <a:lnTo>
                    <a:pt x="461" y="1357"/>
                  </a:lnTo>
                  <a:lnTo>
                    <a:pt x="493" y="1345"/>
                  </a:lnTo>
                  <a:lnTo>
                    <a:pt x="525" y="1334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8" name="Freeform 2235"/>
            <p:cNvSpPr>
              <a:spLocks/>
            </p:cNvSpPr>
            <p:nvPr/>
          </p:nvSpPr>
          <p:spPr bwMode="auto">
            <a:xfrm>
              <a:off x="8735" y="4531"/>
              <a:ext cx="131" cy="339"/>
            </a:xfrm>
            <a:custGeom>
              <a:avLst/>
              <a:gdLst>
                <a:gd name="T0" fmla="*/ 64 w 525"/>
                <a:gd name="T1" fmla="*/ 0 h 1357"/>
                <a:gd name="T2" fmla="*/ 32 w 525"/>
                <a:gd name="T3" fmla="*/ 11 h 1357"/>
                <a:gd name="T4" fmla="*/ 0 w 525"/>
                <a:gd name="T5" fmla="*/ 23 h 1357"/>
                <a:gd name="T6" fmla="*/ 461 w 525"/>
                <a:gd name="T7" fmla="*/ 1357 h 1357"/>
                <a:gd name="T8" fmla="*/ 493 w 525"/>
                <a:gd name="T9" fmla="*/ 1345 h 1357"/>
                <a:gd name="T10" fmla="*/ 525 w 525"/>
                <a:gd name="T11" fmla="*/ 1334 h 1357"/>
                <a:gd name="T12" fmla="*/ 64 w 525"/>
                <a:gd name="T13" fmla="*/ 0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5" h="1357">
                  <a:moveTo>
                    <a:pt x="64" y="0"/>
                  </a:moveTo>
                  <a:lnTo>
                    <a:pt x="32" y="11"/>
                  </a:lnTo>
                  <a:lnTo>
                    <a:pt x="0" y="23"/>
                  </a:lnTo>
                  <a:lnTo>
                    <a:pt x="461" y="1357"/>
                  </a:lnTo>
                  <a:lnTo>
                    <a:pt x="493" y="1345"/>
                  </a:lnTo>
                  <a:lnTo>
                    <a:pt x="525" y="1334"/>
                  </a:lnTo>
                  <a:lnTo>
                    <a:pt x="64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39" name="Freeform 2236"/>
            <p:cNvSpPr>
              <a:spLocks/>
            </p:cNvSpPr>
            <p:nvPr/>
          </p:nvSpPr>
          <p:spPr bwMode="auto">
            <a:xfrm>
              <a:off x="8850" y="4864"/>
              <a:ext cx="17" cy="11"/>
            </a:xfrm>
            <a:custGeom>
              <a:avLst/>
              <a:gdLst>
                <a:gd name="T0" fmla="*/ 32 w 66"/>
                <a:gd name="T1" fmla="*/ 11 h 45"/>
                <a:gd name="T2" fmla="*/ 64 w 66"/>
                <a:gd name="T3" fmla="*/ 0 h 45"/>
                <a:gd name="T4" fmla="*/ 66 w 66"/>
                <a:gd name="T5" fmla="*/ 10 h 45"/>
                <a:gd name="T6" fmla="*/ 64 w 66"/>
                <a:gd name="T7" fmla="*/ 22 h 45"/>
                <a:gd name="T8" fmla="*/ 60 w 66"/>
                <a:gd name="T9" fmla="*/ 31 h 45"/>
                <a:gd name="T10" fmla="*/ 53 w 66"/>
                <a:gd name="T11" fmla="*/ 38 h 45"/>
                <a:gd name="T12" fmla="*/ 44 w 66"/>
                <a:gd name="T13" fmla="*/ 44 h 45"/>
                <a:gd name="T14" fmla="*/ 33 w 66"/>
                <a:gd name="T15" fmla="*/ 45 h 45"/>
                <a:gd name="T16" fmla="*/ 22 w 66"/>
                <a:gd name="T17" fmla="*/ 44 h 45"/>
                <a:gd name="T18" fmla="*/ 13 w 66"/>
                <a:gd name="T19" fmla="*/ 40 h 45"/>
                <a:gd name="T20" fmla="*/ 5 w 66"/>
                <a:gd name="T21" fmla="*/ 32 h 45"/>
                <a:gd name="T22" fmla="*/ 0 w 66"/>
                <a:gd name="T23" fmla="*/ 23 h 45"/>
                <a:gd name="T24" fmla="*/ 32 w 66"/>
                <a:gd name="T25" fmla="*/ 11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45">
                  <a:moveTo>
                    <a:pt x="32" y="11"/>
                  </a:moveTo>
                  <a:lnTo>
                    <a:pt x="64" y="0"/>
                  </a:lnTo>
                  <a:lnTo>
                    <a:pt x="66" y="10"/>
                  </a:lnTo>
                  <a:lnTo>
                    <a:pt x="64" y="22"/>
                  </a:lnTo>
                  <a:lnTo>
                    <a:pt x="60" y="31"/>
                  </a:lnTo>
                  <a:lnTo>
                    <a:pt x="53" y="38"/>
                  </a:lnTo>
                  <a:lnTo>
                    <a:pt x="44" y="44"/>
                  </a:lnTo>
                  <a:lnTo>
                    <a:pt x="33" y="45"/>
                  </a:lnTo>
                  <a:lnTo>
                    <a:pt x="22" y="44"/>
                  </a:lnTo>
                  <a:lnTo>
                    <a:pt x="13" y="40"/>
                  </a:lnTo>
                  <a:lnTo>
                    <a:pt x="5" y="32"/>
                  </a:lnTo>
                  <a:lnTo>
                    <a:pt x="0" y="23"/>
                  </a:lnTo>
                  <a:lnTo>
                    <a:pt x="32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0" name="Freeform 2237"/>
            <p:cNvSpPr>
              <a:spLocks/>
            </p:cNvSpPr>
            <p:nvPr/>
          </p:nvSpPr>
          <p:spPr bwMode="auto">
            <a:xfrm>
              <a:off x="8850" y="4864"/>
              <a:ext cx="17" cy="11"/>
            </a:xfrm>
            <a:custGeom>
              <a:avLst/>
              <a:gdLst>
                <a:gd name="T0" fmla="*/ 64 w 66"/>
                <a:gd name="T1" fmla="*/ 0 h 45"/>
                <a:gd name="T2" fmla="*/ 66 w 66"/>
                <a:gd name="T3" fmla="*/ 10 h 45"/>
                <a:gd name="T4" fmla="*/ 64 w 66"/>
                <a:gd name="T5" fmla="*/ 22 h 45"/>
                <a:gd name="T6" fmla="*/ 60 w 66"/>
                <a:gd name="T7" fmla="*/ 31 h 45"/>
                <a:gd name="T8" fmla="*/ 53 w 66"/>
                <a:gd name="T9" fmla="*/ 38 h 45"/>
                <a:gd name="T10" fmla="*/ 44 w 66"/>
                <a:gd name="T11" fmla="*/ 44 h 45"/>
                <a:gd name="T12" fmla="*/ 33 w 66"/>
                <a:gd name="T13" fmla="*/ 45 h 45"/>
                <a:gd name="T14" fmla="*/ 22 w 66"/>
                <a:gd name="T15" fmla="*/ 44 h 45"/>
                <a:gd name="T16" fmla="*/ 13 w 66"/>
                <a:gd name="T17" fmla="*/ 40 h 45"/>
                <a:gd name="T18" fmla="*/ 5 w 66"/>
                <a:gd name="T19" fmla="*/ 32 h 45"/>
                <a:gd name="T20" fmla="*/ 0 w 66"/>
                <a:gd name="T21" fmla="*/ 2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45">
                  <a:moveTo>
                    <a:pt x="64" y="0"/>
                  </a:moveTo>
                  <a:lnTo>
                    <a:pt x="66" y="10"/>
                  </a:lnTo>
                  <a:lnTo>
                    <a:pt x="64" y="22"/>
                  </a:lnTo>
                  <a:lnTo>
                    <a:pt x="60" y="31"/>
                  </a:lnTo>
                  <a:lnTo>
                    <a:pt x="53" y="38"/>
                  </a:lnTo>
                  <a:lnTo>
                    <a:pt x="44" y="44"/>
                  </a:lnTo>
                  <a:lnTo>
                    <a:pt x="33" y="45"/>
                  </a:lnTo>
                  <a:lnTo>
                    <a:pt x="22" y="44"/>
                  </a:lnTo>
                  <a:lnTo>
                    <a:pt x="13" y="40"/>
                  </a:lnTo>
                  <a:lnTo>
                    <a:pt x="5" y="32"/>
                  </a:lnTo>
                  <a:lnTo>
                    <a:pt x="0" y="2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1" name="Freeform 2238"/>
            <p:cNvSpPr>
              <a:spLocks/>
            </p:cNvSpPr>
            <p:nvPr/>
          </p:nvSpPr>
          <p:spPr bwMode="auto">
            <a:xfrm>
              <a:off x="8689" y="4954"/>
              <a:ext cx="13" cy="16"/>
            </a:xfrm>
            <a:custGeom>
              <a:avLst/>
              <a:gdLst>
                <a:gd name="T0" fmla="*/ 17 w 50"/>
                <a:gd name="T1" fmla="*/ 34 h 64"/>
                <a:gd name="T2" fmla="*/ 0 w 50"/>
                <a:gd name="T3" fmla="*/ 4 h 64"/>
                <a:gd name="T4" fmla="*/ 10 w 50"/>
                <a:gd name="T5" fmla="*/ 0 h 64"/>
                <a:gd name="T6" fmla="*/ 20 w 50"/>
                <a:gd name="T7" fmla="*/ 0 h 64"/>
                <a:gd name="T8" fmla="*/ 31 w 50"/>
                <a:gd name="T9" fmla="*/ 3 h 64"/>
                <a:gd name="T10" fmla="*/ 40 w 50"/>
                <a:gd name="T11" fmla="*/ 8 h 64"/>
                <a:gd name="T12" fmla="*/ 46 w 50"/>
                <a:gd name="T13" fmla="*/ 17 h 64"/>
                <a:gd name="T14" fmla="*/ 50 w 50"/>
                <a:gd name="T15" fmla="*/ 27 h 64"/>
                <a:gd name="T16" fmla="*/ 50 w 50"/>
                <a:gd name="T17" fmla="*/ 38 h 64"/>
                <a:gd name="T18" fmla="*/ 48 w 50"/>
                <a:gd name="T19" fmla="*/ 48 h 64"/>
                <a:gd name="T20" fmla="*/ 42 w 50"/>
                <a:gd name="T21" fmla="*/ 57 h 64"/>
                <a:gd name="T22" fmla="*/ 33 w 50"/>
                <a:gd name="T23" fmla="*/ 64 h 64"/>
                <a:gd name="T24" fmla="*/ 17 w 50"/>
                <a:gd name="T25" fmla="*/ 3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64">
                  <a:moveTo>
                    <a:pt x="17" y="34"/>
                  </a:moveTo>
                  <a:lnTo>
                    <a:pt x="0" y="4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31" y="3"/>
                  </a:lnTo>
                  <a:lnTo>
                    <a:pt x="40" y="8"/>
                  </a:lnTo>
                  <a:lnTo>
                    <a:pt x="46" y="17"/>
                  </a:lnTo>
                  <a:lnTo>
                    <a:pt x="50" y="27"/>
                  </a:lnTo>
                  <a:lnTo>
                    <a:pt x="50" y="38"/>
                  </a:lnTo>
                  <a:lnTo>
                    <a:pt x="48" y="48"/>
                  </a:lnTo>
                  <a:lnTo>
                    <a:pt x="42" y="57"/>
                  </a:lnTo>
                  <a:lnTo>
                    <a:pt x="33" y="64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2" name="Freeform 2239"/>
            <p:cNvSpPr>
              <a:spLocks/>
            </p:cNvSpPr>
            <p:nvPr/>
          </p:nvSpPr>
          <p:spPr bwMode="auto">
            <a:xfrm>
              <a:off x="8689" y="4954"/>
              <a:ext cx="13" cy="16"/>
            </a:xfrm>
            <a:custGeom>
              <a:avLst/>
              <a:gdLst>
                <a:gd name="T0" fmla="*/ 0 w 50"/>
                <a:gd name="T1" fmla="*/ 4 h 64"/>
                <a:gd name="T2" fmla="*/ 10 w 50"/>
                <a:gd name="T3" fmla="*/ 0 h 64"/>
                <a:gd name="T4" fmla="*/ 20 w 50"/>
                <a:gd name="T5" fmla="*/ 0 h 64"/>
                <a:gd name="T6" fmla="*/ 31 w 50"/>
                <a:gd name="T7" fmla="*/ 3 h 64"/>
                <a:gd name="T8" fmla="*/ 40 w 50"/>
                <a:gd name="T9" fmla="*/ 8 h 64"/>
                <a:gd name="T10" fmla="*/ 46 w 50"/>
                <a:gd name="T11" fmla="*/ 17 h 64"/>
                <a:gd name="T12" fmla="*/ 50 w 50"/>
                <a:gd name="T13" fmla="*/ 27 h 64"/>
                <a:gd name="T14" fmla="*/ 50 w 50"/>
                <a:gd name="T15" fmla="*/ 38 h 64"/>
                <a:gd name="T16" fmla="*/ 48 w 50"/>
                <a:gd name="T17" fmla="*/ 48 h 64"/>
                <a:gd name="T18" fmla="*/ 42 w 50"/>
                <a:gd name="T19" fmla="*/ 57 h 64"/>
                <a:gd name="T20" fmla="*/ 33 w 50"/>
                <a:gd name="T21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64">
                  <a:moveTo>
                    <a:pt x="0" y="4"/>
                  </a:moveTo>
                  <a:lnTo>
                    <a:pt x="10" y="0"/>
                  </a:lnTo>
                  <a:lnTo>
                    <a:pt x="20" y="0"/>
                  </a:lnTo>
                  <a:lnTo>
                    <a:pt x="31" y="3"/>
                  </a:lnTo>
                  <a:lnTo>
                    <a:pt x="40" y="8"/>
                  </a:lnTo>
                  <a:lnTo>
                    <a:pt x="46" y="17"/>
                  </a:lnTo>
                  <a:lnTo>
                    <a:pt x="50" y="27"/>
                  </a:lnTo>
                  <a:lnTo>
                    <a:pt x="50" y="38"/>
                  </a:lnTo>
                  <a:lnTo>
                    <a:pt x="48" y="48"/>
                  </a:lnTo>
                  <a:lnTo>
                    <a:pt x="42" y="57"/>
                  </a:lnTo>
                  <a:lnTo>
                    <a:pt x="33" y="6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3" name="Freeform 2240"/>
            <p:cNvSpPr>
              <a:spLocks/>
            </p:cNvSpPr>
            <p:nvPr/>
          </p:nvSpPr>
          <p:spPr bwMode="auto">
            <a:xfrm>
              <a:off x="8607" y="4955"/>
              <a:ext cx="91" cy="62"/>
            </a:xfrm>
            <a:custGeom>
              <a:avLst/>
              <a:gdLst>
                <a:gd name="T0" fmla="*/ 362 w 362"/>
                <a:gd name="T1" fmla="*/ 60 h 249"/>
                <a:gd name="T2" fmla="*/ 346 w 362"/>
                <a:gd name="T3" fmla="*/ 30 h 249"/>
                <a:gd name="T4" fmla="*/ 329 w 362"/>
                <a:gd name="T5" fmla="*/ 0 h 249"/>
                <a:gd name="T6" fmla="*/ 0 w 362"/>
                <a:gd name="T7" fmla="*/ 190 h 249"/>
                <a:gd name="T8" fmla="*/ 17 w 362"/>
                <a:gd name="T9" fmla="*/ 220 h 249"/>
                <a:gd name="T10" fmla="*/ 34 w 362"/>
                <a:gd name="T11" fmla="*/ 249 h 249"/>
                <a:gd name="T12" fmla="*/ 362 w 362"/>
                <a:gd name="T13" fmla="*/ 6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249">
                  <a:moveTo>
                    <a:pt x="362" y="60"/>
                  </a:moveTo>
                  <a:lnTo>
                    <a:pt x="346" y="30"/>
                  </a:lnTo>
                  <a:lnTo>
                    <a:pt x="329" y="0"/>
                  </a:lnTo>
                  <a:lnTo>
                    <a:pt x="0" y="190"/>
                  </a:lnTo>
                  <a:lnTo>
                    <a:pt x="17" y="220"/>
                  </a:lnTo>
                  <a:lnTo>
                    <a:pt x="34" y="249"/>
                  </a:lnTo>
                  <a:lnTo>
                    <a:pt x="362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4" name="Freeform 2241"/>
            <p:cNvSpPr>
              <a:spLocks/>
            </p:cNvSpPr>
            <p:nvPr/>
          </p:nvSpPr>
          <p:spPr bwMode="auto">
            <a:xfrm>
              <a:off x="8607" y="4955"/>
              <a:ext cx="91" cy="62"/>
            </a:xfrm>
            <a:custGeom>
              <a:avLst/>
              <a:gdLst>
                <a:gd name="T0" fmla="*/ 362 w 362"/>
                <a:gd name="T1" fmla="*/ 60 h 249"/>
                <a:gd name="T2" fmla="*/ 346 w 362"/>
                <a:gd name="T3" fmla="*/ 30 h 249"/>
                <a:gd name="T4" fmla="*/ 329 w 362"/>
                <a:gd name="T5" fmla="*/ 0 h 249"/>
                <a:gd name="T6" fmla="*/ 0 w 362"/>
                <a:gd name="T7" fmla="*/ 190 h 249"/>
                <a:gd name="T8" fmla="*/ 17 w 362"/>
                <a:gd name="T9" fmla="*/ 220 h 249"/>
                <a:gd name="T10" fmla="*/ 34 w 362"/>
                <a:gd name="T11" fmla="*/ 249 h 249"/>
                <a:gd name="T12" fmla="*/ 362 w 362"/>
                <a:gd name="T13" fmla="*/ 60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" h="249">
                  <a:moveTo>
                    <a:pt x="362" y="60"/>
                  </a:moveTo>
                  <a:lnTo>
                    <a:pt x="346" y="30"/>
                  </a:lnTo>
                  <a:lnTo>
                    <a:pt x="329" y="0"/>
                  </a:lnTo>
                  <a:lnTo>
                    <a:pt x="0" y="190"/>
                  </a:lnTo>
                  <a:lnTo>
                    <a:pt x="17" y="220"/>
                  </a:lnTo>
                  <a:lnTo>
                    <a:pt x="34" y="249"/>
                  </a:lnTo>
                  <a:lnTo>
                    <a:pt x="362" y="6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5" name="Freeform 2242"/>
            <p:cNvSpPr>
              <a:spLocks/>
            </p:cNvSpPr>
            <p:nvPr/>
          </p:nvSpPr>
          <p:spPr bwMode="auto">
            <a:xfrm>
              <a:off x="8603" y="5002"/>
              <a:ext cx="12" cy="16"/>
            </a:xfrm>
            <a:custGeom>
              <a:avLst/>
              <a:gdLst>
                <a:gd name="T0" fmla="*/ 33 w 50"/>
                <a:gd name="T1" fmla="*/ 30 h 63"/>
                <a:gd name="T2" fmla="*/ 50 w 50"/>
                <a:gd name="T3" fmla="*/ 59 h 63"/>
                <a:gd name="T4" fmla="*/ 40 w 50"/>
                <a:gd name="T5" fmla="*/ 63 h 63"/>
                <a:gd name="T6" fmla="*/ 29 w 50"/>
                <a:gd name="T7" fmla="*/ 63 h 63"/>
                <a:gd name="T8" fmla="*/ 19 w 50"/>
                <a:gd name="T9" fmla="*/ 61 h 63"/>
                <a:gd name="T10" fmla="*/ 10 w 50"/>
                <a:gd name="T11" fmla="*/ 55 h 63"/>
                <a:gd name="T12" fmla="*/ 4 w 50"/>
                <a:gd name="T13" fmla="*/ 46 h 63"/>
                <a:gd name="T14" fmla="*/ 0 w 50"/>
                <a:gd name="T15" fmla="*/ 36 h 63"/>
                <a:gd name="T16" fmla="*/ 0 w 50"/>
                <a:gd name="T17" fmla="*/ 26 h 63"/>
                <a:gd name="T18" fmla="*/ 2 w 50"/>
                <a:gd name="T19" fmla="*/ 15 h 63"/>
                <a:gd name="T20" fmla="*/ 7 w 50"/>
                <a:gd name="T21" fmla="*/ 6 h 63"/>
                <a:gd name="T22" fmla="*/ 16 w 50"/>
                <a:gd name="T23" fmla="*/ 0 h 63"/>
                <a:gd name="T24" fmla="*/ 33 w 50"/>
                <a:gd name="T25" fmla="*/ 3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63">
                  <a:moveTo>
                    <a:pt x="33" y="30"/>
                  </a:moveTo>
                  <a:lnTo>
                    <a:pt x="50" y="59"/>
                  </a:lnTo>
                  <a:lnTo>
                    <a:pt x="40" y="63"/>
                  </a:lnTo>
                  <a:lnTo>
                    <a:pt x="29" y="63"/>
                  </a:lnTo>
                  <a:lnTo>
                    <a:pt x="19" y="61"/>
                  </a:lnTo>
                  <a:lnTo>
                    <a:pt x="10" y="55"/>
                  </a:lnTo>
                  <a:lnTo>
                    <a:pt x="4" y="46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2" y="15"/>
                  </a:lnTo>
                  <a:lnTo>
                    <a:pt x="7" y="6"/>
                  </a:lnTo>
                  <a:lnTo>
                    <a:pt x="16" y="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6" name="Freeform 2243"/>
            <p:cNvSpPr>
              <a:spLocks/>
            </p:cNvSpPr>
            <p:nvPr/>
          </p:nvSpPr>
          <p:spPr bwMode="auto">
            <a:xfrm>
              <a:off x="8603" y="5002"/>
              <a:ext cx="12" cy="16"/>
            </a:xfrm>
            <a:custGeom>
              <a:avLst/>
              <a:gdLst>
                <a:gd name="T0" fmla="*/ 50 w 50"/>
                <a:gd name="T1" fmla="*/ 59 h 63"/>
                <a:gd name="T2" fmla="*/ 40 w 50"/>
                <a:gd name="T3" fmla="*/ 63 h 63"/>
                <a:gd name="T4" fmla="*/ 29 w 50"/>
                <a:gd name="T5" fmla="*/ 63 h 63"/>
                <a:gd name="T6" fmla="*/ 19 w 50"/>
                <a:gd name="T7" fmla="*/ 61 h 63"/>
                <a:gd name="T8" fmla="*/ 10 w 50"/>
                <a:gd name="T9" fmla="*/ 55 h 63"/>
                <a:gd name="T10" fmla="*/ 4 w 50"/>
                <a:gd name="T11" fmla="*/ 46 h 63"/>
                <a:gd name="T12" fmla="*/ 0 w 50"/>
                <a:gd name="T13" fmla="*/ 36 h 63"/>
                <a:gd name="T14" fmla="*/ 0 w 50"/>
                <a:gd name="T15" fmla="*/ 26 h 63"/>
                <a:gd name="T16" fmla="*/ 2 w 50"/>
                <a:gd name="T17" fmla="*/ 15 h 63"/>
                <a:gd name="T18" fmla="*/ 7 w 50"/>
                <a:gd name="T19" fmla="*/ 6 h 63"/>
                <a:gd name="T20" fmla="*/ 16 w 50"/>
                <a:gd name="T2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63">
                  <a:moveTo>
                    <a:pt x="50" y="59"/>
                  </a:moveTo>
                  <a:lnTo>
                    <a:pt x="40" y="63"/>
                  </a:lnTo>
                  <a:lnTo>
                    <a:pt x="29" y="63"/>
                  </a:lnTo>
                  <a:lnTo>
                    <a:pt x="19" y="61"/>
                  </a:lnTo>
                  <a:lnTo>
                    <a:pt x="10" y="55"/>
                  </a:lnTo>
                  <a:lnTo>
                    <a:pt x="4" y="46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2" y="15"/>
                  </a:lnTo>
                  <a:lnTo>
                    <a:pt x="7" y="6"/>
                  </a:lnTo>
                  <a:lnTo>
                    <a:pt x="16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7" name="Freeform 2244"/>
            <p:cNvSpPr>
              <a:spLocks/>
            </p:cNvSpPr>
            <p:nvPr/>
          </p:nvSpPr>
          <p:spPr bwMode="auto">
            <a:xfrm>
              <a:off x="8521" y="5050"/>
              <a:ext cx="12" cy="16"/>
            </a:xfrm>
            <a:custGeom>
              <a:avLst/>
              <a:gdLst>
                <a:gd name="T0" fmla="*/ 33 w 50"/>
                <a:gd name="T1" fmla="*/ 30 h 63"/>
                <a:gd name="T2" fmla="*/ 50 w 50"/>
                <a:gd name="T3" fmla="*/ 59 h 63"/>
                <a:gd name="T4" fmla="*/ 40 w 50"/>
                <a:gd name="T5" fmla="*/ 63 h 63"/>
                <a:gd name="T6" fmla="*/ 30 w 50"/>
                <a:gd name="T7" fmla="*/ 63 h 63"/>
                <a:gd name="T8" fmla="*/ 19 w 50"/>
                <a:gd name="T9" fmla="*/ 60 h 63"/>
                <a:gd name="T10" fmla="*/ 10 w 50"/>
                <a:gd name="T11" fmla="*/ 55 h 63"/>
                <a:gd name="T12" fmla="*/ 4 w 50"/>
                <a:gd name="T13" fmla="*/ 46 h 63"/>
                <a:gd name="T14" fmla="*/ 0 w 50"/>
                <a:gd name="T15" fmla="*/ 36 h 63"/>
                <a:gd name="T16" fmla="*/ 0 w 50"/>
                <a:gd name="T17" fmla="*/ 26 h 63"/>
                <a:gd name="T18" fmla="*/ 3 w 50"/>
                <a:gd name="T19" fmla="*/ 15 h 63"/>
                <a:gd name="T20" fmla="*/ 8 w 50"/>
                <a:gd name="T21" fmla="*/ 6 h 63"/>
                <a:gd name="T22" fmla="*/ 17 w 50"/>
                <a:gd name="T23" fmla="*/ 0 h 63"/>
                <a:gd name="T24" fmla="*/ 33 w 50"/>
                <a:gd name="T25" fmla="*/ 3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63">
                  <a:moveTo>
                    <a:pt x="33" y="30"/>
                  </a:moveTo>
                  <a:lnTo>
                    <a:pt x="50" y="59"/>
                  </a:lnTo>
                  <a:lnTo>
                    <a:pt x="40" y="63"/>
                  </a:lnTo>
                  <a:lnTo>
                    <a:pt x="30" y="63"/>
                  </a:lnTo>
                  <a:lnTo>
                    <a:pt x="19" y="60"/>
                  </a:lnTo>
                  <a:lnTo>
                    <a:pt x="10" y="55"/>
                  </a:lnTo>
                  <a:lnTo>
                    <a:pt x="4" y="46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3" y="15"/>
                  </a:lnTo>
                  <a:lnTo>
                    <a:pt x="8" y="6"/>
                  </a:lnTo>
                  <a:lnTo>
                    <a:pt x="17" y="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8" name="Freeform 2245"/>
            <p:cNvSpPr>
              <a:spLocks/>
            </p:cNvSpPr>
            <p:nvPr/>
          </p:nvSpPr>
          <p:spPr bwMode="auto">
            <a:xfrm>
              <a:off x="8521" y="5050"/>
              <a:ext cx="12" cy="16"/>
            </a:xfrm>
            <a:custGeom>
              <a:avLst/>
              <a:gdLst>
                <a:gd name="T0" fmla="*/ 50 w 50"/>
                <a:gd name="T1" fmla="*/ 59 h 63"/>
                <a:gd name="T2" fmla="*/ 40 w 50"/>
                <a:gd name="T3" fmla="*/ 63 h 63"/>
                <a:gd name="T4" fmla="*/ 30 w 50"/>
                <a:gd name="T5" fmla="*/ 63 h 63"/>
                <a:gd name="T6" fmla="*/ 19 w 50"/>
                <a:gd name="T7" fmla="*/ 60 h 63"/>
                <a:gd name="T8" fmla="*/ 10 w 50"/>
                <a:gd name="T9" fmla="*/ 55 h 63"/>
                <a:gd name="T10" fmla="*/ 4 w 50"/>
                <a:gd name="T11" fmla="*/ 46 h 63"/>
                <a:gd name="T12" fmla="*/ 0 w 50"/>
                <a:gd name="T13" fmla="*/ 36 h 63"/>
                <a:gd name="T14" fmla="*/ 0 w 50"/>
                <a:gd name="T15" fmla="*/ 26 h 63"/>
                <a:gd name="T16" fmla="*/ 3 w 50"/>
                <a:gd name="T17" fmla="*/ 15 h 63"/>
                <a:gd name="T18" fmla="*/ 8 w 50"/>
                <a:gd name="T19" fmla="*/ 6 h 63"/>
                <a:gd name="T20" fmla="*/ 17 w 50"/>
                <a:gd name="T2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63">
                  <a:moveTo>
                    <a:pt x="50" y="59"/>
                  </a:moveTo>
                  <a:lnTo>
                    <a:pt x="40" y="63"/>
                  </a:lnTo>
                  <a:lnTo>
                    <a:pt x="30" y="63"/>
                  </a:lnTo>
                  <a:lnTo>
                    <a:pt x="19" y="60"/>
                  </a:lnTo>
                  <a:lnTo>
                    <a:pt x="10" y="55"/>
                  </a:lnTo>
                  <a:lnTo>
                    <a:pt x="4" y="46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3" y="15"/>
                  </a:lnTo>
                  <a:lnTo>
                    <a:pt x="8" y="6"/>
                  </a:lnTo>
                  <a:lnTo>
                    <a:pt x="1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49" name="Freeform 2246"/>
            <p:cNvSpPr>
              <a:spLocks/>
            </p:cNvSpPr>
            <p:nvPr/>
          </p:nvSpPr>
          <p:spPr bwMode="auto">
            <a:xfrm>
              <a:off x="8525" y="4860"/>
              <a:ext cx="337" cy="205"/>
            </a:xfrm>
            <a:custGeom>
              <a:avLst/>
              <a:gdLst>
                <a:gd name="T0" fmla="*/ 0 w 1351"/>
                <a:gd name="T1" fmla="*/ 761 h 820"/>
                <a:gd name="T2" fmla="*/ 16 w 1351"/>
                <a:gd name="T3" fmla="*/ 791 h 820"/>
                <a:gd name="T4" fmla="*/ 33 w 1351"/>
                <a:gd name="T5" fmla="*/ 820 h 820"/>
                <a:gd name="T6" fmla="*/ 1351 w 1351"/>
                <a:gd name="T7" fmla="*/ 59 h 820"/>
                <a:gd name="T8" fmla="*/ 1334 w 1351"/>
                <a:gd name="T9" fmla="*/ 29 h 820"/>
                <a:gd name="T10" fmla="*/ 1317 w 1351"/>
                <a:gd name="T11" fmla="*/ 0 h 820"/>
                <a:gd name="T12" fmla="*/ 0 w 1351"/>
                <a:gd name="T13" fmla="*/ 76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1" h="820">
                  <a:moveTo>
                    <a:pt x="0" y="761"/>
                  </a:moveTo>
                  <a:lnTo>
                    <a:pt x="16" y="791"/>
                  </a:lnTo>
                  <a:lnTo>
                    <a:pt x="33" y="820"/>
                  </a:lnTo>
                  <a:lnTo>
                    <a:pt x="1351" y="59"/>
                  </a:lnTo>
                  <a:lnTo>
                    <a:pt x="1334" y="29"/>
                  </a:lnTo>
                  <a:lnTo>
                    <a:pt x="1317" y="0"/>
                  </a:lnTo>
                  <a:lnTo>
                    <a:pt x="0" y="7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0" name="Freeform 2247"/>
            <p:cNvSpPr>
              <a:spLocks/>
            </p:cNvSpPr>
            <p:nvPr/>
          </p:nvSpPr>
          <p:spPr bwMode="auto">
            <a:xfrm>
              <a:off x="8525" y="4860"/>
              <a:ext cx="337" cy="205"/>
            </a:xfrm>
            <a:custGeom>
              <a:avLst/>
              <a:gdLst>
                <a:gd name="T0" fmla="*/ 0 w 1351"/>
                <a:gd name="T1" fmla="*/ 761 h 820"/>
                <a:gd name="T2" fmla="*/ 16 w 1351"/>
                <a:gd name="T3" fmla="*/ 791 h 820"/>
                <a:gd name="T4" fmla="*/ 33 w 1351"/>
                <a:gd name="T5" fmla="*/ 820 h 820"/>
                <a:gd name="T6" fmla="*/ 1351 w 1351"/>
                <a:gd name="T7" fmla="*/ 59 h 820"/>
                <a:gd name="T8" fmla="*/ 1334 w 1351"/>
                <a:gd name="T9" fmla="*/ 29 h 820"/>
                <a:gd name="T10" fmla="*/ 1317 w 1351"/>
                <a:gd name="T11" fmla="*/ 0 h 820"/>
                <a:gd name="T12" fmla="*/ 0 w 1351"/>
                <a:gd name="T13" fmla="*/ 76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1" h="820">
                  <a:moveTo>
                    <a:pt x="0" y="761"/>
                  </a:moveTo>
                  <a:lnTo>
                    <a:pt x="16" y="791"/>
                  </a:lnTo>
                  <a:lnTo>
                    <a:pt x="33" y="820"/>
                  </a:lnTo>
                  <a:lnTo>
                    <a:pt x="1351" y="59"/>
                  </a:lnTo>
                  <a:lnTo>
                    <a:pt x="1334" y="29"/>
                  </a:lnTo>
                  <a:lnTo>
                    <a:pt x="1317" y="0"/>
                  </a:lnTo>
                  <a:lnTo>
                    <a:pt x="0" y="761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1" name="Freeform 2248"/>
            <p:cNvSpPr>
              <a:spLocks/>
            </p:cNvSpPr>
            <p:nvPr/>
          </p:nvSpPr>
          <p:spPr bwMode="auto">
            <a:xfrm>
              <a:off x="8854" y="4859"/>
              <a:ext cx="13" cy="15"/>
            </a:xfrm>
            <a:custGeom>
              <a:avLst/>
              <a:gdLst>
                <a:gd name="T0" fmla="*/ 17 w 51"/>
                <a:gd name="T1" fmla="*/ 33 h 63"/>
                <a:gd name="T2" fmla="*/ 0 w 51"/>
                <a:gd name="T3" fmla="*/ 4 h 63"/>
                <a:gd name="T4" fmla="*/ 11 w 51"/>
                <a:gd name="T5" fmla="*/ 0 h 63"/>
                <a:gd name="T6" fmla="*/ 21 w 51"/>
                <a:gd name="T7" fmla="*/ 0 h 63"/>
                <a:gd name="T8" fmla="*/ 31 w 51"/>
                <a:gd name="T9" fmla="*/ 2 h 63"/>
                <a:gd name="T10" fmla="*/ 40 w 51"/>
                <a:gd name="T11" fmla="*/ 7 h 63"/>
                <a:gd name="T12" fmla="*/ 47 w 51"/>
                <a:gd name="T13" fmla="*/ 17 h 63"/>
                <a:gd name="T14" fmla="*/ 51 w 51"/>
                <a:gd name="T15" fmla="*/ 27 h 63"/>
                <a:gd name="T16" fmla="*/ 51 w 51"/>
                <a:gd name="T17" fmla="*/ 37 h 63"/>
                <a:gd name="T18" fmla="*/ 48 w 51"/>
                <a:gd name="T19" fmla="*/ 47 h 63"/>
                <a:gd name="T20" fmla="*/ 43 w 51"/>
                <a:gd name="T21" fmla="*/ 57 h 63"/>
                <a:gd name="T22" fmla="*/ 34 w 51"/>
                <a:gd name="T23" fmla="*/ 63 h 63"/>
                <a:gd name="T24" fmla="*/ 17 w 51"/>
                <a:gd name="T25" fmla="*/ 3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63">
                  <a:moveTo>
                    <a:pt x="17" y="33"/>
                  </a:moveTo>
                  <a:lnTo>
                    <a:pt x="0" y="4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1" y="2"/>
                  </a:lnTo>
                  <a:lnTo>
                    <a:pt x="40" y="7"/>
                  </a:lnTo>
                  <a:lnTo>
                    <a:pt x="47" y="17"/>
                  </a:lnTo>
                  <a:lnTo>
                    <a:pt x="51" y="27"/>
                  </a:lnTo>
                  <a:lnTo>
                    <a:pt x="51" y="37"/>
                  </a:lnTo>
                  <a:lnTo>
                    <a:pt x="48" y="47"/>
                  </a:lnTo>
                  <a:lnTo>
                    <a:pt x="43" y="57"/>
                  </a:lnTo>
                  <a:lnTo>
                    <a:pt x="34" y="63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2" name="Freeform 2249"/>
            <p:cNvSpPr>
              <a:spLocks/>
            </p:cNvSpPr>
            <p:nvPr/>
          </p:nvSpPr>
          <p:spPr bwMode="auto">
            <a:xfrm>
              <a:off x="8854" y="4859"/>
              <a:ext cx="13" cy="15"/>
            </a:xfrm>
            <a:custGeom>
              <a:avLst/>
              <a:gdLst>
                <a:gd name="T0" fmla="*/ 0 w 51"/>
                <a:gd name="T1" fmla="*/ 4 h 63"/>
                <a:gd name="T2" fmla="*/ 11 w 51"/>
                <a:gd name="T3" fmla="*/ 0 h 63"/>
                <a:gd name="T4" fmla="*/ 21 w 51"/>
                <a:gd name="T5" fmla="*/ 0 h 63"/>
                <a:gd name="T6" fmla="*/ 31 w 51"/>
                <a:gd name="T7" fmla="*/ 2 h 63"/>
                <a:gd name="T8" fmla="*/ 40 w 51"/>
                <a:gd name="T9" fmla="*/ 7 h 63"/>
                <a:gd name="T10" fmla="*/ 47 w 51"/>
                <a:gd name="T11" fmla="*/ 17 h 63"/>
                <a:gd name="T12" fmla="*/ 51 w 51"/>
                <a:gd name="T13" fmla="*/ 27 h 63"/>
                <a:gd name="T14" fmla="*/ 51 w 51"/>
                <a:gd name="T15" fmla="*/ 37 h 63"/>
                <a:gd name="T16" fmla="*/ 48 w 51"/>
                <a:gd name="T17" fmla="*/ 47 h 63"/>
                <a:gd name="T18" fmla="*/ 43 w 51"/>
                <a:gd name="T19" fmla="*/ 57 h 63"/>
                <a:gd name="T20" fmla="*/ 34 w 51"/>
                <a:gd name="T2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3">
                  <a:moveTo>
                    <a:pt x="0" y="4"/>
                  </a:moveTo>
                  <a:lnTo>
                    <a:pt x="11" y="0"/>
                  </a:lnTo>
                  <a:lnTo>
                    <a:pt x="21" y="0"/>
                  </a:lnTo>
                  <a:lnTo>
                    <a:pt x="31" y="2"/>
                  </a:lnTo>
                  <a:lnTo>
                    <a:pt x="40" y="7"/>
                  </a:lnTo>
                  <a:lnTo>
                    <a:pt x="47" y="17"/>
                  </a:lnTo>
                  <a:lnTo>
                    <a:pt x="51" y="27"/>
                  </a:lnTo>
                  <a:lnTo>
                    <a:pt x="51" y="37"/>
                  </a:lnTo>
                  <a:lnTo>
                    <a:pt x="48" y="47"/>
                  </a:lnTo>
                  <a:lnTo>
                    <a:pt x="43" y="57"/>
                  </a:lnTo>
                  <a:lnTo>
                    <a:pt x="34" y="6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3" name="Freeform 2250"/>
            <p:cNvSpPr>
              <a:spLocks/>
            </p:cNvSpPr>
            <p:nvPr/>
          </p:nvSpPr>
          <p:spPr bwMode="auto">
            <a:xfrm>
              <a:off x="8521" y="5050"/>
              <a:ext cx="12" cy="16"/>
            </a:xfrm>
            <a:custGeom>
              <a:avLst/>
              <a:gdLst>
                <a:gd name="T0" fmla="*/ 33 w 50"/>
                <a:gd name="T1" fmla="*/ 30 h 63"/>
                <a:gd name="T2" fmla="*/ 50 w 50"/>
                <a:gd name="T3" fmla="*/ 59 h 63"/>
                <a:gd name="T4" fmla="*/ 40 w 50"/>
                <a:gd name="T5" fmla="*/ 63 h 63"/>
                <a:gd name="T6" fmla="*/ 30 w 50"/>
                <a:gd name="T7" fmla="*/ 63 h 63"/>
                <a:gd name="T8" fmla="*/ 19 w 50"/>
                <a:gd name="T9" fmla="*/ 60 h 63"/>
                <a:gd name="T10" fmla="*/ 10 w 50"/>
                <a:gd name="T11" fmla="*/ 55 h 63"/>
                <a:gd name="T12" fmla="*/ 4 w 50"/>
                <a:gd name="T13" fmla="*/ 46 h 63"/>
                <a:gd name="T14" fmla="*/ 0 w 50"/>
                <a:gd name="T15" fmla="*/ 36 h 63"/>
                <a:gd name="T16" fmla="*/ 0 w 50"/>
                <a:gd name="T17" fmla="*/ 26 h 63"/>
                <a:gd name="T18" fmla="*/ 3 w 50"/>
                <a:gd name="T19" fmla="*/ 15 h 63"/>
                <a:gd name="T20" fmla="*/ 8 w 50"/>
                <a:gd name="T21" fmla="*/ 6 h 63"/>
                <a:gd name="T22" fmla="*/ 17 w 50"/>
                <a:gd name="T23" fmla="*/ 0 h 63"/>
                <a:gd name="T24" fmla="*/ 33 w 50"/>
                <a:gd name="T25" fmla="*/ 3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63">
                  <a:moveTo>
                    <a:pt x="33" y="30"/>
                  </a:moveTo>
                  <a:lnTo>
                    <a:pt x="50" y="59"/>
                  </a:lnTo>
                  <a:lnTo>
                    <a:pt x="40" y="63"/>
                  </a:lnTo>
                  <a:lnTo>
                    <a:pt x="30" y="63"/>
                  </a:lnTo>
                  <a:lnTo>
                    <a:pt x="19" y="60"/>
                  </a:lnTo>
                  <a:lnTo>
                    <a:pt x="10" y="55"/>
                  </a:lnTo>
                  <a:lnTo>
                    <a:pt x="4" y="46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3" y="15"/>
                  </a:lnTo>
                  <a:lnTo>
                    <a:pt x="8" y="6"/>
                  </a:lnTo>
                  <a:lnTo>
                    <a:pt x="17" y="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4" name="Freeform 2251"/>
            <p:cNvSpPr>
              <a:spLocks/>
            </p:cNvSpPr>
            <p:nvPr/>
          </p:nvSpPr>
          <p:spPr bwMode="auto">
            <a:xfrm>
              <a:off x="8521" y="5050"/>
              <a:ext cx="12" cy="16"/>
            </a:xfrm>
            <a:custGeom>
              <a:avLst/>
              <a:gdLst>
                <a:gd name="T0" fmla="*/ 50 w 50"/>
                <a:gd name="T1" fmla="*/ 59 h 63"/>
                <a:gd name="T2" fmla="*/ 40 w 50"/>
                <a:gd name="T3" fmla="*/ 63 h 63"/>
                <a:gd name="T4" fmla="*/ 30 w 50"/>
                <a:gd name="T5" fmla="*/ 63 h 63"/>
                <a:gd name="T6" fmla="*/ 19 w 50"/>
                <a:gd name="T7" fmla="*/ 60 h 63"/>
                <a:gd name="T8" fmla="*/ 10 w 50"/>
                <a:gd name="T9" fmla="*/ 55 h 63"/>
                <a:gd name="T10" fmla="*/ 4 w 50"/>
                <a:gd name="T11" fmla="*/ 46 h 63"/>
                <a:gd name="T12" fmla="*/ 0 w 50"/>
                <a:gd name="T13" fmla="*/ 36 h 63"/>
                <a:gd name="T14" fmla="*/ 0 w 50"/>
                <a:gd name="T15" fmla="*/ 26 h 63"/>
                <a:gd name="T16" fmla="*/ 3 w 50"/>
                <a:gd name="T17" fmla="*/ 15 h 63"/>
                <a:gd name="T18" fmla="*/ 8 w 50"/>
                <a:gd name="T19" fmla="*/ 6 h 63"/>
                <a:gd name="T20" fmla="*/ 17 w 50"/>
                <a:gd name="T2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63">
                  <a:moveTo>
                    <a:pt x="50" y="59"/>
                  </a:moveTo>
                  <a:lnTo>
                    <a:pt x="40" y="63"/>
                  </a:lnTo>
                  <a:lnTo>
                    <a:pt x="30" y="63"/>
                  </a:lnTo>
                  <a:lnTo>
                    <a:pt x="19" y="60"/>
                  </a:lnTo>
                  <a:lnTo>
                    <a:pt x="10" y="55"/>
                  </a:lnTo>
                  <a:lnTo>
                    <a:pt x="4" y="46"/>
                  </a:lnTo>
                  <a:lnTo>
                    <a:pt x="0" y="36"/>
                  </a:lnTo>
                  <a:lnTo>
                    <a:pt x="0" y="26"/>
                  </a:lnTo>
                  <a:lnTo>
                    <a:pt x="3" y="15"/>
                  </a:lnTo>
                  <a:lnTo>
                    <a:pt x="8" y="6"/>
                  </a:lnTo>
                  <a:lnTo>
                    <a:pt x="1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5" name="Freeform 2252"/>
            <p:cNvSpPr>
              <a:spLocks/>
            </p:cNvSpPr>
            <p:nvPr/>
          </p:nvSpPr>
          <p:spPr bwMode="auto">
            <a:xfrm>
              <a:off x="8525" y="4860"/>
              <a:ext cx="337" cy="205"/>
            </a:xfrm>
            <a:custGeom>
              <a:avLst/>
              <a:gdLst>
                <a:gd name="T0" fmla="*/ 0 w 1351"/>
                <a:gd name="T1" fmla="*/ 761 h 820"/>
                <a:gd name="T2" fmla="*/ 16 w 1351"/>
                <a:gd name="T3" fmla="*/ 791 h 820"/>
                <a:gd name="T4" fmla="*/ 33 w 1351"/>
                <a:gd name="T5" fmla="*/ 820 h 820"/>
                <a:gd name="T6" fmla="*/ 1351 w 1351"/>
                <a:gd name="T7" fmla="*/ 59 h 820"/>
                <a:gd name="T8" fmla="*/ 1334 w 1351"/>
                <a:gd name="T9" fmla="*/ 29 h 820"/>
                <a:gd name="T10" fmla="*/ 1317 w 1351"/>
                <a:gd name="T11" fmla="*/ 0 h 820"/>
                <a:gd name="T12" fmla="*/ 0 w 1351"/>
                <a:gd name="T13" fmla="*/ 76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1" h="820">
                  <a:moveTo>
                    <a:pt x="0" y="761"/>
                  </a:moveTo>
                  <a:lnTo>
                    <a:pt x="16" y="791"/>
                  </a:lnTo>
                  <a:lnTo>
                    <a:pt x="33" y="820"/>
                  </a:lnTo>
                  <a:lnTo>
                    <a:pt x="1351" y="59"/>
                  </a:lnTo>
                  <a:lnTo>
                    <a:pt x="1334" y="29"/>
                  </a:lnTo>
                  <a:lnTo>
                    <a:pt x="1317" y="0"/>
                  </a:lnTo>
                  <a:lnTo>
                    <a:pt x="0" y="7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6" name="Freeform 2253"/>
            <p:cNvSpPr>
              <a:spLocks/>
            </p:cNvSpPr>
            <p:nvPr/>
          </p:nvSpPr>
          <p:spPr bwMode="auto">
            <a:xfrm>
              <a:off x="8525" y="4860"/>
              <a:ext cx="337" cy="205"/>
            </a:xfrm>
            <a:custGeom>
              <a:avLst/>
              <a:gdLst>
                <a:gd name="T0" fmla="*/ 0 w 1351"/>
                <a:gd name="T1" fmla="*/ 761 h 820"/>
                <a:gd name="T2" fmla="*/ 16 w 1351"/>
                <a:gd name="T3" fmla="*/ 791 h 820"/>
                <a:gd name="T4" fmla="*/ 33 w 1351"/>
                <a:gd name="T5" fmla="*/ 820 h 820"/>
                <a:gd name="T6" fmla="*/ 1351 w 1351"/>
                <a:gd name="T7" fmla="*/ 59 h 820"/>
                <a:gd name="T8" fmla="*/ 1334 w 1351"/>
                <a:gd name="T9" fmla="*/ 29 h 820"/>
                <a:gd name="T10" fmla="*/ 1317 w 1351"/>
                <a:gd name="T11" fmla="*/ 0 h 820"/>
                <a:gd name="T12" fmla="*/ 0 w 1351"/>
                <a:gd name="T13" fmla="*/ 761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51" h="820">
                  <a:moveTo>
                    <a:pt x="0" y="761"/>
                  </a:moveTo>
                  <a:lnTo>
                    <a:pt x="16" y="791"/>
                  </a:lnTo>
                  <a:lnTo>
                    <a:pt x="33" y="820"/>
                  </a:lnTo>
                  <a:lnTo>
                    <a:pt x="1351" y="59"/>
                  </a:lnTo>
                  <a:lnTo>
                    <a:pt x="1334" y="29"/>
                  </a:lnTo>
                  <a:lnTo>
                    <a:pt x="1317" y="0"/>
                  </a:lnTo>
                  <a:lnTo>
                    <a:pt x="0" y="761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7" name="Freeform 2254"/>
            <p:cNvSpPr>
              <a:spLocks/>
            </p:cNvSpPr>
            <p:nvPr/>
          </p:nvSpPr>
          <p:spPr bwMode="auto">
            <a:xfrm>
              <a:off x="8854" y="4859"/>
              <a:ext cx="13" cy="15"/>
            </a:xfrm>
            <a:custGeom>
              <a:avLst/>
              <a:gdLst>
                <a:gd name="T0" fmla="*/ 17 w 51"/>
                <a:gd name="T1" fmla="*/ 33 h 63"/>
                <a:gd name="T2" fmla="*/ 0 w 51"/>
                <a:gd name="T3" fmla="*/ 4 h 63"/>
                <a:gd name="T4" fmla="*/ 11 w 51"/>
                <a:gd name="T5" fmla="*/ 0 h 63"/>
                <a:gd name="T6" fmla="*/ 21 w 51"/>
                <a:gd name="T7" fmla="*/ 0 h 63"/>
                <a:gd name="T8" fmla="*/ 31 w 51"/>
                <a:gd name="T9" fmla="*/ 2 h 63"/>
                <a:gd name="T10" fmla="*/ 40 w 51"/>
                <a:gd name="T11" fmla="*/ 7 h 63"/>
                <a:gd name="T12" fmla="*/ 47 w 51"/>
                <a:gd name="T13" fmla="*/ 17 h 63"/>
                <a:gd name="T14" fmla="*/ 51 w 51"/>
                <a:gd name="T15" fmla="*/ 27 h 63"/>
                <a:gd name="T16" fmla="*/ 51 w 51"/>
                <a:gd name="T17" fmla="*/ 37 h 63"/>
                <a:gd name="T18" fmla="*/ 48 w 51"/>
                <a:gd name="T19" fmla="*/ 47 h 63"/>
                <a:gd name="T20" fmla="*/ 43 w 51"/>
                <a:gd name="T21" fmla="*/ 57 h 63"/>
                <a:gd name="T22" fmla="*/ 34 w 51"/>
                <a:gd name="T23" fmla="*/ 63 h 63"/>
                <a:gd name="T24" fmla="*/ 17 w 51"/>
                <a:gd name="T25" fmla="*/ 3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63">
                  <a:moveTo>
                    <a:pt x="17" y="33"/>
                  </a:moveTo>
                  <a:lnTo>
                    <a:pt x="0" y="4"/>
                  </a:lnTo>
                  <a:lnTo>
                    <a:pt x="11" y="0"/>
                  </a:lnTo>
                  <a:lnTo>
                    <a:pt x="21" y="0"/>
                  </a:lnTo>
                  <a:lnTo>
                    <a:pt x="31" y="2"/>
                  </a:lnTo>
                  <a:lnTo>
                    <a:pt x="40" y="7"/>
                  </a:lnTo>
                  <a:lnTo>
                    <a:pt x="47" y="17"/>
                  </a:lnTo>
                  <a:lnTo>
                    <a:pt x="51" y="27"/>
                  </a:lnTo>
                  <a:lnTo>
                    <a:pt x="51" y="37"/>
                  </a:lnTo>
                  <a:lnTo>
                    <a:pt x="48" y="47"/>
                  </a:lnTo>
                  <a:lnTo>
                    <a:pt x="43" y="57"/>
                  </a:lnTo>
                  <a:lnTo>
                    <a:pt x="34" y="63"/>
                  </a:lnTo>
                  <a:lnTo>
                    <a:pt x="17" y="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8" name="Freeform 2255"/>
            <p:cNvSpPr>
              <a:spLocks/>
            </p:cNvSpPr>
            <p:nvPr/>
          </p:nvSpPr>
          <p:spPr bwMode="auto">
            <a:xfrm>
              <a:off x="8854" y="4859"/>
              <a:ext cx="13" cy="15"/>
            </a:xfrm>
            <a:custGeom>
              <a:avLst/>
              <a:gdLst>
                <a:gd name="T0" fmla="*/ 0 w 51"/>
                <a:gd name="T1" fmla="*/ 4 h 63"/>
                <a:gd name="T2" fmla="*/ 11 w 51"/>
                <a:gd name="T3" fmla="*/ 0 h 63"/>
                <a:gd name="T4" fmla="*/ 21 w 51"/>
                <a:gd name="T5" fmla="*/ 0 h 63"/>
                <a:gd name="T6" fmla="*/ 31 w 51"/>
                <a:gd name="T7" fmla="*/ 2 h 63"/>
                <a:gd name="T8" fmla="*/ 40 w 51"/>
                <a:gd name="T9" fmla="*/ 7 h 63"/>
                <a:gd name="T10" fmla="*/ 47 w 51"/>
                <a:gd name="T11" fmla="*/ 17 h 63"/>
                <a:gd name="T12" fmla="*/ 51 w 51"/>
                <a:gd name="T13" fmla="*/ 27 h 63"/>
                <a:gd name="T14" fmla="*/ 51 w 51"/>
                <a:gd name="T15" fmla="*/ 37 h 63"/>
                <a:gd name="T16" fmla="*/ 48 w 51"/>
                <a:gd name="T17" fmla="*/ 47 h 63"/>
                <a:gd name="T18" fmla="*/ 43 w 51"/>
                <a:gd name="T19" fmla="*/ 57 h 63"/>
                <a:gd name="T20" fmla="*/ 34 w 51"/>
                <a:gd name="T2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3">
                  <a:moveTo>
                    <a:pt x="0" y="4"/>
                  </a:moveTo>
                  <a:lnTo>
                    <a:pt x="11" y="0"/>
                  </a:lnTo>
                  <a:lnTo>
                    <a:pt x="21" y="0"/>
                  </a:lnTo>
                  <a:lnTo>
                    <a:pt x="31" y="2"/>
                  </a:lnTo>
                  <a:lnTo>
                    <a:pt x="40" y="7"/>
                  </a:lnTo>
                  <a:lnTo>
                    <a:pt x="47" y="17"/>
                  </a:lnTo>
                  <a:lnTo>
                    <a:pt x="51" y="27"/>
                  </a:lnTo>
                  <a:lnTo>
                    <a:pt x="51" y="37"/>
                  </a:lnTo>
                  <a:lnTo>
                    <a:pt x="48" y="47"/>
                  </a:lnTo>
                  <a:lnTo>
                    <a:pt x="43" y="57"/>
                  </a:lnTo>
                  <a:lnTo>
                    <a:pt x="34" y="6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59" name="Freeform 2256"/>
            <p:cNvSpPr>
              <a:spLocks/>
            </p:cNvSpPr>
            <p:nvPr/>
          </p:nvSpPr>
          <p:spPr bwMode="auto">
            <a:xfrm>
              <a:off x="8607" y="5001"/>
              <a:ext cx="13" cy="16"/>
            </a:xfrm>
            <a:custGeom>
              <a:avLst/>
              <a:gdLst>
                <a:gd name="T0" fmla="*/ 17 w 51"/>
                <a:gd name="T1" fmla="*/ 34 h 63"/>
                <a:gd name="T2" fmla="*/ 0 w 51"/>
                <a:gd name="T3" fmla="*/ 4 h 63"/>
                <a:gd name="T4" fmla="*/ 9 w 51"/>
                <a:gd name="T5" fmla="*/ 0 h 63"/>
                <a:gd name="T6" fmla="*/ 21 w 51"/>
                <a:gd name="T7" fmla="*/ 0 h 63"/>
                <a:gd name="T8" fmla="*/ 31 w 51"/>
                <a:gd name="T9" fmla="*/ 3 h 63"/>
                <a:gd name="T10" fmla="*/ 40 w 51"/>
                <a:gd name="T11" fmla="*/ 8 h 63"/>
                <a:gd name="T12" fmla="*/ 47 w 51"/>
                <a:gd name="T13" fmla="*/ 17 h 63"/>
                <a:gd name="T14" fmla="*/ 51 w 51"/>
                <a:gd name="T15" fmla="*/ 26 h 63"/>
                <a:gd name="T16" fmla="*/ 51 w 51"/>
                <a:gd name="T17" fmla="*/ 37 h 63"/>
                <a:gd name="T18" fmla="*/ 48 w 51"/>
                <a:gd name="T19" fmla="*/ 48 h 63"/>
                <a:gd name="T20" fmla="*/ 43 w 51"/>
                <a:gd name="T21" fmla="*/ 57 h 63"/>
                <a:gd name="T22" fmla="*/ 34 w 51"/>
                <a:gd name="T23" fmla="*/ 63 h 63"/>
                <a:gd name="T24" fmla="*/ 17 w 51"/>
                <a:gd name="T25" fmla="*/ 3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63">
                  <a:moveTo>
                    <a:pt x="17" y="3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21" y="0"/>
                  </a:lnTo>
                  <a:lnTo>
                    <a:pt x="31" y="3"/>
                  </a:lnTo>
                  <a:lnTo>
                    <a:pt x="40" y="8"/>
                  </a:lnTo>
                  <a:lnTo>
                    <a:pt x="47" y="17"/>
                  </a:lnTo>
                  <a:lnTo>
                    <a:pt x="51" y="26"/>
                  </a:lnTo>
                  <a:lnTo>
                    <a:pt x="51" y="37"/>
                  </a:lnTo>
                  <a:lnTo>
                    <a:pt x="48" y="48"/>
                  </a:lnTo>
                  <a:lnTo>
                    <a:pt x="43" y="57"/>
                  </a:lnTo>
                  <a:lnTo>
                    <a:pt x="34" y="63"/>
                  </a:lnTo>
                  <a:lnTo>
                    <a:pt x="17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0" name="Freeform 2257"/>
            <p:cNvSpPr>
              <a:spLocks/>
            </p:cNvSpPr>
            <p:nvPr/>
          </p:nvSpPr>
          <p:spPr bwMode="auto">
            <a:xfrm>
              <a:off x="8607" y="5001"/>
              <a:ext cx="13" cy="16"/>
            </a:xfrm>
            <a:custGeom>
              <a:avLst/>
              <a:gdLst>
                <a:gd name="T0" fmla="*/ 0 w 51"/>
                <a:gd name="T1" fmla="*/ 4 h 63"/>
                <a:gd name="T2" fmla="*/ 9 w 51"/>
                <a:gd name="T3" fmla="*/ 0 h 63"/>
                <a:gd name="T4" fmla="*/ 21 w 51"/>
                <a:gd name="T5" fmla="*/ 0 h 63"/>
                <a:gd name="T6" fmla="*/ 31 w 51"/>
                <a:gd name="T7" fmla="*/ 3 h 63"/>
                <a:gd name="T8" fmla="*/ 40 w 51"/>
                <a:gd name="T9" fmla="*/ 8 h 63"/>
                <a:gd name="T10" fmla="*/ 47 w 51"/>
                <a:gd name="T11" fmla="*/ 17 h 63"/>
                <a:gd name="T12" fmla="*/ 51 w 51"/>
                <a:gd name="T13" fmla="*/ 26 h 63"/>
                <a:gd name="T14" fmla="*/ 51 w 51"/>
                <a:gd name="T15" fmla="*/ 37 h 63"/>
                <a:gd name="T16" fmla="*/ 48 w 51"/>
                <a:gd name="T17" fmla="*/ 48 h 63"/>
                <a:gd name="T18" fmla="*/ 43 w 51"/>
                <a:gd name="T19" fmla="*/ 57 h 63"/>
                <a:gd name="T20" fmla="*/ 34 w 51"/>
                <a:gd name="T21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3">
                  <a:moveTo>
                    <a:pt x="0" y="4"/>
                  </a:moveTo>
                  <a:lnTo>
                    <a:pt x="9" y="0"/>
                  </a:lnTo>
                  <a:lnTo>
                    <a:pt x="21" y="0"/>
                  </a:lnTo>
                  <a:lnTo>
                    <a:pt x="31" y="3"/>
                  </a:lnTo>
                  <a:lnTo>
                    <a:pt x="40" y="8"/>
                  </a:lnTo>
                  <a:lnTo>
                    <a:pt x="47" y="17"/>
                  </a:lnTo>
                  <a:lnTo>
                    <a:pt x="51" y="26"/>
                  </a:lnTo>
                  <a:lnTo>
                    <a:pt x="51" y="37"/>
                  </a:lnTo>
                  <a:lnTo>
                    <a:pt x="48" y="48"/>
                  </a:lnTo>
                  <a:lnTo>
                    <a:pt x="43" y="57"/>
                  </a:lnTo>
                  <a:lnTo>
                    <a:pt x="34" y="63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1" name="Freeform 2258"/>
            <p:cNvSpPr>
              <a:spLocks/>
            </p:cNvSpPr>
            <p:nvPr/>
          </p:nvSpPr>
          <p:spPr bwMode="auto">
            <a:xfrm>
              <a:off x="8525" y="5002"/>
              <a:ext cx="90" cy="63"/>
            </a:xfrm>
            <a:custGeom>
              <a:avLst/>
              <a:gdLst>
                <a:gd name="T0" fmla="*/ 363 w 363"/>
                <a:gd name="T1" fmla="*/ 59 h 250"/>
                <a:gd name="T2" fmla="*/ 346 w 363"/>
                <a:gd name="T3" fmla="*/ 30 h 250"/>
                <a:gd name="T4" fmla="*/ 329 w 363"/>
                <a:gd name="T5" fmla="*/ 0 h 250"/>
                <a:gd name="T6" fmla="*/ 0 w 363"/>
                <a:gd name="T7" fmla="*/ 191 h 250"/>
                <a:gd name="T8" fmla="*/ 16 w 363"/>
                <a:gd name="T9" fmla="*/ 221 h 250"/>
                <a:gd name="T10" fmla="*/ 33 w 363"/>
                <a:gd name="T11" fmla="*/ 250 h 250"/>
                <a:gd name="T12" fmla="*/ 363 w 363"/>
                <a:gd name="T13" fmla="*/ 5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50">
                  <a:moveTo>
                    <a:pt x="363" y="59"/>
                  </a:moveTo>
                  <a:lnTo>
                    <a:pt x="346" y="30"/>
                  </a:lnTo>
                  <a:lnTo>
                    <a:pt x="329" y="0"/>
                  </a:lnTo>
                  <a:lnTo>
                    <a:pt x="0" y="191"/>
                  </a:lnTo>
                  <a:lnTo>
                    <a:pt x="16" y="221"/>
                  </a:lnTo>
                  <a:lnTo>
                    <a:pt x="33" y="250"/>
                  </a:lnTo>
                  <a:lnTo>
                    <a:pt x="363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2" name="Freeform 2259"/>
            <p:cNvSpPr>
              <a:spLocks/>
            </p:cNvSpPr>
            <p:nvPr/>
          </p:nvSpPr>
          <p:spPr bwMode="auto">
            <a:xfrm>
              <a:off x="8525" y="5002"/>
              <a:ext cx="90" cy="63"/>
            </a:xfrm>
            <a:custGeom>
              <a:avLst/>
              <a:gdLst>
                <a:gd name="T0" fmla="*/ 363 w 363"/>
                <a:gd name="T1" fmla="*/ 59 h 250"/>
                <a:gd name="T2" fmla="*/ 346 w 363"/>
                <a:gd name="T3" fmla="*/ 30 h 250"/>
                <a:gd name="T4" fmla="*/ 329 w 363"/>
                <a:gd name="T5" fmla="*/ 0 h 250"/>
                <a:gd name="T6" fmla="*/ 0 w 363"/>
                <a:gd name="T7" fmla="*/ 191 h 250"/>
                <a:gd name="T8" fmla="*/ 16 w 363"/>
                <a:gd name="T9" fmla="*/ 221 h 250"/>
                <a:gd name="T10" fmla="*/ 33 w 363"/>
                <a:gd name="T11" fmla="*/ 250 h 250"/>
                <a:gd name="T12" fmla="*/ 363 w 363"/>
                <a:gd name="T13" fmla="*/ 59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3" h="250">
                  <a:moveTo>
                    <a:pt x="363" y="59"/>
                  </a:moveTo>
                  <a:lnTo>
                    <a:pt x="346" y="30"/>
                  </a:lnTo>
                  <a:lnTo>
                    <a:pt x="329" y="0"/>
                  </a:lnTo>
                  <a:lnTo>
                    <a:pt x="0" y="191"/>
                  </a:lnTo>
                  <a:lnTo>
                    <a:pt x="16" y="221"/>
                  </a:lnTo>
                  <a:lnTo>
                    <a:pt x="33" y="250"/>
                  </a:lnTo>
                  <a:lnTo>
                    <a:pt x="363" y="59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3" name="Freeform 2260"/>
            <p:cNvSpPr>
              <a:spLocks/>
            </p:cNvSpPr>
            <p:nvPr/>
          </p:nvSpPr>
          <p:spPr bwMode="auto">
            <a:xfrm>
              <a:off x="8521" y="5050"/>
              <a:ext cx="12" cy="16"/>
            </a:xfrm>
            <a:custGeom>
              <a:avLst/>
              <a:gdLst>
                <a:gd name="T0" fmla="*/ 33 w 50"/>
                <a:gd name="T1" fmla="*/ 30 h 63"/>
                <a:gd name="T2" fmla="*/ 50 w 50"/>
                <a:gd name="T3" fmla="*/ 59 h 63"/>
                <a:gd name="T4" fmla="*/ 41 w 50"/>
                <a:gd name="T5" fmla="*/ 63 h 63"/>
                <a:gd name="T6" fmla="*/ 30 w 50"/>
                <a:gd name="T7" fmla="*/ 63 h 63"/>
                <a:gd name="T8" fmla="*/ 19 w 50"/>
                <a:gd name="T9" fmla="*/ 60 h 63"/>
                <a:gd name="T10" fmla="*/ 10 w 50"/>
                <a:gd name="T11" fmla="*/ 55 h 63"/>
                <a:gd name="T12" fmla="*/ 4 w 50"/>
                <a:gd name="T13" fmla="*/ 46 h 63"/>
                <a:gd name="T14" fmla="*/ 0 w 50"/>
                <a:gd name="T15" fmla="*/ 37 h 63"/>
                <a:gd name="T16" fmla="*/ 0 w 50"/>
                <a:gd name="T17" fmla="*/ 26 h 63"/>
                <a:gd name="T18" fmla="*/ 3 w 50"/>
                <a:gd name="T19" fmla="*/ 15 h 63"/>
                <a:gd name="T20" fmla="*/ 8 w 50"/>
                <a:gd name="T21" fmla="*/ 6 h 63"/>
                <a:gd name="T22" fmla="*/ 17 w 50"/>
                <a:gd name="T23" fmla="*/ 0 h 63"/>
                <a:gd name="T24" fmla="*/ 33 w 50"/>
                <a:gd name="T25" fmla="*/ 3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" h="63">
                  <a:moveTo>
                    <a:pt x="33" y="30"/>
                  </a:moveTo>
                  <a:lnTo>
                    <a:pt x="50" y="59"/>
                  </a:lnTo>
                  <a:lnTo>
                    <a:pt x="41" y="63"/>
                  </a:lnTo>
                  <a:lnTo>
                    <a:pt x="30" y="63"/>
                  </a:lnTo>
                  <a:lnTo>
                    <a:pt x="19" y="60"/>
                  </a:lnTo>
                  <a:lnTo>
                    <a:pt x="10" y="55"/>
                  </a:lnTo>
                  <a:lnTo>
                    <a:pt x="4" y="46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3" y="15"/>
                  </a:lnTo>
                  <a:lnTo>
                    <a:pt x="8" y="6"/>
                  </a:lnTo>
                  <a:lnTo>
                    <a:pt x="17" y="0"/>
                  </a:lnTo>
                  <a:lnTo>
                    <a:pt x="33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4" name="Freeform 2261"/>
            <p:cNvSpPr>
              <a:spLocks/>
            </p:cNvSpPr>
            <p:nvPr/>
          </p:nvSpPr>
          <p:spPr bwMode="auto">
            <a:xfrm>
              <a:off x="8521" y="5050"/>
              <a:ext cx="12" cy="16"/>
            </a:xfrm>
            <a:custGeom>
              <a:avLst/>
              <a:gdLst>
                <a:gd name="T0" fmla="*/ 50 w 50"/>
                <a:gd name="T1" fmla="*/ 59 h 63"/>
                <a:gd name="T2" fmla="*/ 41 w 50"/>
                <a:gd name="T3" fmla="*/ 63 h 63"/>
                <a:gd name="T4" fmla="*/ 30 w 50"/>
                <a:gd name="T5" fmla="*/ 63 h 63"/>
                <a:gd name="T6" fmla="*/ 19 w 50"/>
                <a:gd name="T7" fmla="*/ 60 h 63"/>
                <a:gd name="T8" fmla="*/ 10 w 50"/>
                <a:gd name="T9" fmla="*/ 55 h 63"/>
                <a:gd name="T10" fmla="*/ 4 w 50"/>
                <a:gd name="T11" fmla="*/ 46 h 63"/>
                <a:gd name="T12" fmla="*/ 0 w 50"/>
                <a:gd name="T13" fmla="*/ 37 h 63"/>
                <a:gd name="T14" fmla="*/ 0 w 50"/>
                <a:gd name="T15" fmla="*/ 26 h 63"/>
                <a:gd name="T16" fmla="*/ 3 w 50"/>
                <a:gd name="T17" fmla="*/ 15 h 63"/>
                <a:gd name="T18" fmla="*/ 8 w 50"/>
                <a:gd name="T19" fmla="*/ 6 h 63"/>
                <a:gd name="T20" fmla="*/ 17 w 50"/>
                <a:gd name="T2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63">
                  <a:moveTo>
                    <a:pt x="50" y="59"/>
                  </a:moveTo>
                  <a:lnTo>
                    <a:pt x="41" y="63"/>
                  </a:lnTo>
                  <a:lnTo>
                    <a:pt x="30" y="63"/>
                  </a:lnTo>
                  <a:lnTo>
                    <a:pt x="19" y="60"/>
                  </a:lnTo>
                  <a:lnTo>
                    <a:pt x="10" y="55"/>
                  </a:lnTo>
                  <a:lnTo>
                    <a:pt x="4" y="46"/>
                  </a:lnTo>
                  <a:lnTo>
                    <a:pt x="0" y="37"/>
                  </a:lnTo>
                  <a:lnTo>
                    <a:pt x="0" y="26"/>
                  </a:lnTo>
                  <a:lnTo>
                    <a:pt x="3" y="15"/>
                  </a:lnTo>
                  <a:lnTo>
                    <a:pt x="8" y="6"/>
                  </a:lnTo>
                  <a:lnTo>
                    <a:pt x="17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5" name="Freeform 2262"/>
            <p:cNvSpPr>
              <a:spLocks/>
            </p:cNvSpPr>
            <p:nvPr/>
          </p:nvSpPr>
          <p:spPr bwMode="auto">
            <a:xfrm>
              <a:off x="9574" y="4268"/>
              <a:ext cx="17" cy="11"/>
            </a:xfrm>
            <a:custGeom>
              <a:avLst/>
              <a:gdLst>
                <a:gd name="T0" fmla="*/ 33 w 66"/>
                <a:gd name="T1" fmla="*/ 34 h 44"/>
                <a:gd name="T2" fmla="*/ 0 w 66"/>
                <a:gd name="T3" fmla="*/ 24 h 44"/>
                <a:gd name="T4" fmla="*/ 4 w 66"/>
                <a:gd name="T5" fmla="*/ 15 h 44"/>
                <a:gd name="T6" fmla="*/ 12 w 66"/>
                <a:gd name="T7" fmla="*/ 7 h 44"/>
                <a:gd name="T8" fmla="*/ 22 w 66"/>
                <a:gd name="T9" fmla="*/ 2 h 44"/>
                <a:gd name="T10" fmla="*/ 33 w 66"/>
                <a:gd name="T11" fmla="*/ 0 h 44"/>
                <a:gd name="T12" fmla="*/ 43 w 66"/>
                <a:gd name="T13" fmla="*/ 2 h 44"/>
                <a:gd name="T14" fmla="*/ 52 w 66"/>
                <a:gd name="T15" fmla="*/ 6 h 44"/>
                <a:gd name="T16" fmla="*/ 60 w 66"/>
                <a:gd name="T17" fmla="*/ 13 h 44"/>
                <a:gd name="T18" fmla="*/ 65 w 66"/>
                <a:gd name="T19" fmla="*/ 24 h 44"/>
                <a:gd name="T20" fmla="*/ 66 w 66"/>
                <a:gd name="T21" fmla="*/ 34 h 44"/>
                <a:gd name="T22" fmla="*/ 65 w 66"/>
                <a:gd name="T23" fmla="*/ 44 h 44"/>
                <a:gd name="T24" fmla="*/ 33 w 66"/>
                <a:gd name="T25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44">
                  <a:moveTo>
                    <a:pt x="33" y="34"/>
                  </a:moveTo>
                  <a:lnTo>
                    <a:pt x="0" y="24"/>
                  </a:lnTo>
                  <a:lnTo>
                    <a:pt x="4" y="15"/>
                  </a:lnTo>
                  <a:lnTo>
                    <a:pt x="12" y="7"/>
                  </a:lnTo>
                  <a:lnTo>
                    <a:pt x="22" y="2"/>
                  </a:lnTo>
                  <a:lnTo>
                    <a:pt x="33" y="0"/>
                  </a:lnTo>
                  <a:lnTo>
                    <a:pt x="43" y="2"/>
                  </a:lnTo>
                  <a:lnTo>
                    <a:pt x="52" y="6"/>
                  </a:lnTo>
                  <a:lnTo>
                    <a:pt x="60" y="13"/>
                  </a:lnTo>
                  <a:lnTo>
                    <a:pt x="65" y="24"/>
                  </a:lnTo>
                  <a:lnTo>
                    <a:pt x="66" y="34"/>
                  </a:lnTo>
                  <a:lnTo>
                    <a:pt x="65" y="44"/>
                  </a:lnTo>
                  <a:lnTo>
                    <a:pt x="3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6" name="Freeform 2263"/>
            <p:cNvSpPr>
              <a:spLocks/>
            </p:cNvSpPr>
            <p:nvPr/>
          </p:nvSpPr>
          <p:spPr bwMode="auto">
            <a:xfrm>
              <a:off x="9574" y="4268"/>
              <a:ext cx="17" cy="11"/>
            </a:xfrm>
            <a:custGeom>
              <a:avLst/>
              <a:gdLst>
                <a:gd name="T0" fmla="*/ 0 w 66"/>
                <a:gd name="T1" fmla="*/ 24 h 44"/>
                <a:gd name="T2" fmla="*/ 4 w 66"/>
                <a:gd name="T3" fmla="*/ 15 h 44"/>
                <a:gd name="T4" fmla="*/ 12 w 66"/>
                <a:gd name="T5" fmla="*/ 7 h 44"/>
                <a:gd name="T6" fmla="*/ 22 w 66"/>
                <a:gd name="T7" fmla="*/ 2 h 44"/>
                <a:gd name="T8" fmla="*/ 33 w 66"/>
                <a:gd name="T9" fmla="*/ 0 h 44"/>
                <a:gd name="T10" fmla="*/ 43 w 66"/>
                <a:gd name="T11" fmla="*/ 2 h 44"/>
                <a:gd name="T12" fmla="*/ 52 w 66"/>
                <a:gd name="T13" fmla="*/ 6 h 44"/>
                <a:gd name="T14" fmla="*/ 60 w 66"/>
                <a:gd name="T15" fmla="*/ 13 h 44"/>
                <a:gd name="T16" fmla="*/ 65 w 66"/>
                <a:gd name="T17" fmla="*/ 24 h 44"/>
                <a:gd name="T18" fmla="*/ 66 w 66"/>
                <a:gd name="T19" fmla="*/ 34 h 44"/>
                <a:gd name="T20" fmla="*/ 65 w 66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44">
                  <a:moveTo>
                    <a:pt x="0" y="24"/>
                  </a:moveTo>
                  <a:lnTo>
                    <a:pt x="4" y="15"/>
                  </a:lnTo>
                  <a:lnTo>
                    <a:pt x="12" y="7"/>
                  </a:lnTo>
                  <a:lnTo>
                    <a:pt x="22" y="2"/>
                  </a:lnTo>
                  <a:lnTo>
                    <a:pt x="33" y="0"/>
                  </a:lnTo>
                  <a:lnTo>
                    <a:pt x="43" y="2"/>
                  </a:lnTo>
                  <a:lnTo>
                    <a:pt x="52" y="6"/>
                  </a:lnTo>
                  <a:lnTo>
                    <a:pt x="60" y="13"/>
                  </a:lnTo>
                  <a:lnTo>
                    <a:pt x="65" y="24"/>
                  </a:lnTo>
                  <a:lnTo>
                    <a:pt x="66" y="34"/>
                  </a:lnTo>
                  <a:lnTo>
                    <a:pt x="65" y="4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7" name="Freeform 2264"/>
            <p:cNvSpPr>
              <a:spLocks/>
            </p:cNvSpPr>
            <p:nvPr/>
          </p:nvSpPr>
          <p:spPr bwMode="auto">
            <a:xfrm>
              <a:off x="9377" y="4274"/>
              <a:ext cx="213" cy="634"/>
            </a:xfrm>
            <a:custGeom>
              <a:avLst/>
              <a:gdLst>
                <a:gd name="T0" fmla="*/ 854 w 854"/>
                <a:gd name="T1" fmla="*/ 20 h 2535"/>
                <a:gd name="T2" fmla="*/ 822 w 854"/>
                <a:gd name="T3" fmla="*/ 10 h 2535"/>
                <a:gd name="T4" fmla="*/ 789 w 854"/>
                <a:gd name="T5" fmla="*/ 0 h 2535"/>
                <a:gd name="T6" fmla="*/ 0 w 854"/>
                <a:gd name="T7" fmla="*/ 2514 h 2535"/>
                <a:gd name="T8" fmla="*/ 32 w 854"/>
                <a:gd name="T9" fmla="*/ 2525 h 2535"/>
                <a:gd name="T10" fmla="*/ 64 w 854"/>
                <a:gd name="T11" fmla="*/ 2535 h 2535"/>
                <a:gd name="T12" fmla="*/ 854 w 854"/>
                <a:gd name="T13" fmla="*/ 20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4" h="2535">
                  <a:moveTo>
                    <a:pt x="854" y="20"/>
                  </a:moveTo>
                  <a:lnTo>
                    <a:pt x="822" y="10"/>
                  </a:lnTo>
                  <a:lnTo>
                    <a:pt x="789" y="0"/>
                  </a:lnTo>
                  <a:lnTo>
                    <a:pt x="0" y="2514"/>
                  </a:lnTo>
                  <a:lnTo>
                    <a:pt x="32" y="2525"/>
                  </a:lnTo>
                  <a:lnTo>
                    <a:pt x="64" y="2535"/>
                  </a:lnTo>
                  <a:lnTo>
                    <a:pt x="85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8" name="Freeform 2265"/>
            <p:cNvSpPr>
              <a:spLocks/>
            </p:cNvSpPr>
            <p:nvPr/>
          </p:nvSpPr>
          <p:spPr bwMode="auto">
            <a:xfrm>
              <a:off x="9377" y="4274"/>
              <a:ext cx="213" cy="634"/>
            </a:xfrm>
            <a:custGeom>
              <a:avLst/>
              <a:gdLst>
                <a:gd name="T0" fmla="*/ 854 w 854"/>
                <a:gd name="T1" fmla="*/ 20 h 2535"/>
                <a:gd name="T2" fmla="*/ 822 w 854"/>
                <a:gd name="T3" fmla="*/ 10 h 2535"/>
                <a:gd name="T4" fmla="*/ 789 w 854"/>
                <a:gd name="T5" fmla="*/ 0 h 2535"/>
                <a:gd name="T6" fmla="*/ 0 w 854"/>
                <a:gd name="T7" fmla="*/ 2514 h 2535"/>
                <a:gd name="T8" fmla="*/ 32 w 854"/>
                <a:gd name="T9" fmla="*/ 2525 h 2535"/>
                <a:gd name="T10" fmla="*/ 64 w 854"/>
                <a:gd name="T11" fmla="*/ 2535 h 2535"/>
                <a:gd name="T12" fmla="*/ 854 w 854"/>
                <a:gd name="T13" fmla="*/ 20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4" h="2535">
                  <a:moveTo>
                    <a:pt x="854" y="20"/>
                  </a:moveTo>
                  <a:lnTo>
                    <a:pt x="822" y="10"/>
                  </a:lnTo>
                  <a:lnTo>
                    <a:pt x="789" y="0"/>
                  </a:lnTo>
                  <a:lnTo>
                    <a:pt x="0" y="2514"/>
                  </a:lnTo>
                  <a:lnTo>
                    <a:pt x="32" y="2525"/>
                  </a:lnTo>
                  <a:lnTo>
                    <a:pt x="64" y="2535"/>
                  </a:lnTo>
                  <a:lnTo>
                    <a:pt x="854" y="2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69" name="Freeform 2266"/>
            <p:cNvSpPr>
              <a:spLocks/>
            </p:cNvSpPr>
            <p:nvPr/>
          </p:nvSpPr>
          <p:spPr bwMode="auto">
            <a:xfrm>
              <a:off x="9377" y="4903"/>
              <a:ext cx="16" cy="11"/>
            </a:xfrm>
            <a:custGeom>
              <a:avLst/>
              <a:gdLst>
                <a:gd name="T0" fmla="*/ 33 w 65"/>
                <a:gd name="T1" fmla="*/ 11 h 44"/>
                <a:gd name="T2" fmla="*/ 65 w 65"/>
                <a:gd name="T3" fmla="*/ 21 h 44"/>
                <a:gd name="T4" fmla="*/ 61 w 65"/>
                <a:gd name="T5" fmla="*/ 30 h 44"/>
                <a:gd name="T6" fmla="*/ 54 w 65"/>
                <a:gd name="T7" fmla="*/ 38 h 44"/>
                <a:gd name="T8" fmla="*/ 43 w 65"/>
                <a:gd name="T9" fmla="*/ 43 h 44"/>
                <a:gd name="T10" fmla="*/ 33 w 65"/>
                <a:gd name="T11" fmla="*/ 44 h 44"/>
                <a:gd name="T12" fmla="*/ 23 w 65"/>
                <a:gd name="T13" fmla="*/ 43 h 44"/>
                <a:gd name="T14" fmla="*/ 14 w 65"/>
                <a:gd name="T15" fmla="*/ 39 h 44"/>
                <a:gd name="T16" fmla="*/ 6 w 65"/>
                <a:gd name="T17" fmla="*/ 31 h 44"/>
                <a:gd name="T18" fmla="*/ 1 w 65"/>
                <a:gd name="T19" fmla="*/ 21 h 44"/>
                <a:gd name="T20" fmla="*/ 0 w 65"/>
                <a:gd name="T21" fmla="*/ 11 h 44"/>
                <a:gd name="T22" fmla="*/ 1 w 65"/>
                <a:gd name="T23" fmla="*/ 0 h 44"/>
                <a:gd name="T24" fmla="*/ 33 w 65"/>
                <a:gd name="T25" fmla="*/ 1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44">
                  <a:moveTo>
                    <a:pt x="33" y="11"/>
                  </a:moveTo>
                  <a:lnTo>
                    <a:pt x="65" y="21"/>
                  </a:lnTo>
                  <a:lnTo>
                    <a:pt x="61" y="30"/>
                  </a:lnTo>
                  <a:lnTo>
                    <a:pt x="54" y="38"/>
                  </a:lnTo>
                  <a:lnTo>
                    <a:pt x="43" y="43"/>
                  </a:lnTo>
                  <a:lnTo>
                    <a:pt x="33" y="44"/>
                  </a:lnTo>
                  <a:lnTo>
                    <a:pt x="23" y="43"/>
                  </a:lnTo>
                  <a:lnTo>
                    <a:pt x="14" y="39"/>
                  </a:lnTo>
                  <a:lnTo>
                    <a:pt x="6" y="31"/>
                  </a:lnTo>
                  <a:lnTo>
                    <a:pt x="1" y="21"/>
                  </a:lnTo>
                  <a:lnTo>
                    <a:pt x="0" y="11"/>
                  </a:lnTo>
                  <a:lnTo>
                    <a:pt x="1" y="0"/>
                  </a:lnTo>
                  <a:lnTo>
                    <a:pt x="3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0" name="Freeform 2267"/>
            <p:cNvSpPr>
              <a:spLocks/>
            </p:cNvSpPr>
            <p:nvPr/>
          </p:nvSpPr>
          <p:spPr bwMode="auto">
            <a:xfrm>
              <a:off x="9377" y="4903"/>
              <a:ext cx="16" cy="11"/>
            </a:xfrm>
            <a:custGeom>
              <a:avLst/>
              <a:gdLst>
                <a:gd name="T0" fmla="*/ 65 w 65"/>
                <a:gd name="T1" fmla="*/ 21 h 44"/>
                <a:gd name="T2" fmla="*/ 61 w 65"/>
                <a:gd name="T3" fmla="*/ 30 h 44"/>
                <a:gd name="T4" fmla="*/ 54 w 65"/>
                <a:gd name="T5" fmla="*/ 38 h 44"/>
                <a:gd name="T6" fmla="*/ 43 w 65"/>
                <a:gd name="T7" fmla="*/ 43 h 44"/>
                <a:gd name="T8" fmla="*/ 33 w 65"/>
                <a:gd name="T9" fmla="*/ 44 h 44"/>
                <a:gd name="T10" fmla="*/ 23 w 65"/>
                <a:gd name="T11" fmla="*/ 43 h 44"/>
                <a:gd name="T12" fmla="*/ 14 w 65"/>
                <a:gd name="T13" fmla="*/ 39 h 44"/>
                <a:gd name="T14" fmla="*/ 6 w 65"/>
                <a:gd name="T15" fmla="*/ 31 h 44"/>
                <a:gd name="T16" fmla="*/ 1 w 65"/>
                <a:gd name="T17" fmla="*/ 21 h 44"/>
                <a:gd name="T18" fmla="*/ 0 w 65"/>
                <a:gd name="T19" fmla="*/ 11 h 44"/>
                <a:gd name="T20" fmla="*/ 1 w 65"/>
                <a:gd name="T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44">
                  <a:moveTo>
                    <a:pt x="65" y="21"/>
                  </a:moveTo>
                  <a:lnTo>
                    <a:pt x="61" y="30"/>
                  </a:lnTo>
                  <a:lnTo>
                    <a:pt x="54" y="38"/>
                  </a:lnTo>
                  <a:lnTo>
                    <a:pt x="43" y="43"/>
                  </a:lnTo>
                  <a:lnTo>
                    <a:pt x="33" y="44"/>
                  </a:lnTo>
                  <a:lnTo>
                    <a:pt x="23" y="43"/>
                  </a:lnTo>
                  <a:lnTo>
                    <a:pt x="14" y="39"/>
                  </a:lnTo>
                  <a:lnTo>
                    <a:pt x="6" y="31"/>
                  </a:lnTo>
                  <a:lnTo>
                    <a:pt x="1" y="21"/>
                  </a:lnTo>
                  <a:lnTo>
                    <a:pt x="0" y="11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1" name="Freeform 2268"/>
            <p:cNvSpPr>
              <a:spLocks/>
            </p:cNvSpPr>
            <p:nvPr/>
          </p:nvSpPr>
          <p:spPr bwMode="auto">
            <a:xfrm>
              <a:off x="9377" y="4903"/>
              <a:ext cx="16" cy="11"/>
            </a:xfrm>
            <a:custGeom>
              <a:avLst/>
              <a:gdLst>
                <a:gd name="T0" fmla="*/ 33 w 65"/>
                <a:gd name="T1" fmla="*/ 11 h 44"/>
                <a:gd name="T2" fmla="*/ 65 w 65"/>
                <a:gd name="T3" fmla="*/ 21 h 44"/>
                <a:gd name="T4" fmla="*/ 61 w 65"/>
                <a:gd name="T5" fmla="*/ 30 h 44"/>
                <a:gd name="T6" fmla="*/ 54 w 65"/>
                <a:gd name="T7" fmla="*/ 38 h 44"/>
                <a:gd name="T8" fmla="*/ 43 w 65"/>
                <a:gd name="T9" fmla="*/ 43 h 44"/>
                <a:gd name="T10" fmla="*/ 33 w 65"/>
                <a:gd name="T11" fmla="*/ 44 h 44"/>
                <a:gd name="T12" fmla="*/ 23 w 65"/>
                <a:gd name="T13" fmla="*/ 43 h 44"/>
                <a:gd name="T14" fmla="*/ 14 w 65"/>
                <a:gd name="T15" fmla="*/ 39 h 44"/>
                <a:gd name="T16" fmla="*/ 6 w 65"/>
                <a:gd name="T17" fmla="*/ 31 h 44"/>
                <a:gd name="T18" fmla="*/ 1 w 65"/>
                <a:gd name="T19" fmla="*/ 21 h 44"/>
                <a:gd name="T20" fmla="*/ 0 w 65"/>
                <a:gd name="T21" fmla="*/ 11 h 44"/>
                <a:gd name="T22" fmla="*/ 1 w 65"/>
                <a:gd name="T23" fmla="*/ 0 h 44"/>
                <a:gd name="T24" fmla="*/ 33 w 65"/>
                <a:gd name="T25" fmla="*/ 1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5" h="44">
                  <a:moveTo>
                    <a:pt x="33" y="11"/>
                  </a:moveTo>
                  <a:lnTo>
                    <a:pt x="65" y="21"/>
                  </a:lnTo>
                  <a:lnTo>
                    <a:pt x="61" y="30"/>
                  </a:lnTo>
                  <a:lnTo>
                    <a:pt x="54" y="38"/>
                  </a:lnTo>
                  <a:lnTo>
                    <a:pt x="43" y="43"/>
                  </a:lnTo>
                  <a:lnTo>
                    <a:pt x="33" y="44"/>
                  </a:lnTo>
                  <a:lnTo>
                    <a:pt x="23" y="43"/>
                  </a:lnTo>
                  <a:lnTo>
                    <a:pt x="14" y="39"/>
                  </a:lnTo>
                  <a:lnTo>
                    <a:pt x="6" y="31"/>
                  </a:lnTo>
                  <a:lnTo>
                    <a:pt x="1" y="21"/>
                  </a:lnTo>
                  <a:lnTo>
                    <a:pt x="0" y="11"/>
                  </a:lnTo>
                  <a:lnTo>
                    <a:pt x="1" y="0"/>
                  </a:lnTo>
                  <a:lnTo>
                    <a:pt x="33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2" name="Freeform 2269"/>
            <p:cNvSpPr>
              <a:spLocks/>
            </p:cNvSpPr>
            <p:nvPr/>
          </p:nvSpPr>
          <p:spPr bwMode="auto">
            <a:xfrm>
              <a:off x="9377" y="4903"/>
              <a:ext cx="16" cy="11"/>
            </a:xfrm>
            <a:custGeom>
              <a:avLst/>
              <a:gdLst>
                <a:gd name="T0" fmla="*/ 65 w 65"/>
                <a:gd name="T1" fmla="*/ 21 h 44"/>
                <a:gd name="T2" fmla="*/ 61 w 65"/>
                <a:gd name="T3" fmla="*/ 30 h 44"/>
                <a:gd name="T4" fmla="*/ 54 w 65"/>
                <a:gd name="T5" fmla="*/ 38 h 44"/>
                <a:gd name="T6" fmla="*/ 43 w 65"/>
                <a:gd name="T7" fmla="*/ 43 h 44"/>
                <a:gd name="T8" fmla="*/ 33 w 65"/>
                <a:gd name="T9" fmla="*/ 44 h 44"/>
                <a:gd name="T10" fmla="*/ 23 w 65"/>
                <a:gd name="T11" fmla="*/ 43 h 44"/>
                <a:gd name="T12" fmla="*/ 14 w 65"/>
                <a:gd name="T13" fmla="*/ 39 h 44"/>
                <a:gd name="T14" fmla="*/ 6 w 65"/>
                <a:gd name="T15" fmla="*/ 31 h 44"/>
                <a:gd name="T16" fmla="*/ 1 w 65"/>
                <a:gd name="T17" fmla="*/ 21 h 44"/>
                <a:gd name="T18" fmla="*/ 0 w 65"/>
                <a:gd name="T19" fmla="*/ 11 h 44"/>
                <a:gd name="T20" fmla="*/ 1 w 65"/>
                <a:gd name="T21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44">
                  <a:moveTo>
                    <a:pt x="65" y="21"/>
                  </a:moveTo>
                  <a:lnTo>
                    <a:pt x="61" y="30"/>
                  </a:lnTo>
                  <a:lnTo>
                    <a:pt x="54" y="38"/>
                  </a:lnTo>
                  <a:lnTo>
                    <a:pt x="43" y="43"/>
                  </a:lnTo>
                  <a:lnTo>
                    <a:pt x="33" y="44"/>
                  </a:lnTo>
                  <a:lnTo>
                    <a:pt x="23" y="43"/>
                  </a:lnTo>
                  <a:lnTo>
                    <a:pt x="14" y="39"/>
                  </a:lnTo>
                  <a:lnTo>
                    <a:pt x="6" y="31"/>
                  </a:lnTo>
                  <a:lnTo>
                    <a:pt x="1" y="21"/>
                  </a:lnTo>
                  <a:lnTo>
                    <a:pt x="0" y="11"/>
                  </a:lnTo>
                  <a:lnTo>
                    <a:pt x="1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3" name="Freeform 2270"/>
            <p:cNvSpPr>
              <a:spLocks/>
            </p:cNvSpPr>
            <p:nvPr/>
          </p:nvSpPr>
          <p:spPr bwMode="auto">
            <a:xfrm>
              <a:off x="9377" y="4274"/>
              <a:ext cx="213" cy="634"/>
            </a:xfrm>
            <a:custGeom>
              <a:avLst/>
              <a:gdLst>
                <a:gd name="T0" fmla="*/ 0 w 854"/>
                <a:gd name="T1" fmla="*/ 2514 h 2535"/>
                <a:gd name="T2" fmla="*/ 32 w 854"/>
                <a:gd name="T3" fmla="*/ 2525 h 2535"/>
                <a:gd name="T4" fmla="*/ 64 w 854"/>
                <a:gd name="T5" fmla="*/ 2535 h 2535"/>
                <a:gd name="T6" fmla="*/ 854 w 854"/>
                <a:gd name="T7" fmla="*/ 20 h 2535"/>
                <a:gd name="T8" fmla="*/ 822 w 854"/>
                <a:gd name="T9" fmla="*/ 10 h 2535"/>
                <a:gd name="T10" fmla="*/ 789 w 854"/>
                <a:gd name="T11" fmla="*/ 0 h 2535"/>
                <a:gd name="T12" fmla="*/ 0 w 854"/>
                <a:gd name="T13" fmla="*/ 2514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4" h="2535">
                  <a:moveTo>
                    <a:pt x="0" y="2514"/>
                  </a:moveTo>
                  <a:lnTo>
                    <a:pt x="32" y="2525"/>
                  </a:lnTo>
                  <a:lnTo>
                    <a:pt x="64" y="2535"/>
                  </a:lnTo>
                  <a:lnTo>
                    <a:pt x="854" y="20"/>
                  </a:lnTo>
                  <a:lnTo>
                    <a:pt x="822" y="10"/>
                  </a:lnTo>
                  <a:lnTo>
                    <a:pt x="789" y="0"/>
                  </a:lnTo>
                  <a:lnTo>
                    <a:pt x="0" y="25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4" name="Freeform 2271"/>
            <p:cNvSpPr>
              <a:spLocks/>
            </p:cNvSpPr>
            <p:nvPr/>
          </p:nvSpPr>
          <p:spPr bwMode="auto">
            <a:xfrm>
              <a:off x="9377" y="4274"/>
              <a:ext cx="213" cy="634"/>
            </a:xfrm>
            <a:custGeom>
              <a:avLst/>
              <a:gdLst>
                <a:gd name="T0" fmla="*/ 0 w 854"/>
                <a:gd name="T1" fmla="*/ 2514 h 2535"/>
                <a:gd name="T2" fmla="*/ 32 w 854"/>
                <a:gd name="T3" fmla="*/ 2525 h 2535"/>
                <a:gd name="T4" fmla="*/ 64 w 854"/>
                <a:gd name="T5" fmla="*/ 2535 h 2535"/>
                <a:gd name="T6" fmla="*/ 854 w 854"/>
                <a:gd name="T7" fmla="*/ 20 h 2535"/>
                <a:gd name="T8" fmla="*/ 822 w 854"/>
                <a:gd name="T9" fmla="*/ 10 h 2535"/>
                <a:gd name="T10" fmla="*/ 789 w 854"/>
                <a:gd name="T11" fmla="*/ 0 h 2535"/>
                <a:gd name="T12" fmla="*/ 0 w 854"/>
                <a:gd name="T13" fmla="*/ 2514 h 2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4" h="2535">
                  <a:moveTo>
                    <a:pt x="0" y="2514"/>
                  </a:moveTo>
                  <a:lnTo>
                    <a:pt x="32" y="2525"/>
                  </a:lnTo>
                  <a:lnTo>
                    <a:pt x="64" y="2535"/>
                  </a:lnTo>
                  <a:lnTo>
                    <a:pt x="854" y="20"/>
                  </a:lnTo>
                  <a:lnTo>
                    <a:pt x="822" y="10"/>
                  </a:lnTo>
                  <a:lnTo>
                    <a:pt x="789" y="0"/>
                  </a:lnTo>
                  <a:lnTo>
                    <a:pt x="0" y="2514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5" name="Freeform 2272"/>
            <p:cNvSpPr>
              <a:spLocks/>
            </p:cNvSpPr>
            <p:nvPr/>
          </p:nvSpPr>
          <p:spPr bwMode="auto">
            <a:xfrm>
              <a:off x="9574" y="4268"/>
              <a:ext cx="17" cy="11"/>
            </a:xfrm>
            <a:custGeom>
              <a:avLst/>
              <a:gdLst>
                <a:gd name="T0" fmla="*/ 33 w 66"/>
                <a:gd name="T1" fmla="*/ 34 h 44"/>
                <a:gd name="T2" fmla="*/ 0 w 66"/>
                <a:gd name="T3" fmla="*/ 24 h 44"/>
                <a:gd name="T4" fmla="*/ 4 w 66"/>
                <a:gd name="T5" fmla="*/ 15 h 44"/>
                <a:gd name="T6" fmla="*/ 12 w 66"/>
                <a:gd name="T7" fmla="*/ 7 h 44"/>
                <a:gd name="T8" fmla="*/ 22 w 66"/>
                <a:gd name="T9" fmla="*/ 2 h 44"/>
                <a:gd name="T10" fmla="*/ 33 w 66"/>
                <a:gd name="T11" fmla="*/ 0 h 44"/>
                <a:gd name="T12" fmla="*/ 43 w 66"/>
                <a:gd name="T13" fmla="*/ 2 h 44"/>
                <a:gd name="T14" fmla="*/ 52 w 66"/>
                <a:gd name="T15" fmla="*/ 6 h 44"/>
                <a:gd name="T16" fmla="*/ 60 w 66"/>
                <a:gd name="T17" fmla="*/ 13 h 44"/>
                <a:gd name="T18" fmla="*/ 65 w 66"/>
                <a:gd name="T19" fmla="*/ 24 h 44"/>
                <a:gd name="T20" fmla="*/ 66 w 66"/>
                <a:gd name="T21" fmla="*/ 34 h 44"/>
                <a:gd name="T22" fmla="*/ 65 w 66"/>
                <a:gd name="T23" fmla="*/ 44 h 44"/>
                <a:gd name="T24" fmla="*/ 33 w 66"/>
                <a:gd name="T25" fmla="*/ 3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44">
                  <a:moveTo>
                    <a:pt x="33" y="34"/>
                  </a:moveTo>
                  <a:lnTo>
                    <a:pt x="0" y="24"/>
                  </a:lnTo>
                  <a:lnTo>
                    <a:pt x="4" y="15"/>
                  </a:lnTo>
                  <a:lnTo>
                    <a:pt x="12" y="7"/>
                  </a:lnTo>
                  <a:lnTo>
                    <a:pt x="22" y="2"/>
                  </a:lnTo>
                  <a:lnTo>
                    <a:pt x="33" y="0"/>
                  </a:lnTo>
                  <a:lnTo>
                    <a:pt x="43" y="2"/>
                  </a:lnTo>
                  <a:lnTo>
                    <a:pt x="52" y="6"/>
                  </a:lnTo>
                  <a:lnTo>
                    <a:pt x="60" y="13"/>
                  </a:lnTo>
                  <a:lnTo>
                    <a:pt x="65" y="24"/>
                  </a:lnTo>
                  <a:lnTo>
                    <a:pt x="66" y="34"/>
                  </a:lnTo>
                  <a:lnTo>
                    <a:pt x="65" y="44"/>
                  </a:lnTo>
                  <a:lnTo>
                    <a:pt x="33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6" name="Freeform 2273"/>
            <p:cNvSpPr>
              <a:spLocks/>
            </p:cNvSpPr>
            <p:nvPr/>
          </p:nvSpPr>
          <p:spPr bwMode="auto">
            <a:xfrm>
              <a:off x="9574" y="4268"/>
              <a:ext cx="17" cy="11"/>
            </a:xfrm>
            <a:custGeom>
              <a:avLst/>
              <a:gdLst>
                <a:gd name="T0" fmla="*/ 0 w 66"/>
                <a:gd name="T1" fmla="*/ 24 h 44"/>
                <a:gd name="T2" fmla="*/ 4 w 66"/>
                <a:gd name="T3" fmla="*/ 15 h 44"/>
                <a:gd name="T4" fmla="*/ 12 w 66"/>
                <a:gd name="T5" fmla="*/ 7 h 44"/>
                <a:gd name="T6" fmla="*/ 22 w 66"/>
                <a:gd name="T7" fmla="*/ 2 h 44"/>
                <a:gd name="T8" fmla="*/ 33 w 66"/>
                <a:gd name="T9" fmla="*/ 0 h 44"/>
                <a:gd name="T10" fmla="*/ 43 w 66"/>
                <a:gd name="T11" fmla="*/ 2 h 44"/>
                <a:gd name="T12" fmla="*/ 52 w 66"/>
                <a:gd name="T13" fmla="*/ 6 h 44"/>
                <a:gd name="T14" fmla="*/ 60 w 66"/>
                <a:gd name="T15" fmla="*/ 13 h 44"/>
                <a:gd name="T16" fmla="*/ 65 w 66"/>
                <a:gd name="T17" fmla="*/ 24 h 44"/>
                <a:gd name="T18" fmla="*/ 66 w 66"/>
                <a:gd name="T19" fmla="*/ 34 h 44"/>
                <a:gd name="T20" fmla="*/ 65 w 66"/>
                <a:gd name="T21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6" h="44">
                  <a:moveTo>
                    <a:pt x="0" y="24"/>
                  </a:moveTo>
                  <a:lnTo>
                    <a:pt x="4" y="15"/>
                  </a:lnTo>
                  <a:lnTo>
                    <a:pt x="12" y="7"/>
                  </a:lnTo>
                  <a:lnTo>
                    <a:pt x="22" y="2"/>
                  </a:lnTo>
                  <a:lnTo>
                    <a:pt x="33" y="0"/>
                  </a:lnTo>
                  <a:lnTo>
                    <a:pt x="43" y="2"/>
                  </a:lnTo>
                  <a:lnTo>
                    <a:pt x="52" y="6"/>
                  </a:lnTo>
                  <a:lnTo>
                    <a:pt x="60" y="13"/>
                  </a:lnTo>
                  <a:lnTo>
                    <a:pt x="65" y="24"/>
                  </a:lnTo>
                  <a:lnTo>
                    <a:pt x="66" y="34"/>
                  </a:lnTo>
                  <a:lnTo>
                    <a:pt x="65" y="44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7" name="Freeform 2274"/>
            <p:cNvSpPr>
              <a:spLocks/>
            </p:cNvSpPr>
            <p:nvPr/>
          </p:nvSpPr>
          <p:spPr bwMode="auto">
            <a:xfrm>
              <a:off x="9567" y="6022"/>
              <a:ext cx="45" cy="127"/>
            </a:xfrm>
            <a:custGeom>
              <a:avLst/>
              <a:gdLst>
                <a:gd name="T0" fmla="*/ 182 w 182"/>
                <a:gd name="T1" fmla="*/ 0 h 507"/>
                <a:gd name="T2" fmla="*/ 111 w 182"/>
                <a:gd name="T3" fmla="*/ 64 h 507"/>
                <a:gd name="T4" fmla="*/ 0 w 182"/>
                <a:gd name="T5" fmla="*/ 479 h 507"/>
                <a:gd name="T6" fmla="*/ 20 w 182"/>
                <a:gd name="T7" fmla="*/ 507 h 507"/>
                <a:gd name="T8" fmla="*/ 53 w 182"/>
                <a:gd name="T9" fmla="*/ 479 h 507"/>
                <a:gd name="T10" fmla="*/ 182 w 182"/>
                <a:gd name="T11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507">
                  <a:moveTo>
                    <a:pt x="182" y="0"/>
                  </a:moveTo>
                  <a:lnTo>
                    <a:pt x="111" y="64"/>
                  </a:lnTo>
                  <a:lnTo>
                    <a:pt x="0" y="479"/>
                  </a:lnTo>
                  <a:lnTo>
                    <a:pt x="20" y="507"/>
                  </a:lnTo>
                  <a:lnTo>
                    <a:pt x="53" y="479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8" name="Freeform 2275"/>
            <p:cNvSpPr>
              <a:spLocks/>
            </p:cNvSpPr>
            <p:nvPr/>
          </p:nvSpPr>
          <p:spPr bwMode="auto">
            <a:xfrm>
              <a:off x="9565" y="6015"/>
              <a:ext cx="47" cy="40"/>
            </a:xfrm>
            <a:custGeom>
              <a:avLst/>
              <a:gdLst>
                <a:gd name="T0" fmla="*/ 169 w 188"/>
                <a:gd name="T1" fmla="*/ 0 h 160"/>
                <a:gd name="T2" fmla="*/ 144 w 188"/>
                <a:gd name="T3" fmla="*/ 11 h 160"/>
                <a:gd name="T4" fmla="*/ 13 w 188"/>
                <a:gd name="T5" fmla="*/ 115 h 160"/>
                <a:gd name="T6" fmla="*/ 0 w 188"/>
                <a:gd name="T7" fmla="*/ 135 h 160"/>
                <a:gd name="T8" fmla="*/ 19 w 188"/>
                <a:gd name="T9" fmla="*/ 160 h 160"/>
                <a:gd name="T10" fmla="*/ 40 w 188"/>
                <a:gd name="T11" fmla="*/ 153 h 160"/>
                <a:gd name="T12" fmla="*/ 117 w 188"/>
                <a:gd name="T13" fmla="*/ 92 h 160"/>
                <a:gd name="T14" fmla="*/ 188 w 188"/>
                <a:gd name="T15" fmla="*/ 28 h 160"/>
                <a:gd name="T16" fmla="*/ 169 w 188"/>
                <a:gd name="T1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60">
                  <a:moveTo>
                    <a:pt x="169" y="0"/>
                  </a:moveTo>
                  <a:lnTo>
                    <a:pt x="144" y="11"/>
                  </a:lnTo>
                  <a:lnTo>
                    <a:pt x="13" y="115"/>
                  </a:lnTo>
                  <a:lnTo>
                    <a:pt x="0" y="135"/>
                  </a:lnTo>
                  <a:lnTo>
                    <a:pt x="19" y="160"/>
                  </a:lnTo>
                  <a:lnTo>
                    <a:pt x="40" y="153"/>
                  </a:lnTo>
                  <a:lnTo>
                    <a:pt x="117" y="92"/>
                  </a:lnTo>
                  <a:lnTo>
                    <a:pt x="188" y="2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79" name="Freeform 2276"/>
            <p:cNvSpPr>
              <a:spLocks/>
            </p:cNvSpPr>
            <p:nvPr/>
          </p:nvSpPr>
          <p:spPr bwMode="auto">
            <a:xfrm>
              <a:off x="9608" y="6122"/>
              <a:ext cx="16" cy="20"/>
            </a:xfrm>
            <a:custGeom>
              <a:avLst/>
              <a:gdLst>
                <a:gd name="T0" fmla="*/ 40 w 60"/>
                <a:gd name="T1" fmla="*/ 0 h 80"/>
                <a:gd name="T2" fmla="*/ 6 w 60"/>
                <a:gd name="T3" fmla="*/ 28 h 80"/>
                <a:gd name="T4" fmla="*/ 0 w 60"/>
                <a:gd name="T5" fmla="*/ 53 h 80"/>
                <a:gd name="T6" fmla="*/ 19 w 60"/>
                <a:gd name="T7" fmla="*/ 80 h 80"/>
                <a:gd name="T8" fmla="*/ 53 w 60"/>
                <a:gd name="T9" fmla="*/ 53 h 80"/>
                <a:gd name="T10" fmla="*/ 60 w 60"/>
                <a:gd name="T11" fmla="*/ 28 h 80"/>
                <a:gd name="T12" fmla="*/ 40 w 60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80">
                  <a:moveTo>
                    <a:pt x="40" y="0"/>
                  </a:moveTo>
                  <a:lnTo>
                    <a:pt x="6" y="28"/>
                  </a:lnTo>
                  <a:lnTo>
                    <a:pt x="0" y="53"/>
                  </a:lnTo>
                  <a:lnTo>
                    <a:pt x="19" y="80"/>
                  </a:lnTo>
                  <a:lnTo>
                    <a:pt x="53" y="53"/>
                  </a:lnTo>
                  <a:lnTo>
                    <a:pt x="60" y="2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0" name="Freeform 2277"/>
            <p:cNvSpPr>
              <a:spLocks/>
            </p:cNvSpPr>
            <p:nvPr/>
          </p:nvSpPr>
          <p:spPr bwMode="auto">
            <a:xfrm>
              <a:off x="9623" y="6069"/>
              <a:ext cx="15" cy="20"/>
            </a:xfrm>
            <a:custGeom>
              <a:avLst/>
              <a:gdLst>
                <a:gd name="T0" fmla="*/ 41 w 60"/>
                <a:gd name="T1" fmla="*/ 0 h 80"/>
                <a:gd name="T2" fmla="*/ 7 w 60"/>
                <a:gd name="T3" fmla="*/ 25 h 80"/>
                <a:gd name="T4" fmla="*/ 0 w 60"/>
                <a:gd name="T5" fmla="*/ 52 h 80"/>
                <a:gd name="T6" fmla="*/ 19 w 60"/>
                <a:gd name="T7" fmla="*/ 80 h 80"/>
                <a:gd name="T8" fmla="*/ 52 w 60"/>
                <a:gd name="T9" fmla="*/ 52 h 80"/>
                <a:gd name="T10" fmla="*/ 60 w 60"/>
                <a:gd name="T11" fmla="*/ 25 h 80"/>
                <a:gd name="T12" fmla="*/ 41 w 60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80">
                  <a:moveTo>
                    <a:pt x="41" y="0"/>
                  </a:moveTo>
                  <a:lnTo>
                    <a:pt x="7" y="25"/>
                  </a:lnTo>
                  <a:lnTo>
                    <a:pt x="0" y="52"/>
                  </a:lnTo>
                  <a:lnTo>
                    <a:pt x="19" y="80"/>
                  </a:lnTo>
                  <a:lnTo>
                    <a:pt x="52" y="52"/>
                  </a:lnTo>
                  <a:lnTo>
                    <a:pt x="60" y="25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1" name="Freeform 2278"/>
            <p:cNvSpPr>
              <a:spLocks/>
            </p:cNvSpPr>
            <p:nvPr/>
          </p:nvSpPr>
          <p:spPr bwMode="auto">
            <a:xfrm>
              <a:off x="9673" y="6022"/>
              <a:ext cx="46" cy="127"/>
            </a:xfrm>
            <a:custGeom>
              <a:avLst/>
              <a:gdLst>
                <a:gd name="T0" fmla="*/ 181 w 181"/>
                <a:gd name="T1" fmla="*/ 0 h 507"/>
                <a:gd name="T2" fmla="*/ 111 w 181"/>
                <a:gd name="T3" fmla="*/ 64 h 507"/>
                <a:gd name="T4" fmla="*/ 0 w 181"/>
                <a:gd name="T5" fmla="*/ 479 h 507"/>
                <a:gd name="T6" fmla="*/ 19 w 181"/>
                <a:gd name="T7" fmla="*/ 507 h 507"/>
                <a:gd name="T8" fmla="*/ 53 w 181"/>
                <a:gd name="T9" fmla="*/ 479 h 507"/>
                <a:gd name="T10" fmla="*/ 181 w 181"/>
                <a:gd name="T11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1" h="507">
                  <a:moveTo>
                    <a:pt x="181" y="0"/>
                  </a:moveTo>
                  <a:lnTo>
                    <a:pt x="111" y="64"/>
                  </a:lnTo>
                  <a:lnTo>
                    <a:pt x="0" y="479"/>
                  </a:lnTo>
                  <a:lnTo>
                    <a:pt x="19" y="507"/>
                  </a:lnTo>
                  <a:lnTo>
                    <a:pt x="53" y="479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2" name="Freeform 2279"/>
            <p:cNvSpPr>
              <a:spLocks/>
            </p:cNvSpPr>
            <p:nvPr/>
          </p:nvSpPr>
          <p:spPr bwMode="auto">
            <a:xfrm>
              <a:off x="9672" y="6015"/>
              <a:ext cx="47" cy="40"/>
            </a:xfrm>
            <a:custGeom>
              <a:avLst/>
              <a:gdLst>
                <a:gd name="T0" fmla="*/ 169 w 188"/>
                <a:gd name="T1" fmla="*/ 0 h 160"/>
                <a:gd name="T2" fmla="*/ 145 w 188"/>
                <a:gd name="T3" fmla="*/ 11 h 160"/>
                <a:gd name="T4" fmla="*/ 12 w 188"/>
                <a:gd name="T5" fmla="*/ 115 h 160"/>
                <a:gd name="T6" fmla="*/ 0 w 188"/>
                <a:gd name="T7" fmla="*/ 135 h 160"/>
                <a:gd name="T8" fmla="*/ 20 w 188"/>
                <a:gd name="T9" fmla="*/ 160 h 160"/>
                <a:gd name="T10" fmla="*/ 40 w 188"/>
                <a:gd name="T11" fmla="*/ 153 h 160"/>
                <a:gd name="T12" fmla="*/ 118 w 188"/>
                <a:gd name="T13" fmla="*/ 92 h 160"/>
                <a:gd name="T14" fmla="*/ 188 w 188"/>
                <a:gd name="T15" fmla="*/ 28 h 160"/>
                <a:gd name="T16" fmla="*/ 169 w 188"/>
                <a:gd name="T17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160">
                  <a:moveTo>
                    <a:pt x="169" y="0"/>
                  </a:moveTo>
                  <a:lnTo>
                    <a:pt x="145" y="11"/>
                  </a:lnTo>
                  <a:lnTo>
                    <a:pt x="12" y="115"/>
                  </a:lnTo>
                  <a:lnTo>
                    <a:pt x="0" y="135"/>
                  </a:lnTo>
                  <a:lnTo>
                    <a:pt x="20" y="160"/>
                  </a:lnTo>
                  <a:lnTo>
                    <a:pt x="40" y="153"/>
                  </a:lnTo>
                  <a:lnTo>
                    <a:pt x="118" y="92"/>
                  </a:lnTo>
                  <a:lnTo>
                    <a:pt x="188" y="28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3" name="Freeform 2280"/>
            <p:cNvSpPr>
              <a:spLocks/>
            </p:cNvSpPr>
            <p:nvPr/>
          </p:nvSpPr>
          <p:spPr bwMode="auto">
            <a:xfrm>
              <a:off x="9545" y="5879"/>
              <a:ext cx="11" cy="36"/>
            </a:xfrm>
            <a:custGeom>
              <a:avLst/>
              <a:gdLst>
                <a:gd name="T0" fmla="*/ 37 w 45"/>
                <a:gd name="T1" fmla="*/ 0 h 144"/>
                <a:gd name="T2" fmla="*/ 0 w 45"/>
                <a:gd name="T3" fmla="*/ 138 h 144"/>
                <a:gd name="T4" fmla="*/ 6 w 45"/>
                <a:gd name="T5" fmla="*/ 144 h 144"/>
                <a:gd name="T6" fmla="*/ 15 w 45"/>
                <a:gd name="T7" fmla="*/ 138 h 144"/>
                <a:gd name="T8" fmla="*/ 45 w 45"/>
                <a:gd name="T9" fmla="*/ 25 h 144"/>
                <a:gd name="T10" fmla="*/ 37 w 45"/>
                <a:gd name="T1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144">
                  <a:moveTo>
                    <a:pt x="37" y="0"/>
                  </a:moveTo>
                  <a:lnTo>
                    <a:pt x="0" y="138"/>
                  </a:lnTo>
                  <a:lnTo>
                    <a:pt x="6" y="144"/>
                  </a:lnTo>
                  <a:lnTo>
                    <a:pt x="15" y="138"/>
                  </a:lnTo>
                  <a:lnTo>
                    <a:pt x="45" y="25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4" name="Freeform 2281"/>
            <p:cNvSpPr>
              <a:spLocks/>
            </p:cNvSpPr>
            <p:nvPr/>
          </p:nvSpPr>
          <p:spPr bwMode="auto">
            <a:xfrm>
              <a:off x="9568" y="5879"/>
              <a:ext cx="13" cy="36"/>
            </a:xfrm>
            <a:custGeom>
              <a:avLst/>
              <a:gdLst>
                <a:gd name="T0" fmla="*/ 53 w 53"/>
                <a:gd name="T1" fmla="*/ 0 h 144"/>
                <a:gd name="T2" fmla="*/ 31 w 53"/>
                <a:gd name="T3" fmla="*/ 25 h 144"/>
                <a:gd name="T4" fmla="*/ 0 w 53"/>
                <a:gd name="T5" fmla="*/ 138 h 144"/>
                <a:gd name="T6" fmla="*/ 7 w 53"/>
                <a:gd name="T7" fmla="*/ 144 h 144"/>
                <a:gd name="T8" fmla="*/ 16 w 53"/>
                <a:gd name="T9" fmla="*/ 138 h 144"/>
                <a:gd name="T10" fmla="*/ 53 w 53"/>
                <a:gd name="T11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44">
                  <a:moveTo>
                    <a:pt x="53" y="0"/>
                  </a:moveTo>
                  <a:lnTo>
                    <a:pt x="31" y="25"/>
                  </a:lnTo>
                  <a:lnTo>
                    <a:pt x="0" y="138"/>
                  </a:lnTo>
                  <a:lnTo>
                    <a:pt x="7" y="144"/>
                  </a:lnTo>
                  <a:lnTo>
                    <a:pt x="16" y="13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5" name="Freeform 2282"/>
            <p:cNvSpPr>
              <a:spLocks/>
            </p:cNvSpPr>
            <p:nvPr/>
          </p:nvSpPr>
          <p:spPr bwMode="auto">
            <a:xfrm>
              <a:off x="9561" y="5877"/>
              <a:ext cx="20" cy="21"/>
            </a:xfrm>
            <a:custGeom>
              <a:avLst/>
              <a:gdLst>
                <a:gd name="T0" fmla="*/ 74 w 80"/>
                <a:gd name="T1" fmla="*/ 0 h 84"/>
                <a:gd name="T2" fmla="*/ 66 w 80"/>
                <a:gd name="T3" fmla="*/ 4 h 84"/>
                <a:gd name="T4" fmla="*/ 12 w 80"/>
                <a:gd name="T5" fmla="*/ 63 h 84"/>
                <a:gd name="T6" fmla="*/ 0 w 80"/>
                <a:gd name="T7" fmla="*/ 80 h 84"/>
                <a:gd name="T8" fmla="*/ 5 w 80"/>
                <a:gd name="T9" fmla="*/ 84 h 84"/>
                <a:gd name="T10" fmla="*/ 14 w 80"/>
                <a:gd name="T11" fmla="*/ 80 h 84"/>
                <a:gd name="T12" fmla="*/ 58 w 80"/>
                <a:gd name="T13" fmla="*/ 33 h 84"/>
                <a:gd name="T14" fmla="*/ 80 w 80"/>
                <a:gd name="T15" fmla="*/ 8 h 84"/>
                <a:gd name="T16" fmla="*/ 74 w 80"/>
                <a:gd name="T1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" h="84">
                  <a:moveTo>
                    <a:pt x="74" y="0"/>
                  </a:moveTo>
                  <a:lnTo>
                    <a:pt x="66" y="4"/>
                  </a:lnTo>
                  <a:lnTo>
                    <a:pt x="12" y="63"/>
                  </a:lnTo>
                  <a:lnTo>
                    <a:pt x="0" y="80"/>
                  </a:lnTo>
                  <a:lnTo>
                    <a:pt x="5" y="84"/>
                  </a:lnTo>
                  <a:lnTo>
                    <a:pt x="14" y="80"/>
                  </a:lnTo>
                  <a:lnTo>
                    <a:pt x="58" y="33"/>
                  </a:lnTo>
                  <a:lnTo>
                    <a:pt x="80" y="8"/>
                  </a:lnTo>
                  <a:lnTo>
                    <a:pt x="7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6" name="Freeform 2283"/>
            <p:cNvSpPr>
              <a:spLocks/>
            </p:cNvSpPr>
            <p:nvPr/>
          </p:nvSpPr>
          <p:spPr bwMode="auto">
            <a:xfrm>
              <a:off x="9554" y="5877"/>
              <a:ext cx="10" cy="20"/>
            </a:xfrm>
            <a:custGeom>
              <a:avLst/>
              <a:gdLst>
                <a:gd name="T0" fmla="*/ 9 w 39"/>
                <a:gd name="T1" fmla="*/ 0 h 80"/>
                <a:gd name="T2" fmla="*/ 0 w 39"/>
                <a:gd name="T3" fmla="*/ 8 h 80"/>
                <a:gd name="T4" fmla="*/ 8 w 39"/>
                <a:gd name="T5" fmla="*/ 33 h 80"/>
                <a:gd name="T6" fmla="*/ 27 w 39"/>
                <a:gd name="T7" fmla="*/ 80 h 80"/>
                <a:gd name="T8" fmla="*/ 39 w 39"/>
                <a:gd name="T9" fmla="*/ 63 h 80"/>
                <a:gd name="T10" fmla="*/ 16 w 39"/>
                <a:gd name="T11" fmla="*/ 4 h 80"/>
                <a:gd name="T12" fmla="*/ 9 w 39"/>
                <a:gd name="T13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80">
                  <a:moveTo>
                    <a:pt x="9" y="0"/>
                  </a:moveTo>
                  <a:lnTo>
                    <a:pt x="0" y="8"/>
                  </a:lnTo>
                  <a:lnTo>
                    <a:pt x="8" y="33"/>
                  </a:lnTo>
                  <a:lnTo>
                    <a:pt x="27" y="80"/>
                  </a:lnTo>
                  <a:lnTo>
                    <a:pt x="39" y="63"/>
                  </a:lnTo>
                  <a:lnTo>
                    <a:pt x="16" y="4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7" name="Freeform 2284"/>
            <p:cNvSpPr>
              <a:spLocks/>
            </p:cNvSpPr>
            <p:nvPr/>
          </p:nvSpPr>
          <p:spPr bwMode="auto">
            <a:xfrm>
              <a:off x="9581" y="5913"/>
              <a:ext cx="15" cy="2"/>
            </a:xfrm>
            <a:custGeom>
              <a:avLst/>
              <a:gdLst>
                <a:gd name="T0" fmla="*/ 0 w 56"/>
                <a:gd name="T1" fmla="*/ 0 h 8"/>
                <a:gd name="T2" fmla="*/ 4 w 56"/>
                <a:gd name="T3" fmla="*/ 4 h 8"/>
                <a:gd name="T4" fmla="*/ 19 w 56"/>
                <a:gd name="T5" fmla="*/ 8 h 8"/>
                <a:gd name="T6" fmla="*/ 33 w 56"/>
                <a:gd name="T7" fmla="*/ 8 h 8"/>
                <a:gd name="T8" fmla="*/ 40 w 56"/>
                <a:gd name="T9" fmla="*/ 8 h 8"/>
                <a:gd name="T10" fmla="*/ 56 w 56"/>
                <a:gd name="T11" fmla="*/ 0 h 8"/>
                <a:gd name="T12" fmla="*/ 0 w 5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8">
                  <a:moveTo>
                    <a:pt x="0" y="0"/>
                  </a:moveTo>
                  <a:lnTo>
                    <a:pt x="4" y="4"/>
                  </a:lnTo>
                  <a:lnTo>
                    <a:pt x="19" y="8"/>
                  </a:lnTo>
                  <a:lnTo>
                    <a:pt x="33" y="8"/>
                  </a:lnTo>
                  <a:lnTo>
                    <a:pt x="40" y="8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8" name="Freeform 2285"/>
            <p:cNvSpPr>
              <a:spLocks/>
            </p:cNvSpPr>
            <p:nvPr/>
          </p:nvSpPr>
          <p:spPr bwMode="auto">
            <a:xfrm>
              <a:off x="9580" y="5892"/>
              <a:ext cx="20" cy="21"/>
            </a:xfrm>
            <a:custGeom>
              <a:avLst/>
              <a:gdLst>
                <a:gd name="T0" fmla="*/ 22 w 77"/>
                <a:gd name="T1" fmla="*/ 0 h 83"/>
                <a:gd name="T2" fmla="*/ 13 w 77"/>
                <a:gd name="T3" fmla="*/ 15 h 83"/>
                <a:gd name="T4" fmla="*/ 0 w 77"/>
                <a:gd name="T5" fmla="*/ 61 h 83"/>
                <a:gd name="T6" fmla="*/ 0 w 77"/>
                <a:gd name="T7" fmla="*/ 68 h 83"/>
                <a:gd name="T8" fmla="*/ 4 w 77"/>
                <a:gd name="T9" fmla="*/ 83 h 83"/>
                <a:gd name="T10" fmla="*/ 27 w 77"/>
                <a:gd name="T11" fmla="*/ 77 h 83"/>
                <a:gd name="T12" fmla="*/ 17 w 77"/>
                <a:gd name="T13" fmla="*/ 72 h 83"/>
                <a:gd name="T14" fmla="*/ 15 w 77"/>
                <a:gd name="T15" fmla="*/ 61 h 83"/>
                <a:gd name="T16" fmla="*/ 28 w 77"/>
                <a:gd name="T17" fmla="*/ 15 h 83"/>
                <a:gd name="T18" fmla="*/ 35 w 77"/>
                <a:gd name="T19" fmla="*/ 5 h 83"/>
                <a:gd name="T20" fmla="*/ 47 w 77"/>
                <a:gd name="T21" fmla="*/ 1 h 83"/>
                <a:gd name="T22" fmla="*/ 77 w 77"/>
                <a:gd name="T23" fmla="*/ 1 h 83"/>
                <a:gd name="T24" fmla="*/ 22 w 77"/>
                <a:gd name="T2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7" h="83">
                  <a:moveTo>
                    <a:pt x="22" y="0"/>
                  </a:moveTo>
                  <a:lnTo>
                    <a:pt x="13" y="15"/>
                  </a:lnTo>
                  <a:lnTo>
                    <a:pt x="0" y="61"/>
                  </a:lnTo>
                  <a:lnTo>
                    <a:pt x="0" y="68"/>
                  </a:lnTo>
                  <a:lnTo>
                    <a:pt x="4" y="83"/>
                  </a:lnTo>
                  <a:lnTo>
                    <a:pt x="27" y="77"/>
                  </a:lnTo>
                  <a:lnTo>
                    <a:pt x="17" y="72"/>
                  </a:lnTo>
                  <a:lnTo>
                    <a:pt x="15" y="61"/>
                  </a:lnTo>
                  <a:lnTo>
                    <a:pt x="28" y="15"/>
                  </a:lnTo>
                  <a:lnTo>
                    <a:pt x="35" y="5"/>
                  </a:lnTo>
                  <a:lnTo>
                    <a:pt x="47" y="1"/>
                  </a:lnTo>
                  <a:lnTo>
                    <a:pt x="77" y="1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89" name="Freeform 2286"/>
            <p:cNvSpPr>
              <a:spLocks/>
            </p:cNvSpPr>
            <p:nvPr/>
          </p:nvSpPr>
          <p:spPr bwMode="auto">
            <a:xfrm>
              <a:off x="9581" y="5889"/>
              <a:ext cx="23" cy="26"/>
            </a:xfrm>
            <a:custGeom>
              <a:avLst/>
              <a:gdLst>
                <a:gd name="T0" fmla="*/ 85 w 91"/>
                <a:gd name="T1" fmla="*/ 0 h 106"/>
                <a:gd name="T2" fmla="*/ 47 w 91"/>
                <a:gd name="T3" fmla="*/ 0 h 106"/>
                <a:gd name="T4" fmla="*/ 40 w 91"/>
                <a:gd name="T5" fmla="*/ 0 h 106"/>
                <a:gd name="T6" fmla="*/ 23 w 91"/>
                <a:gd name="T7" fmla="*/ 9 h 106"/>
                <a:gd name="T8" fmla="*/ 18 w 91"/>
                <a:gd name="T9" fmla="*/ 15 h 106"/>
                <a:gd name="T10" fmla="*/ 73 w 91"/>
                <a:gd name="T11" fmla="*/ 16 h 106"/>
                <a:gd name="T12" fmla="*/ 58 w 91"/>
                <a:gd name="T13" fmla="*/ 76 h 106"/>
                <a:gd name="T14" fmla="*/ 50 w 91"/>
                <a:gd name="T15" fmla="*/ 87 h 106"/>
                <a:gd name="T16" fmla="*/ 38 w 91"/>
                <a:gd name="T17" fmla="*/ 92 h 106"/>
                <a:gd name="T18" fmla="*/ 23 w 91"/>
                <a:gd name="T19" fmla="*/ 92 h 106"/>
                <a:gd name="T20" fmla="*/ 0 w 91"/>
                <a:gd name="T21" fmla="*/ 98 h 106"/>
                <a:gd name="T22" fmla="*/ 56 w 91"/>
                <a:gd name="T23" fmla="*/ 98 h 106"/>
                <a:gd name="T24" fmla="*/ 58 w 91"/>
                <a:gd name="T25" fmla="*/ 101 h 106"/>
                <a:gd name="T26" fmla="*/ 72 w 91"/>
                <a:gd name="T27" fmla="*/ 106 h 106"/>
                <a:gd name="T28" fmla="*/ 81 w 91"/>
                <a:gd name="T29" fmla="*/ 100 h 106"/>
                <a:gd name="T30" fmla="*/ 76 w 91"/>
                <a:gd name="T31" fmla="*/ 92 h 106"/>
                <a:gd name="T32" fmla="*/ 71 w 91"/>
                <a:gd name="T33" fmla="*/ 84 h 106"/>
                <a:gd name="T34" fmla="*/ 91 w 91"/>
                <a:gd name="T35" fmla="*/ 8 h 106"/>
                <a:gd name="T36" fmla="*/ 85 w 91"/>
                <a:gd name="T3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1" h="106">
                  <a:moveTo>
                    <a:pt x="85" y="0"/>
                  </a:moveTo>
                  <a:lnTo>
                    <a:pt x="47" y="0"/>
                  </a:lnTo>
                  <a:lnTo>
                    <a:pt x="40" y="0"/>
                  </a:lnTo>
                  <a:lnTo>
                    <a:pt x="23" y="9"/>
                  </a:lnTo>
                  <a:lnTo>
                    <a:pt x="18" y="15"/>
                  </a:lnTo>
                  <a:lnTo>
                    <a:pt x="73" y="16"/>
                  </a:lnTo>
                  <a:lnTo>
                    <a:pt x="58" y="76"/>
                  </a:lnTo>
                  <a:lnTo>
                    <a:pt x="50" y="87"/>
                  </a:lnTo>
                  <a:lnTo>
                    <a:pt x="38" y="92"/>
                  </a:lnTo>
                  <a:lnTo>
                    <a:pt x="23" y="92"/>
                  </a:lnTo>
                  <a:lnTo>
                    <a:pt x="0" y="98"/>
                  </a:lnTo>
                  <a:lnTo>
                    <a:pt x="56" y="98"/>
                  </a:lnTo>
                  <a:lnTo>
                    <a:pt x="58" y="101"/>
                  </a:lnTo>
                  <a:lnTo>
                    <a:pt x="72" y="106"/>
                  </a:lnTo>
                  <a:lnTo>
                    <a:pt x="81" y="100"/>
                  </a:lnTo>
                  <a:lnTo>
                    <a:pt x="76" y="92"/>
                  </a:lnTo>
                  <a:lnTo>
                    <a:pt x="71" y="84"/>
                  </a:lnTo>
                  <a:lnTo>
                    <a:pt x="91" y="8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0" name="Freeform 2287"/>
            <p:cNvSpPr>
              <a:spLocks/>
            </p:cNvSpPr>
            <p:nvPr/>
          </p:nvSpPr>
          <p:spPr bwMode="auto">
            <a:xfrm>
              <a:off x="9611" y="5889"/>
              <a:ext cx="20" cy="26"/>
            </a:xfrm>
            <a:custGeom>
              <a:avLst/>
              <a:gdLst>
                <a:gd name="T0" fmla="*/ 75 w 80"/>
                <a:gd name="T1" fmla="*/ 0 h 106"/>
                <a:gd name="T2" fmla="*/ 51 w 80"/>
                <a:gd name="T3" fmla="*/ 0 h 106"/>
                <a:gd name="T4" fmla="*/ 45 w 80"/>
                <a:gd name="T5" fmla="*/ 0 h 106"/>
                <a:gd name="T6" fmla="*/ 28 w 80"/>
                <a:gd name="T7" fmla="*/ 9 h 106"/>
                <a:gd name="T8" fmla="*/ 22 w 80"/>
                <a:gd name="T9" fmla="*/ 15 h 106"/>
                <a:gd name="T10" fmla="*/ 13 w 80"/>
                <a:gd name="T11" fmla="*/ 30 h 106"/>
                <a:gd name="T12" fmla="*/ 1 w 80"/>
                <a:gd name="T13" fmla="*/ 76 h 106"/>
                <a:gd name="T14" fmla="*/ 0 w 80"/>
                <a:gd name="T15" fmla="*/ 83 h 106"/>
                <a:gd name="T16" fmla="*/ 4 w 80"/>
                <a:gd name="T17" fmla="*/ 98 h 106"/>
                <a:gd name="T18" fmla="*/ 8 w 80"/>
                <a:gd name="T19" fmla="*/ 102 h 106"/>
                <a:gd name="T20" fmla="*/ 23 w 80"/>
                <a:gd name="T21" fmla="*/ 106 h 106"/>
                <a:gd name="T22" fmla="*/ 46 w 80"/>
                <a:gd name="T23" fmla="*/ 106 h 106"/>
                <a:gd name="T24" fmla="*/ 55 w 80"/>
                <a:gd name="T25" fmla="*/ 100 h 106"/>
                <a:gd name="T26" fmla="*/ 50 w 80"/>
                <a:gd name="T27" fmla="*/ 92 h 106"/>
                <a:gd name="T28" fmla="*/ 27 w 80"/>
                <a:gd name="T29" fmla="*/ 92 h 106"/>
                <a:gd name="T30" fmla="*/ 18 w 80"/>
                <a:gd name="T31" fmla="*/ 87 h 106"/>
                <a:gd name="T32" fmla="*/ 17 w 80"/>
                <a:gd name="T33" fmla="*/ 76 h 106"/>
                <a:gd name="T34" fmla="*/ 28 w 80"/>
                <a:gd name="T35" fmla="*/ 30 h 106"/>
                <a:gd name="T36" fmla="*/ 36 w 80"/>
                <a:gd name="T37" fmla="*/ 20 h 106"/>
                <a:gd name="T38" fmla="*/ 48 w 80"/>
                <a:gd name="T39" fmla="*/ 16 h 106"/>
                <a:gd name="T40" fmla="*/ 71 w 80"/>
                <a:gd name="T41" fmla="*/ 16 h 106"/>
                <a:gd name="T42" fmla="*/ 80 w 80"/>
                <a:gd name="T43" fmla="*/ 8 h 106"/>
                <a:gd name="T44" fmla="*/ 75 w 80"/>
                <a:gd name="T4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0" h="106">
                  <a:moveTo>
                    <a:pt x="75" y="0"/>
                  </a:moveTo>
                  <a:lnTo>
                    <a:pt x="51" y="0"/>
                  </a:lnTo>
                  <a:lnTo>
                    <a:pt x="45" y="0"/>
                  </a:lnTo>
                  <a:lnTo>
                    <a:pt x="28" y="9"/>
                  </a:lnTo>
                  <a:lnTo>
                    <a:pt x="22" y="15"/>
                  </a:lnTo>
                  <a:lnTo>
                    <a:pt x="13" y="30"/>
                  </a:lnTo>
                  <a:lnTo>
                    <a:pt x="1" y="76"/>
                  </a:lnTo>
                  <a:lnTo>
                    <a:pt x="0" y="83"/>
                  </a:lnTo>
                  <a:lnTo>
                    <a:pt x="4" y="98"/>
                  </a:lnTo>
                  <a:lnTo>
                    <a:pt x="8" y="102"/>
                  </a:lnTo>
                  <a:lnTo>
                    <a:pt x="23" y="106"/>
                  </a:lnTo>
                  <a:lnTo>
                    <a:pt x="46" y="106"/>
                  </a:lnTo>
                  <a:lnTo>
                    <a:pt x="55" y="100"/>
                  </a:lnTo>
                  <a:lnTo>
                    <a:pt x="50" y="92"/>
                  </a:lnTo>
                  <a:lnTo>
                    <a:pt x="27" y="92"/>
                  </a:lnTo>
                  <a:lnTo>
                    <a:pt x="18" y="87"/>
                  </a:lnTo>
                  <a:lnTo>
                    <a:pt x="17" y="76"/>
                  </a:lnTo>
                  <a:lnTo>
                    <a:pt x="28" y="30"/>
                  </a:lnTo>
                  <a:lnTo>
                    <a:pt x="36" y="20"/>
                  </a:lnTo>
                  <a:lnTo>
                    <a:pt x="48" y="16"/>
                  </a:lnTo>
                  <a:lnTo>
                    <a:pt x="71" y="16"/>
                  </a:lnTo>
                  <a:lnTo>
                    <a:pt x="80" y="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1" name="Freeform 2288"/>
            <p:cNvSpPr>
              <a:spLocks/>
            </p:cNvSpPr>
            <p:nvPr/>
          </p:nvSpPr>
          <p:spPr bwMode="auto">
            <a:xfrm>
              <a:off x="9635" y="5889"/>
              <a:ext cx="30" cy="26"/>
            </a:xfrm>
            <a:custGeom>
              <a:avLst/>
              <a:gdLst>
                <a:gd name="T0" fmla="*/ 116 w 123"/>
                <a:gd name="T1" fmla="*/ 0 h 106"/>
                <a:gd name="T2" fmla="*/ 107 w 123"/>
                <a:gd name="T3" fmla="*/ 8 h 106"/>
                <a:gd name="T4" fmla="*/ 84 w 123"/>
                <a:gd name="T5" fmla="*/ 92 h 106"/>
                <a:gd name="T6" fmla="*/ 54 w 123"/>
                <a:gd name="T7" fmla="*/ 92 h 106"/>
                <a:gd name="T8" fmla="*/ 39 w 123"/>
                <a:gd name="T9" fmla="*/ 92 h 106"/>
                <a:gd name="T10" fmla="*/ 23 w 123"/>
                <a:gd name="T11" fmla="*/ 92 h 106"/>
                <a:gd name="T12" fmla="*/ 0 w 123"/>
                <a:gd name="T13" fmla="*/ 98 h 106"/>
                <a:gd name="T14" fmla="*/ 1 w 123"/>
                <a:gd name="T15" fmla="*/ 100 h 106"/>
                <a:gd name="T16" fmla="*/ 20 w 123"/>
                <a:gd name="T17" fmla="*/ 106 h 106"/>
                <a:gd name="T18" fmla="*/ 88 w 123"/>
                <a:gd name="T19" fmla="*/ 106 h 106"/>
                <a:gd name="T20" fmla="*/ 98 w 123"/>
                <a:gd name="T21" fmla="*/ 100 h 106"/>
                <a:gd name="T22" fmla="*/ 123 w 123"/>
                <a:gd name="T23" fmla="*/ 8 h 106"/>
                <a:gd name="T24" fmla="*/ 116 w 123"/>
                <a:gd name="T2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3" h="106">
                  <a:moveTo>
                    <a:pt x="116" y="0"/>
                  </a:moveTo>
                  <a:lnTo>
                    <a:pt x="107" y="8"/>
                  </a:lnTo>
                  <a:lnTo>
                    <a:pt x="84" y="92"/>
                  </a:lnTo>
                  <a:lnTo>
                    <a:pt x="54" y="92"/>
                  </a:lnTo>
                  <a:lnTo>
                    <a:pt x="39" y="92"/>
                  </a:lnTo>
                  <a:lnTo>
                    <a:pt x="23" y="92"/>
                  </a:lnTo>
                  <a:lnTo>
                    <a:pt x="0" y="98"/>
                  </a:lnTo>
                  <a:lnTo>
                    <a:pt x="1" y="100"/>
                  </a:lnTo>
                  <a:lnTo>
                    <a:pt x="20" y="106"/>
                  </a:lnTo>
                  <a:lnTo>
                    <a:pt x="88" y="106"/>
                  </a:lnTo>
                  <a:lnTo>
                    <a:pt x="98" y="100"/>
                  </a:lnTo>
                  <a:lnTo>
                    <a:pt x="123" y="8"/>
                  </a:lnTo>
                  <a:lnTo>
                    <a:pt x="11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2" name="Freeform 2289"/>
            <p:cNvSpPr>
              <a:spLocks/>
            </p:cNvSpPr>
            <p:nvPr/>
          </p:nvSpPr>
          <p:spPr bwMode="auto">
            <a:xfrm>
              <a:off x="9634" y="5889"/>
              <a:ext cx="8" cy="24"/>
            </a:xfrm>
            <a:custGeom>
              <a:avLst/>
              <a:gdLst>
                <a:gd name="T0" fmla="*/ 29 w 35"/>
                <a:gd name="T1" fmla="*/ 0 h 98"/>
                <a:gd name="T2" fmla="*/ 20 w 35"/>
                <a:gd name="T3" fmla="*/ 8 h 98"/>
                <a:gd name="T4" fmla="*/ 2 w 35"/>
                <a:gd name="T5" fmla="*/ 76 h 98"/>
                <a:gd name="T6" fmla="*/ 0 w 35"/>
                <a:gd name="T7" fmla="*/ 80 h 98"/>
                <a:gd name="T8" fmla="*/ 4 w 35"/>
                <a:gd name="T9" fmla="*/ 98 h 98"/>
                <a:gd name="T10" fmla="*/ 27 w 35"/>
                <a:gd name="T11" fmla="*/ 92 h 98"/>
                <a:gd name="T12" fmla="*/ 18 w 35"/>
                <a:gd name="T13" fmla="*/ 87 h 98"/>
                <a:gd name="T14" fmla="*/ 17 w 35"/>
                <a:gd name="T15" fmla="*/ 76 h 98"/>
                <a:gd name="T16" fmla="*/ 35 w 35"/>
                <a:gd name="T17" fmla="*/ 8 h 98"/>
                <a:gd name="T18" fmla="*/ 29 w 35"/>
                <a:gd name="T1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98">
                  <a:moveTo>
                    <a:pt x="29" y="0"/>
                  </a:moveTo>
                  <a:lnTo>
                    <a:pt x="20" y="8"/>
                  </a:lnTo>
                  <a:lnTo>
                    <a:pt x="2" y="76"/>
                  </a:lnTo>
                  <a:lnTo>
                    <a:pt x="0" y="80"/>
                  </a:lnTo>
                  <a:lnTo>
                    <a:pt x="4" y="98"/>
                  </a:lnTo>
                  <a:lnTo>
                    <a:pt x="27" y="92"/>
                  </a:lnTo>
                  <a:lnTo>
                    <a:pt x="18" y="87"/>
                  </a:lnTo>
                  <a:lnTo>
                    <a:pt x="17" y="76"/>
                  </a:lnTo>
                  <a:lnTo>
                    <a:pt x="35" y="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3" name="Freeform 2290"/>
            <p:cNvSpPr>
              <a:spLocks/>
            </p:cNvSpPr>
            <p:nvPr/>
          </p:nvSpPr>
          <p:spPr bwMode="auto">
            <a:xfrm>
              <a:off x="9644" y="5889"/>
              <a:ext cx="10" cy="22"/>
            </a:xfrm>
            <a:custGeom>
              <a:avLst/>
              <a:gdLst>
                <a:gd name="T0" fmla="*/ 32 w 37"/>
                <a:gd name="T1" fmla="*/ 0 h 92"/>
                <a:gd name="T2" fmla="*/ 22 w 37"/>
                <a:gd name="T3" fmla="*/ 8 h 92"/>
                <a:gd name="T4" fmla="*/ 0 w 37"/>
                <a:gd name="T5" fmla="*/ 92 h 92"/>
                <a:gd name="T6" fmla="*/ 15 w 37"/>
                <a:gd name="T7" fmla="*/ 92 h 92"/>
                <a:gd name="T8" fmla="*/ 37 w 37"/>
                <a:gd name="T9" fmla="*/ 8 h 92"/>
                <a:gd name="T10" fmla="*/ 32 w 37"/>
                <a:gd name="T1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92">
                  <a:moveTo>
                    <a:pt x="32" y="0"/>
                  </a:moveTo>
                  <a:lnTo>
                    <a:pt x="22" y="8"/>
                  </a:lnTo>
                  <a:lnTo>
                    <a:pt x="0" y="92"/>
                  </a:lnTo>
                  <a:lnTo>
                    <a:pt x="15" y="92"/>
                  </a:lnTo>
                  <a:lnTo>
                    <a:pt x="37" y="8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4" name="Freeform 2291"/>
            <p:cNvSpPr>
              <a:spLocks/>
            </p:cNvSpPr>
            <p:nvPr/>
          </p:nvSpPr>
          <p:spPr bwMode="auto">
            <a:xfrm>
              <a:off x="9678" y="5892"/>
              <a:ext cx="9" cy="23"/>
            </a:xfrm>
            <a:custGeom>
              <a:avLst/>
              <a:gdLst>
                <a:gd name="T0" fmla="*/ 37 w 37"/>
                <a:gd name="T1" fmla="*/ 0 h 90"/>
                <a:gd name="T2" fmla="*/ 22 w 37"/>
                <a:gd name="T3" fmla="*/ 0 h 90"/>
                <a:gd name="T4" fmla="*/ 0 w 37"/>
                <a:gd name="T5" fmla="*/ 84 h 90"/>
                <a:gd name="T6" fmla="*/ 5 w 37"/>
                <a:gd name="T7" fmla="*/ 90 h 90"/>
                <a:gd name="T8" fmla="*/ 14 w 37"/>
                <a:gd name="T9" fmla="*/ 84 h 90"/>
                <a:gd name="T10" fmla="*/ 37 w 37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90">
                  <a:moveTo>
                    <a:pt x="37" y="0"/>
                  </a:moveTo>
                  <a:lnTo>
                    <a:pt x="22" y="0"/>
                  </a:lnTo>
                  <a:lnTo>
                    <a:pt x="0" y="84"/>
                  </a:lnTo>
                  <a:lnTo>
                    <a:pt x="5" y="90"/>
                  </a:lnTo>
                  <a:lnTo>
                    <a:pt x="14" y="8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5" name="Freeform 2292"/>
            <p:cNvSpPr>
              <a:spLocks/>
            </p:cNvSpPr>
            <p:nvPr/>
          </p:nvSpPr>
          <p:spPr bwMode="auto">
            <a:xfrm>
              <a:off x="9689" y="5891"/>
              <a:ext cx="9" cy="24"/>
            </a:xfrm>
            <a:custGeom>
              <a:avLst/>
              <a:gdLst>
                <a:gd name="T0" fmla="*/ 31 w 35"/>
                <a:gd name="T1" fmla="*/ 0 h 97"/>
                <a:gd name="T2" fmla="*/ 8 w 35"/>
                <a:gd name="T3" fmla="*/ 7 h 97"/>
                <a:gd name="T4" fmla="*/ 17 w 35"/>
                <a:gd name="T5" fmla="*/ 11 h 97"/>
                <a:gd name="T6" fmla="*/ 18 w 35"/>
                <a:gd name="T7" fmla="*/ 21 h 97"/>
                <a:gd name="T8" fmla="*/ 0 w 35"/>
                <a:gd name="T9" fmla="*/ 91 h 97"/>
                <a:gd name="T10" fmla="*/ 5 w 35"/>
                <a:gd name="T11" fmla="*/ 97 h 97"/>
                <a:gd name="T12" fmla="*/ 16 w 35"/>
                <a:gd name="T13" fmla="*/ 91 h 97"/>
                <a:gd name="T14" fmla="*/ 34 w 35"/>
                <a:gd name="T15" fmla="*/ 21 h 97"/>
                <a:gd name="T16" fmla="*/ 35 w 35"/>
                <a:gd name="T17" fmla="*/ 15 h 97"/>
                <a:gd name="T18" fmla="*/ 31 w 35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97">
                  <a:moveTo>
                    <a:pt x="31" y="0"/>
                  </a:moveTo>
                  <a:lnTo>
                    <a:pt x="8" y="7"/>
                  </a:lnTo>
                  <a:lnTo>
                    <a:pt x="17" y="11"/>
                  </a:lnTo>
                  <a:lnTo>
                    <a:pt x="18" y="21"/>
                  </a:lnTo>
                  <a:lnTo>
                    <a:pt x="0" y="91"/>
                  </a:lnTo>
                  <a:lnTo>
                    <a:pt x="5" y="97"/>
                  </a:lnTo>
                  <a:lnTo>
                    <a:pt x="16" y="91"/>
                  </a:lnTo>
                  <a:lnTo>
                    <a:pt x="34" y="21"/>
                  </a:lnTo>
                  <a:lnTo>
                    <a:pt x="35" y="15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6" name="Freeform 2293"/>
            <p:cNvSpPr>
              <a:spLocks/>
            </p:cNvSpPr>
            <p:nvPr/>
          </p:nvSpPr>
          <p:spPr bwMode="auto">
            <a:xfrm>
              <a:off x="9666" y="5889"/>
              <a:ext cx="31" cy="26"/>
            </a:xfrm>
            <a:custGeom>
              <a:avLst/>
              <a:gdLst>
                <a:gd name="T0" fmla="*/ 103 w 122"/>
                <a:gd name="T1" fmla="*/ 0 h 106"/>
                <a:gd name="T2" fmla="*/ 34 w 122"/>
                <a:gd name="T3" fmla="*/ 0 h 106"/>
                <a:gd name="T4" fmla="*/ 24 w 122"/>
                <a:gd name="T5" fmla="*/ 8 h 106"/>
                <a:gd name="T6" fmla="*/ 0 w 122"/>
                <a:gd name="T7" fmla="*/ 100 h 106"/>
                <a:gd name="T8" fmla="*/ 6 w 122"/>
                <a:gd name="T9" fmla="*/ 106 h 106"/>
                <a:gd name="T10" fmla="*/ 15 w 122"/>
                <a:gd name="T11" fmla="*/ 100 h 106"/>
                <a:gd name="T12" fmla="*/ 37 w 122"/>
                <a:gd name="T13" fmla="*/ 16 h 106"/>
                <a:gd name="T14" fmla="*/ 68 w 122"/>
                <a:gd name="T15" fmla="*/ 16 h 106"/>
                <a:gd name="T16" fmla="*/ 83 w 122"/>
                <a:gd name="T17" fmla="*/ 16 h 106"/>
                <a:gd name="T18" fmla="*/ 99 w 122"/>
                <a:gd name="T19" fmla="*/ 16 h 106"/>
                <a:gd name="T20" fmla="*/ 122 w 122"/>
                <a:gd name="T21" fmla="*/ 9 h 106"/>
                <a:gd name="T22" fmla="*/ 118 w 122"/>
                <a:gd name="T23" fmla="*/ 4 h 106"/>
                <a:gd name="T24" fmla="*/ 103 w 122"/>
                <a:gd name="T25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06">
                  <a:moveTo>
                    <a:pt x="103" y="0"/>
                  </a:moveTo>
                  <a:lnTo>
                    <a:pt x="34" y="0"/>
                  </a:lnTo>
                  <a:lnTo>
                    <a:pt x="24" y="8"/>
                  </a:lnTo>
                  <a:lnTo>
                    <a:pt x="0" y="100"/>
                  </a:lnTo>
                  <a:lnTo>
                    <a:pt x="6" y="106"/>
                  </a:lnTo>
                  <a:lnTo>
                    <a:pt x="15" y="100"/>
                  </a:lnTo>
                  <a:lnTo>
                    <a:pt x="37" y="16"/>
                  </a:lnTo>
                  <a:lnTo>
                    <a:pt x="68" y="16"/>
                  </a:lnTo>
                  <a:lnTo>
                    <a:pt x="83" y="16"/>
                  </a:lnTo>
                  <a:lnTo>
                    <a:pt x="99" y="16"/>
                  </a:lnTo>
                  <a:lnTo>
                    <a:pt x="122" y="9"/>
                  </a:lnTo>
                  <a:lnTo>
                    <a:pt x="118" y="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7" name="Freeform 2294"/>
            <p:cNvSpPr>
              <a:spLocks/>
            </p:cNvSpPr>
            <p:nvPr/>
          </p:nvSpPr>
          <p:spPr bwMode="auto">
            <a:xfrm>
              <a:off x="9703" y="5913"/>
              <a:ext cx="14" cy="2"/>
            </a:xfrm>
            <a:custGeom>
              <a:avLst/>
              <a:gdLst>
                <a:gd name="T0" fmla="*/ 0 w 56"/>
                <a:gd name="T1" fmla="*/ 0 h 8"/>
                <a:gd name="T2" fmla="*/ 3 w 56"/>
                <a:gd name="T3" fmla="*/ 4 h 8"/>
                <a:gd name="T4" fmla="*/ 19 w 56"/>
                <a:gd name="T5" fmla="*/ 8 h 8"/>
                <a:gd name="T6" fmla="*/ 33 w 56"/>
                <a:gd name="T7" fmla="*/ 8 h 8"/>
                <a:gd name="T8" fmla="*/ 39 w 56"/>
                <a:gd name="T9" fmla="*/ 8 h 8"/>
                <a:gd name="T10" fmla="*/ 56 w 56"/>
                <a:gd name="T11" fmla="*/ 0 h 8"/>
                <a:gd name="T12" fmla="*/ 0 w 56"/>
                <a:gd name="T13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" h="8">
                  <a:moveTo>
                    <a:pt x="0" y="0"/>
                  </a:moveTo>
                  <a:lnTo>
                    <a:pt x="3" y="4"/>
                  </a:lnTo>
                  <a:lnTo>
                    <a:pt x="19" y="8"/>
                  </a:lnTo>
                  <a:lnTo>
                    <a:pt x="33" y="8"/>
                  </a:lnTo>
                  <a:lnTo>
                    <a:pt x="39" y="8"/>
                  </a:lnTo>
                  <a:lnTo>
                    <a:pt x="5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8" name="Freeform 2295"/>
            <p:cNvSpPr>
              <a:spLocks/>
            </p:cNvSpPr>
            <p:nvPr/>
          </p:nvSpPr>
          <p:spPr bwMode="auto">
            <a:xfrm>
              <a:off x="9702" y="5892"/>
              <a:ext cx="19" cy="21"/>
            </a:xfrm>
            <a:custGeom>
              <a:avLst/>
              <a:gdLst>
                <a:gd name="T0" fmla="*/ 24 w 79"/>
                <a:gd name="T1" fmla="*/ 0 h 83"/>
                <a:gd name="T2" fmla="*/ 15 w 79"/>
                <a:gd name="T3" fmla="*/ 15 h 83"/>
                <a:gd name="T4" fmla="*/ 2 w 79"/>
                <a:gd name="T5" fmla="*/ 61 h 83"/>
                <a:gd name="T6" fmla="*/ 0 w 79"/>
                <a:gd name="T7" fmla="*/ 68 h 83"/>
                <a:gd name="T8" fmla="*/ 6 w 79"/>
                <a:gd name="T9" fmla="*/ 83 h 83"/>
                <a:gd name="T10" fmla="*/ 29 w 79"/>
                <a:gd name="T11" fmla="*/ 77 h 83"/>
                <a:gd name="T12" fmla="*/ 18 w 79"/>
                <a:gd name="T13" fmla="*/ 72 h 83"/>
                <a:gd name="T14" fmla="*/ 17 w 79"/>
                <a:gd name="T15" fmla="*/ 61 h 83"/>
                <a:gd name="T16" fmla="*/ 30 w 79"/>
                <a:gd name="T17" fmla="*/ 15 h 83"/>
                <a:gd name="T18" fmla="*/ 36 w 79"/>
                <a:gd name="T19" fmla="*/ 5 h 83"/>
                <a:gd name="T20" fmla="*/ 48 w 79"/>
                <a:gd name="T21" fmla="*/ 1 h 83"/>
                <a:gd name="T22" fmla="*/ 79 w 79"/>
                <a:gd name="T23" fmla="*/ 1 h 83"/>
                <a:gd name="T24" fmla="*/ 24 w 79"/>
                <a:gd name="T25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" h="83">
                  <a:moveTo>
                    <a:pt x="24" y="0"/>
                  </a:moveTo>
                  <a:lnTo>
                    <a:pt x="15" y="15"/>
                  </a:lnTo>
                  <a:lnTo>
                    <a:pt x="2" y="61"/>
                  </a:lnTo>
                  <a:lnTo>
                    <a:pt x="0" y="68"/>
                  </a:lnTo>
                  <a:lnTo>
                    <a:pt x="6" y="83"/>
                  </a:lnTo>
                  <a:lnTo>
                    <a:pt x="29" y="77"/>
                  </a:lnTo>
                  <a:lnTo>
                    <a:pt x="18" y="72"/>
                  </a:lnTo>
                  <a:lnTo>
                    <a:pt x="17" y="61"/>
                  </a:lnTo>
                  <a:lnTo>
                    <a:pt x="30" y="15"/>
                  </a:lnTo>
                  <a:lnTo>
                    <a:pt x="36" y="5"/>
                  </a:lnTo>
                  <a:lnTo>
                    <a:pt x="48" y="1"/>
                  </a:lnTo>
                  <a:lnTo>
                    <a:pt x="79" y="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99" name="Freeform 2296"/>
            <p:cNvSpPr>
              <a:spLocks/>
            </p:cNvSpPr>
            <p:nvPr/>
          </p:nvSpPr>
          <p:spPr bwMode="auto">
            <a:xfrm>
              <a:off x="9703" y="5889"/>
              <a:ext cx="23" cy="26"/>
            </a:xfrm>
            <a:custGeom>
              <a:avLst/>
              <a:gdLst>
                <a:gd name="T0" fmla="*/ 85 w 90"/>
                <a:gd name="T1" fmla="*/ 0 h 106"/>
                <a:gd name="T2" fmla="*/ 47 w 90"/>
                <a:gd name="T3" fmla="*/ 0 h 106"/>
                <a:gd name="T4" fmla="*/ 39 w 90"/>
                <a:gd name="T5" fmla="*/ 0 h 106"/>
                <a:gd name="T6" fmla="*/ 23 w 90"/>
                <a:gd name="T7" fmla="*/ 9 h 106"/>
                <a:gd name="T8" fmla="*/ 18 w 90"/>
                <a:gd name="T9" fmla="*/ 15 h 106"/>
                <a:gd name="T10" fmla="*/ 73 w 90"/>
                <a:gd name="T11" fmla="*/ 16 h 106"/>
                <a:gd name="T12" fmla="*/ 56 w 90"/>
                <a:gd name="T13" fmla="*/ 76 h 106"/>
                <a:gd name="T14" fmla="*/ 50 w 90"/>
                <a:gd name="T15" fmla="*/ 87 h 106"/>
                <a:gd name="T16" fmla="*/ 37 w 90"/>
                <a:gd name="T17" fmla="*/ 92 h 106"/>
                <a:gd name="T18" fmla="*/ 23 w 90"/>
                <a:gd name="T19" fmla="*/ 92 h 106"/>
                <a:gd name="T20" fmla="*/ 0 w 90"/>
                <a:gd name="T21" fmla="*/ 98 h 106"/>
                <a:gd name="T22" fmla="*/ 56 w 90"/>
                <a:gd name="T23" fmla="*/ 98 h 106"/>
                <a:gd name="T24" fmla="*/ 57 w 90"/>
                <a:gd name="T25" fmla="*/ 101 h 106"/>
                <a:gd name="T26" fmla="*/ 72 w 90"/>
                <a:gd name="T27" fmla="*/ 106 h 106"/>
                <a:gd name="T28" fmla="*/ 81 w 90"/>
                <a:gd name="T29" fmla="*/ 100 h 106"/>
                <a:gd name="T30" fmla="*/ 76 w 90"/>
                <a:gd name="T31" fmla="*/ 92 h 106"/>
                <a:gd name="T32" fmla="*/ 70 w 90"/>
                <a:gd name="T33" fmla="*/ 84 h 106"/>
                <a:gd name="T34" fmla="*/ 90 w 90"/>
                <a:gd name="T35" fmla="*/ 8 h 106"/>
                <a:gd name="T36" fmla="*/ 85 w 90"/>
                <a:gd name="T37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0" h="106">
                  <a:moveTo>
                    <a:pt x="85" y="0"/>
                  </a:moveTo>
                  <a:lnTo>
                    <a:pt x="47" y="0"/>
                  </a:lnTo>
                  <a:lnTo>
                    <a:pt x="39" y="0"/>
                  </a:lnTo>
                  <a:lnTo>
                    <a:pt x="23" y="9"/>
                  </a:lnTo>
                  <a:lnTo>
                    <a:pt x="18" y="15"/>
                  </a:lnTo>
                  <a:lnTo>
                    <a:pt x="73" y="16"/>
                  </a:lnTo>
                  <a:lnTo>
                    <a:pt x="56" y="76"/>
                  </a:lnTo>
                  <a:lnTo>
                    <a:pt x="50" y="87"/>
                  </a:lnTo>
                  <a:lnTo>
                    <a:pt x="37" y="92"/>
                  </a:lnTo>
                  <a:lnTo>
                    <a:pt x="23" y="92"/>
                  </a:lnTo>
                  <a:lnTo>
                    <a:pt x="0" y="98"/>
                  </a:lnTo>
                  <a:lnTo>
                    <a:pt x="56" y="98"/>
                  </a:lnTo>
                  <a:lnTo>
                    <a:pt x="57" y="101"/>
                  </a:lnTo>
                  <a:lnTo>
                    <a:pt x="72" y="106"/>
                  </a:lnTo>
                  <a:lnTo>
                    <a:pt x="81" y="100"/>
                  </a:lnTo>
                  <a:lnTo>
                    <a:pt x="76" y="92"/>
                  </a:lnTo>
                  <a:lnTo>
                    <a:pt x="70" y="84"/>
                  </a:lnTo>
                  <a:lnTo>
                    <a:pt x="90" y="8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0" name="Freeform 2297"/>
            <p:cNvSpPr>
              <a:spLocks/>
            </p:cNvSpPr>
            <p:nvPr/>
          </p:nvSpPr>
          <p:spPr bwMode="auto">
            <a:xfrm>
              <a:off x="9734" y="5891"/>
              <a:ext cx="21" cy="24"/>
            </a:xfrm>
            <a:custGeom>
              <a:avLst/>
              <a:gdLst>
                <a:gd name="T0" fmla="*/ 76 w 83"/>
                <a:gd name="T1" fmla="*/ 0 h 97"/>
                <a:gd name="T2" fmla="*/ 49 w 83"/>
                <a:gd name="T3" fmla="*/ 7 h 97"/>
                <a:gd name="T4" fmla="*/ 63 w 83"/>
                <a:gd name="T5" fmla="*/ 13 h 97"/>
                <a:gd name="T6" fmla="*/ 66 w 83"/>
                <a:gd name="T7" fmla="*/ 29 h 97"/>
                <a:gd name="T8" fmla="*/ 57 w 83"/>
                <a:gd name="T9" fmla="*/ 60 h 97"/>
                <a:gd name="T10" fmla="*/ 47 w 83"/>
                <a:gd name="T11" fmla="*/ 75 h 97"/>
                <a:gd name="T12" fmla="*/ 28 w 83"/>
                <a:gd name="T13" fmla="*/ 83 h 97"/>
                <a:gd name="T14" fmla="*/ 0 w 83"/>
                <a:gd name="T15" fmla="*/ 87 h 97"/>
                <a:gd name="T16" fmla="*/ 7 w 83"/>
                <a:gd name="T17" fmla="*/ 92 h 97"/>
                <a:gd name="T18" fmla="*/ 25 w 83"/>
                <a:gd name="T19" fmla="*/ 97 h 97"/>
                <a:gd name="T20" fmla="*/ 35 w 83"/>
                <a:gd name="T21" fmla="*/ 97 h 97"/>
                <a:gd name="T22" fmla="*/ 54 w 83"/>
                <a:gd name="T23" fmla="*/ 87 h 97"/>
                <a:gd name="T24" fmla="*/ 62 w 83"/>
                <a:gd name="T25" fmla="*/ 79 h 97"/>
                <a:gd name="T26" fmla="*/ 72 w 83"/>
                <a:gd name="T27" fmla="*/ 60 h 97"/>
                <a:gd name="T28" fmla="*/ 81 w 83"/>
                <a:gd name="T29" fmla="*/ 29 h 97"/>
                <a:gd name="T30" fmla="*/ 83 w 83"/>
                <a:gd name="T31" fmla="*/ 18 h 97"/>
                <a:gd name="T32" fmla="*/ 76 w 83"/>
                <a:gd name="T3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3" h="97">
                  <a:moveTo>
                    <a:pt x="76" y="0"/>
                  </a:moveTo>
                  <a:lnTo>
                    <a:pt x="49" y="7"/>
                  </a:lnTo>
                  <a:lnTo>
                    <a:pt x="63" y="13"/>
                  </a:lnTo>
                  <a:lnTo>
                    <a:pt x="66" y="29"/>
                  </a:lnTo>
                  <a:lnTo>
                    <a:pt x="57" y="60"/>
                  </a:lnTo>
                  <a:lnTo>
                    <a:pt x="47" y="75"/>
                  </a:lnTo>
                  <a:lnTo>
                    <a:pt x="28" y="83"/>
                  </a:lnTo>
                  <a:lnTo>
                    <a:pt x="0" y="87"/>
                  </a:lnTo>
                  <a:lnTo>
                    <a:pt x="7" y="92"/>
                  </a:lnTo>
                  <a:lnTo>
                    <a:pt x="25" y="97"/>
                  </a:lnTo>
                  <a:lnTo>
                    <a:pt x="35" y="97"/>
                  </a:lnTo>
                  <a:lnTo>
                    <a:pt x="54" y="87"/>
                  </a:lnTo>
                  <a:lnTo>
                    <a:pt x="62" y="79"/>
                  </a:lnTo>
                  <a:lnTo>
                    <a:pt x="72" y="60"/>
                  </a:lnTo>
                  <a:lnTo>
                    <a:pt x="81" y="29"/>
                  </a:lnTo>
                  <a:lnTo>
                    <a:pt x="83" y="18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1" name="Freeform 2298"/>
            <p:cNvSpPr>
              <a:spLocks/>
            </p:cNvSpPr>
            <p:nvPr/>
          </p:nvSpPr>
          <p:spPr bwMode="auto">
            <a:xfrm>
              <a:off x="9733" y="5877"/>
              <a:ext cx="26" cy="35"/>
            </a:xfrm>
            <a:custGeom>
              <a:avLst/>
              <a:gdLst>
                <a:gd name="T0" fmla="*/ 100 w 107"/>
                <a:gd name="T1" fmla="*/ 0 h 142"/>
                <a:gd name="T2" fmla="*/ 40 w 107"/>
                <a:gd name="T3" fmla="*/ 0 h 142"/>
                <a:gd name="T4" fmla="*/ 30 w 107"/>
                <a:gd name="T5" fmla="*/ 8 h 142"/>
                <a:gd name="T6" fmla="*/ 31 w 107"/>
                <a:gd name="T7" fmla="*/ 13 h 142"/>
                <a:gd name="T8" fmla="*/ 55 w 107"/>
                <a:gd name="T9" fmla="*/ 46 h 142"/>
                <a:gd name="T10" fmla="*/ 39 w 107"/>
                <a:gd name="T11" fmla="*/ 50 h 142"/>
                <a:gd name="T12" fmla="*/ 37 w 107"/>
                <a:gd name="T13" fmla="*/ 52 h 142"/>
                <a:gd name="T14" fmla="*/ 19 w 107"/>
                <a:gd name="T15" fmla="*/ 64 h 142"/>
                <a:gd name="T16" fmla="*/ 10 w 107"/>
                <a:gd name="T17" fmla="*/ 84 h 142"/>
                <a:gd name="T18" fmla="*/ 1 w 107"/>
                <a:gd name="T19" fmla="*/ 115 h 142"/>
                <a:gd name="T20" fmla="*/ 0 w 107"/>
                <a:gd name="T21" fmla="*/ 124 h 142"/>
                <a:gd name="T22" fmla="*/ 5 w 107"/>
                <a:gd name="T23" fmla="*/ 142 h 142"/>
                <a:gd name="T24" fmla="*/ 33 w 107"/>
                <a:gd name="T25" fmla="*/ 138 h 142"/>
                <a:gd name="T26" fmla="*/ 19 w 107"/>
                <a:gd name="T27" fmla="*/ 130 h 142"/>
                <a:gd name="T28" fmla="*/ 17 w 107"/>
                <a:gd name="T29" fmla="*/ 115 h 142"/>
                <a:gd name="T30" fmla="*/ 24 w 107"/>
                <a:gd name="T31" fmla="*/ 84 h 142"/>
                <a:gd name="T32" fmla="*/ 36 w 107"/>
                <a:gd name="T33" fmla="*/ 68 h 142"/>
                <a:gd name="T34" fmla="*/ 54 w 107"/>
                <a:gd name="T35" fmla="*/ 62 h 142"/>
                <a:gd name="T36" fmla="*/ 81 w 107"/>
                <a:gd name="T37" fmla="*/ 55 h 142"/>
                <a:gd name="T38" fmla="*/ 54 w 107"/>
                <a:gd name="T39" fmla="*/ 15 h 142"/>
                <a:gd name="T40" fmla="*/ 97 w 107"/>
                <a:gd name="T41" fmla="*/ 15 h 142"/>
                <a:gd name="T42" fmla="*/ 107 w 107"/>
                <a:gd name="T43" fmla="*/ 8 h 142"/>
                <a:gd name="T44" fmla="*/ 100 w 107"/>
                <a:gd name="T45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7" h="142">
                  <a:moveTo>
                    <a:pt x="100" y="0"/>
                  </a:moveTo>
                  <a:lnTo>
                    <a:pt x="40" y="0"/>
                  </a:lnTo>
                  <a:lnTo>
                    <a:pt x="30" y="8"/>
                  </a:lnTo>
                  <a:lnTo>
                    <a:pt x="31" y="13"/>
                  </a:lnTo>
                  <a:lnTo>
                    <a:pt x="55" y="46"/>
                  </a:lnTo>
                  <a:lnTo>
                    <a:pt x="39" y="50"/>
                  </a:lnTo>
                  <a:lnTo>
                    <a:pt x="37" y="52"/>
                  </a:lnTo>
                  <a:lnTo>
                    <a:pt x="19" y="64"/>
                  </a:lnTo>
                  <a:lnTo>
                    <a:pt x="10" y="84"/>
                  </a:lnTo>
                  <a:lnTo>
                    <a:pt x="1" y="115"/>
                  </a:lnTo>
                  <a:lnTo>
                    <a:pt x="0" y="124"/>
                  </a:lnTo>
                  <a:lnTo>
                    <a:pt x="5" y="142"/>
                  </a:lnTo>
                  <a:lnTo>
                    <a:pt x="33" y="138"/>
                  </a:lnTo>
                  <a:lnTo>
                    <a:pt x="19" y="130"/>
                  </a:lnTo>
                  <a:lnTo>
                    <a:pt x="17" y="115"/>
                  </a:lnTo>
                  <a:lnTo>
                    <a:pt x="24" y="84"/>
                  </a:lnTo>
                  <a:lnTo>
                    <a:pt x="36" y="68"/>
                  </a:lnTo>
                  <a:lnTo>
                    <a:pt x="54" y="62"/>
                  </a:lnTo>
                  <a:lnTo>
                    <a:pt x="81" y="55"/>
                  </a:lnTo>
                  <a:lnTo>
                    <a:pt x="54" y="15"/>
                  </a:lnTo>
                  <a:lnTo>
                    <a:pt x="97" y="15"/>
                  </a:lnTo>
                  <a:lnTo>
                    <a:pt x="107" y="8"/>
                  </a:lnTo>
                  <a:lnTo>
                    <a:pt x="10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2" name="Freeform 2299"/>
            <p:cNvSpPr>
              <a:spLocks/>
            </p:cNvSpPr>
            <p:nvPr/>
          </p:nvSpPr>
          <p:spPr bwMode="auto">
            <a:xfrm>
              <a:off x="9487" y="5931"/>
              <a:ext cx="17" cy="9"/>
            </a:xfrm>
            <a:custGeom>
              <a:avLst/>
              <a:gdLst>
                <a:gd name="T0" fmla="*/ 34 w 69"/>
                <a:gd name="T1" fmla="*/ 35 h 35"/>
                <a:gd name="T2" fmla="*/ 0 w 69"/>
                <a:gd name="T3" fmla="*/ 35 h 35"/>
                <a:gd name="T4" fmla="*/ 2 w 69"/>
                <a:gd name="T5" fmla="*/ 24 h 35"/>
                <a:gd name="T6" fmla="*/ 7 w 69"/>
                <a:gd name="T7" fmla="*/ 14 h 35"/>
                <a:gd name="T8" fmla="*/ 13 w 69"/>
                <a:gd name="T9" fmla="*/ 7 h 35"/>
                <a:gd name="T10" fmla="*/ 24 w 69"/>
                <a:gd name="T11" fmla="*/ 2 h 35"/>
                <a:gd name="T12" fmla="*/ 34 w 69"/>
                <a:gd name="T13" fmla="*/ 0 h 35"/>
                <a:gd name="T14" fmla="*/ 44 w 69"/>
                <a:gd name="T15" fmla="*/ 2 h 35"/>
                <a:gd name="T16" fmla="*/ 54 w 69"/>
                <a:gd name="T17" fmla="*/ 7 h 35"/>
                <a:gd name="T18" fmla="*/ 61 w 69"/>
                <a:gd name="T19" fmla="*/ 14 h 35"/>
                <a:gd name="T20" fmla="*/ 66 w 69"/>
                <a:gd name="T21" fmla="*/ 24 h 35"/>
                <a:gd name="T22" fmla="*/ 69 w 69"/>
                <a:gd name="T23" fmla="*/ 35 h 35"/>
                <a:gd name="T24" fmla="*/ 34 w 69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35">
                  <a:moveTo>
                    <a:pt x="34" y="35"/>
                  </a:moveTo>
                  <a:lnTo>
                    <a:pt x="0" y="35"/>
                  </a:lnTo>
                  <a:lnTo>
                    <a:pt x="2" y="24"/>
                  </a:lnTo>
                  <a:lnTo>
                    <a:pt x="7" y="14"/>
                  </a:lnTo>
                  <a:lnTo>
                    <a:pt x="13" y="7"/>
                  </a:lnTo>
                  <a:lnTo>
                    <a:pt x="24" y="2"/>
                  </a:lnTo>
                  <a:lnTo>
                    <a:pt x="34" y="0"/>
                  </a:lnTo>
                  <a:lnTo>
                    <a:pt x="44" y="2"/>
                  </a:lnTo>
                  <a:lnTo>
                    <a:pt x="54" y="7"/>
                  </a:lnTo>
                  <a:lnTo>
                    <a:pt x="61" y="14"/>
                  </a:lnTo>
                  <a:lnTo>
                    <a:pt x="66" y="24"/>
                  </a:lnTo>
                  <a:lnTo>
                    <a:pt x="69" y="35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3" name="Freeform 2300"/>
            <p:cNvSpPr>
              <a:spLocks/>
            </p:cNvSpPr>
            <p:nvPr/>
          </p:nvSpPr>
          <p:spPr bwMode="auto">
            <a:xfrm>
              <a:off x="9487" y="5931"/>
              <a:ext cx="17" cy="9"/>
            </a:xfrm>
            <a:custGeom>
              <a:avLst/>
              <a:gdLst>
                <a:gd name="T0" fmla="*/ 0 w 69"/>
                <a:gd name="T1" fmla="*/ 35 h 35"/>
                <a:gd name="T2" fmla="*/ 2 w 69"/>
                <a:gd name="T3" fmla="*/ 24 h 35"/>
                <a:gd name="T4" fmla="*/ 7 w 69"/>
                <a:gd name="T5" fmla="*/ 14 h 35"/>
                <a:gd name="T6" fmla="*/ 13 w 69"/>
                <a:gd name="T7" fmla="*/ 7 h 35"/>
                <a:gd name="T8" fmla="*/ 24 w 69"/>
                <a:gd name="T9" fmla="*/ 2 h 35"/>
                <a:gd name="T10" fmla="*/ 34 w 69"/>
                <a:gd name="T11" fmla="*/ 0 h 35"/>
                <a:gd name="T12" fmla="*/ 44 w 69"/>
                <a:gd name="T13" fmla="*/ 2 h 35"/>
                <a:gd name="T14" fmla="*/ 54 w 69"/>
                <a:gd name="T15" fmla="*/ 7 h 35"/>
                <a:gd name="T16" fmla="*/ 61 w 69"/>
                <a:gd name="T17" fmla="*/ 14 h 35"/>
                <a:gd name="T18" fmla="*/ 66 w 69"/>
                <a:gd name="T19" fmla="*/ 24 h 35"/>
                <a:gd name="T20" fmla="*/ 69 w 69"/>
                <a:gd name="T2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35">
                  <a:moveTo>
                    <a:pt x="0" y="35"/>
                  </a:moveTo>
                  <a:lnTo>
                    <a:pt x="2" y="24"/>
                  </a:lnTo>
                  <a:lnTo>
                    <a:pt x="7" y="14"/>
                  </a:lnTo>
                  <a:lnTo>
                    <a:pt x="13" y="7"/>
                  </a:lnTo>
                  <a:lnTo>
                    <a:pt x="24" y="2"/>
                  </a:lnTo>
                  <a:lnTo>
                    <a:pt x="34" y="0"/>
                  </a:lnTo>
                  <a:lnTo>
                    <a:pt x="44" y="2"/>
                  </a:lnTo>
                  <a:lnTo>
                    <a:pt x="54" y="7"/>
                  </a:lnTo>
                  <a:lnTo>
                    <a:pt x="61" y="14"/>
                  </a:lnTo>
                  <a:lnTo>
                    <a:pt x="66" y="24"/>
                  </a:lnTo>
                  <a:lnTo>
                    <a:pt x="69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4" name="Freeform 2301"/>
            <p:cNvSpPr>
              <a:spLocks/>
            </p:cNvSpPr>
            <p:nvPr/>
          </p:nvSpPr>
          <p:spPr bwMode="auto">
            <a:xfrm>
              <a:off x="9487" y="5940"/>
              <a:ext cx="17" cy="285"/>
            </a:xfrm>
            <a:custGeom>
              <a:avLst/>
              <a:gdLst>
                <a:gd name="T0" fmla="*/ 69 w 69"/>
                <a:gd name="T1" fmla="*/ 0 h 1141"/>
                <a:gd name="T2" fmla="*/ 34 w 69"/>
                <a:gd name="T3" fmla="*/ 0 h 1141"/>
                <a:gd name="T4" fmla="*/ 0 w 69"/>
                <a:gd name="T5" fmla="*/ 0 h 1141"/>
                <a:gd name="T6" fmla="*/ 0 w 69"/>
                <a:gd name="T7" fmla="*/ 1141 h 1141"/>
                <a:gd name="T8" fmla="*/ 34 w 69"/>
                <a:gd name="T9" fmla="*/ 1141 h 1141"/>
                <a:gd name="T10" fmla="*/ 69 w 69"/>
                <a:gd name="T11" fmla="*/ 1141 h 1141"/>
                <a:gd name="T12" fmla="*/ 69 w 69"/>
                <a:gd name="T13" fmla="*/ 0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1141">
                  <a:moveTo>
                    <a:pt x="69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1141"/>
                  </a:lnTo>
                  <a:lnTo>
                    <a:pt x="34" y="1141"/>
                  </a:lnTo>
                  <a:lnTo>
                    <a:pt x="69" y="114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5" name="Freeform 2302"/>
            <p:cNvSpPr>
              <a:spLocks/>
            </p:cNvSpPr>
            <p:nvPr/>
          </p:nvSpPr>
          <p:spPr bwMode="auto">
            <a:xfrm>
              <a:off x="9487" y="5940"/>
              <a:ext cx="17" cy="285"/>
            </a:xfrm>
            <a:custGeom>
              <a:avLst/>
              <a:gdLst>
                <a:gd name="T0" fmla="*/ 69 w 69"/>
                <a:gd name="T1" fmla="*/ 0 h 1141"/>
                <a:gd name="T2" fmla="*/ 34 w 69"/>
                <a:gd name="T3" fmla="*/ 0 h 1141"/>
                <a:gd name="T4" fmla="*/ 0 w 69"/>
                <a:gd name="T5" fmla="*/ 0 h 1141"/>
                <a:gd name="T6" fmla="*/ 0 w 69"/>
                <a:gd name="T7" fmla="*/ 1141 h 1141"/>
                <a:gd name="T8" fmla="*/ 34 w 69"/>
                <a:gd name="T9" fmla="*/ 1141 h 1141"/>
                <a:gd name="T10" fmla="*/ 69 w 69"/>
                <a:gd name="T11" fmla="*/ 1141 h 1141"/>
                <a:gd name="T12" fmla="*/ 69 w 69"/>
                <a:gd name="T13" fmla="*/ 0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1141">
                  <a:moveTo>
                    <a:pt x="69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1141"/>
                  </a:lnTo>
                  <a:lnTo>
                    <a:pt x="34" y="1141"/>
                  </a:lnTo>
                  <a:lnTo>
                    <a:pt x="69" y="1141"/>
                  </a:lnTo>
                  <a:lnTo>
                    <a:pt x="69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6" name="Freeform 2303"/>
            <p:cNvSpPr>
              <a:spLocks/>
            </p:cNvSpPr>
            <p:nvPr/>
          </p:nvSpPr>
          <p:spPr bwMode="auto">
            <a:xfrm>
              <a:off x="9487" y="6225"/>
              <a:ext cx="17" cy="9"/>
            </a:xfrm>
            <a:custGeom>
              <a:avLst/>
              <a:gdLst>
                <a:gd name="T0" fmla="*/ 34 w 69"/>
                <a:gd name="T1" fmla="*/ 0 h 34"/>
                <a:gd name="T2" fmla="*/ 69 w 69"/>
                <a:gd name="T3" fmla="*/ 0 h 34"/>
                <a:gd name="T4" fmla="*/ 66 w 69"/>
                <a:gd name="T5" fmla="*/ 11 h 34"/>
                <a:gd name="T6" fmla="*/ 61 w 69"/>
                <a:gd name="T7" fmla="*/ 21 h 34"/>
                <a:gd name="T8" fmla="*/ 54 w 69"/>
                <a:gd name="T9" fmla="*/ 27 h 34"/>
                <a:gd name="T10" fmla="*/ 44 w 69"/>
                <a:gd name="T11" fmla="*/ 33 h 34"/>
                <a:gd name="T12" fmla="*/ 34 w 69"/>
                <a:gd name="T13" fmla="*/ 34 h 34"/>
                <a:gd name="T14" fmla="*/ 24 w 69"/>
                <a:gd name="T15" fmla="*/ 33 h 34"/>
                <a:gd name="T16" fmla="*/ 13 w 69"/>
                <a:gd name="T17" fmla="*/ 27 h 34"/>
                <a:gd name="T18" fmla="*/ 7 w 69"/>
                <a:gd name="T19" fmla="*/ 21 h 34"/>
                <a:gd name="T20" fmla="*/ 2 w 69"/>
                <a:gd name="T21" fmla="*/ 11 h 34"/>
                <a:gd name="T22" fmla="*/ 0 w 69"/>
                <a:gd name="T23" fmla="*/ 0 h 34"/>
                <a:gd name="T24" fmla="*/ 34 w 69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34">
                  <a:moveTo>
                    <a:pt x="34" y="0"/>
                  </a:moveTo>
                  <a:lnTo>
                    <a:pt x="69" y="0"/>
                  </a:lnTo>
                  <a:lnTo>
                    <a:pt x="66" y="11"/>
                  </a:lnTo>
                  <a:lnTo>
                    <a:pt x="61" y="21"/>
                  </a:lnTo>
                  <a:lnTo>
                    <a:pt x="54" y="27"/>
                  </a:lnTo>
                  <a:lnTo>
                    <a:pt x="44" y="33"/>
                  </a:lnTo>
                  <a:lnTo>
                    <a:pt x="34" y="34"/>
                  </a:lnTo>
                  <a:lnTo>
                    <a:pt x="24" y="33"/>
                  </a:lnTo>
                  <a:lnTo>
                    <a:pt x="13" y="27"/>
                  </a:lnTo>
                  <a:lnTo>
                    <a:pt x="7" y="21"/>
                  </a:lnTo>
                  <a:lnTo>
                    <a:pt x="2" y="11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7" name="Freeform 2304"/>
            <p:cNvSpPr>
              <a:spLocks/>
            </p:cNvSpPr>
            <p:nvPr/>
          </p:nvSpPr>
          <p:spPr bwMode="auto">
            <a:xfrm>
              <a:off x="9487" y="6225"/>
              <a:ext cx="17" cy="9"/>
            </a:xfrm>
            <a:custGeom>
              <a:avLst/>
              <a:gdLst>
                <a:gd name="T0" fmla="*/ 69 w 69"/>
                <a:gd name="T1" fmla="*/ 0 h 34"/>
                <a:gd name="T2" fmla="*/ 66 w 69"/>
                <a:gd name="T3" fmla="*/ 11 h 34"/>
                <a:gd name="T4" fmla="*/ 61 w 69"/>
                <a:gd name="T5" fmla="*/ 21 h 34"/>
                <a:gd name="T6" fmla="*/ 54 w 69"/>
                <a:gd name="T7" fmla="*/ 27 h 34"/>
                <a:gd name="T8" fmla="*/ 44 w 69"/>
                <a:gd name="T9" fmla="*/ 33 h 34"/>
                <a:gd name="T10" fmla="*/ 34 w 69"/>
                <a:gd name="T11" fmla="*/ 34 h 34"/>
                <a:gd name="T12" fmla="*/ 24 w 69"/>
                <a:gd name="T13" fmla="*/ 33 h 34"/>
                <a:gd name="T14" fmla="*/ 13 w 69"/>
                <a:gd name="T15" fmla="*/ 27 h 34"/>
                <a:gd name="T16" fmla="*/ 7 w 69"/>
                <a:gd name="T17" fmla="*/ 21 h 34"/>
                <a:gd name="T18" fmla="*/ 2 w 69"/>
                <a:gd name="T19" fmla="*/ 11 h 34"/>
                <a:gd name="T20" fmla="*/ 0 w 69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34">
                  <a:moveTo>
                    <a:pt x="69" y="0"/>
                  </a:moveTo>
                  <a:lnTo>
                    <a:pt x="66" y="11"/>
                  </a:lnTo>
                  <a:lnTo>
                    <a:pt x="61" y="21"/>
                  </a:lnTo>
                  <a:lnTo>
                    <a:pt x="54" y="27"/>
                  </a:lnTo>
                  <a:lnTo>
                    <a:pt x="44" y="33"/>
                  </a:lnTo>
                  <a:lnTo>
                    <a:pt x="34" y="34"/>
                  </a:lnTo>
                  <a:lnTo>
                    <a:pt x="24" y="33"/>
                  </a:lnTo>
                  <a:lnTo>
                    <a:pt x="13" y="27"/>
                  </a:lnTo>
                  <a:lnTo>
                    <a:pt x="7" y="21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8" name="Freeform 2305"/>
            <p:cNvSpPr>
              <a:spLocks/>
            </p:cNvSpPr>
            <p:nvPr/>
          </p:nvSpPr>
          <p:spPr bwMode="auto">
            <a:xfrm>
              <a:off x="9356" y="6254"/>
              <a:ext cx="13" cy="36"/>
            </a:xfrm>
            <a:custGeom>
              <a:avLst/>
              <a:gdLst>
                <a:gd name="T0" fmla="*/ 53 w 53"/>
                <a:gd name="T1" fmla="*/ 0 h 146"/>
                <a:gd name="T2" fmla="*/ 35 w 53"/>
                <a:gd name="T3" fmla="*/ 8 h 146"/>
                <a:gd name="T4" fmla="*/ 0 w 53"/>
                <a:gd name="T5" fmla="*/ 138 h 146"/>
                <a:gd name="T6" fmla="*/ 7 w 53"/>
                <a:gd name="T7" fmla="*/ 146 h 146"/>
                <a:gd name="T8" fmla="*/ 16 w 53"/>
                <a:gd name="T9" fmla="*/ 138 h 146"/>
                <a:gd name="T10" fmla="*/ 53 w 53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46">
                  <a:moveTo>
                    <a:pt x="53" y="0"/>
                  </a:moveTo>
                  <a:lnTo>
                    <a:pt x="35" y="8"/>
                  </a:lnTo>
                  <a:lnTo>
                    <a:pt x="0" y="138"/>
                  </a:lnTo>
                  <a:lnTo>
                    <a:pt x="7" y="146"/>
                  </a:lnTo>
                  <a:lnTo>
                    <a:pt x="16" y="13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09" name="Freeform 2306"/>
            <p:cNvSpPr>
              <a:spLocks/>
            </p:cNvSpPr>
            <p:nvPr/>
          </p:nvSpPr>
          <p:spPr bwMode="auto">
            <a:xfrm>
              <a:off x="9337" y="6252"/>
              <a:ext cx="32" cy="38"/>
            </a:xfrm>
            <a:custGeom>
              <a:avLst/>
              <a:gdLst>
                <a:gd name="T0" fmla="*/ 123 w 129"/>
                <a:gd name="T1" fmla="*/ 0 h 154"/>
                <a:gd name="T2" fmla="*/ 85 w 129"/>
                <a:gd name="T3" fmla="*/ 0 h 154"/>
                <a:gd name="T4" fmla="*/ 75 w 129"/>
                <a:gd name="T5" fmla="*/ 8 h 154"/>
                <a:gd name="T6" fmla="*/ 1 w 129"/>
                <a:gd name="T7" fmla="*/ 144 h 154"/>
                <a:gd name="T8" fmla="*/ 0 w 129"/>
                <a:gd name="T9" fmla="*/ 146 h 154"/>
                <a:gd name="T10" fmla="*/ 7 w 129"/>
                <a:gd name="T11" fmla="*/ 154 h 154"/>
                <a:gd name="T12" fmla="*/ 14 w 129"/>
                <a:gd name="T13" fmla="*/ 148 h 154"/>
                <a:gd name="T14" fmla="*/ 86 w 129"/>
                <a:gd name="T15" fmla="*/ 16 h 154"/>
                <a:gd name="T16" fmla="*/ 111 w 129"/>
                <a:gd name="T17" fmla="*/ 16 h 154"/>
                <a:gd name="T18" fmla="*/ 129 w 129"/>
                <a:gd name="T19" fmla="*/ 8 h 154"/>
                <a:gd name="T20" fmla="*/ 123 w 129"/>
                <a:gd name="T21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154">
                  <a:moveTo>
                    <a:pt x="123" y="0"/>
                  </a:moveTo>
                  <a:lnTo>
                    <a:pt x="85" y="0"/>
                  </a:lnTo>
                  <a:lnTo>
                    <a:pt x="75" y="8"/>
                  </a:lnTo>
                  <a:lnTo>
                    <a:pt x="1" y="144"/>
                  </a:lnTo>
                  <a:lnTo>
                    <a:pt x="0" y="146"/>
                  </a:lnTo>
                  <a:lnTo>
                    <a:pt x="7" y="154"/>
                  </a:lnTo>
                  <a:lnTo>
                    <a:pt x="14" y="148"/>
                  </a:lnTo>
                  <a:lnTo>
                    <a:pt x="86" y="16"/>
                  </a:lnTo>
                  <a:lnTo>
                    <a:pt x="111" y="16"/>
                  </a:lnTo>
                  <a:lnTo>
                    <a:pt x="129" y="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0" name="Freeform 2307"/>
            <p:cNvSpPr>
              <a:spLocks/>
            </p:cNvSpPr>
            <p:nvPr/>
          </p:nvSpPr>
          <p:spPr bwMode="auto">
            <a:xfrm>
              <a:off x="9369" y="6264"/>
              <a:ext cx="9" cy="24"/>
            </a:xfrm>
            <a:custGeom>
              <a:avLst/>
              <a:gdLst>
                <a:gd name="T0" fmla="*/ 28 w 34"/>
                <a:gd name="T1" fmla="*/ 0 h 98"/>
                <a:gd name="T2" fmla="*/ 19 w 34"/>
                <a:gd name="T3" fmla="*/ 8 h 98"/>
                <a:gd name="T4" fmla="*/ 0 w 34"/>
                <a:gd name="T5" fmla="*/ 76 h 98"/>
                <a:gd name="T6" fmla="*/ 0 w 34"/>
                <a:gd name="T7" fmla="*/ 82 h 98"/>
                <a:gd name="T8" fmla="*/ 4 w 34"/>
                <a:gd name="T9" fmla="*/ 98 h 98"/>
                <a:gd name="T10" fmla="*/ 27 w 34"/>
                <a:gd name="T11" fmla="*/ 91 h 98"/>
                <a:gd name="T12" fmla="*/ 18 w 34"/>
                <a:gd name="T13" fmla="*/ 86 h 98"/>
                <a:gd name="T14" fmla="*/ 15 w 34"/>
                <a:gd name="T15" fmla="*/ 76 h 98"/>
                <a:gd name="T16" fmla="*/ 34 w 34"/>
                <a:gd name="T17" fmla="*/ 8 h 98"/>
                <a:gd name="T18" fmla="*/ 28 w 34"/>
                <a:gd name="T1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98">
                  <a:moveTo>
                    <a:pt x="28" y="0"/>
                  </a:moveTo>
                  <a:lnTo>
                    <a:pt x="19" y="8"/>
                  </a:lnTo>
                  <a:lnTo>
                    <a:pt x="0" y="76"/>
                  </a:lnTo>
                  <a:lnTo>
                    <a:pt x="0" y="82"/>
                  </a:lnTo>
                  <a:lnTo>
                    <a:pt x="4" y="98"/>
                  </a:lnTo>
                  <a:lnTo>
                    <a:pt x="27" y="91"/>
                  </a:lnTo>
                  <a:lnTo>
                    <a:pt x="18" y="86"/>
                  </a:lnTo>
                  <a:lnTo>
                    <a:pt x="15" y="76"/>
                  </a:lnTo>
                  <a:lnTo>
                    <a:pt x="34" y="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1" name="Freeform 2308"/>
            <p:cNvSpPr>
              <a:spLocks/>
            </p:cNvSpPr>
            <p:nvPr/>
          </p:nvSpPr>
          <p:spPr bwMode="auto">
            <a:xfrm>
              <a:off x="9370" y="6264"/>
              <a:ext cx="23" cy="26"/>
            </a:xfrm>
            <a:custGeom>
              <a:avLst/>
              <a:gdLst>
                <a:gd name="T0" fmla="*/ 85 w 91"/>
                <a:gd name="T1" fmla="*/ 0 h 107"/>
                <a:gd name="T2" fmla="*/ 76 w 91"/>
                <a:gd name="T3" fmla="*/ 8 h 107"/>
                <a:gd name="T4" fmla="*/ 54 w 91"/>
                <a:gd name="T5" fmla="*/ 91 h 107"/>
                <a:gd name="T6" fmla="*/ 23 w 91"/>
                <a:gd name="T7" fmla="*/ 91 h 107"/>
                <a:gd name="T8" fmla="*/ 0 w 91"/>
                <a:gd name="T9" fmla="*/ 98 h 107"/>
                <a:gd name="T10" fmla="*/ 3 w 91"/>
                <a:gd name="T11" fmla="*/ 102 h 107"/>
                <a:gd name="T12" fmla="*/ 19 w 91"/>
                <a:gd name="T13" fmla="*/ 107 h 107"/>
                <a:gd name="T14" fmla="*/ 56 w 91"/>
                <a:gd name="T15" fmla="*/ 107 h 107"/>
                <a:gd name="T16" fmla="*/ 67 w 91"/>
                <a:gd name="T17" fmla="*/ 99 h 107"/>
                <a:gd name="T18" fmla="*/ 91 w 91"/>
                <a:gd name="T19" fmla="*/ 8 h 107"/>
                <a:gd name="T20" fmla="*/ 85 w 91"/>
                <a:gd name="T2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1" h="107">
                  <a:moveTo>
                    <a:pt x="85" y="0"/>
                  </a:moveTo>
                  <a:lnTo>
                    <a:pt x="76" y="8"/>
                  </a:lnTo>
                  <a:lnTo>
                    <a:pt x="54" y="91"/>
                  </a:lnTo>
                  <a:lnTo>
                    <a:pt x="23" y="91"/>
                  </a:lnTo>
                  <a:lnTo>
                    <a:pt x="0" y="98"/>
                  </a:lnTo>
                  <a:lnTo>
                    <a:pt x="3" y="102"/>
                  </a:lnTo>
                  <a:lnTo>
                    <a:pt x="19" y="107"/>
                  </a:lnTo>
                  <a:lnTo>
                    <a:pt x="56" y="107"/>
                  </a:lnTo>
                  <a:lnTo>
                    <a:pt x="67" y="99"/>
                  </a:lnTo>
                  <a:lnTo>
                    <a:pt x="91" y="8"/>
                  </a:lnTo>
                  <a:lnTo>
                    <a:pt x="8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2" name="Freeform 2309"/>
            <p:cNvSpPr>
              <a:spLocks/>
            </p:cNvSpPr>
            <p:nvPr/>
          </p:nvSpPr>
          <p:spPr bwMode="auto">
            <a:xfrm>
              <a:off x="9395" y="6264"/>
              <a:ext cx="21" cy="26"/>
            </a:xfrm>
            <a:custGeom>
              <a:avLst/>
              <a:gdLst>
                <a:gd name="T0" fmla="*/ 75 w 81"/>
                <a:gd name="T1" fmla="*/ 0 h 107"/>
                <a:gd name="T2" fmla="*/ 53 w 81"/>
                <a:gd name="T3" fmla="*/ 0 h 107"/>
                <a:gd name="T4" fmla="*/ 45 w 81"/>
                <a:gd name="T5" fmla="*/ 0 h 107"/>
                <a:gd name="T6" fmla="*/ 29 w 81"/>
                <a:gd name="T7" fmla="*/ 9 h 107"/>
                <a:gd name="T8" fmla="*/ 23 w 81"/>
                <a:gd name="T9" fmla="*/ 14 h 107"/>
                <a:gd name="T10" fmla="*/ 14 w 81"/>
                <a:gd name="T11" fmla="*/ 31 h 107"/>
                <a:gd name="T12" fmla="*/ 2 w 81"/>
                <a:gd name="T13" fmla="*/ 76 h 107"/>
                <a:gd name="T14" fmla="*/ 0 w 81"/>
                <a:gd name="T15" fmla="*/ 82 h 107"/>
                <a:gd name="T16" fmla="*/ 5 w 81"/>
                <a:gd name="T17" fmla="*/ 98 h 107"/>
                <a:gd name="T18" fmla="*/ 9 w 81"/>
                <a:gd name="T19" fmla="*/ 102 h 107"/>
                <a:gd name="T20" fmla="*/ 23 w 81"/>
                <a:gd name="T21" fmla="*/ 107 h 107"/>
                <a:gd name="T22" fmla="*/ 47 w 81"/>
                <a:gd name="T23" fmla="*/ 107 h 107"/>
                <a:gd name="T24" fmla="*/ 57 w 81"/>
                <a:gd name="T25" fmla="*/ 99 h 107"/>
                <a:gd name="T26" fmla="*/ 51 w 81"/>
                <a:gd name="T27" fmla="*/ 91 h 107"/>
                <a:gd name="T28" fmla="*/ 29 w 81"/>
                <a:gd name="T29" fmla="*/ 91 h 107"/>
                <a:gd name="T30" fmla="*/ 18 w 81"/>
                <a:gd name="T31" fmla="*/ 86 h 107"/>
                <a:gd name="T32" fmla="*/ 17 w 81"/>
                <a:gd name="T33" fmla="*/ 76 h 107"/>
                <a:gd name="T34" fmla="*/ 29 w 81"/>
                <a:gd name="T35" fmla="*/ 31 h 107"/>
                <a:gd name="T36" fmla="*/ 36 w 81"/>
                <a:gd name="T37" fmla="*/ 19 h 107"/>
                <a:gd name="T38" fmla="*/ 48 w 81"/>
                <a:gd name="T39" fmla="*/ 15 h 107"/>
                <a:gd name="T40" fmla="*/ 71 w 81"/>
                <a:gd name="T41" fmla="*/ 15 h 107"/>
                <a:gd name="T42" fmla="*/ 81 w 81"/>
                <a:gd name="T43" fmla="*/ 8 h 107"/>
                <a:gd name="T44" fmla="*/ 75 w 81"/>
                <a:gd name="T4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1" h="107">
                  <a:moveTo>
                    <a:pt x="75" y="0"/>
                  </a:moveTo>
                  <a:lnTo>
                    <a:pt x="53" y="0"/>
                  </a:lnTo>
                  <a:lnTo>
                    <a:pt x="45" y="0"/>
                  </a:lnTo>
                  <a:lnTo>
                    <a:pt x="29" y="9"/>
                  </a:lnTo>
                  <a:lnTo>
                    <a:pt x="23" y="14"/>
                  </a:lnTo>
                  <a:lnTo>
                    <a:pt x="14" y="31"/>
                  </a:lnTo>
                  <a:lnTo>
                    <a:pt x="2" y="76"/>
                  </a:lnTo>
                  <a:lnTo>
                    <a:pt x="0" y="82"/>
                  </a:lnTo>
                  <a:lnTo>
                    <a:pt x="5" y="98"/>
                  </a:lnTo>
                  <a:lnTo>
                    <a:pt x="9" y="102"/>
                  </a:lnTo>
                  <a:lnTo>
                    <a:pt x="23" y="107"/>
                  </a:lnTo>
                  <a:lnTo>
                    <a:pt x="47" y="107"/>
                  </a:lnTo>
                  <a:lnTo>
                    <a:pt x="57" y="99"/>
                  </a:lnTo>
                  <a:lnTo>
                    <a:pt x="51" y="91"/>
                  </a:lnTo>
                  <a:lnTo>
                    <a:pt x="29" y="91"/>
                  </a:lnTo>
                  <a:lnTo>
                    <a:pt x="18" y="86"/>
                  </a:lnTo>
                  <a:lnTo>
                    <a:pt x="17" y="76"/>
                  </a:lnTo>
                  <a:lnTo>
                    <a:pt x="29" y="31"/>
                  </a:lnTo>
                  <a:lnTo>
                    <a:pt x="36" y="19"/>
                  </a:lnTo>
                  <a:lnTo>
                    <a:pt x="48" y="15"/>
                  </a:lnTo>
                  <a:lnTo>
                    <a:pt x="71" y="15"/>
                  </a:lnTo>
                  <a:lnTo>
                    <a:pt x="81" y="8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3" name="Freeform 2310"/>
            <p:cNvSpPr>
              <a:spLocks/>
            </p:cNvSpPr>
            <p:nvPr/>
          </p:nvSpPr>
          <p:spPr bwMode="auto">
            <a:xfrm>
              <a:off x="9428" y="6268"/>
              <a:ext cx="10" cy="22"/>
            </a:xfrm>
            <a:custGeom>
              <a:avLst/>
              <a:gdLst>
                <a:gd name="T0" fmla="*/ 37 w 37"/>
                <a:gd name="T1" fmla="*/ 0 h 92"/>
                <a:gd name="T2" fmla="*/ 22 w 37"/>
                <a:gd name="T3" fmla="*/ 0 h 92"/>
                <a:gd name="T4" fmla="*/ 0 w 37"/>
                <a:gd name="T5" fmla="*/ 84 h 92"/>
                <a:gd name="T6" fmla="*/ 5 w 37"/>
                <a:gd name="T7" fmla="*/ 92 h 92"/>
                <a:gd name="T8" fmla="*/ 14 w 37"/>
                <a:gd name="T9" fmla="*/ 84 h 92"/>
                <a:gd name="T10" fmla="*/ 37 w 37"/>
                <a:gd name="T11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92">
                  <a:moveTo>
                    <a:pt x="37" y="0"/>
                  </a:moveTo>
                  <a:lnTo>
                    <a:pt x="22" y="0"/>
                  </a:lnTo>
                  <a:lnTo>
                    <a:pt x="0" y="84"/>
                  </a:lnTo>
                  <a:lnTo>
                    <a:pt x="5" y="92"/>
                  </a:lnTo>
                  <a:lnTo>
                    <a:pt x="14" y="8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4" name="Freeform 2311"/>
            <p:cNvSpPr>
              <a:spLocks/>
            </p:cNvSpPr>
            <p:nvPr/>
          </p:nvSpPr>
          <p:spPr bwMode="auto">
            <a:xfrm>
              <a:off x="9440" y="6266"/>
              <a:ext cx="8" cy="24"/>
            </a:xfrm>
            <a:custGeom>
              <a:avLst/>
              <a:gdLst>
                <a:gd name="T0" fmla="*/ 31 w 35"/>
                <a:gd name="T1" fmla="*/ 0 h 98"/>
                <a:gd name="T2" fmla="*/ 8 w 35"/>
                <a:gd name="T3" fmla="*/ 6 h 98"/>
                <a:gd name="T4" fmla="*/ 17 w 35"/>
                <a:gd name="T5" fmla="*/ 10 h 98"/>
                <a:gd name="T6" fmla="*/ 18 w 35"/>
                <a:gd name="T7" fmla="*/ 22 h 98"/>
                <a:gd name="T8" fmla="*/ 0 w 35"/>
                <a:gd name="T9" fmla="*/ 90 h 98"/>
                <a:gd name="T10" fmla="*/ 5 w 35"/>
                <a:gd name="T11" fmla="*/ 98 h 98"/>
                <a:gd name="T12" fmla="*/ 15 w 35"/>
                <a:gd name="T13" fmla="*/ 90 h 98"/>
                <a:gd name="T14" fmla="*/ 33 w 35"/>
                <a:gd name="T15" fmla="*/ 22 h 98"/>
                <a:gd name="T16" fmla="*/ 35 w 35"/>
                <a:gd name="T17" fmla="*/ 14 h 98"/>
                <a:gd name="T18" fmla="*/ 31 w 35"/>
                <a:gd name="T19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5" h="98">
                  <a:moveTo>
                    <a:pt x="31" y="0"/>
                  </a:moveTo>
                  <a:lnTo>
                    <a:pt x="8" y="6"/>
                  </a:lnTo>
                  <a:lnTo>
                    <a:pt x="17" y="10"/>
                  </a:lnTo>
                  <a:lnTo>
                    <a:pt x="18" y="22"/>
                  </a:lnTo>
                  <a:lnTo>
                    <a:pt x="0" y="90"/>
                  </a:lnTo>
                  <a:lnTo>
                    <a:pt x="5" y="98"/>
                  </a:lnTo>
                  <a:lnTo>
                    <a:pt x="15" y="90"/>
                  </a:lnTo>
                  <a:lnTo>
                    <a:pt x="33" y="22"/>
                  </a:lnTo>
                  <a:lnTo>
                    <a:pt x="35" y="14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5" name="Freeform 2312"/>
            <p:cNvSpPr>
              <a:spLocks/>
            </p:cNvSpPr>
            <p:nvPr/>
          </p:nvSpPr>
          <p:spPr bwMode="auto">
            <a:xfrm>
              <a:off x="9417" y="6264"/>
              <a:ext cx="30" cy="26"/>
            </a:xfrm>
            <a:custGeom>
              <a:avLst/>
              <a:gdLst>
                <a:gd name="T0" fmla="*/ 103 w 122"/>
                <a:gd name="T1" fmla="*/ 0 h 107"/>
                <a:gd name="T2" fmla="*/ 34 w 122"/>
                <a:gd name="T3" fmla="*/ 0 h 107"/>
                <a:gd name="T4" fmla="*/ 24 w 122"/>
                <a:gd name="T5" fmla="*/ 8 h 107"/>
                <a:gd name="T6" fmla="*/ 0 w 122"/>
                <a:gd name="T7" fmla="*/ 99 h 107"/>
                <a:gd name="T8" fmla="*/ 6 w 122"/>
                <a:gd name="T9" fmla="*/ 107 h 107"/>
                <a:gd name="T10" fmla="*/ 15 w 122"/>
                <a:gd name="T11" fmla="*/ 99 h 107"/>
                <a:gd name="T12" fmla="*/ 37 w 122"/>
                <a:gd name="T13" fmla="*/ 15 h 107"/>
                <a:gd name="T14" fmla="*/ 68 w 122"/>
                <a:gd name="T15" fmla="*/ 15 h 107"/>
                <a:gd name="T16" fmla="*/ 83 w 122"/>
                <a:gd name="T17" fmla="*/ 15 h 107"/>
                <a:gd name="T18" fmla="*/ 99 w 122"/>
                <a:gd name="T19" fmla="*/ 15 h 107"/>
                <a:gd name="T20" fmla="*/ 122 w 122"/>
                <a:gd name="T21" fmla="*/ 9 h 107"/>
                <a:gd name="T22" fmla="*/ 118 w 122"/>
                <a:gd name="T23" fmla="*/ 4 h 107"/>
                <a:gd name="T24" fmla="*/ 103 w 122"/>
                <a:gd name="T25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2" h="107">
                  <a:moveTo>
                    <a:pt x="103" y="0"/>
                  </a:moveTo>
                  <a:lnTo>
                    <a:pt x="34" y="0"/>
                  </a:lnTo>
                  <a:lnTo>
                    <a:pt x="24" y="8"/>
                  </a:lnTo>
                  <a:lnTo>
                    <a:pt x="0" y="99"/>
                  </a:lnTo>
                  <a:lnTo>
                    <a:pt x="6" y="107"/>
                  </a:lnTo>
                  <a:lnTo>
                    <a:pt x="15" y="99"/>
                  </a:lnTo>
                  <a:lnTo>
                    <a:pt x="37" y="15"/>
                  </a:lnTo>
                  <a:lnTo>
                    <a:pt x="68" y="15"/>
                  </a:lnTo>
                  <a:lnTo>
                    <a:pt x="83" y="15"/>
                  </a:lnTo>
                  <a:lnTo>
                    <a:pt x="99" y="15"/>
                  </a:lnTo>
                  <a:lnTo>
                    <a:pt x="122" y="9"/>
                  </a:lnTo>
                  <a:lnTo>
                    <a:pt x="118" y="4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6" name="Freeform 2313"/>
            <p:cNvSpPr>
              <a:spLocks/>
            </p:cNvSpPr>
            <p:nvPr/>
          </p:nvSpPr>
          <p:spPr bwMode="auto">
            <a:xfrm>
              <a:off x="9453" y="6266"/>
              <a:ext cx="13" cy="22"/>
            </a:xfrm>
            <a:custGeom>
              <a:avLst/>
              <a:gdLst>
                <a:gd name="T0" fmla="*/ 27 w 53"/>
                <a:gd name="T1" fmla="*/ 0 h 85"/>
                <a:gd name="T2" fmla="*/ 17 w 53"/>
                <a:gd name="T3" fmla="*/ 11 h 85"/>
                <a:gd name="T4" fmla="*/ 9 w 53"/>
                <a:gd name="T5" fmla="*/ 27 h 85"/>
                <a:gd name="T6" fmla="*/ 1 w 53"/>
                <a:gd name="T7" fmla="*/ 58 h 85"/>
                <a:gd name="T8" fmla="*/ 0 w 53"/>
                <a:gd name="T9" fmla="*/ 71 h 85"/>
                <a:gd name="T10" fmla="*/ 5 w 53"/>
                <a:gd name="T11" fmla="*/ 85 h 85"/>
                <a:gd name="T12" fmla="*/ 33 w 53"/>
                <a:gd name="T13" fmla="*/ 81 h 85"/>
                <a:gd name="T14" fmla="*/ 32 w 53"/>
                <a:gd name="T15" fmla="*/ 81 h 85"/>
                <a:gd name="T16" fmla="*/ 18 w 53"/>
                <a:gd name="T17" fmla="*/ 75 h 85"/>
                <a:gd name="T18" fmla="*/ 18 w 53"/>
                <a:gd name="T19" fmla="*/ 74 h 85"/>
                <a:gd name="T20" fmla="*/ 17 w 53"/>
                <a:gd name="T21" fmla="*/ 58 h 85"/>
                <a:gd name="T22" fmla="*/ 24 w 53"/>
                <a:gd name="T23" fmla="*/ 27 h 85"/>
                <a:gd name="T24" fmla="*/ 24 w 53"/>
                <a:gd name="T25" fmla="*/ 27 h 85"/>
                <a:gd name="T26" fmla="*/ 35 w 53"/>
                <a:gd name="T27" fmla="*/ 12 h 85"/>
                <a:gd name="T28" fmla="*/ 36 w 53"/>
                <a:gd name="T29" fmla="*/ 12 h 85"/>
                <a:gd name="T30" fmla="*/ 53 w 53"/>
                <a:gd name="T31" fmla="*/ 5 h 85"/>
                <a:gd name="T32" fmla="*/ 27 w 53"/>
                <a:gd name="T33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85">
                  <a:moveTo>
                    <a:pt x="27" y="0"/>
                  </a:moveTo>
                  <a:lnTo>
                    <a:pt x="17" y="11"/>
                  </a:lnTo>
                  <a:lnTo>
                    <a:pt x="9" y="27"/>
                  </a:lnTo>
                  <a:lnTo>
                    <a:pt x="1" y="58"/>
                  </a:lnTo>
                  <a:lnTo>
                    <a:pt x="0" y="71"/>
                  </a:lnTo>
                  <a:lnTo>
                    <a:pt x="5" y="85"/>
                  </a:lnTo>
                  <a:lnTo>
                    <a:pt x="33" y="81"/>
                  </a:lnTo>
                  <a:lnTo>
                    <a:pt x="32" y="81"/>
                  </a:lnTo>
                  <a:lnTo>
                    <a:pt x="18" y="75"/>
                  </a:lnTo>
                  <a:lnTo>
                    <a:pt x="18" y="74"/>
                  </a:lnTo>
                  <a:lnTo>
                    <a:pt x="17" y="58"/>
                  </a:lnTo>
                  <a:lnTo>
                    <a:pt x="24" y="27"/>
                  </a:lnTo>
                  <a:lnTo>
                    <a:pt x="24" y="27"/>
                  </a:lnTo>
                  <a:lnTo>
                    <a:pt x="35" y="12"/>
                  </a:lnTo>
                  <a:lnTo>
                    <a:pt x="36" y="12"/>
                  </a:lnTo>
                  <a:lnTo>
                    <a:pt x="53" y="5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7" name="Freeform 2314"/>
            <p:cNvSpPr>
              <a:spLocks/>
            </p:cNvSpPr>
            <p:nvPr/>
          </p:nvSpPr>
          <p:spPr bwMode="auto">
            <a:xfrm>
              <a:off x="9454" y="6264"/>
              <a:ext cx="21" cy="26"/>
            </a:xfrm>
            <a:custGeom>
              <a:avLst/>
              <a:gdLst>
                <a:gd name="T0" fmla="*/ 53 w 81"/>
                <a:gd name="T1" fmla="*/ 0 h 107"/>
                <a:gd name="T2" fmla="*/ 39 w 81"/>
                <a:gd name="T3" fmla="*/ 1 h 107"/>
                <a:gd name="T4" fmla="*/ 22 w 81"/>
                <a:gd name="T5" fmla="*/ 10 h 107"/>
                <a:gd name="T6" fmla="*/ 48 w 81"/>
                <a:gd name="T7" fmla="*/ 15 h 107"/>
                <a:gd name="T8" fmla="*/ 49 w 81"/>
                <a:gd name="T9" fmla="*/ 15 h 107"/>
                <a:gd name="T10" fmla="*/ 63 w 81"/>
                <a:gd name="T11" fmla="*/ 22 h 107"/>
                <a:gd name="T12" fmla="*/ 63 w 81"/>
                <a:gd name="T13" fmla="*/ 22 h 107"/>
                <a:gd name="T14" fmla="*/ 64 w 81"/>
                <a:gd name="T15" fmla="*/ 37 h 107"/>
                <a:gd name="T16" fmla="*/ 57 w 81"/>
                <a:gd name="T17" fmla="*/ 68 h 107"/>
                <a:gd name="T18" fmla="*/ 57 w 81"/>
                <a:gd name="T19" fmla="*/ 70 h 107"/>
                <a:gd name="T20" fmla="*/ 45 w 81"/>
                <a:gd name="T21" fmla="*/ 85 h 107"/>
                <a:gd name="T22" fmla="*/ 45 w 81"/>
                <a:gd name="T23" fmla="*/ 85 h 107"/>
                <a:gd name="T24" fmla="*/ 28 w 81"/>
                <a:gd name="T25" fmla="*/ 91 h 107"/>
                <a:gd name="T26" fmla="*/ 0 w 81"/>
                <a:gd name="T27" fmla="*/ 95 h 107"/>
                <a:gd name="T28" fmla="*/ 8 w 81"/>
                <a:gd name="T29" fmla="*/ 103 h 107"/>
                <a:gd name="T30" fmla="*/ 23 w 81"/>
                <a:gd name="T31" fmla="*/ 107 h 107"/>
                <a:gd name="T32" fmla="*/ 37 w 81"/>
                <a:gd name="T33" fmla="*/ 104 h 107"/>
                <a:gd name="T34" fmla="*/ 54 w 81"/>
                <a:gd name="T35" fmla="*/ 95 h 107"/>
                <a:gd name="T36" fmla="*/ 63 w 81"/>
                <a:gd name="T37" fmla="*/ 85 h 107"/>
                <a:gd name="T38" fmla="*/ 72 w 81"/>
                <a:gd name="T39" fmla="*/ 68 h 107"/>
                <a:gd name="T40" fmla="*/ 80 w 81"/>
                <a:gd name="T41" fmla="*/ 37 h 107"/>
                <a:gd name="T42" fmla="*/ 81 w 81"/>
                <a:gd name="T43" fmla="*/ 26 h 107"/>
                <a:gd name="T44" fmla="*/ 76 w 81"/>
                <a:gd name="T45" fmla="*/ 10 h 107"/>
                <a:gd name="T46" fmla="*/ 68 w 81"/>
                <a:gd name="T47" fmla="*/ 4 h 107"/>
                <a:gd name="T48" fmla="*/ 53 w 81"/>
                <a:gd name="T49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1" h="107">
                  <a:moveTo>
                    <a:pt x="53" y="0"/>
                  </a:moveTo>
                  <a:lnTo>
                    <a:pt x="39" y="1"/>
                  </a:lnTo>
                  <a:lnTo>
                    <a:pt x="22" y="10"/>
                  </a:lnTo>
                  <a:lnTo>
                    <a:pt x="48" y="15"/>
                  </a:lnTo>
                  <a:lnTo>
                    <a:pt x="49" y="15"/>
                  </a:lnTo>
                  <a:lnTo>
                    <a:pt x="63" y="22"/>
                  </a:lnTo>
                  <a:lnTo>
                    <a:pt x="63" y="22"/>
                  </a:lnTo>
                  <a:lnTo>
                    <a:pt x="64" y="37"/>
                  </a:lnTo>
                  <a:lnTo>
                    <a:pt x="57" y="68"/>
                  </a:lnTo>
                  <a:lnTo>
                    <a:pt x="57" y="70"/>
                  </a:lnTo>
                  <a:lnTo>
                    <a:pt x="45" y="85"/>
                  </a:lnTo>
                  <a:lnTo>
                    <a:pt x="45" y="85"/>
                  </a:lnTo>
                  <a:lnTo>
                    <a:pt x="28" y="91"/>
                  </a:lnTo>
                  <a:lnTo>
                    <a:pt x="0" y="95"/>
                  </a:lnTo>
                  <a:lnTo>
                    <a:pt x="8" y="103"/>
                  </a:lnTo>
                  <a:lnTo>
                    <a:pt x="23" y="107"/>
                  </a:lnTo>
                  <a:lnTo>
                    <a:pt x="37" y="104"/>
                  </a:lnTo>
                  <a:lnTo>
                    <a:pt x="54" y="95"/>
                  </a:lnTo>
                  <a:lnTo>
                    <a:pt x="63" y="85"/>
                  </a:lnTo>
                  <a:lnTo>
                    <a:pt x="72" y="68"/>
                  </a:lnTo>
                  <a:lnTo>
                    <a:pt x="80" y="37"/>
                  </a:lnTo>
                  <a:lnTo>
                    <a:pt x="81" y="26"/>
                  </a:lnTo>
                  <a:lnTo>
                    <a:pt x="76" y="10"/>
                  </a:lnTo>
                  <a:lnTo>
                    <a:pt x="68" y="4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8" name="Freeform 2315"/>
            <p:cNvSpPr>
              <a:spLocks/>
            </p:cNvSpPr>
            <p:nvPr/>
          </p:nvSpPr>
          <p:spPr bwMode="auto">
            <a:xfrm>
              <a:off x="9479" y="6255"/>
              <a:ext cx="15" cy="33"/>
            </a:xfrm>
            <a:custGeom>
              <a:avLst/>
              <a:gdLst>
                <a:gd name="T0" fmla="*/ 36 w 60"/>
                <a:gd name="T1" fmla="*/ 0 h 130"/>
                <a:gd name="T2" fmla="*/ 25 w 60"/>
                <a:gd name="T3" fmla="*/ 19 h 130"/>
                <a:gd name="T4" fmla="*/ 2 w 60"/>
                <a:gd name="T5" fmla="*/ 103 h 130"/>
                <a:gd name="T6" fmla="*/ 0 w 60"/>
                <a:gd name="T7" fmla="*/ 112 h 130"/>
                <a:gd name="T8" fmla="*/ 6 w 60"/>
                <a:gd name="T9" fmla="*/ 130 h 130"/>
                <a:gd name="T10" fmla="*/ 34 w 60"/>
                <a:gd name="T11" fmla="*/ 126 h 130"/>
                <a:gd name="T12" fmla="*/ 20 w 60"/>
                <a:gd name="T13" fmla="*/ 120 h 130"/>
                <a:gd name="T14" fmla="*/ 17 w 60"/>
                <a:gd name="T15" fmla="*/ 103 h 130"/>
                <a:gd name="T16" fmla="*/ 26 w 60"/>
                <a:gd name="T17" fmla="*/ 72 h 130"/>
                <a:gd name="T18" fmla="*/ 36 w 60"/>
                <a:gd name="T19" fmla="*/ 57 h 130"/>
                <a:gd name="T20" fmla="*/ 55 w 60"/>
                <a:gd name="T21" fmla="*/ 50 h 130"/>
                <a:gd name="T22" fmla="*/ 34 w 60"/>
                <a:gd name="T23" fmla="*/ 43 h 130"/>
                <a:gd name="T24" fmla="*/ 40 w 60"/>
                <a:gd name="T25" fmla="*/ 19 h 130"/>
                <a:gd name="T26" fmla="*/ 47 w 60"/>
                <a:gd name="T27" fmla="*/ 9 h 130"/>
                <a:gd name="T28" fmla="*/ 60 w 60"/>
                <a:gd name="T29" fmla="*/ 4 h 130"/>
                <a:gd name="T30" fmla="*/ 36 w 60"/>
                <a:gd name="T3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" h="130">
                  <a:moveTo>
                    <a:pt x="36" y="0"/>
                  </a:moveTo>
                  <a:lnTo>
                    <a:pt x="25" y="19"/>
                  </a:lnTo>
                  <a:lnTo>
                    <a:pt x="2" y="103"/>
                  </a:lnTo>
                  <a:lnTo>
                    <a:pt x="0" y="112"/>
                  </a:lnTo>
                  <a:lnTo>
                    <a:pt x="6" y="130"/>
                  </a:lnTo>
                  <a:lnTo>
                    <a:pt x="34" y="126"/>
                  </a:lnTo>
                  <a:lnTo>
                    <a:pt x="20" y="120"/>
                  </a:lnTo>
                  <a:lnTo>
                    <a:pt x="17" y="103"/>
                  </a:lnTo>
                  <a:lnTo>
                    <a:pt x="26" y="72"/>
                  </a:lnTo>
                  <a:lnTo>
                    <a:pt x="36" y="57"/>
                  </a:lnTo>
                  <a:lnTo>
                    <a:pt x="55" y="50"/>
                  </a:lnTo>
                  <a:lnTo>
                    <a:pt x="34" y="43"/>
                  </a:lnTo>
                  <a:lnTo>
                    <a:pt x="40" y="19"/>
                  </a:lnTo>
                  <a:lnTo>
                    <a:pt x="47" y="9"/>
                  </a:lnTo>
                  <a:lnTo>
                    <a:pt x="60" y="4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19" name="Freeform 2316"/>
            <p:cNvSpPr>
              <a:spLocks/>
            </p:cNvSpPr>
            <p:nvPr/>
          </p:nvSpPr>
          <p:spPr bwMode="auto">
            <a:xfrm>
              <a:off x="9481" y="6252"/>
              <a:ext cx="20" cy="38"/>
            </a:xfrm>
            <a:custGeom>
              <a:avLst/>
              <a:gdLst>
                <a:gd name="T0" fmla="*/ 58 w 81"/>
                <a:gd name="T1" fmla="*/ 0 h 154"/>
                <a:gd name="T2" fmla="*/ 54 w 81"/>
                <a:gd name="T3" fmla="*/ 2 h 154"/>
                <a:gd name="T4" fmla="*/ 33 w 81"/>
                <a:gd name="T5" fmla="*/ 9 h 154"/>
                <a:gd name="T6" fmla="*/ 30 w 81"/>
                <a:gd name="T7" fmla="*/ 12 h 154"/>
                <a:gd name="T8" fmla="*/ 54 w 81"/>
                <a:gd name="T9" fmla="*/ 16 h 154"/>
                <a:gd name="T10" fmla="*/ 63 w 81"/>
                <a:gd name="T11" fmla="*/ 21 h 154"/>
                <a:gd name="T12" fmla="*/ 64 w 81"/>
                <a:gd name="T13" fmla="*/ 31 h 154"/>
                <a:gd name="T14" fmla="*/ 58 w 81"/>
                <a:gd name="T15" fmla="*/ 42 h 154"/>
                <a:gd name="T16" fmla="*/ 47 w 81"/>
                <a:gd name="T17" fmla="*/ 47 h 154"/>
                <a:gd name="T18" fmla="*/ 28 w 81"/>
                <a:gd name="T19" fmla="*/ 55 h 154"/>
                <a:gd name="T20" fmla="*/ 49 w 81"/>
                <a:gd name="T21" fmla="*/ 62 h 154"/>
                <a:gd name="T22" fmla="*/ 63 w 81"/>
                <a:gd name="T23" fmla="*/ 69 h 154"/>
                <a:gd name="T24" fmla="*/ 65 w 81"/>
                <a:gd name="T25" fmla="*/ 84 h 154"/>
                <a:gd name="T26" fmla="*/ 58 w 81"/>
                <a:gd name="T27" fmla="*/ 115 h 154"/>
                <a:gd name="T28" fmla="*/ 46 w 81"/>
                <a:gd name="T29" fmla="*/ 132 h 154"/>
                <a:gd name="T30" fmla="*/ 28 w 81"/>
                <a:gd name="T31" fmla="*/ 138 h 154"/>
                <a:gd name="T32" fmla="*/ 0 w 81"/>
                <a:gd name="T33" fmla="*/ 142 h 154"/>
                <a:gd name="T34" fmla="*/ 6 w 81"/>
                <a:gd name="T35" fmla="*/ 149 h 154"/>
                <a:gd name="T36" fmla="*/ 24 w 81"/>
                <a:gd name="T37" fmla="*/ 154 h 154"/>
                <a:gd name="T38" fmla="*/ 34 w 81"/>
                <a:gd name="T39" fmla="*/ 153 h 154"/>
                <a:gd name="T40" fmla="*/ 54 w 81"/>
                <a:gd name="T41" fmla="*/ 142 h 154"/>
                <a:gd name="T42" fmla="*/ 61 w 81"/>
                <a:gd name="T43" fmla="*/ 135 h 154"/>
                <a:gd name="T44" fmla="*/ 72 w 81"/>
                <a:gd name="T45" fmla="*/ 115 h 154"/>
                <a:gd name="T46" fmla="*/ 81 w 81"/>
                <a:gd name="T47" fmla="*/ 84 h 154"/>
                <a:gd name="T48" fmla="*/ 81 w 81"/>
                <a:gd name="T49" fmla="*/ 83 h 154"/>
                <a:gd name="T50" fmla="*/ 79 w 81"/>
                <a:gd name="T51" fmla="*/ 64 h 154"/>
                <a:gd name="T52" fmla="*/ 79 w 81"/>
                <a:gd name="T53" fmla="*/ 62 h 154"/>
                <a:gd name="T54" fmla="*/ 67 w 81"/>
                <a:gd name="T55" fmla="*/ 49 h 154"/>
                <a:gd name="T56" fmla="*/ 67 w 81"/>
                <a:gd name="T57" fmla="*/ 49 h 154"/>
                <a:gd name="T58" fmla="*/ 79 w 81"/>
                <a:gd name="T59" fmla="*/ 31 h 154"/>
                <a:gd name="T60" fmla="*/ 81 w 81"/>
                <a:gd name="T61" fmla="*/ 28 h 154"/>
                <a:gd name="T62" fmla="*/ 77 w 81"/>
                <a:gd name="T63" fmla="*/ 9 h 154"/>
                <a:gd name="T64" fmla="*/ 74 w 81"/>
                <a:gd name="T65" fmla="*/ 7 h 154"/>
                <a:gd name="T66" fmla="*/ 58 w 81"/>
                <a:gd name="T67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1" h="154">
                  <a:moveTo>
                    <a:pt x="58" y="0"/>
                  </a:moveTo>
                  <a:lnTo>
                    <a:pt x="54" y="2"/>
                  </a:lnTo>
                  <a:lnTo>
                    <a:pt x="33" y="9"/>
                  </a:lnTo>
                  <a:lnTo>
                    <a:pt x="30" y="12"/>
                  </a:lnTo>
                  <a:lnTo>
                    <a:pt x="54" y="16"/>
                  </a:lnTo>
                  <a:lnTo>
                    <a:pt x="63" y="21"/>
                  </a:lnTo>
                  <a:lnTo>
                    <a:pt x="64" y="31"/>
                  </a:lnTo>
                  <a:lnTo>
                    <a:pt x="58" y="42"/>
                  </a:lnTo>
                  <a:lnTo>
                    <a:pt x="47" y="47"/>
                  </a:lnTo>
                  <a:lnTo>
                    <a:pt x="28" y="55"/>
                  </a:lnTo>
                  <a:lnTo>
                    <a:pt x="49" y="62"/>
                  </a:lnTo>
                  <a:lnTo>
                    <a:pt x="63" y="69"/>
                  </a:lnTo>
                  <a:lnTo>
                    <a:pt x="65" y="84"/>
                  </a:lnTo>
                  <a:lnTo>
                    <a:pt x="58" y="115"/>
                  </a:lnTo>
                  <a:lnTo>
                    <a:pt x="46" y="132"/>
                  </a:lnTo>
                  <a:lnTo>
                    <a:pt x="28" y="138"/>
                  </a:lnTo>
                  <a:lnTo>
                    <a:pt x="0" y="142"/>
                  </a:lnTo>
                  <a:lnTo>
                    <a:pt x="6" y="149"/>
                  </a:lnTo>
                  <a:lnTo>
                    <a:pt x="24" y="154"/>
                  </a:lnTo>
                  <a:lnTo>
                    <a:pt x="34" y="153"/>
                  </a:lnTo>
                  <a:lnTo>
                    <a:pt x="54" y="142"/>
                  </a:lnTo>
                  <a:lnTo>
                    <a:pt x="61" y="135"/>
                  </a:lnTo>
                  <a:lnTo>
                    <a:pt x="72" y="115"/>
                  </a:lnTo>
                  <a:lnTo>
                    <a:pt x="81" y="84"/>
                  </a:lnTo>
                  <a:lnTo>
                    <a:pt x="81" y="83"/>
                  </a:lnTo>
                  <a:lnTo>
                    <a:pt x="79" y="64"/>
                  </a:lnTo>
                  <a:lnTo>
                    <a:pt x="79" y="62"/>
                  </a:lnTo>
                  <a:lnTo>
                    <a:pt x="67" y="49"/>
                  </a:lnTo>
                  <a:lnTo>
                    <a:pt x="67" y="49"/>
                  </a:lnTo>
                  <a:lnTo>
                    <a:pt x="79" y="31"/>
                  </a:lnTo>
                  <a:lnTo>
                    <a:pt x="81" y="28"/>
                  </a:lnTo>
                  <a:lnTo>
                    <a:pt x="77" y="9"/>
                  </a:lnTo>
                  <a:lnTo>
                    <a:pt x="74" y="7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0" name="Freeform 2317"/>
            <p:cNvSpPr>
              <a:spLocks/>
            </p:cNvSpPr>
            <p:nvPr/>
          </p:nvSpPr>
          <p:spPr bwMode="auto">
            <a:xfrm>
              <a:off x="9535" y="6254"/>
              <a:ext cx="13" cy="36"/>
            </a:xfrm>
            <a:custGeom>
              <a:avLst/>
              <a:gdLst>
                <a:gd name="T0" fmla="*/ 53 w 53"/>
                <a:gd name="T1" fmla="*/ 0 h 146"/>
                <a:gd name="T2" fmla="*/ 32 w 53"/>
                <a:gd name="T3" fmla="*/ 20 h 146"/>
                <a:gd name="T4" fmla="*/ 0 w 53"/>
                <a:gd name="T5" fmla="*/ 138 h 146"/>
                <a:gd name="T6" fmla="*/ 6 w 53"/>
                <a:gd name="T7" fmla="*/ 146 h 146"/>
                <a:gd name="T8" fmla="*/ 15 w 53"/>
                <a:gd name="T9" fmla="*/ 138 h 146"/>
                <a:gd name="T10" fmla="*/ 53 w 53"/>
                <a:gd name="T11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146">
                  <a:moveTo>
                    <a:pt x="53" y="0"/>
                  </a:moveTo>
                  <a:lnTo>
                    <a:pt x="32" y="20"/>
                  </a:lnTo>
                  <a:lnTo>
                    <a:pt x="0" y="138"/>
                  </a:lnTo>
                  <a:lnTo>
                    <a:pt x="6" y="146"/>
                  </a:lnTo>
                  <a:lnTo>
                    <a:pt x="15" y="13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1" name="Freeform 2318"/>
            <p:cNvSpPr>
              <a:spLocks/>
            </p:cNvSpPr>
            <p:nvPr/>
          </p:nvSpPr>
          <p:spPr bwMode="auto">
            <a:xfrm>
              <a:off x="9534" y="6252"/>
              <a:ext cx="14" cy="12"/>
            </a:xfrm>
            <a:custGeom>
              <a:avLst/>
              <a:gdLst>
                <a:gd name="T0" fmla="*/ 47 w 54"/>
                <a:gd name="T1" fmla="*/ 0 h 47"/>
                <a:gd name="T2" fmla="*/ 41 w 54"/>
                <a:gd name="T3" fmla="*/ 4 h 47"/>
                <a:gd name="T4" fmla="*/ 4 w 54"/>
                <a:gd name="T5" fmla="*/ 34 h 47"/>
                <a:gd name="T6" fmla="*/ 0 w 54"/>
                <a:gd name="T7" fmla="*/ 39 h 47"/>
                <a:gd name="T8" fmla="*/ 5 w 54"/>
                <a:gd name="T9" fmla="*/ 47 h 47"/>
                <a:gd name="T10" fmla="*/ 11 w 54"/>
                <a:gd name="T11" fmla="*/ 44 h 47"/>
                <a:gd name="T12" fmla="*/ 33 w 54"/>
                <a:gd name="T13" fmla="*/ 28 h 47"/>
                <a:gd name="T14" fmla="*/ 54 w 54"/>
                <a:gd name="T15" fmla="*/ 8 h 47"/>
                <a:gd name="T16" fmla="*/ 47 w 5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4" h="47">
                  <a:moveTo>
                    <a:pt x="47" y="0"/>
                  </a:moveTo>
                  <a:lnTo>
                    <a:pt x="41" y="4"/>
                  </a:lnTo>
                  <a:lnTo>
                    <a:pt x="4" y="34"/>
                  </a:lnTo>
                  <a:lnTo>
                    <a:pt x="0" y="39"/>
                  </a:lnTo>
                  <a:lnTo>
                    <a:pt x="5" y="47"/>
                  </a:lnTo>
                  <a:lnTo>
                    <a:pt x="11" y="44"/>
                  </a:lnTo>
                  <a:lnTo>
                    <a:pt x="33" y="28"/>
                  </a:lnTo>
                  <a:lnTo>
                    <a:pt x="54" y="8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2" name="Freeform 2319"/>
            <p:cNvSpPr>
              <a:spLocks/>
            </p:cNvSpPr>
            <p:nvPr/>
          </p:nvSpPr>
          <p:spPr bwMode="auto">
            <a:xfrm>
              <a:off x="9487" y="5940"/>
              <a:ext cx="17" cy="8"/>
            </a:xfrm>
            <a:custGeom>
              <a:avLst/>
              <a:gdLst>
                <a:gd name="T0" fmla="*/ 34 w 69"/>
                <a:gd name="T1" fmla="*/ 0 h 33"/>
                <a:gd name="T2" fmla="*/ 69 w 69"/>
                <a:gd name="T3" fmla="*/ 0 h 33"/>
                <a:gd name="T4" fmla="*/ 66 w 69"/>
                <a:gd name="T5" fmla="*/ 10 h 33"/>
                <a:gd name="T6" fmla="*/ 61 w 69"/>
                <a:gd name="T7" fmla="*/ 20 h 33"/>
                <a:gd name="T8" fmla="*/ 54 w 69"/>
                <a:gd name="T9" fmla="*/ 27 h 33"/>
                <a:gd name="T10" fmla="*/ 44 w 69"/>
                <a:gd name="T11" fmla="*/ 32 h 33"/>
                <a:gd name="T12" fmla="*/ 34 w 69"/>
                <a:gd name="T13" fmla="*/ 33 h 33"/>
                <a:gd name="T14" fmla="*/ 24 w 69"/>
                <a:gd name="T15" fmla="*/ 32 h 33"/>
                <a:gd name="T16" fmla="*/ 13 w 69"/>
                <a:gd name="T17" fmla="*/ 27 h 33"/>
                <a:gd name="T18" fmla="*/ 7 w 69"/>
                <a:gd name="T19" fmla="*/ 20 h 33"/>
                <a:gd name="T20" fmla="*/ 2 w 69"/>
                <a:gd name="T21" fmla="*/ 10 h 33"/>
                <a:gd name="T22" fmla="*/ 0 w 69"/>
                <a:gd name="T23" fmla="*/ 0 h 33"/>
                <a:gd name="T24" fmla="*/ 34 w 69"/>
                <a:gd name="T2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33">
                  <a:moveTo>
                    <a:pt x="34" y="0"/>
                  </a:moveTo>
                  <a:lnTo>
                    <a:pt x="69" y="0"/>
                  </a:lnTo>
                  <a:lnTo>
                    <a:pt x="66" y="10"/>
                  </a:lnTo>
                  <a:lnTo>
                    <a:pt x="61" y="20"/>
                  </a:lnTo>
                  <a:lnTo>
                    <a:pt x="54" y="27"/>
                  </a:lnTo>
                  <a:lnTo>
                    <a:pt x="44" y="32"/>
                  </a:lnTo>
                  <a:lnTo>
                    <a:pt x="34" y="33"/>
                  </a:lnTo>
                  <a:lnTo>
                    <a:pt x="24" y="32"/>
                  </a:lnTo>
                  <a:lnTo>
                    <a:pt x="13" y="27"/>
                  </a:lnTo>
                  <a:lnTo>
                    <a:pt x="7" y="20"/>
                  </a:lnTo>
                  <a:lnTo>
                    <a:pt x="2" y="10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3" name="Freeform 2320"/>
            <p:cNvSpPr>
              <a:spLocks/>
            </p:cNvSpPr>
            <p:nvPr/>
          </p:nvSpPr>
          <p:spPr bwMode="auto">
            <a:xfrm>
              <a:off x="9487" y="5940"/>
              <a:ext cx="17" cy="8"/>
            </a:xfrm>
            <a:custGeom>
              <a:avLst/>
              <a:gdLst>
                <a:gd name="T0" fmla="*/ 69 w 69"/>
                <a:gd name="T1" fmla="*/ 0 h 33"/>
                <a:gd name="T2" fmla="*/ 66 w 69"/>
                <a:gd name="T3" fmla="*/ 10 h 33"/>
                <a:gd name="T4" fmla="*/ 61 w 69"/>
                <a:gd name="T5" fmla="*/ 20 h 33"/>
                <a:gd name="T6" fmla="*/ 54 w 69"/>
                <a:gd name="T7" fmla="*/ 27 h 33"/>
                <a:gd name="T8" fmla="*/ 44 w 69"/>
                <a:gd name="T9" fmla="*/ 32 h 33"/>
                <a:gd name="T10" fmla="*/ 34 w 69"/>
                <a:gd name="T11" fmla="*/ 33 h 33"/>
                <a:gd name="T12" fmla="*/ 24 w 69"/>
                <a:gd name="T13" fmla="*/ 32 h 33"/>
                <a:gd name="T14" fmla="*/ 13 w 69"/>
                <a:gd name="T15" fmla="*/ 27 h 33"/>
                <a:gd name="T16" fmla="*/ 7 w 69"/>
                <a:gd name="T17" fmla="*/ 20 h 33"/>
                <a:gd name="T18" fmla="*/ 2 w 69"/>
                <a:gd name="T19" fmla="*/ 10 h 33"/>
                <a:gd name="T20" fmla="*/ 0 w 69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33">
                  <a:moveTo>
                    <a:pt x="69" y="0"/>
                  </a:moveTo>
                  <a:lnTo>
                    <a:pt x="66" y="10"/>
                  </a:lnTo>
                  <a:lnTo>
                    <a:pt x="61" y="20"/>
                  </a:lnTo>
                  <a:lnTo>
                    <a:pt x="54" y="27"/>
                  </a:lnTo>
                  <a:lnTo>
                    <a:pt x="44" y="32"/>
                  </a:lnTo>
                  <a:lnTo>
                    <a:pt x="34" y="33"/>
                  </a:lnTo>
                  <a:lnTo>
                    <a:pt x="24" y="32"/>
                  </a:lnTo>
                  <a:lnTo>
                    <a:pt x="13" y="27"/>
                  </a:lnTo>
                  <a:lnTo>
                    <a:pt x="7" y="20"/>
                  </a:lnTo>
                  <a:lnTo>
                    <a:pt x="2" y="10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4" name="Freeform 2321"/>
            <p:cNvSpPr>
              <a:spLocks/>
            </p:cNvSpPr>
            <p:nvPr/>
          </p:nvSpPr>
          <p:spPr bwMode="auto">
            <a:xfrm>
              <a:off x="9487" y="5844"/>
              <a:ext cx="17" cy="96"/>
            </a:xfrm>
            <a:custGeom>
              <a:avLst/>
              <a:gdLst>
                <a:gd name="T0" fmla="*/ 0 w 69"/>
                <a:gd name="T1" fmla="*/ 382 h 382"/>
                <a:gd name="T2" fmla="*/ 34 w 69"/>
                <a:gd name="T3" fmla="*/ 382 h 382"/>
                <a:gd name="T4" fmla="*/ 69 w 69"/>
                <a:gd name="T5" fmla="*/ 382 h 382"/>
                <a:gd name="T6" fmla="*/ 69 w 69"/>
                <a:gd name="T7" fmla="*/ 0 h 382"/>
                <a:gd name="T8" fmla="*/ 34 w 69"/>
                <a:gd name="T9" fmla="*/ 0 h 382"/>
                <a:gd name="T10" fmla="*/ 0 w 69"/>
                <a:gd name="T11" fmla="*/ 0 h 382"/>
                <a:gd name="T12" fmla="*/ 0 w 69"/>
                <a:gd name="T13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382">
                  <a:moveTo>
                    <a:pt x="0" y="382"/>
                  </a:moveTo>
                  <a:lnTo>
                    <a:pt x="34" y="382"/>
                  </a:lnTo>
                  <a:lnTo>
                    <a:pt x="69" y="382"/>
                  </a:lnTo>
                  <a:lnTo>
                    <a:pt x="69" y="0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5" name="Freeform 2322"/>
            <p:cNvSpPr>
              <a:spLocks/>
            </p:cNvSpPr>
            <p:nvPr/>
          </p:nvSpPr>
          <p:spPr bwMode="auto">
            <a:xfrm>
              <a:off x="9487" y="5844"/>
              <a:ext cx="17" cy="96"/>
            </a:xfrm>
            <a:custGeom>
              <a:avLst/>
              <a:gdLst>
                <a:gd name="T0" fmla="*/ 0 w 69"/>
                <a:gd name="T1" fmla="*/ 382 h 382"/>
                <a:gd name="T2" fmla="*/ 34 w 69"/>
                <a:gd name="T3" fmla="*/ 382 h 382"/>
                <a:gd name="T4" fmla="*/ 69 w 69"/>
                <a:gd name="T5" fmla="*/ 382 h 382"/>
                <a:gd name="T6" fmla="*/ 69 w 69"/>
                <a:gd name="T7" fmla="*/ 0 h 382"/>
                <a:gd name="T8" fmla="*/ 34 w 69"/>
                <a:gd name="T9" fmla="*/ 0 h 382"/>
                <a:gd name="T10" fmla="*/ 0 w 69"/>
                <a:gd name="T11" fmla="*/ 0 h 382"/>
                <a:gd name="T12" fmla="*/ 0 w 69"/>
                <a:gd name="T13" fmla="*/ 382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382">
                  <a:moveTo>
                    <a:pt x="0" y="382"/>
                  </a:moveTo>
                  <a:lnTo>
                    <a:pt x="34" y="382"/>
                  </a:lnTo>
                  <a:lnTo>
                    <a:pt x="69" y="382"/>
                  </a:lnTo>
                  <a:lnTo>
                    <a:pt x="69" y="0"/>
                  </a:lnTo>
                  <a:lnTo>
                    <a:pt x="34" y="0"/>
                  </a:lnTo>
                  <a:lnTo>
                    <a:pt x="0" y="0"/>
                  </a:lnTo>
                  <a:lnTo>
                    <a:pt x="0" y="382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6" name="Freeform 2323"/>
            <p:cNvSpPr>
              <a:spLocks/>
            </p:cNvSpPr>
            <p:nvPr/>
          </p:nvSpPr>
          <p:spPr bwMode="auto">
            <a:xfrm>
              <a:off x="9487" y="5836"/>
              <a:ext cx="17" cy="8"/>
            </a:xfrm>
            <a:custGeom>
              <a:avLst/>
              <a:gdLst>
                <a:gd name="T0" fmla="*/ 34 w 69"/>
                <a:gd name="T1" fmla="*/ 35 h 35"/>
                <a:gd name="T2" fmla="*/ 0 w 69"/>
                <a:gd name="T3" fmla="*/ 35 h 35"/>
                <a:gd name="T4" fmla="*/ 2 w 69"/>
                <a:gd name="T5" fmla="*/ 24 h 35"/>
                <a:gd name="T6" fmla="*/ 7 w 69"/>
                <a:gd name="T7" fmla="*/ 14 h 35"/>
                <a:gd name="T8" fmla="*/ 13 w 69"/>
                <a:gd name="T9" fmla="*/ 8 h 35"/>
                <a:gd name="T10" fmla="*/ 24 w 69"/>
                <a:gd name="T11" fmla="*/ 2 h 35"/>
                <a:gd name="T12" fmla="*/ 34 w 69"/>
                <a:gd name="T13" fmla="*/ 0 h 35"/>
                <a:gd name="T14" fmla="*/ 44 w 69"/>
                <a:gd name="T15" fmla="*/ 2 h 35"/>
                <a:gd name="T16" fmla="*/ 54 w 69"/>
                <a:gd name="T17" fmla="*/ 8 h 35"/>
                <a:gd name="T18" fmla="*/ 61 w 69"/>
                <a:gd name="T19" fmla="*/ 14 h 35"/>
                <a:gd name="T20" fmla="*/ 66 w 69"/>
                <a:gd name="T21" fmla="*/ 24 h 35"/>
                <a:gd name="T22" fmla="*/ 69 w 69"/>
                <a:gd name="T23" fmla="*/ 35 h 35"/>
                <a:gd name="T24" fmla="*/ 34 w 69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35">
                  <a:moveTo>
                    <a:pt x="34" y="35"/>
                  </a:moveTo>
                  <a:lnTo>
                    <a:pt x="0" y="35"/>
                  </a:lnTo>
                  <a:lnTo>
                    <a:pt x="2" y="24"/>
                  </a:lnTo>
                  <a:lnTo>
                    <a:pt x="7" y="14"/>
                  </a:lnTo>
                  <a:lnTo>
                    <a:pt x="13" y="8"/>
                  </a:lnTo>
                  <a:lnTo>
                    <a:pt x="24" y="2"/>
                  </a:lnTo>
                  <a:lnTo>
                    <a:pt x="34" y="0"/>
                  </a:lnTo>
                  <a:lnTo>
                    <a:pt x="44" y="2"/>
                  </a:lnTo>
                  <a:lnTo>
                    <a:pt x="54" y="8"/>
                  </a:lnTo>
                  <a:lnTo>
                    <a:pt x="61" y="14"/>
                  </a:lnTo>
                  <a:lnTo>
                    <a:pt x="66" y="24"/>
                  </a:lnTo>
                  <a:lnTo>
                    <a:pt x="69" y="35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7" name="Freeform 2324"/>
            <p:cNvSpPr>
              <a:spLocks/>
            </p:cNvSpPr>
            <p:nvPr/>
          </p:nvSpPr>
          <p:spPr bwMode="auto">
            <a:xfrm>
              <a:off x="9487" y="5836"/>
              <a:ext cx="17" cy="8"/>
            </a:xfrm>
            <a:custGeom>
              <a:avLst/>
              <a:gdLst>
                <a:gd name="T0" fmla="*/ 0 w 69"/>
                <a:gd name="T1" fmla="*/ 35 h 35"/>
                <a:gd name="T2" fmla="*/ 2 w 69"/>
                <a:gd name="T3" fmla="*/ 24 h 35"/>
                <a:gd name="T4" fmla="*/ 7 w 69"/>
                <a:gd name="T5" fmla="*/ 14 h 35"/>
                <a:gd name="T6" fmla="*/ 13 w 69"/>
                <a:gd name="T7" fmla="*/ 8 h 35"/>
                <a:gd name="T8" fmla="*/ 24 w 69"/>
                <a:gd name="T9" fmla="*/ 2 h 35"/>
                <a:gd name="T10" fmla="*/ 34 w 69"/>
                <a:gd name="T11" fmla="*/ 0 h 35"/>
                <a:gd name="T12" fmla="*/ 44 w 69"/>
                <a:gd name="T13" fmla="*/ 2 h 35"/>
                <a:gd name="T14" fmla="*/ 54 w 69"/>
                <a:gd name="T15" fmla="*/ 8 h 35"/>
                <a:gd name="T16" fmla="*/ 61 w 69"/>
                <a:gd name="T17" fmla="*/ 14 h 35"/>
                <a:gd name="T18" fmla="*/ 66 w 69"/>
                <a:gd name="T19" fmla="*/ 24 h 35"/>
                <a:gd name="T20" fmla="*/ 69 w 69"/>
                <a:gd name="T2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35">
                  <a:moveTo>
                    <a:pt x="0" y="35"/>
                  </a:moveTo>
                  <a:lnTo>
                    <a:pt x="2" y="24"/>
                  </a:lnTo>
                  <a:lnTo>
                    <a:pt x="7" y="14"/>
                  </a:lnTo>
                  <a:lnTo>
                    <a:pt x="13" y="8"/>
                  </a:lnTo>
                  <a:lnTo>
                    <a:pt x="24" y="2"/>
                  </a:lnTo>
                  <a:lnTo>
                    <a:pt x="34" y="0"/>
                  </a:lnTo>
                  <a:lnTo>
                    <a:pt x="44" y="2"/>
                  </a:lnTo>
                  <a:lnTo>
                    <a:pt x="54" y="8"/>
                  </a:lnTo>
                  <a:lnTo>
                    <a:pt x="61" y="14"/>
                  </a:lnTo>
                  <a:lnTo>
                    <a:pt x="66" y="24"/>
                  </a:lnTo>
                  <a:lnTo>
                    <a:pt x="69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8" name="Freeform 2325"/>
            <p:cNvSpPr>
              <a:spLocks/>
            </p:cNvSpPr>
            <p:nvPr/>
          </p:nvSpPr>
          <p:spPr bwMode="auto">
            <a:xfrm>
              <a:off x="9829" y="6026"/>
              <a:ext cx="17" cy="9"/>
            </a:xfrm>
            <a:custGeom>
              <a:avLst/>
              <a:gdLst>
                <a:gd name="T0" fmla="*/ 34 w 69"/>
                <a:gd name="T1" fmla="*/ 35 h 35"/>
                <a:gd name="T2" fmla="*/ 0 w 69"/>
                <a:gd name="T3" fmla="*/ 35 h 35"/>
                <a:gd name="T4" fmla="*/ 2 w 69"/>
                <a:gd name="T5" fmla="*/ 25 h 35"/>
                <a:gd name="T6" fmla="*/ 7 w 69"/>
                <a:gd name="T7" fmla="*/ 14 h 35"/>
                <a:gd name="T8" fmla="*/ 13 w 69"/>
                <a:gd name="T9" fmla="*/ 8 h 35"/>
                <a:gd name="T10" fmla="*/ 24 w 69"/>
                <a:gd name="T11" fmla="*/ 3 h 35"/>
                <a:gd name="T12" fmla="*/ 34 w 69"/>
                <a:gd name="T13" fmla="*/ 0 h 35"/>
                <a:gd name="T14" fmla="*/ 44 w 69"/>
                <a:gd name="T15" fmla="*/ 3 h 35"/>
                <a:gd name="T16" fmla="*/ 54 w 69"/>
                <a:gd name="T17" fmla="*/ 8 h 35"/>
                <a:gd name="T18" fmla="*/ 61 w 69"/>
                <a:gd name="T19" fmla="*/ 14 h 35"/>
                <a:gd name="T20" fmla="*/ 66 w 69"/>
                <a:gd name="T21" fmla="*/ 25 h 35"/>
                <a:gd name="T22" fmla="*/ 69 w 69"/>
                <a:gd name="T23" fmla="*/ 35 h 35"/>
                <a:gd name="T24" fmla="*/ 34 w 69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35">
                  <a:moveTo>
                    <a:pt x="34" y="35"/>
                  </a:moveTo>
                  <a:lnTo>
                    <a:pt x="0" y="35"/>
                  </a:lnTo>
                  <a:lnTo>
                    <a:pt x="2" y="25"/>
                  </a:lnTo>
                  <a:lnTo>
                    <a:pt x="7" y="14"/>
                  </a:lnTo>
                  <a:lnTo>
                    <a:pt x="13" y="8"/>
                  </a:lnTo>
                  <a:lnTo>
                    <a:pt x="24" y="3"/>
                  </a:lnTo>
                  <a:lnTo>
                    <a:pt x="34" y="0"/>
                  </a:lnTo>
                  <a:lnTo>
                    <a:pt x="44" y="3"/>
                  </a:lnTo>
                  <a:lnTo>
                    <a:pt x="54" y="8"/>
                  </a:lnTo>
                  <a:lnTo>
                    <a:pt x="61" y="14"/>
                  </a:lnTo>
                  <a:lnTo>
                    <a:pt x="66" y="25"/>
                  </a:lnTo>
                  <a:lnTo>
                    <a:pt x="69" y="35"/>
                  </a:lnTo>
                  <a:lnTo>
                    <a:pt x="34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29" name="Freeform 2326"/>
            <p:cNvSpPr>
              <a:spLocks/>
            </p:cNvSpPr>
            <p:nvPr/>
          </p:nvSpPr>
          <p:spPr bwMode="auto">
            <a:xfrm>
              <a:off x="9829" y="6026"/>
              <a:ext cx="17" cy="9"/>
            </a:xfrm>
            <a:custGeom>
              <a:avLst/>
              <a:gdLst>
                <a:gd name="T0" fmla="*/ 0 w 69"/>
                <a:gd name="T1" fmla="*/ 35 h 35"/>
                <a:gd name="T2" fmla="*/ 2 w 69"/>
                <a:gd name="T3" fmla="*/ 25 h 35"/>
                <a:gd name="T4" fmla="*/ 7 w 69"/>
                <a:gd name="T5" fmla="*/ 14 h 35"/>
                <a:gd name="T6" fmla="*/ 13 w 69"/>
                <a:gd name="T7" fmla="*/ 8 h 35"/>
                <a:gd name="T8" fmla="*/ 24 w 69"/>
                <a:gd name="T9" fmla="*/ 3 h 35"/>
                <a:gd name="T10" fmla="*/ 34 w 69"/>
                <a:gd name="T11" fmla="*/ 0 h 35"/>
                <a:gd name="T12" fmla="*/ 44 w 69"/>
                <a:gd name="T13" fmla="*/ 3 h 35"/>
                <a:gd name="T14" fmla="*/ 54 w 69"/>
                <a:gd name="T15" fmla="*/ 8 h 35"/>
                <a:gd name="T16" fmla="*/ 61 w 69"/>
                <a:gd name="T17" fmla="*/ 14 h 35"/>
                <a:gd name="T18" fmla="*/ 66 w 69"/>
                <a:gd name="T19" fmla="*/ 25 h 35"/>
                <a:gd name="T20" fmla="*/ 69 w 69"/>
                <a:gd name="T2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35">
                  <a:moveTo>
                    <a:pt x="0" y="35"/>
                  </a:moveTo>
                  <a:lnTo>
                    <a:pt x="2" y="25"/>
                  </a:lnTo>
                  <a:lnTo>
                    <a:pt x="7" y="14"/>
                  </a:lnTo>
                  <a:lnTo>
                    <a:pt x="13" y="8"/>
                  </a:lnTo>
                  <a:lnTo>
                    <a:pt x="24" y="3"/>
                  </a:lnTo>
                  <a:lnTo>
                    <a:pt x="34" y="0"/>
                  </a:lnTo>
                  <a:lnTo>
                    <a:pt x="44" y="3"/>
                  </a:lnTo>
                  <a:lnTo>
                    <a:pt x="54" y="8"/>
                  </a:lnTo>
                  <a:lnTo>
                    <a:pt x="61" y="14"/>
                  </a:lnTo>
                  <a:lnTo>
                    <a:pt x="66" y="25"/>
                  </a:lnTo>
                  <a:lnTo>
                    <a:pt x="69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0" name="Freeform 2327"/>
            <p:cNvSpPr>
              <a:spLocks/>
            </p:cNvSpPr>
            <p:nvPr/>
          </p:nvSpPr>
          <p:spPr bwMode="auto">
            <a:xfrm>
              <a:off x="9829" y="6035"/>
              <a:ext cx="17" cy="190"/>
            </a:xfrm>
            <a:custGeom>
              <a:avLst/>
              <a:gdLst>
                <a:gd name="T0" fmla="*/ 69 w 69"/>
                <a:gd name="T1" fmla="*/ 0 h 761"/>
                <a:gd name="T2" fmla="*/ 34 w 69"/>
                <a:gd name="T3" fmla="*/ 0 h 761"/>
                <a:gd name="T4" fmla="*/ 0 w 69"/>
                <a:gd name="T5" fmla="*/ 0 h 761"/>
                <a:gd name="T6" fmla="*/ 0 w 69"/>
                <a:gd name="T7" fmla="*/ 761 h 761"/>
                <a:gd name="T8" fmla="*/ 34 w 69"/>
                <a:gd name="T9" fmla="*/ 761 h 761"/>
                <a:gd name="T10" fmla="*/ 69 w 69"/>
                <a:gd name="T11" fmla="*/ 761 h 761"/>
                <a:gd name="T12" fmla="*/ 69 w 69"/>
                <a:gd name="T1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761">
                  <a:moveTo>
                    <a:pt x="69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761"/>
                  </a:lnTo>
                  <a:lnTo>
                    <a:pt x="34" y="761"/>
                  </a:lnTo>
                  <a:lnTo>
                    <a:pt x="69" y="761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1" name="Freeform 2328"/>
            <p:cNvSpPr>
              <a:spLocks/>
            </p:cNvSpPr>
            <p:nvPr/>
          </p:nvSpPr>
          <p:spPr bwMode="auto">
            <a:xfrm>
              <a:off x="9829" y="6035"/>
              <a:ext cx="17" cy="190"/>
            </a:xfrm>
            <a:custGeom>
              <a:avLst/>
              <a:gdLst>
                <a:gd name="T0" fmla="*/ 69 w 69"/>
                <a:gd name="T1" fmla="*/ 0 h 761"/>
                <a:gd name="T2" fmla="*/ 34 w 69"/>
                <a:gd name="T3" fmla="*/ 0 h 761"/>
                <a:gd name="T4" fmla="*/ 0 w 69"/>
                <a:gd name="T5" fmla="*/ 0 h 761"/>
                <a:gd name="T6" fmla="*/ 0 w 69"/>
                <a:gd name="T7" fmla="*/ 761 h 761"/>
                <a:gd name="T8" fmla="*/ 34 w 69"/>
                <a:gd name="T9" fmla="*/ 761 h 761"/>
                <a:gd name="T10" fmla="*/ 69 w 69"/>
                <a:gd name="T11" fmla="*/ 761 h 761"/>
                <a:gd name="T12" fmla="*/ 69 w 69"/>
                <a:gd name="T13" fmla="*/ 0 h 7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" h="761">
                  <a:moveTo>
                    <a:pt x="69" y="0"/>
                  </a:moveTo>
                  <a:lnTo>
                    <a:pt x="34" y="0"/>
                  </a:lnTo>
                  <a:lnTo>
                    <a:pt x="0" y="0"/>
                  </a:lnTo>
                  <a:lnTo>
                    <a:pt x="0" y="761"/>
                  </a:lnTo>
                  <a:lnTo>
                    <a:pt x="34" y="761"/>
                  </a:lnTo>
                  <a:lnTo>
                    <a:pt x="69" y="761"/>
                  </a:lnTo>
                  <a:lnTo>
                    <a:pt x="69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2" name="Freeform 2329"/>
            <p:cNvSpPr>
              <a:spLocks/>
            </p:cNvSpPr>
            <p:nvPr/>
          </p:nvSpPr>
          <p:spPr bwMode="auto">
            <a:xfrm>
              <a:off x="9829" y="6225"/>
              <a:ext cx="17" cy="9"/>
            </a:xfrm>
            <a:custGeom>
              <a:avLst/>
              <a:gdLst>
                <a:gd name="T0" fmla="*/ 34 w 69"/>
                <a:gd name="T1" fmla="*/ 0 h 34"/>
                <a:gd name="T2" fmla="*/ 69 w 69"/>
                <a:gd name="T3" fmla="*/ 0 h 34"/>
                <a:gd name="T4" fmla="*/ 66 w 69"/>
                <a:gd name="T5" fmla="*/ 11 h 34"/>
                <a:gd name="T6" fmla="*/ 61 w 69"/>
                <a:gd name="T7" fmla="*/ 21 h 34"/>
                <a:gd name="T8" fmla="*/ 54 w 69"/>
                <a:gd name="T9" fmla="*/ 27 h 34"/>
                <a:gd name="T10" fmla="*/ 44 w 69"/>
                <a:gd name="T11" fmla="*/ 33 h 34"/>
                <a:gd name="T12" fmla="*/ 34 w 69"/>
                <a:gd name="T13" fmla="*/ 34 h 34"/>
                <a:gd name="T14" fmla="*/ 24 w 69"/>
                <a:gd name="T15" fmla="*/ 33 h 34"/>
                <a:gd name="T16" fmla="*/ 13 w 69"/>
                <a:gd name="T17" fmla="*/ 27 h 34"/>
                <a:gd name="T18" fmla="*/ 7 w 69"/>
                <a:gd name="T19" fmla="*/ 21 h 34"/>
                <a:gd name="T20" fmla="*/ 2 w 69"/>
                <a:gd name="T21" fmla="*/ 11 h 34"/>
                <a:gd name="T22" fmla="*/ 0 w 69"/>
                <a:gd name="T23" fmla="*/ 0 h 34"/>
                <a:gd name="T24" fmla="*/ 34 w 69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34">
                  <a:moveTo>
                    <a:pt x="34" y="0"/>
                  </a:moveTo>
                  <a:lnTo>
                    <a:pt x="69" y="0"/>
                  </a:lnTo>
                  <a:lnTo>
                    <a:pt x="66" y="11"/>
                  </a:lnTo>
                  <a:lnTo>
                    <a:pt x="61" y="21"/>
                  </a:lnTo>
                  <a:lnTo>
                    <a:pt x="54" y="27"/>
                  </a:lnTo>
                  <a:lnTo>
                    <a:pt x="44" y="33"/>
                  </a:lnTo>
                  <a:lnTo>
                    <a:pt x="34" y="34"/>
                  </a:lnTo>
                  <a:lnTo>
                    <a:pt x="24" y="33"/>
                  </a:lnTo>
                  <a:lnTo>
                    <a:pt x="13" y="27"/>
                  </a:lnTo>
                  <a:lnTo>
                    <a:pt x="7" y="21"/>
                  </a:lnTo>
                  <a:lnTo>
                    <a:pt x="2" y="11"/>
                  </a:lnTo>
                  <a:lnTo>
                    <a:pt x="0" y="0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3" name="Freeform 2330"/>
            <p:cNvSpPr>
              <a:spLocks/>
            </p:cNvSpPr>
            <p:nvPr/>
          </p:nvSpPr>
          <p:spPr bwMode="auto">
            <a:xfrm>
              <a:off x="9829" y="6225"/>
              <a:ext cx="17" cy="9"/>
            </a:xfrm>
            <a:custGeom>
              <a:avLst/>
              <a:gdLst>
                <a:gd name="T0" fmla="*/ 69 w 69"/>
                <a:gd name="T1" fmla="*/ 0 h 34"/>
                <a:gd name="T2" fmla="*/ 66 w 69"/>
                <a:gd name="T3" fmla="*/ 11 h 34"/>
                <a:gd name="T4" fmla="*/ 61 w 69"/>
                <a:gd name="T5" fmla="*/ 21 h 34"/>
                <a:gd name="T6" fmla="*/ 54 w 69"/>
                <a:gd name="T7" fmla="*/ 27 h 34"/>
                <a:gd name="T8" fmla="*/ 44 w 69"/>
                <a:gd name="T9" fmla="*/ 33 h 34"/>
                <a:gd name="T10" fmla="*/ 34 w 69"/>
                <a:gd name="T11" fmla="*/ 34 h 34"/>
                <a:gd name="T12" fmla="*/ 24 w 69"/>
                <a:gd name="T13" fmla="*/ 33 h 34"/>
                <a:gd name="T14" fmla="*/ 13 w 69"/>
                <a:gd name="T15" fmla="*/ 27 h 34"/>
                <a:gd name="T16" fmla="*/ 7 w 69"/>
                <a:gd name="T17" fmla="*/ 21 h 34"/>
                <a:gd name="T18" fmla="*/ 2 w 69"/>
                <a:gd name="T19" fmla="*/ 11 h 34"/>
                <a:gd name="T20" fmla="*/ 0 w 69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34">
                  <a:moveTo>
                    <a:pt x="69" y="0"/>
                  </a:moveTo>
                  <a:lnTo>
                    <a:pt x="66" y="11"/>
                  </a:lnTo>
                  <a:lnTo>
                    <a:pt x="61" y="21"/>
                  </a:lnTo>
                  <a:lnTo>
                    <a:pt x="54" y="27"/>
                  </a:lnTo>
                  <a:lnTo>
                    <a:pt x="44" y="33"/>
                  </a:lnTo>
                  <a:lnTo>
                    <a:pt x="34" y="34"/>
                  </a:lnTo>
                  <a:lnTo>
                    <a:pt x="24" y="33"/>
                  </a:lnTo>
                  <a:lnTo>
                    <a:pt x="13" y="27"/>
                  </a:lnTo>
                  <a:lnTo>
                    <a:pt x="7" y="21"/>
                  </a:lnTo>
                  <a:lnTo>
                    <a:pt x="2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4" name="Line 2331"/>
            <p:cNvSpPr>
              <a:spLocks noChangeShapeType="1"/>
            </p:cNvSpPr>
            <p:nvPr/>
          </p:nvSpPr>
          <p:spPr bwMode="auto">
            <a:xfrm>
              <a:off x="9945" y="1118"/>
              <a:ext cx="0" cy="9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5" name="Freeform 2332"/>
            <p:cNvSpPr>
              <a:spLocks/>
            </p:cNvSpPr>
            <p:nvPr/>
          </p:nvSpPr>
          <p:spPr bwMode="auto">
            <a:xfrm>
              <a:off x="2578" y="1188"/>
              <a:ext cx="17" cy="8"/>
            </a:xfrm>
            <a:custGeom>
              <a:avLst/>
              <a:gdLst>
                <a:gd name="T0" fmla="*/ 33 w 68"/>
                <a:gd name="T1" fmla="*/ 35 h 35"/>
                <a:gd name="T2" fmla="*/ 0 w 68"/>
                <a:gd name="T3" fmla="*/ 35 h 35"/>
                <a:gd name="T4" fmla="*/ 1 w 68"/>
                <a:gd name="T5" fmla="*/ 24 h 35"/>
                <a:gd name="T6" fmla="*/ 6 w 68"/>
                <a:gd name="T7" fmla="*/ 14 h 35"/>
                <a:gd name="T8" fmla="*/ 12 w 68"/>
                <a:gd name="T9" fmla="*/ 8 h 35"/>
                <a:gd name="T10" fmla="*/ 23 w 68"/>
                <a:gd name="T11" fmla="*/ 3 h 35"/>
                <a:gd name="T12" fmla="*/ 33 w 68"/>
                <a:gd name="T13" fmla="*/ 0 h 35"/>
                <a:gd name="T14" fmla="*/ 43 w 68"/>
                <a:gd name="T15" fmla="*/ 3 h 35"/>
                <a:gd name="T16" fmla="*/ 54 w 68"/>
                <a:gd name="T17" fmla="*/ 8 h 35"/>
                <a:gd name="T18" fmla="*/ 60 w 68"/>
                <a:gd name="T19" fmla="*/ 14 h 35"/>
                <a:gd name="T20" fmla="*/ 65 w 68"/>
                <a:gd name="T21" fmla="*/ 24 h 35"/>
                <a:gd name="T22" fmla="*/ 68 w 68"/>
                <a:gd name="T23" fmla="*/ 35 h 35"/>
                <a:gd name="T24" fmla="*/ 33 w 68"/>
                <a:gd name="T25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35">
                  <a:moveTo>
                    <a:pt x="33" y="35"/>
                  </a:moveTo>
                  <a:lnTo>
                    <a:pt x="0" y="35"/>
                  </a:lnTo>
                  <a:lnTo>
                    <a:pt x="1" y="24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23" y="3"/>
                  </a:lnTo>
                  <a:lnTo>
                    <a:pt x="33" y="0"/>
                  </a:lnTo>
                  <a:lnTo>
                    <a:pt x="43" y="3"/>
                  </a:lnTo>
                  <a:lnTo>
                    <a:pt x="54" y="8"/>
                  </a:lnTo>
                  <a:lnTo>
                    <a:pt x="60" y="14"/>
                  </a:lnTo>
                  <a:lnTo>
                    <a:pt x="65" y="24"/>
                  </a:lnTo>
                  <a:lnTo>
                    <a:pt x="68" y="35"/>
                  </a:lnTo>
                  <a:lnTo>
                    <a:pt x="33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6" name="Freeform 2333"/>
            <p:cNvSpPr>
              <a:spLocks/>
            </p:cNvSpPr>
            <p:nvPr/>
          </p:nvSpPr>
          <p:spPr bwMode="auto">
            <a:xfrm>
              <a:off x="2578" y="1188"/>
              <a:ext cx="17" cy="8"/>
            </a:xfrm>
            <a:custGeom>
              <a:avLst/>
              <a:gdLst>
                <a:gd name="T0" fmla="*/ 0 w 68"/>
                <a:gd name="T1" fmla="*/ 35 h 35"/>
                <a:gd name="T2" fmla="*/ 1 w 68"/>
                <a:gd name="T3" fmla="*/ 24 h 35"/>
                <a:gd name="T4" fmla="*/ 6 w 68"/>
                <a:gd name="T5" fmla="*/ 14 h 35"/>
                <a:gd name="T6" fmla="*/ 12 w 68"/>
                <a:gd name="T7" fmla="*/ 8 h 35"/>
                <a:gd name="T8" fmla="*/ 23 w 68"/>
                <a:gd name="T9" fmla="*/ 3 h 35"/>
                <a:gd name="T10" fmla="*/ 33 w 68"/>
                <a:gd name="T11" fmla="*/ 0 h 35"/>
                <a:gd name="T12" fmla="*/ 43 w 68"/>
                <a:gd name="T13" fmla="*/ 3 h 35"/>
                <a:gd name="T14" fmla="*/ 54 w 68"/>
                <a:gd name="T15" fmla="*/ 8 h 35"/>
                <a:gd name="T16" fmla="*/ 60 w 68"/>
                <a:gd name="T17" fmla="*/ 14 h 35"/>
                <a:gd name="T18" fmla="*/ 65 w 68"/>
                <a:gd name="T19" fmla="*/ 24 h 35"/>
                <a:gd name="T20" fmla="*/ 68 w 68"/>
                <a:gd name="T2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35">
                  <a:moveTo>
                    <a:pt x="0" y="35"/>
                  </a:moveTo>
                  <a:lnTo>
                    <a:pt x="1" y="24"/>
                  </a:lnTo>
                  <a:lnTo>
                    <a:pt x="6" y="14"/>
                  </a:lnTo>
                  <a:lnTo>
                    <a:pt x="12" y="8"/>
                  </a:lnTo>
                  <a:lnTo>
                    <a:pt x="23" y="3"/>
                  </a:lnTo>
                  <a:lnTo>
                    <a:pt x="33" y="0"/>
                  </a:lnTo>
                  <a:lnTo>
                    <a:pt x="43" y="3"/>
                  </a:lnTo>
                  <a:lnTo>
                    <a:pt x="54" y="8"/>
                  </a:lnTo>
                  <a:lnTo>
                    <a:pt x="60" y="14"/>
                  </a:lnTo>
                  <a:lnTo>
                    <a:pt x="65" y="24"/>
                  </a:lnTo>
                  <a:lnTo>
                    <a:pt x="68" y="35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7" name="Freeform 2334"/>
            <p:cNvSpPr>
              <a:spLocks/>
            </p:cNvSpPr>
            <p:nvPr/>
          </p:nvSpPr>
          <p:spPr bwMode="auto">
            <a:xfrm>
              <a:off x="2578" y="1196"/>
              <a:ext cx="17" cy="5411"/>
            </a:xfrm>
            <a:custGeom>
              <a:avLst/>
              <a:gdLst>
                <a:gd name="T0" fmla="*/ 68 w 68"/>
                <a:gd name="T1" fmla="*/ 0 h 21640"/>
                <a:gd name="T2" fmla="*/ 33 w 68"/>
                <a:gd name="T3" fmla="*/ 0 h 21640"/>
                <a:gd name="T4" fmla="*/ 0 w 68"/>
                <a:gd name="T5" fmla="*/ 0 h 21640"/>
                <a:gd name="T6" fmla="*/ 0 w 68"/>
                <a:gd name="T7" fmla="*/ 21640 h 21640"/>
                <a:gd name="T8" fmla="*/ 33 w 68"/>
                <a:gd name="T9" fmla="*/ 21640 h 21640"/>
                <a:gd name="T10" fmla="*/ 68 w 68"/>
                <a:gd name="T11" fmla="*/ 21640 h 21640"/>
                <a:gd name="T12" fmla="*/ 68 w 68"/>
                <a:gd name="T13" fmla="*/ 0 h 2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1640">
                  <a:moveTo>
                    <a:pt x="68" y="0"/>
                  </a:moveTo>
                  <a:lnTo>
                    <a:pt x="33" y="0"/>
                  </a:lnTo>
                  <a:lnTo>
                    <a:pt x="0" y="0"/>
                  </a:lnTo>
                  <a:lnTo>
                    <a:pt x="0" y="21640"/>
                  </a:lnTo>
                  <a:lnTo>
                    <a:pt x="33" y="21640"/>
                  </a:lnTo>
                  <a:lnTo>
                    <a:pt x="68" y="21640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8" name="Freeform 2335"/>
            <p:cNvSpPr>
              <a:spLocks/>
            </p:cNvSpPr>
            <p:nvPr/>
          </p:nvSpPr>
          <p:spPr bwMode="auto">
            <a:xfrm>
              <a:off x="2578" y="1196"/>
              <a:ext cx="17" cy="5411"/>
            </a:xfrm>
            <a:custGeom>
              <a:avLst/>
              <a:gdLst>
                <a:gd name="T0" fmla="*/ 68 w 68"/>
                <a:gd name="T1" fmla="*/ 0 h 21640"/>
                <a:gd name="T2" fmla="*/ 33 w 68"/>
                <a:gd name="T3" fmla="*/ 0 h 21640"/>
                <a:gd name="T4" fmla="*/ 0 w 68"/>
                <a:gd name="T5" fmla="*/ 0 h 21640"/>
                <a:gd name="T6" fmla="*/ 0 w 68"/>
                <a:gd name="T7" fmla="*/ 21640 h 21640"/>
                <a:gd name="T8" fmla="*/ 33 w 68"/>
                <a:gd name="T9" fmla="*/ 21640 h 21640"/>
                <a:gd name="T10" fmla="*/ 68 w 68"/>
                <a:gd name="T11" fmla="*/ 21640 h 21640"/>
                <a:gd name="T12" fmla="*/ 68 w 68"/>
                <a:gd name="T13" fmla="*/ 0 h 216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21640">
                  <a:moveTo>
                    <a:pt x="68" y="0"/>
                  </a:moveTo>
                  <a:lnTo>
                    <a:pt x="33" y="0"/>
                  </a:lnTo>
                  <a:lnTo>
                    <a:pt x="0" y="0"/>
                  </a:lnTo>
                  <a:lnTo>
                    <a:pt x="0" y="21640"/>
                  </a:lnTo>
                  <a:lnTo>
                    <a:pt x="33" y="21640"/>
                  </a:lnTo>
                  <a:lnTo>
                    <a:pt x="68" y="21640"/>
                  </a:lnTo>
                  <a:lnTo>
                    <a:pt x="68" y="0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39" name="Freeform 2336"/>
            <p:cNvSpPr>
              <a:spLocks/>
            </p:cNvSpPr>
            <p:nvPr/>
          </p:nvSpPr>
          <p:spPr bwMode="auto">
            <a:xfrm>
              <a:off x="2578" y="6607"/>
              <a:ext cx="17" cy="8"/>
            </a:xfrm>
            <a:custGeom>
              <a:avLst/>
              <a:gdLst>
                <a:gd name="T0" fmla="*/ 33 w 68"/>
                <a:gd name="T1" fmla="*/ 0 h 34"/>
                <a:gd name="T2" fmla="*/ 68 w 68"/>
                <a:gd name="T3" fmla="*/ 0 h 34"/>
                <a:gd name="T4" fmla="*/ 65 w 68"/>
                <a:gd name="T5" fmla="*/ 11 h 34"/>
                <a:gd name="T6" fmla="*/ 60 w 68"/>
                <a:gd name="T7" fmla="*/ 21 h 34"/>
                <a:gd name="T8" fmla="*/ 54 w 68"/>
                <a:gd name="T9" fmla="*/ 27 h 34"/>
                <a:gd name="T10" fmla="*/ 43 w 68"/>
                <a:gd name="T11" fmla="*/ 33 h 34"/>
                <a:gd name="T12" fmla="*/ 33 w 68"/>
                <a:gd name="T13" fmla="*/ 34 h 34"/>
                <a:gd name="T14" fmla="*/ 23 w 68"/>
                <a:gd name="T15" fmla="*/ 33 h 34"/>
                <a:gd name="T16" fmla="*/ 12 w 68"/>
                <a:gd name="T17" fmla="*/ 27 h 34"/>
                <a:gd name="T18" fmla="*/ 6 w 68"/>
                <a:gd name="T19" fmla="*/ 21 h 34"/>
                <a:gd name="T20" fmla="*/ 1 w 68"/>
                <a:gd name="T21" fmla="*/ 11 h 34"/>
                <a:gd name="T22" fmla="*/ 0 w 68"/>
                <a:gd name="T23" fmla="*/ 0 h 34"/>
                <a:gd name="T24" fmla="*/ 33 w 68"/>
                <a:gd name="T2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34">
                  <a:moveTo>
                    <a:pt x="33" y="0"/>
                  </a:moveTo>
                  <a:lnTo>
                    <a:pt x="68" y="0"/>
                  </a:lnTo>
                  <a:lnTo>
                    <a:pt x="65" y="11"/>
                  </a:lnTo>
                  <a:lnTo>
                    <a:pt x="60" y="21"/>
                  </a:lnTo>
                  <a:lnTo>
                    <a:pt x="54" y="27"/>
                  </a:lnTo>
                  <a:lnTo>
                    <a:pt x="43" y="33"/>
                  </a:lnTo>
                  <a:lnTo>
                    <a:pt x="33" y="34"/>
                  </a:lnTo>
                  <a:lnTo>
                    <a:pt x="23" y="33"/>
                  </a:lnTo>
                  <a:lnTo>
                    <a:pt x="12" y="27"/>
                  </a:lnTo>
                  <a:lnTo>
                    <a:pt x="6" y="21"/>
                  </a:lnTo>
                  <a:lnTo>
                    <a:pt x="1" y="11"/>
                  </a:lnTo>
                  <a:lnTo>
                    <a:pt x="0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0" name="Freeform 2337"/>
            <p:cNvSpPr>
              <a:spLocks/>
            </p:cNvSpPr>
            <p:nvPr/>
          </p:nvSpPr>
          <p:spPr bwMode="auto">
            <a:xfrm>
              <a:off x="2578" y="6607"/>
              <a:ext cx="17" cy="8"/>
            </a:xfrm>
            <a:custGeom>
              <a:avLst/>
              <a:gdLst>
                <a:gd name="T0" fmla="*/ 68 w 68"/>
                <a:gd name="T1" fmla="*/ 0 h 34"/>
                <a:gd name="T2" fmla="*/ 65 w 68"/>
                <a:gd name="T3" fmla="*/ 11 h 34"/>
                <a:gd name="T4" fmla="*/ 60 w 68"/>
                <a:gd name="T5" fmla="*/ 21 h 34"/>
                <a:gd name="T6" fmla="*/ 54 w 68"/>
                <a:gd name="T7" fmla="*/ 27 h 34"/>
                <a:gd name="T8" fmla="*/ 43 w 68"/>
                <a:gd name="T9" fmla="*/ 33 h 34"/>
                <a:gd name="T10" fmla="*/ 33 w 68"/>
                <a:gd name="T11" fmla="*/ 34 h 34"/>
                <a:gd name="T12" fmla="*/ 23 w 68"/>
                <a:gd name="T13" fmla="*/ 33 h 34"/>
                <a:gd name="T14" fmla="*/ 12 w 68"/>
                <a:gd name="T15" fmla="*/ 27 h 34"/>
                <a:gd name="T16" fmla="*/ 6 w 68"/>
                <a:gd name="T17" fmla="*/ 21 h 34"/>
                <a:gd name="T18" fmla="*/ 1 w 68"/>
                <a:gd name="T19" fmla="*/ 11 h 34"/>
                <a:gd name="T20" fmla="*/ 0 w 68"/>
                <a:gd name="T2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34">
                  <a:moveTo>
                    <a:pt x="68" y="0"/>
                  </a:moveTo>
                  <a:lnTo>
                    <a:pt x="65" y="11"/>
                  </a:lnTo>
                  <a:lnTo>
                    <a:pt x="60" y="21"/>
                  </a:lnTo>
                  <a:lnTo>
                    <a:pt x="54" y="27"/>
                  </a:lnTo>
                  <a:lnTo>
                    <a:pt x="43" y="33"/>
                  </a:lnTo>
                  <a:lnTo>
                    <a:pt x="33" y="34"/>
                  </a:lnTo>
                  <a:lnTo>
                    <a:pt x="23" y="33"/>
                  </a:lnTo>
                  <a:lnTo>
                    <a:pt x="12" y="27"/>
                  </a:lnTo>
                  <a:lnTo>
                    <a:pt x="6" y="21"/>
                  </a:lnTo>
                  <a:lnTo>
                    <a:pt x="1" y="11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1" name="Line 2338"/>
            <p:cNvSpPr>
              <a:spLocks noChangeShapeType="1"/>
            </p:cNvSpPr>
            <p:nvPr/>
          </p:nvSpPr>
          <p:spPr bwMode="auto">
            <a:xfrm flipH="1" flipV="1">
              <a:off x="8530" y="4850"/>
              <a:ext cx="263" cy="15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2" name="Line 2339"/>
            <p:cNvSpPr>
              <a:spLocks noChangeShapeType="1"/>
            </p:cNvSpPr>
            <p:nvPr/>
          </p:nvSpPr>
          <p:spPr bwMode="auto">
            <a:xfrm flipH="1" flipV="1">
              <a:off x="8036" y="4565"/>
              <a:ext cx="395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3" name="Line 2340"/>
            <p:cNvSpPr>
              <a:spLocks noChangeShapeType="1"/>
            </p:cNvSpPr>
            <p:nvPr/>
          </p:nvSpPr>
          <p:spPr bwMode="auto">
            <a:xfrm flipH="1" flipV="1">
              <a:off x="7542" y="4279"/>
              <a:ext cx="395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4" name="Line 2341"/>
            <p:cNvSpPr>
              <a:spLocks noChangeShapeType="1"/>
            </p:cNvSpPr>
            <p:nvPr/>
          </p:nvSpPr>
          <p:spPr bwMode="auto">
            <a:xfrm flipH="1" flipV="1">
              <a:off x="7181" y="4070"/>
              <a:ext cx="262" cy="15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5" name="Line 2342"/>
            <p:cNvSpPr>
              <a:spLocks noChangeShapeType="1"/>
            </p:cNvSpPr>
            <p:nvPr/>
          </p:nvSpPr>
          <p:spPr bwMode="auto">
            <a:xfrm>
              <a:off x="8481" y="4822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6" name="Line 2343"/>
            <p:cNvSpPr>
              <a:spLocks noChangeShapeType="1"/>
            </p:cNvSpPr>
            <p:nvPr/>
          </p:nvSpPr>
          <p:spPr bwMode="auto">
            <a:xfrm>
              <a:off x="7987" y="4536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7" name="Line 2344"/>
            <p:cNvSpPr>
              <a:spLocks noChangeShapeType="1"/>
            </p:cNvSpPr>
            <p:nvPr/>
          </p:nvSpPr>
          <p:spPr bwMode="auto">
            <a:xfrm>
              <a:off x="7493" y="4250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8" name="Line 2345"/>
            <p:cNvSpPr>
              <a:spLocks noChangeShapeType="1"/>
            </p:cNvSpPr>
            <p:nvPr/>
          </p:nvSpPr>
          <p:spPr bwMode="auto">
            <a:xfrm flipH="1">
              <a:off x="8554" y="3716"/>
              <a:ext cx="318" cy="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49" name="Line 2346"/>
            <p:cNvSpPr>
              <a:spLocks noChangeShapeType="1"/>
            </p:cNvSpPr>
            <p:nvPr/>
          </p:nvSpPr>
          <p:spPr bwMode="auto">
            <a:xfrm flipH="1">
              <a:off x="8061" y="3957"/>
              <a:ext cx="395" cy="2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0" name="Line 2347"/>
            <p:cNvSpPr>
              <a:spLocks noChangeShapeType="1"/>
            </p:cNvSpPr>
            <p:nvPr/>
          </p:nvSpPr>
          <p:spPr bwMode="auto">
            <a:xfrm flipH="1">
              <a:off x="7567" y="4243"/>
              <a:ext cx="395" cy="2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1" name="Line 2348"/>
            <p:cNvSpPr>
              <a:spLocks noChangeShapeType="1"/>
            </p:cNvSpPr>
            <p:nvPr/>
          </p:nvSpPr>
          <p:spPr bwMode="auto">
            <a:xfrm flipH="1">
              <a:off x="7150" y="4528"/>
              <a:ext cx="318" cy="18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2" name="Line 2349"/>
            <p:cNvSpPr>
              <a:spLocks noChangeShapeType="1"/>
            </p:cNvSpPr>
            <p:nvPr/>
          </p:nvSpPr>
          <p:spPr bwMode="auto">
            <a:xfrm>
              <a:off x="8505" y="3928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3" name="Line 2350"/>
            <p:cNvSpPr>
              <a:spLocks noChangeShapeType="1"/>
            </p:cNvSpPr>
            <p:nvPr/>
          </p:nvSpPr>
          <p:spPr bwMode="auto">
            <a:xfrm>
              <a:off x="8011" y="4214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4" name="Line 2351"/>
            <p:cNvSpPr>
              <a:spLocks noChangeShapeType="1"/>
            </p:cNvSpPr>
            <p:nvPr/>
          </p:nvSpPr>
          <p:spPr bwMode="auto">
            <a:xfrm>
              <a:off x="7518" y="4500"/>
              <a:ext cx="0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5" name="Line 2352"/>
            <p:cNvSpPr>
              <a:spLocks noChangeShapeType="1"/>
            </p:cNvSpPr>
            <p:nvPr/>
          </p:nvSpPr>
          <p:spPr bwMode="auto">
            <a:xfrm flipH="1" flipV="1">
              <a:off x="8511" y="4153"/>
              <a:ext cx="203" cy="1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6" name="Line 2353"/>
            <p:cNvSpPr>
              <a:spLocks noChangeShapeType="1"/>
            </p:cNvSpPr>
            <p:nvPr/>
          </p:nvSpPr>
          <p:spPr bwMode="auto">
            <a:xfrm flipH="1" flipV="1">
              <a:off x="8017" y="3867"/>
              <a:ext cx="395" cy="22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7" name="Line 2354"/>
            <p:cNvSpPr>
              <a:spLocks noChangeShapeType="1"/>
            </p:cNvSpPr>
            <p:nvPr/>
          </p:nvSpPr>
          <p:spPr bwMode="auto">
            <a:xfrm flipH="1" flipV="1">
              <a:off x="7714" y="3693"/>
              <a:ext cx="204" cy="11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8" name="Line 2355"/>
            <p:cNvSpPr>
              <a:spLocks noChangeShapeType="1"/>
            </p:cNvSpPr>
            <p:nvPr/>
          </p:nvSpPr>
          <p:spPr bwMode="auto">
            <a:xfrm>
              <a:off x="8461" y="4125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  <p:sp>
          <p:nvSpPr>
            <p:cNvPr id="159" name="Line 2356"/>
            <p:cNvSpPr>
              <a:spLocks noChangeShapeType="1"/>
            </p:cNvSpPr>
            <p:nvPr/>
          </p:nvSpPr>
          <p:spPr bwMode="auto">
            <a:xfrm>
              <a:off x="7967" y="3839"/>
              <a:ext cx="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 w="12700">
                  <a:solidFill>
                    <a:schemeClr val="tx1"/>
                  </a:solidFill>
                </a:ln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sarrest.ru/wp-content/uploads/2014/11/8jhSbDWFX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08309" cy="6858000"/>
          </a:xfrm>
          <a:prstGeom prst="rect">
            <a:avLst/>
          </a:prstGeom>
          <a:noFill/>
        </p:spPr>
      </p:pic>
      <p:pic>
        <p:nvPicPr>
          <p:cNvPr id="5" name="Picture 8" descr="Картинки по запросу Формат А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8715404" cy="616615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1928802"/>
            <a:ext cx="78213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урок!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Картинки по запросу клипарт тела геометрическ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1133" cy="6858000"/>
          </a:xfrm>
          <a:prstGeom prst="rect">
            <a:avLst/>
          </a:prstGeom>
          <a:noFill/>
        </p:spPr>
      </p:pic>
      <p:pic>
        <p:nvPicPr>
          <p:cNvPr id="5" name="Picture 8" descr="Картинки по запросу Формат А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214290"/>
            <a:ext cx="5468916" cy="386926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00496" y="928670"/>
            <a:ext cx="463139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Актуализация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знаний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4714884"/>
            <a:ext cx="8215370" cy="17145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solidFill>
                  <a:schemeClr val="tx1"/>
                </a:solidFill>
                <a:latin typeface="GOST type B" pitchFamily="2" charset="0"/>
              </a:rPr>
              <a:t>Что мы проецировали в первую очередь?</a:t>
            </a:r>
            <a:endParaRPr lang="ru-RU" sz="4000" b="1" i="1" dirty="0">
              <a:solidFill>
                <a:schemeClr val="tx1"/>
              </a:solidFill>
              <a:latin typeface="GOST type B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mdengineers.co.uk/wp-content/uploads/2014/11/engineer-sketch-draw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8" descr="Картинки по запросу Формат А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8683626" cy="61436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771800" y="476672"/>
            <a:ext cx="51626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Проекции точки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7650" name="Picture 2" descr="http://www.studfiles.ru/html/2706/1215/html_eJnl5xU8ga.ILb7/htmlconvd-p6041R_html_28d71e89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9073" b="9148"/>
          <a:stretch>
            <a:fillRect/>
          </a:stretch>
        </p:blipFill>
        <p:spPr bwMode="auto">
          <a:xfrm>
            <a:off x="971600" y="1484784"/>
            <a:ext cx="3857652" cy="3096344"/>
          </a:xfrm>
          <a:prstGeom prst="rect">
            <a:avLst/>
          </a:prstGeom>
          <a:noFill/>
        </p:spPr>
      </p:pic>
      <p:pic>
        <p:nvPicPr>
          <p:cNvPr id="27652" name="Picture 4" descr="http://www.studfiles.ru/html/2706/1215/html_eJnl5xU8ga.ILb7/htmlconvd-p6041R_html_7016f32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857364"/>
            <a:ext cx="2990850" cy="2733676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928662" y="4572008"/>
            <a:ext cx="75200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GOST type B" pitchFamily="2" charset="0"/>
              </a:rPr>
              <a:t> Точка - определенное место в пространстве </a:t>
            </a:r>
            <a:endParaRPr lang="ru-RU" sz="2800" b="1" i="1" dirty="0">
              <a:latin typeface="GOST type B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th13.st.depositphotos.com/1000647/2394/i/950/depositphotos_23948263-Technical-draw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8" descr="Картинки по запросу Формат А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8786874" cy="62167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500042"/>
            <a:ext cx="7909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Проекции плоских фигур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152" name="AutoShape 8" descr="http://www.igor_host.byethost3.com/ingraph/img/raz1/ris4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6" name="AutoShape 4" descr="Картинки по запросу чертежи плоских фигур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78" name="Picture 6" descr="Image"/>
          <p:cNvPicPr>
            <a:picLocks noChangeAspect="1" noChangeArrowheads="1"/>
          </p:cNvPicPr>
          <p:nvPr/>
        </p:nvPicPr>
        <p:blipFill>
          <a:blip r:embed="rId4" cstate="print"/>
          <a:srcRect t="7500" b="38750"/>
          <a:stretch>
            <a:fillRect/>
          </a:stretch>
        </p:blipFill>
        <p:spPr bwMode="auto">
          <a:xfrm>
            <a:off x="857224" y="1714488"/>
            <a:ext cx="3810000" cy="307183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16" name="Picture 6" descr="Image"/>
          <p:cNvPicPr>
            <a:picLocks noChangeAspect="1" noChangeArrowheads="1"/>
          </p:cNvPicPr>
          <p:nvPr/>
        </p:nvPicPr>
        <p:blipFill>
          <a:blip r:embed="rId4" cstate="print"/>
          <a:srcRect t="60000"/>
          <a:stretch>
            <a:fillRect/>
          </a:stretch>
        </p:blipFill>
        <p:spPr bwMode="auto">
          <a:xfrm>
            <a:off x="4857752" y="2071678"/>
            <a:ext cx="3810000" cy="22859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th13.st.depositphotos.com/1000647/2394/i/950/depositphotos_23948263-Technical-draw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8" descr="Картинки по запросу Формат А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85728"/>
            <a:ext cx="8786874" cy="621671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00100" y="500042"/>
            <a:ext cx="79095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Проекции плоских фигур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152" name="AutoShape 8" descr="http://www.igor_host.byethost3.com/ingraph/img/raz1/ris4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698" name="Picture 2" descr="image8"/>
          <p:cNvPicPr>
            <a:picLocks noChangeAspect="1" noChangeArrowheads="1"/>
          </p:cNvPicPr>
          <p:nvPr/>
        </p:nvPicPr>
        <p:blipFill>
          <a:blip r:embed="rId4" cstate="print"/>
          <a:srcRect l="3076" t="57778" r="70199" b="24183"/>
          <a:stretch>
            <a:fillRect/>
          </a:stretch>
        </p:blipFill>
        <p:spPr bwMode="auto">
          <a:xfrm>
            <a:off x="4071934" y="1428736"/>
            <a:ext cx="2152458" cy="235745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2" descr="image8"/>
          <p:cNvPicPr>
            <a:picLocks noChangeAspect="1" noChangeArrowheads="1"/>
          </p:cNvPicPr>
          <p:nvPr/>
        </p:nvPicPr>
        <p:blipFill>
          <a:blip r:embed="rId4" cstate="print"/>
          <a:srcRect l="2798" t="41393" r="67817" b="43947"/>
          <a:stretch>
            <a:fillRect/>
          </a:stretch>
        </p:blipFill>
        <p:spPr bwMode="auto">
          <a:xfrm>
            <a:off x="1285852" y="3714752"/>
            <a:ext cx="2470914" cy="200026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" name="Picture 2" descr="image8"/>
          <p:cNvPicPr>
            <a:picLocks noChangeAspect="1" noChangeArrowheads="1"/>
          </p:cNvPicPr>
          <p:nvPr/>
        </p:nvPicPr>
        <p:blipFill>
          <a:blip r:embed="rId4" cstate="print"/>
          <a:srcRect l="2798" t="25755" r="69216" b="58722"/>
          <a:stretch>
            <a:fillRect/>
          </a:stretch>
        </p:blipFill>
        <p:spPr bwMode="auto">
          <a:xfrm>
            <a:off x="1142976" y="1571612"/>
            <a:ext cx="2143140" cy="192882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2" name="Picture 2" descr="image8"/>
          <p:cNvPicPr>
            <a:picLocks noChangeAspect="1" noChangeArrowheads="1"/>
          </p:cNvPicPr>
          <p:nvPr/>
        </p:nvPicPr>
        <p:blipFill>
          <a:blip r:embed="rId4" cstate="print"/>
          <a:srcRect l="3076" t="77386" r="68927" b="3791"/>
          <a:stretch>
            <a:fillRect/>
          </a:stretch>
        </p:blipFill>
        <p:spPr bwMode="auto">
          <a:xfrm>
            <a:off x="6500825" y="2000240"/>
            <a:ext cx="2095515" cy="228601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th13.st.depositphotos.com/1000647/2394/i/950/depositphotos_23948263-Technical-draw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8" descr="Картинки по запросу Формат А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8683626" cy="61436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84097" y="764704"/>
            <a:ext cx="20680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Плоская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фигура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602" name="AutoShape 2" descr="http://www.igor_host.byethost3.com/ingraph/img/raz1/ris4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84473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65828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35896" y="404664"/>
            <a:ext cx="38705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Геометрическое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тело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Picture 2" descr="image8"/>
          <p:cNvPicPr>
            <a:picLocks noChangeAspect="1" noChangeArrowheads="1"/>
          </p:cNvPicPr>
          <p:nvPr/>
        </p:nvPicPr>
        <p:blipFill>
          <a:blip r:embed="rId4" cstate="print"/>
          <a:srcRect l="2798" t="44411" r="69254" b="43947"/>
          <a:stretch>
            <a:fillRect/>
          </a:stretch>
        </p:blipFill>
        <p:spPr bwMode="auto">
          <a:xfrm>
            <a:off x="1115616" y="2348880"/>
            <a:ext cx="2876394" cy="1944216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26" name="Picture 2" descr="H:\урок\Новая папка\урок\геометрические тела\9-1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2201" t="19504" r="65356" b="35554"/>
          <a:stretch>
            <a:fillRect/>
          </a:stretch>
        </p:blipFill>
        <p:spPr bwMode="auto">
          <a:xfrm>
            <a:off x="6369628" y="1268760"/>
            <a:ext cx="2101091" cy="3096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547664" y="4581128"/>
            <a:ext cx="23920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GOST type B"/>
              </a:rPr>
              <a:t>Длина, ширина</a:t>
            </a:r>
            <a:endParaRPr lang="ru-RU" sz="2800" b="1" i="1" dirty="0">
              <a:latin typeface="GOST type B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57752" y="4429132"/>
            <a:ext cx="36936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latin typeface="GOST type B"/>
              </a:rPr>
              <a:t>Длина, ширина, высота</a:t>
            </a:r>
            <a:endParaRPr lang="ru-RU" sz="2800" b="1" i="1" dirty="0">
              <a:latin typeface="GOST type B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://th13.st.depositphotos.com/1000647/2394/i/950/depositphotos_23948263-Technical-drawing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8" descr="Картинки по запросу Формат А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8683626" cy="614366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71736" y="357166"/>
            <a:ext cx="4637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Аксонометрия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602" name="AutoShape 2" descr="http://www.igor_host.byethost3.com/ingraph/img/raz1/ris48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484473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1285860"/>
            <a:ext cx="70009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latin typeface="GOST type B" pitchFamily="2" charset="0"/>
              </a:rPr>
              <a:t>Аксонометрия- это раздел инженерной графики, в котором рассматривается способ получения наглядных изображений предмета на плоскости</a:t>
            </a:r>
            <a:endParaRPr lang="ru-RU" sz="2800" b="1" i="1" dirty="0">
              <a:latin typeface="GOST type B" pitchFamily="2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65828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ru-RU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500166" y="307181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Изометрическая  проекция 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6" descr="C:\Documents and Settings\Администратор\Рабочий стол\Мотодичка 1\Рис. 1.jpg"/>
          <p:cNvPicPr>
            <a:picLocks noChangeAspect="1" noChangeArrowheads="1"/>
          </p:cNvPicPr>
          <p:nvPr/>
        </p:nvPicPr>
        <p:blipFill>
          <a:blip r:embed="rId4" cstate="print"/>
          <a:srcRect r="62712"/>
          <a:stretch>
            <a:fillRect/>
          </a:stretch>
        </p:blipFill>
        <p:spPr bwMode="auto">
          <a:xfrm>
            <a:off x="6429388" y="3011299"/>
            <a:ext cx="2143140" cy="171498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4" name="Picture 6" descr="C:\Documents and Settings\Администратор\Рабочий стол\Мотодичка 1\Рис. 1.jpg"/>
          <p:cNvPicPr>
            <a:picLocks noChangeAspect="1" noChangeArrowheads="1"/>
          </p:cNvPicPr>
          <p:nvPr/>
        </p:nvPicPr>
        <p:blipFill>
          <a:blip r:embed="rId4" cstate="print"/>
          <a:srcRect l="55932"/>
          <a:stretch>
            <a:fillRect/>
          </a:stretch>
        </p:blipFill>
        <p:spPr bwMode="auto">
          <a:xfrm>
            <a:off x="1285851" y="3714752"/>
            <a:ext cx="3165131" cy="21431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</TotalTime>
  <Words>380</Words>
  <Application>Microsoft Office PowerPoint</Application>
  <PresentationFormat>Экран (4:3)</PresentationFormat>
  <Paragraphs>95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93</cp:revision>
  <dcterms:created xsi:type="dcterms:W3CDTF">2016-11-18T12:21:29Z</dcterms:created>
  <dcterms:modified xsi:type="dcterms:W3CDTF">2016-12-19T16:24:11Z</dcterms:modified>
</cp:coreProperties>
</file>