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405" r:id="rId2"/>
    <p:sldId id="423" r:id="rId3"/>
    <p:sldId id="406" r:id="rId4"/>
    <p:sldId id="374" r:id="rId5"/>
    <p:sldId id="375" r:id="rId6"/>
    <p:sldId id="377" r:id="rId7"/>
    <p:sldId id="360" r:id="rId8"/>
    <p:sldId id="361" r:id="rId9"/>
    <p:sldId id="362" r:id="rId10"/>
    <p:sldId id="365" r:id="rId11"/>
    <p:sldId id="366" r:id="rId12"/>
    <p:sldId id="368" r:id="rId13"/>
    <p:sldId id="364" r:id="rId14"/>
    <p:sldId id="369" r:id="rId15"/>
    <p:sldId id="371" r:id="rId16"/>
    <p:sldId id="420" r:id="rId17"/>
    <p:sldId id="421" r:id="rId18"/>
    <p:sldId id="422" r:id="rId19"/>
    <p:sldId id="370" r:id="rId20"/>
    <p:sldId id="385" r:id="rId21"/>
    <p:sldId id="386" r:id="rId22"/>
    <p:sldId id="387" r:id="rId23"/>
    <p:sldId id="416" r:id="rId24"/>
    <p:sldId id="390" r:id="rId25"/>
    <p:sldId id="397" r:id="rId26"/>
    <p:sldId id="379" r:id="rId27"/>
    <p:sldId id="425" r:id="rId28"/>
    <p:sldId id="403" r:id="rId29"/>
    <p:sldId id="388" r:id="rId30"/>
    <p:sldId id="424" r:id="rId31"/>
    <p:sldId id="380" r:id="rId32"/>
    <p:sldId id="417" r:id="rId33"/>
    <p:sldId id="392" r:id="rId34"/>
    <p:sldId id="402" r:id="rId35"/>
    <p:sldId id="393" r:id="rId36"/>
    <p:sldId id="389" r:id="rId37"/>
    <p:sldId id="419" r:id="rId38"/>
    <p:sldId id="418" r:id="rId39"/>
    <p:sldId id="408" r:id="rId40"/>
    <p:sldId id="410" r:id="rId41"/>
    <p:sldId id="41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1F948-181E-4AFD-B6DA-C52D0F3E82E2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27454-77D2-4B53-BAF4-0A1F939EA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0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31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0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1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4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95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0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75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7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3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4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0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3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0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06DCB5-FB9A-4517-BBCC-6023B7D52C2B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1E646D-1F07-448F-8104-99AA7594F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1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0564" y="1700808"/>
            <a:ext cx="5472608" cy="352839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МДК 03.01</a:t>
            </a:r>
            <a:b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Планирование и организация работы структурного подразделения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2044026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5"/>
          <a:stretch/>
        </p:blipFill>
        <p:spPr bwMode="auto">
          <a:xfrm>
            <a:off x="34834" y="42346"/>
            <a:ext cx="1872870" cy="153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04" y="3140968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5929"/>
            <a:ext cx="344109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04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128792" cy="534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89531"/>
            <a:ext cx="2061022" cy="14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8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6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72808" cy="552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2880320" cy="20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48680"/>
            <a:ext cx="8064896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9"/>
            <a:ext cx="756084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6" y="4797152"/>
            <a:ext cx="1824203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6" y="692696"/>
            <a:ext cx="1508065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82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1934" y="1988841"/>
            <a:ext cx="5308866" cy="2987138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rgbClr val="C00000"/>
                </a:solidFill>
              </a:rPr>
              <a:t>Тема: </a:t>
            </a:r>
            <a:r>
              <a:rPr lang="ru-RU" sz="4400" b="1" dirty="0" smtClean="0">
                <a:ln/>
                <a:solidFill>
                  <a:srgbClr val="002060"/>
                </a:solidFill>
              </a:rPr>
              <a:t>Нормирование </a:t>
            </a:r>
            <a:r>
              <a:rPr lang="ru-RU" sz="4400" b="1" dirty="0">
                <a:ln/>
                <a:solidFill>
                  <a:srgbClr val="002060"/>
                </a:solidFill>
              </a:rPr>
              <a:t>труда в структурном </a:t>
            </a:r>
            <a:r>
              <a:rPr lang="ru-RU" sz="4400" b="1" dirty="0" smtClean="0">
                <a:ln/>
                <a:solidFill>
                  <a:srgbClr val="002060"/>
                </a:solidFill>
              </a:rPr>
              <a:t>подразделении</a:t>
            </a:r>
            <a:r>
              <a:rPr lang="ru-RU" sz="2800" b="1" dirty="0">
                <a:ln/>
                <a:solidFill>
                  <a:srgbClr val="002060"/>
                </a:solidFill>
              </a:rPr>
              <a:t/>
            </a:r>
            <a:br>
              <a:rPr lang="ru-RU" sz="2800" b="1" dirty="0">
                <a:ln/>
                <a:solidFill>
                  <a:srgbClr val="002060"/>
                </a:solidFill>
              </a:rPr>
            </a:br>
            <a:endParaRPr lang="ru-RU" sz="2800" b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288838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18493" cy="1743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29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132856"/>
            <a:ext cx="5308866" cy="897057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2060"/>
                </a:solidFill>
              </a:rPr>
              <a:t>Видеоролик</a:t>
            </a:r>
            <a:endParaRPr lang="ru-RU" b="1" dirty="0">
              <a:ln/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573016"/>
            <a:ext cx="5308866" cy="165618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</a:rPr>
              <a:t>Роль Алексея Стаханова в повышении норм выработки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Причины </a:t>
            </a:r>
            <a:r>
              <a:rPr lang="ru-RU" dirty="0">
                <a:solidFill>
                  <a:srgbClr val="C00000"/>
                </a:solidFill>
              </a:rPr>
              <a:t>недовольства работников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нормировщик СРАЗУ менял норму, не дожидаясь пока новый метод производства распространится среди всех или хотя бы большинства рабочих.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1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rgbClr val="C00000"/>
                </a:solidFill>
              </a:rPr>
              <a:t>Как избежать ошибок при внедрении норм труда</a:t>
            </a:r>
            <a:r>
              <a:rPr lang="ru-RU" b="1" dirty="0" smtClean="0">
                <a:ln/>
                <a:solidFill>
                  <a:srgbClr val="C00000"/>
                </a:solidFill>
              </a:rPr>
              <a:t>?</a:t>
            </a:r>
            <a:endParaRPr lang="ru-RU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tx1"/>
                </a:solidFill>
              </a:rPr>
              <a:t>Н</a:t>
            </a:r>
            <a:r>
              <a:rPr lang="ru-RU" b="1" dirty="0" smtClean="0">
                <a:ln/>
                <a:solidFill>
                  <a:schemeClr val="tx1"/>
                </a:solidFill>
              </a:rPr>
              <a:t>ужно </a:t>
            </a:r>
            <a:r>
              <a:rPr lang="ru-RU" b="1" dirty="0">
                <a:ln/>
                <a:solidFill>
                  <a:schemeClr val="tx1"/>
                </a:solidFill>
              </a:rPr>
              <a:t>не сразу пересматривать норму, а тогда, когда новый способ производства овладеет массами</a:t>
            </a:r>
            <a:endParaRPr lang="ru-RU" b="1" dirty="0" smtClean="0">
              <a:ln/>
              <a:solidFill>
                <a:schemeClr val="tx1"/>
              </a:solidFill>
            </a:endParaRPr>
          </a:p>
          <a:p>
            <a:r>
              <a:rPr lang="ru-RU" b="1" dirty="0" smtClean="0">
                <a:ln/>
                <a:solidFill>
                  <a:schemeClr val="tx1"/>
                </a:solidFill>
              </a:rPr>
              <a:t>Желательно </a:t>
            </a:r>
            <a:r>
              <a:rPr lang="ru-RU" b="1" dirty="0">
                <a:ln/>
                <a:solidFill>
                  <a:schemeClr val="tx1"/>
                </a:solidFill>
              </a:rPr>
              <a:t>перед повышением нормы выработки посмотреть на величину инфляции, курс валюты, стоимость продуктовой корзины и сравнить с выработкой продукции. </a:t>
            </a:r>
            <a:endParaRPr lang="ru-RU" b="1" dirty="0" smtClean="0">
              <a:ln/>
              <a:solidFill>
                <a:schemeClr val="tx1"/>
              </a:solidFill>
            </a:endParaRPr>
          </a:p>
          <a:p>
            <a:r>
              <a:rPr lang="ru-RU" b="1" dirty="0" smtClean="0">
                <a:ln/>
                <a:solidFill>
                  <a:schemeClr val="tx1"/>
                </a:solidFill>
              </a:rPr>
              <a:t>Повышать </a:t>
            </a:r>
            <a:r>
              <a:rPr lang="ru-RU" b="1" dirty="0">
                <a:ln/>
                <a:solidFill>
                  <a:schemeClr val="tx1"/>
                </a:solidFill>
              </a:rPr>
              <a:t>норму выработки нужно очень осторожно!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труда 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затрат труда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4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987" y="2492896"/>
            <a:ext cx="6798736" cy="3444997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i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b="1" i="1" dirty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b="1" i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ru-RU" b="1" i="1" dirty="0" smtClean="0">
              <a:ln/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ln/>
                <a:solidFill>
                  <a:srgbClr val="002060"/>
                </a:solidFill>
              </a:rPr>
              <a:t>«</a:t>
            </a:r>
            <a:r>
              <a:rPr lang="ru-RU" b="1" i="1" dirty="0">
                <a:ln/>
                <a:solidFill>
                  <a:srgbClr val="002060"/>
                </a:solidFill>
              </a:rPr>
              <a:t>Не судите о способностях по лёгкости усвоения.</a:t>
            </a:r>
            <a:endParaRPr lang="ru-RU" b="1" dirty="0">
              <a:ln/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ln/>
                <a:solidFill>
                  <a:srgbClr val="002060"/>
                </a:solidFill>
              </a:rPr>
              <a:t>Успешнее и дальше идёт тот, кто мучительно преодолевает себя и препятствия. </a:t>
            </a:r>
            <a:endParaRPr lang="ru-RU" b="1" dirty="0">
              <a:ln/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>
                <a:ln/>
                <a:solidFill>
                  <a:srgbClr val="002060"/>
                </a:solidFill>
              </a:rPr>
              <a:t>Любовь к познанию – главное мерило</a:t>
            </a:r>
            <a:r>
              <a:rPr lang="ru-RU" b="1" i="1" dirty="0" smtClean="0">
                <a:ln/>
                <a:solidFill>
                  <a:srgbClr val="002060"/>
                </a:solidFill>
              </a:rPr>
              <a:t>».</a:t>
            </a:r>
          </a:p>
          <a:p>
            <a:pPr marL="0" indent="0" algn="r">
              <a:buNone/>
            </a:pPr>
            <a:r>
              <a:rPr lang="ru-RU" b="1" i="1" dirty="0" smtClean="0">
                <a:ln/>
                <a:solidFill>
                  <a:srgbClr val="C00000"/>
                </a:solidFill>
              </a:rPr>
              <a:t>Антуан де </a:t>
            </a:r>
            <a:r>
              <a:rPr lang="ru-RU" b="1" i="1" dirty="0" err="1" smtClean="0">
                <a:ln/>
                <a:solidFill>
                  <a:srgbClr val="C00000"/>
                </a:solidFill>
              </a:rPr>
              <a:t>Сент</a:t>
            </a:r>
            <a:r>
              <a:rPr lang="ru-RU" b="1" i="1" dirty="0" smtClean="0">
                <a:ln/>
                <a:solidFill>
                  <a:srgbClr val="C00000"/>
                </a:solidFill>
              </a:rPr>
              <a:t> Экзюпери</a:t>
            </a:r>
            <a:endParaRPr lang="ru-RU" b="1" dirty="0">
              <a:ln/>
              <a:solidFill>
                <a:srgbClr val="C00000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885254" cy="2745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b="1" i="1" dirty="0" smtClean="0">
                <a:solidFill>
                  <a:srgbClr val="C00000"/>
                </a:solidFill>
              </a:rPr>
              <a:t>Нормой </a:t>
            </a:r>
            <a:r>
              <a:rPr lang="ru-RU" b="1" i="1" dirty="0">
                <a:solidFill>
                  <a:srgbClr val="C00000"/>
                </a:solidFill>
              </a:rPr>
              <a:t>труда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называется установленный для работника объем работы в час, день (смену), неделю, месяц, год, который он обязан выполнить при нормальных условиях работы.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96" y="4149080"/>
            <a:ext cx="2340260" cy="20906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Введение</a:t>
            </a:r>
            <a:r>
              <a:rPr lang="ru-RU" b="1" dirty="0">
                <a:solidFill>
                  <a:srgbClr val="C00000"/>
                </a:solidFill>
              </a:rPr>
              <a:t>, пересмотр и замена норм труда производится работодателем </a:t>
            </a:r>
            <a:r>
              <a:rPr lang="ru-RU" b="1" dirty="0"/>
              <a:t>с учетом мнения профкома, локальными нормативными </a:t>
            </a:r>
            <a:r>
              <a:rPr lang="ru-RU" b="1" dirty="0" smtClean="0"/>
              <a:t>актами.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О </a:t>
            </a:r>
            <a:r>
              <a:rPr lang="ru-RU" b="1" dirty="0">
                <a:solidFill>
                  <a:srgbClr val="C00000"/>
                </a:solidFill>
              </a:rPr>
              <a:t>введении новых норм</a:t>
            </a:r>
            <a:r>
              <a:rPr lang="ru-RU" b="1" dirty="0"/>
              <a:t> работники извещаются не менее чем за два месяца. </a:t>
            </a:r>
          </a:p>
          <a:p>
            <a:endParaRPr lang="ru-RU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1944216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2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5040560" cy="56207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Виды норм труда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128792" cy="468052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Норма </a:t>
            </a:r>
            <a:r>
              <a:rPr lang="ru-RU" b="1" dirty="0">
                <a:solidFill>
                  <a:srgbClr val="C00000"/>
                </a:solidFill>
              </a:rPr>
              <a:t>времени </a:t>
            </a:r>
            <a:r>
              <a:rPr lang="ru-RU" b="1" dirty="0"/>
              <a:t>— это необходимые затраты времени на выполнение единицы работы одним или несколькими работниками.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Норма </a:t>
            </a:r>
            <a:r>
              <a:rPr lang="ru-RU" b="1" dirty="0">
                <a:solidFill>
                  <a:srgbClr val="C00000"/>
                </a:solidFill>
              </a:rPr>
              <a:t>выработки </a:t>
            </a:r>
            <a:r>
              <a:rPr lang="ru-RU" b="1" dirty="0"/>
              <a:t>— это количество единиц работы, которые должны быть выполнены в единицу времени (час, смену, месяц и т. д.).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Норма </a:t>
            </a:r>
            <a:r>
              <a:rPr lang="ru-RU" b="1" dirty="0">
                <a:solidFill>
                  <a:srgbClr val="C00000"/>
                </a:solidFill>
              </a:rPr>
              <a:t>обслуживания </a:t>
            </a:r>
            <a:r>
              <a:rPr lang="ru-RU" b="1" dirty="0"/>
              <a:t>— это число объектов, которые должны обслуживаться в единицу времени одним или несколькими работниками.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Норма </a:t>
            </a:r>
            <a:r>
              <a:rPr lang="ru-RU" b="1" dirty="0">
                <a:solidFill>
                  <a:srgbClr val="C00000"/>
                </a:solidFill>
              </a:rPr>
              <a:t>численности работников </a:t>
            </a:r>
            <a:r>
              <a:rPr lang="ru-RU" b="1" dirty="0"/>
              <a:t>— это необходимое количество работников для выполнения предусмотренного объема работы в единицу времени. 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60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1196751"/>
            <a:ext cx="6798734" cy="23042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Видеоролик:</a:t>
            </a:r>
            <a:r>
              <a:rPr lang="ru-RU" sz="3200" b="1" dirty="0"/>
              <a:t> </a:t>
            </a:r>
            <a:br>
              <a:rPr lang="ru-RU" sz="3200" b="1" dirty="0"/>
            </a:br>
            <a:r>
              <a:rPr lang="ru-RU" sz="3200" b="1" dirty="0"/>
              <a:t>Пути оптимизация затрат труда при внедрении бережливого производства </a:t>
            </a:r>
            <a:r>
              <a:rPr lang="ru-RU" sz="3200" b="1" dirty="0" smtClean="0"/>
              <a:t>на </a:t>
            </a:r>
            <a:r>
              <a:rPr lang="ru-RU" sz="3200" b="1" dirty="0"/>
              <a:t>ПАО «АПЗ»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3501008"/>
            <a:ext cx="6798736" cy="2434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Вопрос: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О </a:t>
            </a:r>
            <a:r>
              <a:rPr lang="ru-RU" b="1" i="1" dirty="0">
                <a:solidFill>
                  <a:srgbClr val="C00000"/>
                </a:solidFill>
              </a:rPr>
              <a:t>каких нормах говорится в видеоматериале: </a:t>
            </a:r>
          </a:p>
          <a:p>
            <a:pPr marL="0" indent="0">
              <a:buNone/>
            </a:pPr>
            <a:r>
              <a:rPr lang="ru-RU" b="1" dirty="0"/>
              <a:t>а) нормы времени;   </a:t>
            </a:r>
          </a:p>
          <a:p>
            <a:pPr marL="0" indent="0">
              <a:buNone/>
            </a:pPr>
            <a:r>
              <a:rPr lang="ru-RU" b="1" dirty="0"/>
              <a:t>б) нормы выработки;  </a:t>
            </a:r>
          </a:p>
          <a:p>
            <a:pPr marL="0" indent="0">
              <a:buNone/>
            </a:pPr>
            <a:r>
              <a:rPr lang="ru-RU" b="1" dirty="0"/>
              <a:t>в) нормы численности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4237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5308866" cy="284127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rgbClr val="002060"/>
                </a:solidFill>
              </a:rPr>
              <a:t>Методы установления норм времени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988840"/>
            <a:ext cx="5308866" cy="151553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rgbClr val="002060"/>
                </a:solidFill>
              </a:rPr>
              <a:t>Хронометраж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pic>
        <p:nvPicPr>
          <p:cNvPr id="3" name="Объект 3" descr="http://www.up-pro.ru/imgs/specprojects/img/rab-vremya/photo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23224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8b5a96dcd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32656"/>
            <a:ext cx="194421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4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44816" cy="432048"/>
          </a:xfr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Хронокарта</a:t>
            </a:r>
            <a:r>
              <a:rPr lang="ru-RU" b="1" dirty="0" smtClean="0"/>
              <a:t> лепки гриба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192817"/>
              </p:ext>
            </p:extLst>
          </p:nvPr>
        </p:nvGraphicFramePr>
        <p:xfrm>
          <a:off x="827584" y="1124744"/>
          <a:ext cx="7488833" cy="4693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2048"/>
                <a:gridCol w="2520280"/>
                <a:gridCol w="2016224"/>
                <a:gridCol w="2520281"/>
              </a:tblGrid>
              <a:tr h="30963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Наблюдательный лист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№</a:t>
                      </a:r>
                      <a:endParaRPr lang="ru-RU" sz="20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Рабочие моменты (фиксажные точки)</a:t>
                      </a:r>
                      <a:endParaRPr lang="ru-RU" sz="20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Текущее время</a:t>
                      </a:r>
                    </a:p>
                    <a:p>
                      <a:pPr algn="ctr"/>
                      <a:r>
                        <a:rPr lang="ru-RU" sz="2000" b="1" dirty="0" smtClean="0"/>
                        <a:t>час.- мин.-сек.</a:t>
                      </a:r>
                      <a:endParaRPr lang="ru-RU" sz="20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Продолжительность процесса, мин</a:t>
                      </a:r>
                      <a:endParaRPr lang="ru-RU" sz="20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Начало наблюдения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8-00-00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Размягчить пластилин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8-03-00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Сформовать шляпку гриба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8-05-00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Сформовать ножку гриба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8-07-00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Соединить шляпку и ножку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8-08-00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/>
                        <a:t>8</a:t>
                      </a:r>
                      <a:endParaRPr lang="ru-RU" sz="2000" b="1" dirty="0"/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5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8547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Число замеров зависит от типа производства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7738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64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72008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НОРМИРОВАНИЕ ПРОИЗВОДСТВЕННОГО ПРОЦЕССА ИЗГОТОВЛЕНИЯ КЛАВИАТУРЫ КДБА 422412.002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6139"/>
              </p:ext>
            </p:extLst>
          </p:nvPr>
        </p:nvGraphicFramePr>
        <p:xfrm>
          <a:off x="899592" y="1268760"/>
          <a:ext cx="7344817" cy="50474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48589"/>
                <a:gridCol w="881008"/>
                <a:gridCol w="1807610"/>
                <a:gridCol w="1807610"/>
              </a:tblGrid>
              <a:tr h="904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Наименование операций 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Разряд работ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Трудоемкость изготовления, мин.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Трудоемкость изготовления, час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</a:rPr>
                        <a:t>Изготовление</a:t>
                      </a:r>
                      <a:r>
                        <a:rPr lang="en-US" sz="1800" b="1" i="1" dirty="0">
                          <a:effectLst/>
                        </a:rPr>
                        <a:t> </a:t>
                      </a:r>
                      <a:r>
                        <a:rPr lang="en-US" sz="1800" b="1" i="1" dirty="0" err="1">
                          <a:effectLst/>
                        </a:rPr>
                        <a:t>платы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6,72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0,112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</a:rPr>
                        <a:t>Вырубка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0,57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0,01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effectLst/>
                        </a:rPr>
                        <a:t>Сборка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4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2,07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0,03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Изготовление жгута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4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5,78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0,1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Приготовление флюса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0,51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0,01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Электромонтаж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0,03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0,0005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Лакирование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0,55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0,01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Сушка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0,27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0,005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Контроль внешнего вида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6,11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0,1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03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Контроль функционирования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</a:rPr>
                        <a:t>0,37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0,006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Упаковка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effectLst/>
                        </a:rPr>
                        <a:t>4</a:t>
                      </a:r>
                      <a:endParaRPr lang="ru-RU" sz="1800" b="1" i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1,22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0,02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Итого по изделию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 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24,16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</a:rPr>
                        <a:t>0,4</a:t>
                      </a:r>
                      <a:endParaRPr lang="ru-RU" sz="18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78" marR="60178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2773" y="1196752"/>
            <a:ext cx="2232248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Подготовка </a:t>
            </a:r>
            <a:r>
              <a:rPr lang="ru-RU" b="1" dirty="0">
                <a:solidFill>
                  <a:schemeClr val="tx1"/>
                </a:solidFill>
              </a:rPr>
              <a:t>к наблюдению</a:t>
            </a:r>
            <a:endParaRPr lang="ru-RU" sz="28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6532" y="1196752"/>
            <a:ext cx="2376264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Хронометрирование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9920" y="1183060"/>
            <a:ext cx="2304256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Получение результата и его анализ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096" y="2204864"/>
            <a:ext cx="2376264" cy="38884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269875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Выбор </a:t>
            </a:r>
            <a:r>
              <a:rPr lang="ru-RU" sz="1600" b="1" dirty="0">
                <a:solidFill>
                  <a:schemeClr val="tx1"/>
                </a:solidFill>
              </a:rPr>
              <a:t>рабочего места для хронометража, расчленение операции на переходы,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indent="269875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определение </a:t>
            </a:r>
            <a:r>
              <a:rPr lang="ru-RU" sz="1600" b="1" dirty="0">
                <a:solidFill>
                  <a:schemeClr val="tx1"/>
                </a:solidFill>
              </a:rPr>
              <a:t>фиксажных точек, т.е. моментов указывающих на начало и конец операции, установление необходимого количества </a:t>
            </a:r>
            <a:r>
              <a:rPr lang="ru-RU" sz="1600" b="1" dirty="0" smtClean="0">
                <a:solidFill>
                  <a:schemeClr val="tx1"/>
                </a:solidFill>
              </a:rPr>
              <a:t>замеров. 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3994" y="2263126"/>
            <a:ext cx="2374150" cy="38301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Измеряются </a:t>
            </a:r>
            <a:r>
              <a:rPr lang="ru-RU" sz="1600" b="1" dirty="0">
                <a:solidFill>
                  <a:schemeClr val="tx1"/>
                </a:solidFill>
              </a:rPr>
              <a:t>элементы изучаемой операции и записывается продолжительность каждого элемента в хронометражную карту по текущему времени или по отдельным отчётам с остановкой приборов.</a:t>
            </a:r>
            <a:endParaRPr lang="ru-RU" sz="1600" b="1" dirty="0">
              <a:solidFill>
                <a:schemeClr val="tx1"/>
              </a:solidFill>
              <a:ea typeface="Times New Roman"/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9920" y="2269999"/>
            <a:ext cx="2232248" cy="38164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Обработка хронометражного ряда и  определение  коэффициента устойчивости хронометражного ряда (отношение максимальной продолжительности замера ряда, к минимальной продолжительности ряда.)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9508" y="657300"/>
            <a:ext cx="6768752" cy="43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Стадии проведения хронометража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28800"/>
            <a:ext cx="5616624" cy="352839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Повторение темы:</a:t>
            </a:r>
            <a:b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Рациональная организация рабочих мест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05527"/>
            <a:ext cx="1763688" cy="1896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-1"/>
            <a:ext cx="2254091" cy="1470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090365"/>
              </p:ext>
            </p:extLst>
          </p:nvPr>
        </p:nvGraphicFramePr>
        <p:xfrm>
          <a:off x="35496" y="44623"/>
          <a:ext cx="9073008" cy="67567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6784"/>
                <a:gridCol w="1593053"/>
                <a:gridCol w="616612"/>
                <a:gridCol w="6606559"/>
              </a:tblGrid>
              <a:tr h="250708"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СОСТАВ ТЕХНИЧЕСКОЙ НОРМЫ ВРЕМЕНИ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Элементы  </a:t>
                      </a:r>
                      <a:r>
                        <a:rPr lang="ru-RU" sz="1400" b="1" dirty="0" smtClean="0">
                          <a:effectLst/>
                        </a:rPr>
                        <a:t>нормы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Обоз.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Содержание элемента нормы времени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0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Подготовительно-заключительное время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Тпз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effectLst/>
                        </a:rPr>
                        <a:t>Получение </a:t>
                      </a:r>
                      <a:r>
                        <a:rPr lang="ru-RU" sz="1400" b="1" dirty="0">
                          <a:effectLst/>
                        </a:rPr>
                        <a:t>производственного задания, наряда, технической документации, указаний и инструктажа;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effectLst/>
                        </a:rPr>
                        <a:t>Ознакомление </a:t>
                      </a:r>
                      <a:r>
                        <a:rPr lang="ru-RU" sz="1400" b="1" dirty="0">
                          <a:effectLst/>
                        </a:rPr>
                        <a:t>с полученным заданием, технологической документацией и чертежом;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effectLst/>
                        </a:rPr>
                        <a:t>Получение </a:t>
                      </a:r>
                      <a:r>
                        <a:rPr lang="ru-RU" sz="1400" b="1" dirty="0">
                          <a:effectLst/>
                        </a:rPr>
                        <a:t>инструментов и приспособлений;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effectLst/>
                        </a:rPr>
                        <a:t>Наладка </a:t>
                      </a:r>
                      <a:r>
                        <a:rPr lang="ru-RU" sz="1400" b="1" dirty="0">
                          <a:effectLst/>
                        </a:rPr>
                        <a:t>оборудования на заданный режим работы, установку и наладку приспособлений и инструментов;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effectLst/>
                        </a:rPr>
                        <a:t>Снятие </a:t>
                      </a:r>
                      <a:r>
                        <a:rPr lang="ru-RU" sz="1400" b="1" dirty="0">
                          <a:effectLst/>
                        </a:rPr>
                        <a:t>приспособлений и инструментов;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 smtClean="0">
                          <a:effectLst/>
                        </a:rPr>
                        <a:t>Сдача </a:t>
                      </a:r>
                      <a:r>
                        <a:rPr lang="ru-RU" sz="1400" b="1" dirty="0">
                          <a:effectLst/>
                        </a:rPr>
                        <a:t>выполненной работы, приспособлений, инструментов, технической документации и наряда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1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Основное время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То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Определяется </a:t>
                      </a:r>
                      <a:r>
                        <a:rPr lang="ru-RU" sz="1400" b="1" dirty="0">
                          <a:effectLst/>
                        </a:rPr>
                        <a:t>затратами времени, в течение которого непосредственно осуществляется данный технологический </a:t>
                      </a:r>
                      <a:r>
                        <a:rPr lang="ru-RU" sz="1400" b="1" dirty="0" smtClean="0">
                          <a:effectLst/>
                        </a:rPr>
                        <a:t>процесс.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53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Вспомогательное время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Тв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Время</a:t>
                      </a:r>
                      <a:r>
                        <a:rPr lang="ru-RU" sz="1400" b="1" dirty="0">
                          <a:effectLst/>
                        </a:rPr>
                        <a:t>, затрачиваемое рабочим на выполнение действий, создающих нормальные условия для выполнения основной работы. К вспомогательному времени относятся затраты рабочего времени на установку и снятие изделий, кантование их в процессе обработки, измерение размеров изделия после обработки, </a:t>
                      </a:r>
                      <a:r>
                        <a:rPr lang="ru-RU" sz="1400" b="1" dirty="0" err="1">
                          <a:effectLst/>
                        </a:rPr>
                        <a:t>и.т.д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90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Время обслуживания рабочего места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Тобс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Складывается </a:t>
                      </a:r>
                      <a:r>
                        <a:rPr lang="ru-RU" sz="1400" b="1" dirty="0">
                          <a:effectLst/>
                        </a:rPr>
                        <a:t>из затрат рабочего времени на уход за рабочим местом и поддержание его в рабочем состоянии: раскладывание и уборка инструмента в начале и в конце смены, осмотр, опробование, смазка и чистка оборудования, </a:t>
                      </a:r>
                      <a:r>
                        <a:rPr lang="ru-RU" sz="1400" b="1" dirty="0" err="1">
                          <a:effectLst/>
                        </a:rPr>
                        <a:t>подналадка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оборудования, </a:t>
                      </a:r>
                      <a:r>
                        <a:rPr lang="ru-RU" sz="1400" b="1" dirty="0" err="1">
                          <a:effectLst/>
                        </a:rPr>
                        <a:t>и.т.д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5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Время на отдых и естественные надобности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Тотд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Перерывы </a:t>
                      </a:r>
                      <a:r>
                        <a:rPr lang="ru-RU" sz="1400" b="1" dirty="0">
                          <a:effectLst/>
                        </a:rPr>
                        <a:t>в течение смены для отдыха в целях поддержания нормальной трудоспособности и предупреждения утомления. (время проведения производственной гимнастики.)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507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Итого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Тш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 Норма штучного времени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9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Нормировщик ведет наблюдение за работником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00600" cy="4046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1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4335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Видеоролик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Фотография </a:t>
            </a:r>
            <a:r>
              <a:rPr lang="ru-RU" b="1" dirty="0">
                <a:solidFill>
                  <a:srgbClr val="C00000"/>
                </a:solidFill>
              </a:rPr>
              <a:t>рабочего </a:t>
            </a:r>
            <a:r>
              <a:rPr lang="ru-RU" b="1" dirty="0" smtClean="0">
                <a:solidFill>
                  <a:srgbClr val="C00000"/>
                </a:solidFill>
              </a:rPr>
              <a:t>дня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Вопросы: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7776864" cy="344499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1 Какова </a:t>
            </a:r>
            <a:r>
              <a:rPr lang="ru-RU" b="1" dirty="0"/>
              <a:t>выработка рабочего до возникновения неисправности станка? Укажите </a:t>
            </a:r>
            <a:r>
              <a:rPr lang="ru-RU" b="1" dirty="0" smtClean="0"/>
              <a:t>значение .</a:t>
            </a:r>
          </a:p>
          <a:p>
            <a:pPr marL="0" lvl="0" indent="0">
              <a:buNone/>
            </a:pPr>
            <a:r>
              <a:rPr lang="ru-RU" b="1" dirty="0" smtClean="0"/>
              <a:t>2. Установите </a:t>
            </a:r>
            <a:r>
              <a:rPr lang="ru-RU" b="1" dirty="0"/>
              <a:t>продолжительность следующих </a:t>
            </a:r>
            <a:r>
              <a:rPr lang="ru-RU" b="1" dirty="0" smtClean="0"/>
              <a:t>событий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34016"/>
              </p:ext>
            </p:extLst>
          </p:nvPr>
        </p:nvGraphicFramePr>
        <p:xfrm>
          <a:off x="755576" y="3645024"/>
          <a:ext cx="7704856" cy="2371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5549"/>
                <a:gridCol w="1468777"/>
                <a:gridCol w="658282"/>
                <a:gridCol w="2232248"/>
              </a:tblGrid>
              <a:tr h="1448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Устранение электриком неисправности станка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Начало (время)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Продолжительность, мин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</a:tr>
              <a:tr h="144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(время)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</a:tr>
              <a:tr h="1448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8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Посторонний разговор электрика с токарем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Начало (время)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Продолжительность, мин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</a:tr>
              <a:tr h="144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(время)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89" marR="629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4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60840" cy="100811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Фотография рабочего дня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032448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600" b="1" dirty="0" smtClean="0"/>
              <a:t>представляет собой изучение рабочего дня путем наблюдения и замера всех затрат рабочего времени в течение смены в порядке фактической последовательности этих затрат.</a:t>
            </a:r>
          </a:p>
          <a:p>
            <a:pPr marL="0" indent="0" algn="ctr">
              <a:buNone/>
            </a:pPr>
            <a:r>
              <a:rPr lang="ru-RU" sz="3600" b="1" dirty="0" smtClean="0"/>
              <a:t>	</a:t>
            </a:r>
            <a:r>
              <a:rPr lang="ru-RU" sz="3600" b="1" dirty="0" smtClean="0">
                <a:solidFill>
                  <a:srgbClr val="FF0000"/>
                </a:solidFill>
              </a:rPr>
              <a:t>Основным назначением ФРД </a:t>
            </a:r>
            <a:r>
              <a:rPr lang="ru-RU" sz="3600" b="1" dirty="0" smtClean="0"/>
              <a:t>является выявление потерь рабочего времени для разработки мероприятий по повышению производительности труда.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445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40226"/>
              </p:ext>
            </p:extLst>
          </p:nvPr>
        </p:nvGraphicFramePr>
        <p:xfrm>
          <a:off x="914563" y="2348881"/>
          <a:ext cx="1656184" cy="518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56184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59630" y="908720"/>
            <a:ext cx="6768752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ПОСЛЕДОВАТЕЛЬНОСТЬ СОСТАВЛЕНИЯ </a:t>
            </a:r>
          </a:p>
          <a:p>
            <a:pPr algn="ctr"/>
            <a:r>
              <a:rPr lang="ru-RU" b="1" dirty="0" smtClean="0"/>
              <a:t>ФОТОГРАФИИ РАБОЧЕГО ДНЯ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2925113"/>
            <a:ext cx="1830142" cy="26554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Подготовка </a:t>
            </a:r>
            <a:r>
              <a:rPr lang="ru-RU" b="1" dirty="0"/>
              <a:t>к наблюдению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4485" y="2925113"/>
            <a:ext cx="1728192" cy="265541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Регистрация </a:t>
            </a:r>
            <a:r>
              <a:rPr lang="ru-RU" b="1" dirty="0"/>
              <a:t>всех без исключения затрат времени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6" y="2925113"/>
            <a:ext cx="1800199" cy="265541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Определение состава и структуры рабочего времени, а также выявление его потерь</a:t>
            </a: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925113"/>
            <a:ext cx="1800200" cy="265541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Составление </a:t>
            </a:r>
            <a:r>
              <a:rPr lang="ru-RU" b="1" dirty="0"/>
              <a:t>баланса рабочего времени</a:t>
            </a: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967256"/>
              </p:ext>
            </p:extLst>
          </p:nvPr>
        </p:nvGraphicFramePr>
        <p:xfrm>
          <a:off x="2818538" y="2348881"/>
          <a:ext cx="1656184" cy="518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56184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465526"/>
              </p:ext>
            </p:extLst>
          </p:nvPr>
        </p:nvGraphicFramePr>
        <p:xfrm>
          <a:off x="4755303" y="2374032"/>
          <a:ext cx="1656184" cy="518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56184"/>
              </a:tblGrid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393900"/>
              </p:ext>
            </p:extLst>
          </p:nvPr>
        </p:nvGraphicFramePr>
        <p:xfrm>
          <a:off x="6660232" y="2348880"/>
          <a:ext cx="1656184" cy="5181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65618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42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16832"/>
            <a:ext cx="5308866" cy="122413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2060"/>
                </a:solidFill>
              </a:rPr>
              <a:t>ИТОГИ УРОКА</a:t>
            </a:r>
            <a:endParaRPr lang="ru-RU" b="1" dirty="0">
              <a:ln/>
              <a:solidFill>
                <a:srgbClr val="00206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9121"/>
            <a:ext cx="2232248" cy="31871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2996" y="2296181"/>
            <a:ext cx="2736304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ХРОНОМЕТРАЖ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7708" y="2335578"/>
            <a:ext cx="2736304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ФОТОГРАФИЯ РАБОЧЕГО ВРЕМЕНИ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756" y="3789040"/>
            <a:ext cx="2736304" cy="1944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это способ изучения затрат времени на выполнение циклических повторяющихся ручных и машинно-ручных элементов операций.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3884" y="3749534"/>
            <a:ext cx="2664296" cy="19837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наблюдение, которое проводится для изучения всех затрат рабочего времени в течении смены или ее части.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75048" y="1124744"/>
            <a:ext cx="6624736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МЕТОДЫ УСТАНОВЛЕНИЯ ТЕХНИЧЕСКИХ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НОРМ ВРЕМЕНИ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129614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>
                <a:ln/>
                <a:solidFill>
                  <a:srgbClr val="C00000"/>
                </a:solidFill>
              </a:rPr>
              <a:t>Видеоролик</a:t>
            </a:r>
            <a:br>
              <a:rPr lang="ru-RU" sz="3100" b="1" dirty="0">
                <a:ln/>
                <a:solidFill>
                  <a:srgbClr val="C00000"/>
                </a:solidFill>
              </a:rPr>
            </a:br>
            <a:r>
              <a:rPr lang="ru-RU" sz="3100" b="1" dirty="0">
                <a:ln/>
                <a:solidFill>
                  <a:srgbClr val="C00000"/>
                </a:solidFill>
              </a:rPr>
              <a:t>Работа на  </a:t>
            </a:r>
            <a:r>
              <a:rPr lang="ru-RU" sz="3100" b="1" dirty="0" err="1">
                <a:ln/>
                <a:solidFill>
                  <a:srgbClr val="C00000"/>
                </a:solidFill>
              </a:rPr>
              <a:t>листоправильной</a:t>
            </a:r>
            <a:r>
              <a:rPr lang="ru-RU" sz="3100" b="1" dirty="0">
                <a:ln/>
                <a:solidFill>
                  <a:srgbClr val="C00000"/>
                </a:solidFill>
              </a:rPr>
              <a:t> машине</a:t>
            </a:r>
            <a:br>
              <a:rPr lang="ru-RU" sz="3100" b="1" dirty="0">
                <a:ln/>
                <a:solidFill>
                  <a:srgbClr val="C00000"/>
                </a:solidFill>
              </a:rPr>
            </a:br>
            <a:r>
              <a:rPr lang="ru-RU" b="1" dirty="0">
                <a:ln/>
                <a:solidFill>
                  <a:srgbClr val="C00000"/>
                </a:solidFill>
              </a:rPr>
              <a:t>МЛЧ 1725</a:t>
            </a:r>
            <a:br>
              <a:rPr lang="ru-RU" b="1" dirty="0">
                <a:ln/>
                <a:solidFill>
                  <a:srgbClr val="C00000"/>
                </a:solidFill>
              </a:rPr>
            </a:br>
            <a:endParaRPr lang="ru-RU" b="1" dirty="0">
              <a:ln/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144588" cy="40188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4335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Вопрос к видеоролику: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Какова </a:t>
            </a:r>
            <a:r>
              <a:rPr lang="ru-RU" sz="2800" b="1" dirty="0"/>
              <a:t>продолжительность операции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правки листа?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915256"/>
              </p:ext>
            </p:extLst>
          </p:nvPr>
        </p:nvGraphicFramePr>
        <p:xfrm>
          <a:off x="755576" y="2852936"/>
          <a:ext cx="7632851" cy="26639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0203"/>
                <a:gridCol w="1296144"/>
                <a:gridCol w="936104"/>
                <a:gridCol w="1800200"/>
                <a:gridCol w="1800200"/>
              </a:tblGrid>
              <a:tr h="290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Наименование операции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Фиксажные точки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Текущее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время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Продолжит-ость</a:t>
                      </a:r>
                      <a:r>
                        <a:rPr lang="ru-RU" sz="1600" b="1" dirty="0">
                          <a:effectLst/>
                        </a:rPr>
                        <a:t>, мин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Продолжит-ость, час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00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Правка листа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(</a:t>
                      </a:r>
                      <a:r>
                        <a:rPr lang="ru-RU" sz="2000" b="1" dirty="0" err="1">
                          <a:effectLst/>
                        </a:rPr>
                        <a:t>установ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листа)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5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Проверкалиста</a:t>
                      </a:r>
                      <a:r>
                        <a:rPr lang="ru-RU" sz="2000" b="1" dirty="0" smtClean="0">
                          <a:effectLst/>
                        </a:rPr>
                        <a:t> уровнем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53" marR="63053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0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836712"/>
            <a:ext cx="6798736" cy="5400599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sz="5400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ln/>
                <a:solidFill>
                  <a:srgbClr val="C00000"/>
                </a:solidFill>
              </a:rPr>
              <a:t>ТЕМАТИЧЕСКИЙКРОССВОРД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8" y="679449"/>
            <a:ext cx="2663957" cy="149847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>
                <a:ln/>
                <a:solidFill>
                  <a:srgbClr val="C00000"/>
                </a:solidFill>
              </a:rPr>
              <a:t>ОСНОВНЫЕ ВОПРОСЫ:</a:t>
            </a:r>
            <a:endParaRPr lang="ru-RU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Принципы организации рабочих мест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/>
              <a:t>Требования </a:t>
            </a:r>
            <a:r>
              <a:rPr lang="ru-RU" b="1" dirty="0" smtClean="0"/>
              <a:t>к безопасности работ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/>
              <a:t>Документационное </a:t>
            </a:r>
            <a:r>
              <a:rPr lang="ru-RU" b="1" dirty="0"/>
              <a:t>обеспечение рабочих мест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468052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Проработка конспекта лекции;</a:t>
            </a:r>
            <a:br>
              <a:rPr lang="ru-RU" sz="3200" b="1" dirty="0" smtClean="0"/>
            </a:br>
            <a:r>
              <a:rPr lang="ru-RU" sz="3200" b="1" cap="none" dirty="0" smtClean="0"/>
              <a:t>Подготовка теста </a:t>
            </a:r>
            <a:r>
              <a:rPr lang="ru-RU" sz="3200" b="1" cap="none" dirty="0" smtClean="0"/>
              <a:t>из 7 вопросов  по теме: «</a:t>
            </a:r>
            <a:r>
              <a:rPr lang="ru-RU" sz="3200" b="1" dirty="0"/>
              <a:t>Нормирование </a:t>
            </a:r>
            <a:r>
              <a:rPr lang="ru-RU" sz="3200" b="1" dirty="0" smtClean="0"/>
              <a:t>труда в структурном подразделении</a:t>
            </a:r>
            <a:r>
              <a:rPr lang="ru-RU" sz="3200" b="1" cap="none" dirty="0" smtClean="0"/>
              <a:t>»  </a:t>
            </a:r>
            <a:endParaRPr lang="ru-RU" sz="3200" b="1" cap="non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4" y="620688"/>
            <a:ext cx="1283350" cy="115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8465" y="764704"/>
            <a:ext cx="6595534" cy="26992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Занятие окончено.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Спасибо за работу и внимание !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636640" cy="227290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2204864"/>
            <a:ext cx="5308866" cy="266429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rgbClr val="C00000"/>
                </a:solidFill>
              </a:rPr>
              <a:t>ТЕСТ</a:t>
            </a:r>
            <a:r>
              <a:rPr lang="ru-RU" sz="4000" b="1" dirty="0">
                <a:ln/>
                <a:solidFill>
                  <a:srgbClr val="002060"/>
                </a:solidFill>
              </a:rPr>
              <a:t/>
            </a:r>
            <a:br>
              <a:rPr lang="ru-RU" sz="4000" b="1" dirty="0">
                <a:ln/>
                <a:solidFill>
                  <a:srgbClr val="002060"/>
                </a:solidFill>
              </a:rPr>
            </a:br>
            <a:r>
              <a:rPr lang="ru-RU" sz="4000" b="1" dirty="0" smtClean="0">
                <a:ln/>
                <a:solidFill>
                  <a:srgbClr val="002060"/>
                </a:solidFill>
              </a:rPr>
              <a:t>«</a:t>
            </a:r>
            <a:r>
              <a:rPr lang="ru-RU" sz="4000" b="1" dirty="0">
                <a:ln/>
                <a:solidFill>
                  <a:srgbClr val="002060"/>
                </a:solidFill>
              </a:rPr>
              <a:t>Рациональная организация </a:t>
            </a:r>
            <a:r>
              <a:rPr lang="ru-RU" sz="4000" b="1" dirty="0" smtClean="0">
                <a:ln/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ln/>
                <a:solidFill>
                  <a:srgbClr val="002060"/>
                </a:solidFill>
              </a:rPr>
            </a:br>
            <a:r>
              <a:rPr lang="ru-RU" sz="4000" b="1" dirty="0" smtClean="0">
                <a:ln/>
                <a:solidFill>
                  <a:srgbClr val="002060"/>
                </a:solidFill>
              </a:rPr>
              <a:t>рабочих </a:t>
            </a:r>
            <a:r>
              <a:rPr lang="ru-RU" sz="4000" b="1" dirty="0">
                <a:ln/>
                <a:solidFill>
                  <a:srgbClr val="002060"/>
                </a:solidFill>
              </a:rPr>
              <a:t>мест</a:t>
            </a:r>
            <a:r>
              <a:rPr lang="ru-RU" sz="4000" b="1" dirty="0" smtClean="0">
                <a:ln/>
                <a:solidFill>
                  <a:srgbClr val="002060"/>
                </a:solidFill>
              </a:rPr>
              <a:t>»</a:t>
            </a:r>
            <a:endParaRPr lang="ru-RU" sz="40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92697"/>
            <a:ext cx="6798735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Правильные варианты ответов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500094"/>
              </p:ext>
            </p:extLst>
          </p:nvPr>
        </p:nvGraphicFramePr>
        <p:xfrm>
          <a:off x="971600" y="1056592"/>
          <a:ext cx="748883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3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3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Б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4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5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5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76865" y="400506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Критерии оценок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Оценка </a:t>
            </a:r>
            <a:r>
              <a:rPr lang="ru-RU" sz="2400" b="1" dirty="0"/>
              <a:t>«5» - ошибок нет</a:t>
            </a:r>
            <a:br>
              <a:rPr lang="ru-RU" sz="2400" b="1" dirty="0"/>
            </a:br>
            <a:r>
              <a:rPr lang="ru-RU" sz="2400" b="1" dirty="0">
                <a:solidFill>
                  <a:srgbClr val="D97828">
                    <a:lumMod val="50000"/>
                  </a:srgbClr>
                </a:solidFill>
              </a:rPr>
              <a:t>Оценка </a:t>
            </a:r>
            <a:r>
              <a:rPr lang="ru-RU" sz="2400" b="1" dirty="0"/>
              <a:t>«4» - 1 ошибка</a:t>
            </a:r>
            <a:br>
              <a:rPr lang="ru-RU" sz="2400" b="1" dirty="0"/>
            </a:br>
            <a:r>
              <a:rPr lang="ru-RU" sz="2400" b="1" dirty="0">
                <a:solidFill>
                  <a:srgbClr val="D97828">
                    <a:lumMod val="50000"/>
                  </a:srgbClr>
                </a:solidFill>
              </a:rPr>
              <a:t>Оценка </a:t>
            </a:r>
            <a:r>
              <a:rPr lang="ru-RU" sz="2400" b="1" dirty="0"/>
              <a:t>«3» - 2 ошибки</a:t>
            </a:r>
            <a:br>
              <a:rPr lang="ru-RU" sz="2400" b="1" dirty="0"/>
            </a:br>
            <a:r>
              <a:rPr lang="ru-RU" sz="2400" b="1" dirty="0">
                <a:solidFill>
                  <a:srgbClr val="D97828">
                    <a:lumMod val="50000"/>
                  </a:srgbClr>
                </a:solidFill>
              </a:rPr>
              <a:t>Оценка </a:t>
            </a:r>
            <a:r>
              <a:rPr lang="ru-RU" sz="2400" b="1" dirty="0"/>
              <a:t>«2» - 4-5 ошибок (не справился с заданием)</a:t>
            </a: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11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968290"/>
            <a:ext cx="5472608" cy="304488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Доклад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Основоположники современной науки об организации труда и управлении</a:t>
            </a:r>
            <a:endParaRPr lang="ru-RU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2044026" cy="170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5"/>
          <a:stretch/>
        </p:blipFill>
        <p:spPr bwMode="auto">
          <a:xfrm>
            <a:off x="34834" y="42346"/>
            <a:ext cx="1872870" cy="153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7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	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	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Супруги </a:t>
            </a:r>
            <a:r>
              <a:rPr lang="ru-RU" b="1" dirty="0"/>
              <a:t>Фрэнк </a:t>
            </a:r>
            <a:r>
              <a:rPr lang="ru-RU" b="1" dirty="0" err="1"/>
              <a:t>Гилбрет</a:t>
            </a:r>
            <a:r>
              <a:rPr lang="ru-RU" b="1" dirty="0"/>
              <a:t> (1868-1924) и </a:t>
            </a:r>
            <a:r>
              <a:rPr lang="ru-RU" b="1" dirty="0" err="1"/>
              <a:t>Лилиан</a:t>
            </a:r>
            <a:r>
              <a:rPr lang="ru-RU" b="1" dirty="0"/>
              <a:t> </a:t>
            </a:r>
            <a:r>
              <a:rPr lang="ru-RU" b="1" dirty="0" err="1"/>
              <a:t>Гилбрет</a:t>
            </a:r>
            <a:r>
              <a:rPr lang="ru-RU" b="1" dirty="0"/>
              <a:t> (1878 -1972) 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42" y="1052736"/>
            <a:ext cx="5400600" cy="350894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5412"/>
            <a:ext cx="3240360" cy="414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82" y="3109025"/>
            <a:ext cx="3513034" cy="2755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672408" cy="2467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8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2782</TotalTime>
  <Words>917</Words>
  <Application>Microsoft Office PowerPoint</Application>
  <PresentationFormat>Экран (4:3)</PresentationFormat>
  <Paragraphs>260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Натуральные материалы</vt:lpstr>
      <vt:lpstr>МДК 03.01 Планирование и организация работы структурного подразделения</vt:lpstr>
      <vt:lpstr>Презентация PowerPoint</vt:lpstr>
      <vt:lpstr> Повторение темы: Рациональная организация рабочих мест</vt:lpstr>
      <vt:lpstr>ОСНОВНЫЕ ВОПРОСЫ:</vt:lpstr>
      <vt:lpstr>ТЕСТ «Рациональная организация  рабочих мест»</vt:lpstr>
      <vt:lpstr>Правильные варианты ответов </vt:lpstr>
      <vt:lpstr>Доклад Основоположники современной науки об организации труда и управлении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Видеоролик</vt:lpstr>
      <vt:lpstr> Причины недовольства работников </vt:lpstr>
      <vt:lpstr>Как избежать ошибок при внедрении норм труда?</vt:lpstr>
      <vt:lpstr>ПЛАН:</vt:lpstr>
      <vt:lpstr>Презентация PowerPoint</vt:lpstr>
      <vt:lpstr>Презентация PowerPoint</vt:lpstr>
      <vt:lpstr>Виды норм труда</vt:lpstr>
      <vt:lpstr>Видеоролик:  Пути оптимизация затрат труда при внедрении бережливого производства на ПАО «АПЗ»</vt:lpstr>
      <vt:lpstr>Методы установления норм времени</vt:lpstr>
      <vt:lpstr>Хронометраж</vt:lpstr>
      <vt:lpstr>Хронокарта лепки гриба</vt:lpstr>
      <vt:lpstr>Число замеров зависит от типа производства</vt:lpstr>
      <vt:lpstr> НОРМИРОВАНИЕ ПРОИЗВОДСТВЕННОГО ПРОЦЕССА ИЗГОТОВЛЕНИЯ КЛАВИАТУРЫ КДБА 422412.002 </vt:lpstr>
      <vt:lpstr>Презентация PowerPoint</vt:lpstr>
      <vt:lpstr>Презентация PowerPoint</vt:lpstr>
      <vt:lpstr>Нормировщик ведет наблюдение за работником</vt:lpstr>
      <vt:lpstr>Видеоролик  Фотография рабочего дня Вопросы:</vt:lpstr>
      <vt:lpstr>Фотография рабочего дня</vt:lpstr>
      <vt:lpstr>Презентация PowerPoint</vt:lpstr>
      <vt:lpstr>ИТОГИ УРОКА</vt:lpstr>
      <vt:lpstr>Презентация PowerPoint</vt:lpstr>
      <vt:lpstr> Видеоролик Работа на  листоправильной машине МЛЧ 1725 </vt:lpstr>
      <vt:lpstr> Вопрос к видеоролику: Какова продолжительность операции  правки листа? </vt:lpstr>
      <vt:lpstr>Презентация PowerPoint</vt:lpstr>
      <vt:lpstr>ДОМАШНЕЕ ЗАДАНИЕ:  Проработка конспекта лекции; Подготовка теста из 7 вопросов  по теме: «Нормирование труда в структурном подразделении»  </vt:lpstr>
      <vt:lpstr>Занятие окончено.  Спасибо за работу и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198</cp:revision>
  <dcterms:created xsi:type="dcterms:W3CDTF">2016-01-27T20:38:20Z</dcterms:created>
  <dcterms:modified xsi:type="dcterms:W3CDTF">2016-10-05T20:03:52Z</dcterms:modified>
</cp:coreProperties>
</file>