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96" r:id="rId4"/>
    <p:sldId id="299" r:id="rId5"/>
    <p:sldId id="289" r:id="rId6"/>
    <p:sldId id="298" r:id="rId7"/>
    <p:sldId id="295" r:id="rId8"/>
    <p:sldId id="257" r:id="rId9"/>
    <p:sldId id="258" r:id="rId10"/>
    <p:sldId id="259" r:id="rId11"/>
    <p:sldId id="290" r:id="rId12"/>
    <p:sldId id="268" r:id="rId13"/>
    <p:sldId id="262" r:id="rId14"/>
    <p:sldId id="261" r:id="rId15"/>
    <p:sldId id="291" r:id="rId16"/>
    <p:sldId id="270" r:id="rId17"/>
    <p:sldId id="292" r:id="rId18"/>
    <p:sldId id="263" r:id="rId19"/>
    <p:sldId id="294" r:id="rId20"/>
    <p:sldId id="264" r:id="rId21"/>
    <p:sldId id="265" r:id="rId22"/>
    <p:sldId id="269" r:id="rId23"/>
    <p:sldId id="287" r:id="rId24"/>
    <p:sldId id="284" r:id="rId25"/>
    <p:sldId id="281" r:id="rId26"/>
    <p:sldId id="272" r:id="rId27"/>
    <p:sldId id="277" r:id="rId28"/>
    <p:sldId id="293" r:id="rId29"/>
    <p:sldId id="271" r:id="rId30"/>
    <p:sldId id="28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309" autoAdjust="0"/>
    <p:restoredTop sz="94660"/>
  </p:normalViewPr>
  <p:slideViewPr>
    <p:cSldViewPr>
      <p:cViewPr>
        <p:scale>
          <a:sx n="50" d="100"/>
          <a:sy n="50" d="100"/>
        </p:scale>
        <p:origin x="-888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Тема </a:t>
            </a:r>
            <a:r>
              <a:rPr lang="ru-RU" sz="3600" dirty="0" smtClean="0"/>
              <a:t>занятия</a:t>
            </a:r>
            <a:r>
              <a:rPr lang="ru-RU" dirty="0" smtClean="0"/>
              <a:t>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Изображения сварных соединений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714876" y="4357694"/>
            <a:ext cx="36922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Разработчик: </a:t>
            </a:r>
            <a:r>
              <a:rPr lang="ru-RU" dirty="0" smtClean="0"/>
              <a:t>Михеева М.А </a:t>
            </a:r>
          </a:p>
          <a:p>
            <a:r>
              <a:rPr lang="ru-RU" dirty="0" smtClean="0"/>
              <a:t>преподаватель общетехнических </a:t>
            </a:r>
          </a:p>
          <a:p>
            <a:r>
              <a:rPr lang="ru-RU" dirty="0" smtClean="0"/>
              <a:t>дисциплин  ГПОУ «ППЭТ»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29058" y="6143644"/>
            <a:ext cx="1588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г.Печора 2016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8229600" cy="264320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Сварные соединения получают с помощью сварки. 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Сваркой</a:t>
            </a:r>
            <a:r>
              <a:rPr lang="ru-RU" dirty="0" smtClean="0"/>
              <a:t> называют процесс получения неразъемного соединения твердых предметов, состоящих из металлов, пластмасс или других материалов, путем местного их нагревания до расплавленного или пластического состояния без применения или с применением механических усилий.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 descr="http://www.kavicom.ru/uploads/catalog/2178_cb0ee0aab44b4a4f12989d8b78c758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358248"/>
            <a:ext cx="4238613" cy="3180656"/>
          </a:xfrm>
          <a:prstGeom prst="rect">
            <a:avLst/>
          </a:prstGeom>
          <a:noFill/>
        </p:spPr>
      </p:pic>
      <p:pic>
        <p:nvPicPr>
          <p:cNvPr id="8198" name="Picture 6" descr="http://www.electroda.ro/images/slide/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357562"/>
            <a:ext cx="4208703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229600" cy="1143000"/>
          </a:xfrm>
        </p:spPr>
        <p:txBody>
          <a:bodyPr/>
          <a:lstStyle/>
          <a:p>
            <a:r>
              <a:rPr lang="ru-RU" dirty="0" smtClean="0"/>
              <a:t>Классификация сварных швов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247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229600" cy="19221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Сварной шов, расположенный с одной стороны, называют </a:t>
            </a:r>
            <a:r>
              <a:rPr lang="ru-RU" dirty="0" smtClean="0">
                <a:solidFill>
                  <a:srgbClr val="FF0000"/>
                </a:solidFill>
              </a:rPr>
              <a:t>односторонним</a:t>
            </a:r>
            <a:r>
              <a:rPr lang="ru-RU" dirty="0" smtClean="0"/>
              <a:t>, а расположенный с двух сторон – </a:t>
            </a:r>
            <a:r>
              <a:rPr lang="ru-RU" dirty="0" smtClean="0">
                <a:solidFill>
                  <a:srgbClr val="FF0000"/>
                </a:solidFill>
              </a:rPr>
              <a:t>двухсторонним.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7650" name="Picture 2" descr="http://www.smart2tech.ru/images/images/articles/welding%20joints/tipy%20tavrovykh%20soedinenii.jpg"/>
          <p:cNvPicPr>
            <a:picLocks noChangeAspect="1" noChangeArrowheads="1"/>
          </p:cNvPicPr>
          <p:nvPr/>
        </p:nvPicPr>
        <p:blipFill>
          <a:blip r:embed="rId2"/>
          <a:srcRect l="40045" b="10550"/>
          <a:stretch>
            <a:fillRect/>
          </a:stretch>
        </p:blipFill>
        <p:spPr bwMode="auto">
          <a:xfrm>
            <a:off x="1785918" y="2714620"/>
            <a:ext cx="5133951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ncexpert.ru/Glava%2014/243.gif"/>
          <p:cNvPicPr>
            <a:picLocks noChangeAspect="1" noChangeArrowheads="1"/>
          </p:cNvPicPr>
          <p:nvPr/>
        </p:nvPicPr>
        <p:blipFill>
          <a:blip r:embed="rId2"/>
          <a:srcRect r="34199"/>
          <a:stretch>
            <a:fillRect/>
          </a:stretch>
        </p:blipFill>
        <p:spPr bwMode="auto">
          <a:xfrm>
            <a:off x="4286248" y="2071678"/>
            <a:ext cx="4581710" cy="200026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786478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/>
              <a:t> </a:t>
            </a:r>
            <a:r>
              <a:rPr lang="ru-RU" dirty="0" smtClean="0"/>
              <a:t> По своей протяженности сварные швы могут быть: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1. </a:t>
            </a:r>
            <a:r>
              <a:rPr lang="ru-RU" dirty="0" smtClean="0">
                <a:solidFill>
                  <a:srgbClr val="FF0000"/>
                </a:solidFill>
              </a:rPr>
              <a:t>непрерывными </a:t>
            </a:r>
            <a:r>
              <a:rPr lang="ru-RU" dirty="0" smtClean="0"/>
              <a:t>по всей длине</a:t>
            </a:r>
          </a:p>
          <a:p>
            <a:pPr>
              <a:buNone/>
            </a:pPr>
            <a:r>
              <a:rPr lang="ru-RU" sz="2000" dirty="0" smtClean="0"/>
              <a:t>а) по замкнутой линии</a:t>
            </a:r>
          </a:p>
          <a:p>
            <a:pPr>
              <a:buNone/>
            </a:pPr>
            <a:r>
              <a:rPr lang="ru-RU" sz="2000" dirty="0" smtClean="0"/>
              <a:t>б) по незамкнутой линии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2.</a:t>
            </a:r>
            <a:r>
              <a:rPr lang="ru-RU" dirty="0" smtClean="0">
                <a:solidFill>
                  <a:srgbClr val="FF0000"/>
                </a:solidFill>
              </a:rPr>
              <a:t> прерывистыми</a:t>
            </a:r>
            <a:r>
              <a:rPr lang="ru-RU" dirty="0" smtClean="0"/>
              <a:t>: </a:t>
            </a:r>
          </a:p>
          <a:p>
            <a:pPr>
              <a:buNone/>
            </a:pPr>
            <a:r>
              <a:rPr lang="ru-RU" sz="2000" dirty="0" smtClean="0"/>
              <a:t>а) Цепное </a:t>
            </a:r>
          </a:p>
          <a:p>
            <a:pPr>
              <a:buNone/>
            </a:pPr>
            <a:r>
              <a:rPr lang="ru-RU" sz="2000" dirty="0" smtClean="0"/>
              <a:t>б) Шахматное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7172" name="AutoShape 4" descr="http://cncexpert.ru/Glava%2014/24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http://cncexpert.ru/Glava%2014/24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9396" y="4714884"/>
            <a:ext cx="4632195" cy="1628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/>
          <a:lstStyle/>
          <a:p>
            <a:pPr algn="ctr"/>
            <a:r>
              <a:rPr lang="ru-RU" dirty="0" smtClean="0"/>
              <a:t>По способу взаимного расположения свариваемых деталей различают соединения: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а)   Стыковые (С),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б)   Угловые (У),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в)   Тавровые (Т),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г)   Внахлестку (Н)</a:t>
            </a:r>
          </a:p>
          <a:p>
            <a:endParaRPr lang="ru-RU" dirty="0"/>
          </a:p>
        </p:txBody>
      </p:sp>
      <p:pic>
        <p:nvPicPr>
          <p:cNvPr id="6146" name="Picture 2" descr="Неразъемные соединения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1933" y="2357430"/>
            <a:ext cx="4354315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Кромки деталей</a:t>
            </a:r>
            <a:r>
              <a:rPr lang="ru-RU" dirty="0"/>
              <a:t>, соединяемых сваркой, могут быт </a:t>
            </a:r>
            <a:r>
              <a:rPr lang="ru-RU" dirty="0">
                <a:solidFill>
                  <a:srgbClr val="FF0000"/>
                </a:solidFill>
              </a:rPr>
              <a:t>различно подготовлен</a:t>
            </a:r>
            <a:r>
              <a:rPr lang="ru-RU" dirty="0"/>
              <a:t>ы под сварку в зависимости от требований, предъявляемых к соединению.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8957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143932" cy="592935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Подготовка может быть выполнена</a:t>
            </a:r>
            <a:r>
              <a:rPr lang="ru-RU" dirty="0" smtClean="0"/>
              <a:t>: </a:t>
            </a:r>
          </a:p>
          <a:p>
            <a:pPr>
              <a:buFontTx/>
              <a:buChar char="-"/>
            </a:pPr>
            <a:r>
              <a:rPr lang="ru-RU" dirty="0" smtClean="0"/>
              <a:t>с </a:t>
            </a:r>
            <a:r>
              <a:rPr lang="ru-RU" dirty="0" err="1" smtClean="0"/>
              <a:t>отбортовкой</a:t>
            </a:r>
            <a:r>
              <a:rPr lang="ru-RU" dirty="0" smtClean="0"/>
              <a:t> кромок , 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без скоса кромок, 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со скосом одной кромки, 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с двумя скосами одной кромки, 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со скосами двух кромок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://www.kornienko-ev.ru/files/pl_41.jpg"/>
          <p:cNvPicPr>
            <a:picLocks noChangeAspect="1" noChangeArrowheads="1"/>
          </p:cNvPicPr>
          <p:nvPr/>
        </p:nvPicPr>
        <p:blipFill>
          <a:blip r:embed="rId2"/>
          <a:srcRect t="6550" r="78651" b="81987"/>
          <a:stretch>
            <a:fillRect/>
          </a:stretch>
        </p:blipFill>
        <p:spPr bwMode="auto">
          <a:xfrm>
            <a:off x="6286512" y="1556082"/>
            <a:ext cx="2633001" cy="801348"/>
          </a:xfrm>
          <a:prstGeom prst="rect">
            <a:avLst/>
          </a:prstGeom>
          <a:noFill/>
        </p:spPr>
      </p:pic>
      <p:pic>
        <p:nvPicPr>
          <p:cNvPr id="5" name="Picture 2" descr="http://www.kornienko-ev.ru/files/pl_41.jpg"/>
          <p:cNvPicPr>
            <a:picLocks noChangeAspect="1" noChangeArrowheads="1"/>
          </p:cNvPicPr>
          <p:nvPr/>
        </p:nvPicPr>
        <p:blipFill>
          <a:blip r:embed="rId2"/>
          <a:srcRect l="2785" t="37664" r="79579" b="50873"/>
          <a:stretch>
            <a:fillRect/>
          </a:stretch>
        </p:blipFill>
        <p:spPr bwMode="auto">
          <a:xfrm>
            <a:off x="6143636" y="3571876"/>
            <a:ext cx="3000364" cy="1105398"/>
          </a:xfrm>
          <a:prstGeom prst="rect">
            <a:avLst/>
          </a:prstGeom>
          <a:noFill/>
        </p:spPr>
      </p:pic>
      <p:pic>
        <p:nvPicPr>
          <p:cNvPr id="6" name="Picture 2" descr="http://www.kornienko-ev.ru/files/pl_41.jpg"/>
          <p:cNvPicPr>
            <a:picLocks noChangeAspect="1" noChangeArrowheads="1"/>
          </p:cNvPicPr>
          <p:nvPr/>
        </p:nvPicPr>
        <p:blipFill>
          <a:blip r:embed="rId2"/>
          <a:srcRect l="2785" t="50765" r="78899" b="36135"/>
          <a:stretch>
            <a:fillRect/>
          </a:stretch>
        </p:blipFill>
        <p:spPr bwMode="auto">
          <a:xfrm>
            <a:off x="6286512" y="5798011"/>
            <a:ext cx="2614598" cy="1059989"/>
          </a:xfrm>
          <a:prstGeom prst="rect">
            <a:avLst/>
          </a:prstGeom>
          <a:noFill/>
        </p:spPr>
      </p:pic>
      <p:pic>
        <p:nvPicPr>
          <p:cNvPr id="7" name="Picture 2" descr="http://www.kornienko-ev.ru/files/pl_41.jpg"/>
          <p:cNvPicPr>
            <a:picLocks noChangeAspect="1" noChangeArrowheads="1"/>
          </p:cNvPicPr>
          <p:nvPr/>
        </p:nvPicPr>
        <p:blipFill>
          <a:blip r:embed="rId2"/>
          <a:srcRect l="2321" t="63865" r="83369" b="27947"/>
          <a:stretch>
            <a:fillRect/>
          </a:stretch>
        </p:blipFill>
        <p:spPr bwMode="auto">
          <a:xfrm>
            <a:off x="6215074" y="4714884"/>
            <a:ext cx="2643206" cy="857256"/>
          </a:xfrm>
          <a:prstGeom prst="rect">
            <a:avLst/>
          </a:prstGeom>
          <a:noFill/>
        </p:spPr>
      </p:pic>
      <p:pic>
        <p:nvPicPr>
          <p:cNvPr id="8" name="Picture 2" descr="http://www.kornienko-ev.ru/files/pl_41.jpg"/>
          <p:cNvPicPr>
            <a:picLocks noChangeAspect="1" noChangeArrowheads="1"/>
          </p:cNvPicPr>
          <p:nvPr/>
        </p:nvPicPr>
        <p:blipFill>
          <a:blip r:embed="rId2"/>
          <a:srcRect l="20421" t="8188" r="57302" b="81987"/>
          <a:stretch>
            <a:fillRect/>
          </a:stretch>
        </p:blipFill>
        <p:spPr bwMode="auto">
          <a:xfrm>
            <a:off x="6072198" y="2714620"/>
            <a:ext cx="2857520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Изображение сварных соединений на чертеже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3477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2895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Швы сварных соединений изображают условно. </a:t>
            </a:r>
            <a:r>
              <a:rPr lang="ru-RU" dirty="0" smtClean="0">
                <a:solidFill>
                  <a:srgbClr val="FF0000"/>
                </a:solidFill>
              </a:rPr>
              <a:t>Видимые швы </a:t>
            </a:r>
            <a:r>
              <a:rPr lang="ru-RU" dirty="0" smtClean="0"/>
              <a:t>- сплошной основной линией, </a:t>
            </a:r>
            <a:r>
              <a:rPr lang="ru-RU" dirty="0" smtClean="0">
                <a:solidFill>
                  <a:srgbClr val="FF0000"/>
                </a:solidFill>
              </a:rPr>
              <a:t>Невидимые</a:t>
            </a:r>
            <a:r>
              <a:rPr lang="ru-RU" dirty="0" smtClean="0"/>
              <a:t> - штриховой линией.</a:t>
            </a:r>
            <a:endParaRPr lang="ru-RU" dirty="0"/>
          </a:p>
        </p:txBody>
      </p:sp>
      <p:pic>
        <p:nvPicPr>
          <p:cNvPr id="5122" name="Picture 2" descr="http://www.stroyoffis.ru/gost_eskd/gost_2_312_72/image001.jpg"/>
          <p:cNvPicPr>
            <a:picLocks noChangeAspect="1" noChangeArrowheads="1"/>
          </p:cNvPicPr>
          <p:nvPr/>
        </p:nvPicPr>
        <p:blipFill>
          <a:blip r:embed="rId2"/>
          <a:srcRect t="72238" r="58966" b="10772"/>
          <a:stretch>
            <a:fillRect/>
          </a:stretch>
        </p:blipFill>
        <p:spPr bwMode="auto">
          <a:xfrm>
            <a:off x="5857884" y="2143116"/>
            <a:ext cx="3143272" cy="1625830"/>
          </a:xfrm>
          <a:prstGeom prst="rect">
            <a:avLst/>
          </a:prstGeom>
          <a:noFill/>
        </p:spPr>
      </p:pic>
      <p:pic>
        <p:nvPicPr>
          <p:cNvPr id="6" name="Picture 2" descr="http://www.stroyoffis.ru/gost_eskd/gost_2_312_72/image001.jpg"/>
          <p:cNvPicPr>
            <a:picLocks noChangeAspect="1" noChangeArrowheads="1"/>
          </p:cNvPicPr>
          <p:nvPr/>
        </p:nvPicPr>
        <p:blipFill>
          <a:blip r:embed="rId2"/>
          <a:srcRect t="11327" r="65805" b="71683"/>
          <a:stretch>
            <a:fillRect/>
          </a:stretch>
        </p:blipFill>
        <p:spPr bwMode="auto">
          <a:xfrm>
            <a:off x="285720" y="2285992"/>
            <a:ext cx="2532080" cy="1571636"/>
          </a:xfrm>
          <a:prstGeom prst="rect">
            <a:avLst/>
          </a:prstGeom>
          <a:noFill/>
        </p:spPr>
      </p:pic>
      <p:pic>
        <p:nvPicPr>
          <p:cNvPr id="5124" name="Picture 4" descr="http://www.archi-cad8.ru/g14/images/image_16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4000504"/>
            <a:ext cx="306412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29330"/>
            <a:ext cx="8229600" cy="39527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Обозначение  видимого и невидимого сварного шва</a:t>
            </a:r>
            <a:endParaRPr lang="ru-RU" dirty="0"/>
          </a:p>
        </p:txBody>
      </p:sp>
      <p:pic>
        <p:nvPicPr>
          <p:cNvPr id="1026" name="Picture 2" descr="http://www.spb-vlasova.ru/ogvuq/proekty_domov_iz_brusa_dvuhetazhnyy_1147_104.jpg"/>
          <p:cNvPicPr>
            <a:picLocks noChangeAspect="1" noChangeArrowheads="1"/>
          </p:cNvPicPr>
          <p:nvPr/>
        </p:nvPicPr>
        <p:blipFill>
          <a:blip r:embed="rId2"/>
          <a:srcRect l="47822" t="5668" b="48992"/>
          <a:stretch>
            <a:fillRect/>
          </a:stretch>
        </p:blipFill>
        <p:spPr bwMode="auto">
          <a:xfrm>
            <a:off x="689757" y="500042"/>
            <a:ext cx="8144671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r>
              <a:rPr lang="ru-RU" dirty="0"/>
              <a:t>1.	В каком случае соединение деталей будет называться разъёмным?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i="1" dirty="0"/>
              <a:t>ели оно разбирается без повреждения</a:t>
            </a:r>
            <a:r>
              <a:rPr lang="ru-RU" dirty="0"/>
              <a:t> 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2.	Какие  изделия относятся к стандартным резьбовым?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i="1" dirty="0"/>
              <a:t>винт, болт, шпилька, гайка</a:t>
            </a:r>
            <a:r>
              <a:rPr lang="ru-RU" dirty="0"/>
              <a:t>) </a:t>
            </a:r>
          </a:p>
          <a:p>
            <a:endParaRPr lang="ru-RU" dirty="0"/>
          </a:p>
        </p:txBody>
      </p:sp>
      <p:pic>
        <p:nvPicPr>
          <p:cNvPr id="27654" name="Picture 6" descr="http://www.vashdom.ru/image/price/165229/pic_2180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500570"/>
            <a:ext cx="1905000" cy="1905000"/>
          </a:xfrm>
          <a:prstGeom prst="rect">
            <a:avLst/>
          </a:prstGeom>
          <a:noFill/>
        </p:spPr>
      </p:pic>
      <p:pic>
        <p:nvPicPr>
          <p:cNvPr id="27656" name="Picture 8" descr="http://c-pract.narod.ru/krepezh/big/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7" y="4801180"/>
            <a:ext cx="2286016" cy="1271026"/>
          </a:xfrm>
          <a:prstGeom prst="rect">
            <a:avLst/>
          </a:prstGeom>
          <a:noFill/>
        </p:spPr>
      </p:pic>
      <p:pic>
        <p:nvPicPr>
          <p:cNvPr id="27652" name="Picture 4" descr="http://tourism.pln24.ru/pictures/120221094459.jpg"/>
          <p:cNvPicPr>
            <a:picLocks noChangeAspect="1" noChangeArrowheads="1"/>
          </p:cNvPicPr>
          <p:nvPr/>
        </p:nvPicPr>
        <p:blipFill>
          <a:blip r:embed="rId4"/>
          <a:srcRect b="7303"/>
          <a:stretch>
            <a:fillRect/>
          </a:stretch>
        </p:blipFill>
        <p:spPr bwMode="auto">
          <a:xfrm>
            <a:off x="2643175" y="4950174"/>
            <a:ext cx="1928826" cy="1193470"/>
          </a:xfrm>
          <a:prstGeom prst="rect">
            <a:avLst/>
          </a:prstGeom>
          <a:noFill/>
        </p:spPr>
      </p:pic>
      <p:pic>
        <p:nvPicPr>
          <p:cNvPr id="27650" name="Picture 2" descr="http://static.estateline.ru/files/goods/h000B/380197/1630398.jpeg"/>
          <p:cNvPicPr>
            <a:picLocks noChangeAspect="1" noChangeArrowheads="1"/>
          </p:cNvPicPr>
          <p:nvPr/>
        </p:nvPicPr>
        <p:blipFill>
          <a:blip r:embed="rId5" cstate="print"/>
          <a:srcRect l="11739" t="14570" r="16148" b="16743"/>
          <a:stretch>
            <a:fillRect/>
          </a:stretch>
        </p:blipFill>
        <p:spPr bwMode="auto">
          <a:xfrm>
            <a:off x="7286612" y="5432563"/>
            <a:ext cx="1857388" cy="1425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8403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От изображения шва проводят </a:t>
            </a:r>
            <a:r>
              <a:rPr lang="ru-RU" dirty="0" smtClean="0">
                <a:solidFill>
                  <a:srgbClr val="FF0000"/>
                </a:solidFill>
              </a:rPr>
              <a:t>линию-выноску</a:t>
            </a:r>
            <a:r>
              <a:rPr lang="ru-RU" dirty="0" smtClean="0"/>
              <a:t>, заканчивающуюся </a:t>
            </a:r>
            <a:r>
              <a:rPr lang="ru-RU" dirty="0" smtClean="0">
                <a:solidFill>
                  <a:srgbClr val="FF0000"/>
                </a:solidFill>
              </a:rPr>
              <a:t>односторонней стрелкой</a:t>
            </a:r>
            <a:r>
              <a:rPr lang="ru-RU" dirty="0" smtClean="0"/>
              <a:t>. На линии-выноске располагают условное обозначение сварного шва.</a:t>
            </a:r>
            <a:endParaRPr lang="ru-RU" dirty="0"/>
          </a:p>
        </p:txBody>
      </p:sp>
      <p:pic>
        <p:nvPicPr>
          <p:cNvPr id="4098" name="Picture 2" descr="http://www.stroyoffis.ru/gost_eskd/gost_2_312_72/image0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994307"/>
            <a:ext cx="5629847" cy="3239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29666" cy="15001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Если условное обозначение шва показывают </a:t>
            </a:r>
            <a:r>
              <a:rPr lang="ru-RU" dirty="0" smtClean="0">
                <a:solidFill>
                  <a:srgbClr val="FF0000"/>
                </a:solidFill>
              </a:rPr>
              <a:t>с лицевой стороны,</a:t>
            </a:r>
            <a:r>
              <a:rPr lang="ru-RU" dirty="0" smtClean="0"/>
              <a:t> то его наносят </a:t>
            </a:r>
            <a:r>
              <a:rPr lang="ru-RU" dirty="0" smtClean="0">
                <a:solidFill>
                  <a:srgbClr val="FF0000"/>
                </a:solidFill>
              </a:rPr>
              <a:t>над полкой линии-выноски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И наоборот.</a:t>
            </a:r>
            <a:endParaRPr lang="ru-RU" dirty="0"/>
          </a:p>
        </p:txBody>
      </p:sp>
      <p:pic>
        <p:nvPicPr>
          <p:cNvPr id="5" name="Picture 2" descr="http://www.kornienko-ev.ru/files/pl_42.jpg"/>
          <p:cNvPicPr>
            <a:picLocks noChangeAspect="1" noChangeArrowheads="1"/>
          </p:cNvPicPr>
          <p:nvPr/>
        </p:nvPicPr>
        <p:blipFill>
          <a:blip r:embed="rId2"/>
          <a:srcRect l="47330" t="36961" r="2609" b="27618"/>
          <a:stretch>
            <a:fillRect/>
          </a:stretch>
        </p:blipFill>
        <p:spPr bwMode="auto">
          <a:xfrm>
            <a:off x="714348" y="2857496"/>
            <a:ext cx="751652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43578"/>
            <a:ext cx="8229600" cy="6810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://www.kornienko-ev.ru/files/pl_41.jpg"/>
          <p:cNvPicPr>
            <a:picLocks noChangeAspect="1" noChangeArrowheads="1"/>
          </p:cNvPicPr>
          <p:nvPr/>
        </p:nvPicPr>
        <p:blipFill>
          <a:blip r:embed="rId2"/>
          <a:srcRect l="51981" r="2668" b="3961"/>
          <a:stretch>
            <a:fillRect/>
          </a:stretch>
        </p:blipFill>
        <p:spPr bwMode="auto">
          <a:xfrm>
            <a:off x="1214414" y="98289"/>
            <a:ext cx="5572164" cy="6688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Закрепление материала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7524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4543428" cy="525305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каком случае условное обозначение сварного шва наносят под линией полочки?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 случае если сварной шов не виден (выполнен с невидимой стороны)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http://www.kornienko-ev.ru/files/pl_42.jpg"/>
          <p:cNvPicPr>
            <a:picLocks noChangeAspect="1" noChangeArrowheads="1"/>
          </p:cNvPicPr>
          <p:nvPr/>
        </p:nvPicPr>
        <p:blipFill>
          <a:blip r:embed="rId2"/>
          <a:srcRect r="60861" b="27618"/>
          <a:stretch>
            <a:fillRect/>
          </a:stretch>
        </p:blipFill>
        <p:spPr bwMode="auto">
          <a:xfrm>
            <a:off x="5000628" y="1142984"/>
            <a:ext cx="4143372" cy="45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3252790"/>
          </a:xfrm>
        </p:spPr>
        <p:txBody>
          <a:bodyPr/>
          <a:lstStyle/>
          <a:p>
            <a:pPr marL="514350" indent="-514350">
              <a:buNone/>
            </a:pPr>
            <a:r>
              <a:rPr lang="ru-RU" dirty="0" smtClean="0"/>
              <a:t>1 - Шов по замкнутой линии</a:t>
            </a:r>
          </a:p>
          <a:p>
            <a:pPr marL="514350" indent="-514350">
              <a:buNone/>
            </a:pPr>
            <a:r>
              <a:rPr lang="ru-RU" dirty="0" smtClean="0"/>
              <a:t>2 - Шов выполнен по ГОСТ 23518-79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3 - У 4  - шов угловой, без скоса кромок, односторонний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http://alldrawings.ru/images/cherchenie/svarka/svarka7.png"/>
          <p:cNvPicPr>
            <a:picLocks noChangeAspect="1" noChangeArrowheads="1"/>
          </p:cNvPicPr>
          <p:nvPr/>
        </p:nvPicPr>
        <p:blipFill>
          <a:blip r:embed="rId2"/>
          <a:srcRect l="56652" t="79844" r="17136" b="10994"/>
          <a:stretch>
            <a:fillRect/>
          </a:stretch>
        </p:blipFill>
        <p:spPr bwMode="auto">
          <a:xfrm>
            <a:off x="1571604" y="1214422"/>
            <a:ext cx="6000792" cy="1355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29066"/>
            <a:ext cx="8229600" cy="23955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 – ГОСТ 52-64-80</a:t>
            </a:r>
          </a:p>
          <a:p>
            <a:pPr>
              <a:buNone/>
            </a:pPr>
            <a:r>
              <a:rPr lang="ru-RU" dirty="0" smtClean="0"/>
              <a:t>2 – С9 – шов стыковой , двухсторонний с криволинейным скосом кромки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3 - </a:t>
            </a:r>
            <a:r>
              <a:rPr lang="ru-RU" dirty="0" smtClean="0"/>
              <a:t>выпуклость шва с обеих сторон снять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4 - </a:t>
            </a:r>
            <a:r>
              <a:rPr lang="ru-RU" sz="2800" dirty="0" smtClean="0"/>
              <a:t>шов выполняется при монтаже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9698" name="Picture 2" descr="http://www.kornienko-ev.ru/files/pl_42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l="56432" t="6545" r="19903" b="84599"/>
          <a:stretch>
            <a:fillRect/>
          </a:stretch>
        </p:blipFill>
        <p:spPr bwMode="auto">
          <a:xfrm>
            <a:off x="1071538" y="1214422"/>
            <a:ext cx="6500858" cy="143769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715140" y="2071678"/>
            <a:ext cx="428628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6365360" y="2071678"/>
            <a:ext cx="699560" cy="10692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752856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dirty="0" smtClean="0"/>
              <a:t>1 - Шов выполняется при монтаже изделия  </a:t>
            </a:r>
          </a:p>
          <a:p>
            <a:pPr lvl="0">
              <a:buNone/>
            </a:pPr>
            <a:r>
              <a:rPr lang="ru-RU" dirty="0" smtClean="0"/>
              <a:t>2 -Шов выполнен по стандарту соответствующему ГОСТ </a:t>
            </a:r>
            <a:r>
              <a:rPr lang="ru-RU" dirty="0" smtClean="0">
                <a:latin typeface="+mj-lt"/>
              </a:rPr>
              <a:t>5264-80</a:t>
            </a:r>
          </a:p>
          <a:p>
            <a:pPr lvl="0">
              <a:buNone/>
            </a:pPr>
            <a:r>
              <a:rPr lang="ru-RU" dirty="0" smtClean="0"/>
              <a:t>3 -</a:t>
            </a:r>
            <a:r>
              <a:rPr lang="ru-RU" dirty="0" smtClean="0">
                <a:latin typeface="+mj-lt"/>
              </a:rPr>
              <a:t> Н1 </a:t>
            </a:r>
            <a:r>
              <a:rPr lang="ru-RU" dirty="0" smtClean="0"/>
              <a:t>- Соединение </a:t>
            </a:r>
            <a:r>
              <a:rPr lang="ru-RU" dirty="0" err="1" smtClean="0"/>
              <a:t>нахлёсточное</a:t>
            </a:r>
            <a:r>
              <a:rPr lang="ru-RU" dirty="0" smtClean="0"/>
              <a:t>, без скоса кромки, односторонний</a:t>
            </a:r>
          </a:p>
          <a:p>
            <a:pPr lvl="0">
              <a:buNone/>
            </a:pPr>
            <a:r>
              <a:rPr lang="ru-RU" dirty="0" smtClean="0"/>
              <a:t>4 - Катет  шва   5мм</a:t>
            </a:r>
          </a:p>
          <a:p>
            <a:pPr lvl="0">
              <a:buNone/>
            </a:pPr>
            <a:r>
              <a:rPr lang="ru-RU" dirty="0" smtClean="0"/>
              <a:t>5 - </a:t>
            </a:r>
            <a:r>
              <a:rPr lang="ru-RU" dirty="0" smtClean="0">
                <a:latin typeface="+mj-lt"/>
              </a:rPr>
              <a:t>50/100   50 </a:t>
            </a:r>
            <a:r>
              <a:rPr lang="ru-RU" dirty="0" smtClean="0"/>
              <a:t>-длина провариваемого участка; 100-шаг шва.</a:t>
            </a:r>
          </a:p>
          <a:p>
            <a:pPr lvl="0">
              <a:buNone/>
            </a:pPr>
            <a:r>
              <a:rPr lang="ru-RU" dirty="0" smtClean="0"/>
              <a:t>6 - Шов по незамкнутой линии</a:t>
            </a:r>
          </a:p>
          <a:p>
            <a:pPr lvl="0">
              <a:buNone/>
            </a:pPr>
            <a:r>
              <a:rPr lang="ru-RU" dirty="0" smtClean="0"/>
              <a:t>7 - Шов выполнен на оборотной стороне (т.к. обозначение шва располагается под линей полочки)</a:t>
            </a:r>
          </a:p>
          <a:p>
            <a:endParaRPr lang="ru-RU" dirty="0"/>
          </a:p>
        </p:txBody>
      </p:sp>
      <p:pic>
        <p:nvPicPr>
          <p:cNvPr id="8194" name="Picture 2" descr="http://alldrawings.ru/images/cherchenie/svarka/svarka7.png"/>
          <p:cNvPicPr>
            <a:picLocks noChangeAspect="1" noChangeArrowheads="1"/>
          </p:cNvPicPr>
          <p:nvPr/>
        </p:nvPicPr>
        <p:blipFill>
          <a:blip r:embed="rId2"/>
          <a:srcRect l="49888" t="3927" r="1916" b="76440"/>
          <a:stretch>
            <a:fillRect/>
          </a:stretch>
        </p:blipFill>
        <p:spPr bwMode="auto">
          <a:xfrm>
            <a:off x="1000100" y="642918"/>
            <a:ext cx="6786610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5643578"/>
            <a:ext cx="4329114" cy="75246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Пример выполнения практической работы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-1"/>
            <a:ext cx="4929190" cy="6896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5667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16"/>
            <a:ext cx="8229600" cy="6095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kornienko-ev.ru/files/pl_1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642918"/>
            <a:ext cx="5895975" cy="429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2525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http://www.vevivi.ru/best/images/servus/90/63/4676390.jpeg"/>
          <p:cNvPicPr>
            <a:picLocks noChangeAspect="1" noChangeArrowheads="1"/>
          </p:cNvPicPr>
          <p:nvPr/>
        </p:nvPicPr>
        <p:blipFill>
          <a:blip r:embed="rId2"/>
          <a:srcRect t="4761" r="67179" b="74604"/>
          <a:stretch>
            <a:fillRect/>
          </a:stretch>
        </p:blipFill>
        <p:spPr bwMode="auto">
          <a:xfrm>
            <a:off x="3929058" y="571480"/>
            <a:ext cx="4610624" cy="1962596"/>
          </a:xfrm>
          <a:prstGeom prst="rect">
            <a:avLst/>
          </a:prstGeom>
          <a:noFill/>
        </p:spPr>
      </p:pic>
      <p:pic>
        <p:nvPicPr>
          <p:cNvPr id="1032" name="Picture 8" descr="http://www.vevivi.ru/best/images/servus/90/63/4676390.jpeg"/>
          <p:cNvPicPr>
            <a:picLocks noChangeAspect="1" noChangeArrowheads="1"/>
          </p:cNvPicPr>
          <p:nvPr/>
        </p:nvPicPr>
        <p:blipFill>
          <a:blip r:embed="rId2"/>
          <a:srcRect l="3418" t="5048" r="52014" b="74759"/>
          <a:stretch>
            <a:fillRect/>
          </a:stretch>
        </p:blipFill>
        <p:spPr bwMode="auto">
          <a:xfrm>
            <a:off x="3071802" y="4214818"/>
            <a:ext cx="4424870" cy="1357322"/>
          </a:xfrm>
          <a:prstGeom prst="rect">
            <a:avLst/>
          </a:prstGeom>
          <a:noFill/>
        </p:spPr>
      </p:pic>
      <p:pic>
        <p:nvPicPr>
          <p:cNvPr id="1034" name="Picture 10" descr="http://www.kmzsibmash.ru/sites/default/files/styles/large/public/images/20132504002131.jpg?itok=LliiaXK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8604"/>
            <a:ext cx="3398131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43512"/>
            <a:ext cx="3900486" cy="11810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Пример выполнения практической работы</a:t>
            </a:r>
            <a:endParaRPr lang="ru-RU" dirty="0"/>
          </a:p>
        </p:txBody>
      </p:sp>
      <p:pic>
        <p:nvPicPr>
          <p:cNvPr id="5122" name="Picture 2" descr="http://rudocs.exdat.com/pars_docs/tw_refs/419/418759/418759_html_4ce7bfa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0"/>
            <a:ext cx="4857752" cy="685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535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Н-высота головки болта</a:t>
            </a:r>
          </a:p>
          <a:p>
            <a:pPr marL="0" indent="0">
              <a:buNone/>
            </a:pPr>
            <a:r>
              <a:rPr lang="en-US" dirty="0" smtClean="0"/>
              <a:t>L0-</a:t>
            </a:r>
            <a:r>
              <a:rPr lang="ru-RU" dirty="0" smtClean="0"/>
              <a:t>длина резьбы</a:t>
            </a:r>
          </a:p>
          <a:p>
            <a:pPr marL="0" indent="0">
              <a:buNone/>
            </a:pPr>
            <a:r>
              <a:rPr lang="en-US" dirty="0" smtClean="0"/>
              <a:t>L-</a:t>
            </a:r>
            <a:r>
              <a:rPr lang="ru-RU" dirty="0" smtClean="0"/>
              <a:t>длина стержня болта</a:t>
            </a:r>
          </a:p>
          <a:p>
            <a:pPr marL="0" indent="0">
              <a:buNone/>
            </a:pPr>
            <a:r>
              <a:rPr lang="en-US" dirty="0" smtClean="0"/>
              <a:t>D</a:t>
            </a:r>
            <a:r>
              <a:rPr lang="ru-RU" dirty="0" smtClean="0"/>
              <a:t>-диаметр стержня болта</a:t>
            </a:r>
          </a:p>
          <a:p>
            <a:pPr marL="0" indent="0">
              <a:buNone/>
            </a:pPr>
            <a:r>
              <a:rPr lang="en-US" dirty="0" smtClean="0"/>
              <a:t>S-</a:t>
            </a:r>
            <a:r>
              <a:rPr lang="ru-RU" dirty="0" smtClean="0"/>
              <a:t>размер под ключ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76" t="18584" b="16634"/>
          <a:stretch/>
        </p:blipFill>
        <p:spPr bwMode="auto">
          <a:xfrm>
            <a:off x="1405880" y="260648"/>
            <a:ext cx="6277784" cy="252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1006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3643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3.	Разъёмные соединения подразделяются на два вида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/>
              <a:t>разъёмные </a:t>
            </a:r>
            <a:r>
              <a:rPr lang="ru-RU" dirty="0" smtClean="0"/>
              <a:t>резьбовые</a:t>
            </a:r>
          </a:p>
          <a:p>
            <a:r>
              <a:rPr lang="ru-RU" dirty="0" smtClean="0"/>
              <a:t>разъёмные </a:t>
            </a:r>
            <a:r>
              <a:rPr lang="ru-RU" dirty="0"/>
              <a:t>не резьбовые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Какие соединения будут называться разъёмными резьбовыми?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i="1" dirty="0"/>
              <a:t>болтовое, шпилечное, винтовое соединение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4" descr="http://xreferat.ru/image/76/1307106506_4.jpg"/>
          <p:cNvPicPr>
            <a:picLocks noChangeAspect="1" noChangeArrowheads="1"/>
          </p:cNvPicPr>
          <p:nvPr/>
        </p:nvPicPr>
        <p:blipFill>
          <a:blip r:embed="rId2"/>
          <a:srcRect t="5000" b="7499"/>
          <a:stretch>
            <a:fillRect/>
          </a:stretch>
        </p:blipFill>
        <p:spPr bwMode="auto">
          <a:xfrm>
            <a:off x="1928794" y="4357670"/>
            <a:ext cx="5019675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9158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1035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4.	Какие соединения будут называться разъёмными не резьбовыми?  </a:t>
            </a:r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i="1" dirty="0" smtClean="0"/>
              <a:t>шпоночное, штифтовое, шплинтовое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pic>
        <p:nvPicPr>
          <p:cNvPr id="43010" name="Picture 2" descr="http://www.webrarium.ru/img/shtiftovoe-soedinenie.png"/>
          <p:cNvPicPr>
            <a:picLocks noChangeAspect="1" noChangeArrowheads="1"/>
          </p:cNvPicPr>
          <p:nvPr/>
        </p:nvPicPr>
        <p:blipFill>
          <a:blip r:embed="rId2"/>
          <a:srcRect l="64053" t="5422" r="10326" b="43976"/>
          <a:stretch>
            <a:fillRect/>
          </a:stretch>
        </p:blipFill>
        <p:spPr bwMode="auto">
          <a:xfrm>
            <a:off x="3357554" y="3766683"/>
            <a:ext cx="2428892" cy="3091317"/>
          </a:xfrm>
          <a:prstGeom prst="rect">
            <a:avLst/>
          </a:prstGeom>
          <a:noFill/>
        </p:spPr>
      </p:pic>
      <p:pic>
        <p:nvPicPr>
          <p:cNvPr id="43014" name="Picture 6" descr="http://www.snabteh.com/images/products/800px-CotterPins.svg.png"/>
          <p:cNvPicPr>
            <a:picLocks noChangeAspect="1" noChangeArrowheads="1"/>
          </p:cNvPicPr>
          <p:nvPr/>
        </p:nvPicPr>
        <p:blipFill>
          <a:blip r:embed="rId3"/>
          <a:srcRect t="9009" r="36666"/>
          <a:stretch>
            <a:fillRect/>
          </a:stretch>
        </p:blipFill>
        <p:spPr bwMode="auto">
          <a:xfrm>
            <a:off x="6000760" y="3643314"/>
            <a:ext cx="2714644" cy="2886074"/>
          </a:xfrm>
          <a:prstGeom prst="rect">
            <a:avLst/>
          </a:prstGeom>
          <a:noFill/>
        </p:spPr>
      </p:pic>
      <p:pic>
        <p:nvPicPr>
          <p:cNvPr id="43018" name="Picture 10" descr="http://avtokrann.ru/images/shponsoed.jpg"/>
          <p:cNvPicPr>
            <a:picLocks noChangeAspect="1" noChangeArrowheads="1"/>
          </p:cNvPicPr>
          <p:nvPr/>
        </p:nvPicPr>
        <p:blipFill>
          <a:blip r:embed="rId4"/>
          <a:srcRect l="43389" b="56464"/>
          <a:stretch>
            <a:fillRect/>
          </a:stretch>
        </p:blipFill>
        <p:spPr bwMode="auto">
          <a:xfrm>
            <a:off x="162984" y="3929066"/>
            <a:ext cx="2936066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07167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Неразъемные соединения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7524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вы понимаете определение - неразъёмное соединение и какие соединения мы можем отнести к неразъёмным?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http://www.instrum-s.ru/files/catalog/cms_rus/IMG_00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605647"/>
            <a:ext cx="3000396" cy="225235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364333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Неразъемными</a:t>
            </a:r>
            <a:r>
              <a:rPr lang="ru-RU" dirty="0" smtClean="0"/>
              <a:t> называют соединения, разъединение которых невозможно без разрушения соединяемых деталей или соединяющего материала.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К ним относятся соединения </a:t>
            </a:r>
          </a:p>
          <a:p>
            <a:pPr>
              <a:buNone/>
            </a:pPr>
            <a:r>
              <a:rPr lang="ru-RU" dirty="0" smtClean="0"/>
              <a:t>сварные, </a:t>
            </a:r>
          </a:p>
          <a:p>
            <a:pPr>
              <a:buNone/>
            </a:pPr>
            <a:r>
              <a:rPr lang="ru-RU" dirty="0" smtClean="0"/>
              <a:t>заклепочные, </a:t>
            </a:r>
          </a:p>
          <a:p>
            <a:pPr>
              <a:buNone/>
            </a:pPr>
            <a:r>
              <a:rPr lang="ru-RU" dirty="0" smtClean="0"/>
              <a:t>паяные, </a:t>
            </a:r>
          </a:p>
          <a:p>
            <a:pPr>
              <a:buNone/>
            </a:pPr>
            <a:r>
              <a:rPr lang="ru-RU" dirty="0" smtClean="0"/>
              <a:t>клеевые, </a:t>
            </a:r>
          </a:p>
          <a:p>
            <a:pPr>
              <a:buNone/>
            </a:pPr>
            <a:r>
              <a:rPr lang="ru-RU" dirty="0" smtClean="0"/>
              <a:t>сшивные.</a:t>
            </a:r>
            <a:endParaRPr lang="ru-RU" dirty="0"/>
          </a:p>
        </p:txBody>
      </p:sp>
      <p:pic>
        <p:nvPicPr>
          <p:cNvPr id="4" name="Picture 4" descr="http://veone.ru/media/uploads/filebrowser/svarka_splav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071678"/>
            <a:ext cx="3000366" cy="2446965"/>
          </a:xfrm>
          <a:prstGeom prst="rect">
            <a:avLst/>
          </a:prstGeom>
          <a:noFill/>
        </p:spPr>
      </p:pic>
      <p:pic>
        <p:nvPicPr>
          <p:cNvPr id="12290" name="Picture 2" descr="http://rimoyt.com/images/detali-mashin/zaklepochnoe-soedineni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786058"/>
            <a:ext cx="2542053" cy="1909766"/>
          </a:xfrm>
          <a:prstGeom prst="rect">
            <a:avLst/>
          </a:prstGeom>
          <a:noFill/>
        </p:spPr>
      </p:pic>
      <p:pic>
        <p:nvPicPr>
          <p:cNvPr id="12292" name="Picture 4" descr="http://www.home-dzine.co.za/2012/apr/318.jpg"/>
          <p:cNvPicPr>
            <a:picLocks noChangeAspect="1" noChangeArrowheads="1"/>
          </p:cNvPicPr>
          <p:nvPr/>
        </p:nvPicPr>
        <p:blipFill>
          <a:blip r:embed="rId5"/>
          <a:srcRect r="12999"/>
          <a:stretch>
            <a:fillRect/>
          </a:stretch>
        </p:blipFill>
        <p:spPr bwMode="auto">
          <a:xfrm>
            <a:off x="6143636" y="4714884"/>
            <a:ext cx="2500330" cy="1885293"/>
          </a:xfrm>
          <a:prstGeom prst="rect">
            <a:avLst/>
          </a:prstGeom>
          <a:noFill/>
        </p:spPr>
      </p:pic>
      <p:pic>
        <p:nvPicPr>
          <p:cNvPr id="12294" name="Picture 6" descr="http://www.toyhobby.spb.ru/uploaded/28141.jpg"/>
          <p:cNvPicPr>
            <a:picLocks noChangeAspect="1" noChangeArrowheads="1"/>
          </p:cNvPicPr>
          <p:nvPr/>
        </p:nvPicPr>
        <p:blipFill>
          <a:blip r:embed="rId6"/>
          <a:srcRect l="24848" r="18678"/>
          <a:stretch>
            <a:fillRect/>
          </a:stretch>
        </p:blipFill>
        <p:spPr bwMode="auto">
          <a:xfrm>
            <a:off x="3857620" y="4643446"/>
            <a:ext cx="2007465" cy="207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1104</TotalTime>
  <Words>416</Words>
  <Application>Microsoft Office PowerPoint</Application>
  <PresentationFormat>Экран (4:3)</PresentationFormat>
  <Paragraphs>103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Тема занятия:  Изображения сварных соединений</vt:lpstr>
      <vt:lpstr>Слайд 2</vt:lpstr>
      <vt:lpstr>Слайд 3</vt:lpstr>
      <vt:lpstr>Слайд 4</vt:lpstr>
      <vt:lpstr>Слайд 5</vt:lpstr>
      <vt:lpstr>Слайд 6</vt:lpstr>
      <vt:lpstr>Неразъемные соединения</vt:lpstr>
      <vt:lpstr>Слайд 8</vt:lpstr>
      <vt:lpstr>Слайд 9</vt:lpstr>
      <vt:lpstr>Слайд 10</vt:lpstr>
      <vt:lpstr>Классификация сварных швов</vt:lpstr>
      <vt:lpstr>Слайд 12</vt:lpstr>
      <vt:lpstr>Слайд 13</vt:lpstr>
      <vt:lpstr>Слайд 14</vt:lpstr>
      <vt:lpstr>Слайд 15</vt:lpstr>
      <vt:lpstr>Слайд 16</vt:lpstr>
      <vt:lpstr>Изображение сварных соединений на чертеже</vt:lpstr>
      <vt:lpstr>Слайд 18</vt:lpstr>
      <vt:lpstr>Слайд 19</vt:lpstr>
      <vt:lpstr>Слайд 20</vt:lpstr>
      <vt:lpstr>Слайд 21</vt:lpstr>
      <vt:lpstr>Слайд 22</vt:lpstr>
      <vt:lpstr>Закрепление материала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Изображения сварных соединений</dc:title>
  <cp:lastModifiedBy>Игушева МА</cp:lastModifiedBy>
  <cp:revision>107</cp:revision>
  <dcterms:modified xsi:type="dcterms:W3CDTF">2016-05-04T11:00:50Z</dcterms:modified>
</cp:coreProperties>
</file>