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8" r:id="rId2"/>
    <p:sldId id="269" r:id="rId3"/>
    <p:sldId id="256" r:id="rId4"/>
    <p:sldId id="261" r:id="rId5"/>
    <p:sldId id="262" r:id="rId6"/>
    <p:sldId id="263" r:id="rId7"/>
    <p:sldId id="264" r:id="rId8"/>
    <p:sldId id="259" r:id="rId9"/>
    <p:sldId id="265" r:id="rId10"/>
    <p:sldId id="260" r:id="rId11"/>
    <p:sldId id="266" r:id="rId12"/>
    <p:sldId id="258" r:id="rId13"/>
    <p:sldId id="267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4A945-C436-4EA1-A42A-C154CBD68DFB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1FF2-950E-41A6-866A-AE185FD2F4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4A945-C436-4EA1-A42A-C154CBD68DFB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1FF2-950E-41A6-866A-AE185FD2F4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4A945-C436-4EA1-A42A-C154CBD68DFB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1FF2-950E-41A6-866A-AE185FD2F4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4A945-C436-4EA1-A42A-C154CBD68DFB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1FF2-950E-41A6-866A-AE185FD2F4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4A945-C436-4EA1-A42A-C154CBD68DFB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1FF2-950E-41A6-866A-AE185FD2F4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4A945-C436-4EA1-A42A-C154CBD68DFB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1FF2-950E-41A6-866A-AE185FD2F4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4A945-C436-4EA1-A42A-C154CBD68DFB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1FF2-950E-41A6-866A-AE185FD2F4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4A945-C436-4EA1-A42A-C154CBD68DFB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1FF2-950E-41A6-866A-AE185FD2F4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4A945-C436-4EA1-A42A-C154CBD68DFB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1FF2-950E-41A6-866A-AE185FD2F4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4A945-C436-4EA1-A42A-C154CBD68DFB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1FF2-950E-41A6-866A-AE185FD2F4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4A945-C436-4EA1-A42A-C154CBD68DFB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1FF2-950E-41A6-866A-AE185FD2F4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4A945-C436-4EA1-A42A-C154CBD68DFB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71FF2-950E-41A6-866A-AE185FD2F4B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записка.t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0"/>
            <a:ext cx="4819317" cy="67866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6575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Карточка №3.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7239000" cy="531275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 Исправьте ошибки, связанные с неправильным образованием форм глаголов.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1) Мой сосед </a:t>
            </a:r>
            <a:r>
              <a:rPr lang="ru-RU" dirty="0" err="1" smtClean="0"/>
              <a:t>броется</a:t>
            </a:r>
            <a:r>
              <a:rPr lang="ru-RU" dirty="0" smtClean="0"/>
              <a:t> электрической бритвой. </a:t>
            </a:r>
          </a:p>
          <a:p>
            <a:pPr>
              <a:buNone/>
            </a:pPr>
            <a:r>
              <a:rPr lang="ru-RU" dirty="0" smtClean="0"/>
              <a:t>2) Сосед </a:t>
            </a:r>
            <a:r>
              <a:rPr lang="ru-RU" dirty="0" err="1" smtClean="0"/>
              <a:t>жгёт</a:t>
            </a:r>
            <a:r>
              <a:rPr lang="ru-RU" dirty="0" smtClean="0"/>
              <a:t> костёр уже второй день. </a:t>
            </a:r>
          </a:p>
          <a:p>
            <a:pPr>
              <a:buNone/>
            </a:pPr>
            <a:r>
              <a:rPr lang="ru-RU" dirty="0" smtClean="0"/>
              <a:t>3) Ты не </a:t>
            </a:r>
            <a:r>
              <a:rPr lang="ru-RU" dirty="0" err="1" smtClean="0"/>
              <a:t>берегёшь</a:t>
            </a:r>
            <a:r>
              <a:rPr lang="ru-RU" dirty="0" smtClean="0"/>
              <a:t> себя</a:t>
            </a:r>
            <a:r>
              <a:rPr lang="ru-RU" i="1" dirty="0" smtClean="0"/>
              <a:t>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4) Мы </a:t>
            </a:r>
            <a:r>
              <a:rPr lang="ru-RU" dirty="0" err="1" smtClean="0"/>
              <a:t>стригёмся</a:t>
            </a:r>
            <a:r>
              <a:rPr lang="ru-RU" dirty="0" smtClean="0"/>
              <a:t> в парикмахерской. </a:t>
            </a:r>
          </a:p>
          <a:p>
            <a:pPr>
              <a:buNone/>
            </a:pPr>
            <a:r>
              <a:rPr lang="ru-RU" dirty="0" smtClean="0"/>
              <a:t>5) Мой знакомый </a:t>
            </a:r>
            <a:r>
              <a:rPr lang="ru-RU" dirty="0" err="1" smtClean="0"/>
              <a:t>ложит</a:t>
            </a:r>
            <a:r>
              <a:rPr lang="ru-RU" dirty="0" smtClean="0"/>
              <a:t> свою сумку куда попало. </a:t>
            </a:r>
          </a:p>
          <a:p>
            <a:pPr>
              <a:buNone/>
            </a:pPr>
            <a:r>
              <a:rPr lang="ru-RU" dirty="0" smtClean="0"/>
              <a:t>6) Они давно не </a:t>
            </a:r>
            <a:r>
              <a:rPr lang="ru-RU" dirty="0" err="1" smtClean="0"/>
              <a:t>плотят</a:t>
            </a:r>
            <a:r>
              <a:rPr lang="ru-RU" dirty="0" smtClean="0"/>
              <a:t> за свет и газ. </a:t>
            </a:r>
          </a:p>
          <a:p>
            <a:pPr>
              <a:buNone/>
            </a:pPr>
            <a:r>
              <a:rPr lang="ru-RU" dirty="0" smtClean="0"/>
              <a:t>7) Вы </a:t>
            </a:r>
            <a:r>
              <a:rPr lang="ru-RU" dirty="0" err="1" smtClean="0"/>
              <a:t>хочете</a:t>
            </a:r>
            <a:r>
              <a:rPr lang="ru-RU" dirty="0" smtClean="0"/>
              <a:t> спать? Так </a:t>
            </a:r>
            <a:r>
              <a:rPr lang="ru-RU" dirty="0" err="1" smtClean="0"/>
              <a:t>ляжьте</a:t>
            </a:r>
            <a:r>
              <a:rPr lang="ru-RU" dirty="0" smtClean="0"/>
              <a:t>! </a:t>
            </a:r>
          </a:p>
          <a:p>
            <a:pPr>
              <a:buNone/>
            </a:pPr>
            <a:r>
              <a:rPr lang="ru-RU" i="1" dirty="0" smtClean="0"/>
              <a:t>- В каком наклонении стоит последний глагол?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7239000" cy="208823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Составьте словосочетания,</a:t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употребив глаголы,  со следующими словами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7239000" cy="4178864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3200" dirty="0" smtClean="0"/>
              <a:t>Движение, закон, механизм, машина, инструмент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Графический диктант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42983"/>
          <a:ext cx="7615262" cy="5277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302"/>
                <a:gridCol w="3181675"/>
                <a:gridCol w="3619285"/>
              </a:tblGrid>
              <a:tr h="405962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</a:t>
                      </a:r>
                      <a:r>
                        <a:rPr lang="en-US" baseline="0" dirty="0" smtClean="0"/>
                        <a:t> </a:t>
                      </a:r>
                      <a:r>
                        <a:rPr lang="ru-RU" baseline="0" dirty="0" smtClean="0"/>
                        <a:t> спряжение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II </a:t>
                      </a:r>
                      <a:r>
                        <a:rPr lang="ru-RU" dirty="0" smtClean="0"/>
                        <a:t> спряжение</a:t>
                      </a:r>
                      <a:endParaRPr lang="ru-RU" dirty="0"/>
                    </a:p>
                  </a:txBody>
                  <a:tcPr/>
                </a:tc>
              </a:tr>
              <a:tr h="507452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+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507452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+</a:t>
                      </a:r>
                      <a:endParaRPr lang="ru-RU" sz="2000" dirty="0"/>
                    </a:p>
                  </a:txBody>
                  <a:tcPr/>
                </a:tc>
              </a:tr>
              <a:tr h="507452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+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</a:tr>
              <a:tr h="507452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+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</a:tr>
              <a:tr h="507452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+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</a:tr>
              <a:tr h="507452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+</a:t>
                      </a:r>
                      <a:endParaRPr lang="ru-RU" sz="2000" dirty="0"/>
                    </a:p>
                  </a:txBody>
                  <a:tcPr/>
                </a:tc>
              </a:tr>
              <a:tr h="507452"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+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</a:tr>
              <a:tr h="439792"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+</a:t>
                      </a:r>
                      <a:endParaRPr lang="ru-RU" sz="2000" dirty="0"/>
                    </a:p>
                  </a:txBody>
                  <a:tcPr/>
                </a:tc>
              </a:tr>
              <a:tr h="439792"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+</a:t>
                      </a:r>
                      <a:endParaRPr lang="ru-RU" sz="2000" dirty="0"/>
                    </a:p>
                  </a:txBody>
                  <a:tcPr/>
                </a:tc>
              </a:tr>
              <a:tr h="439792"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+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Инструменты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C:\Users\Пользователь\Desktop\1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772816"/>
            <a:ext cx="5616624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17351" y="2636912"/>
            <a:ext cx="61093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СПАСИБО ЗА УРОК !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записка2.t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0"/>
            <a:ext cx="5643602" cy="70657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428604"/>
            <a:ext cx="6786610" cy="200026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Глагол. Правописание личных окончаний глагола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86050" y="3539864"/>
            <a:ext cx="6357950" cy="2960970"/>
          </a:xfrm>
        </p:spPr>
        <p:txBody>
          <a:bodyPr>
            <a:normAutofit fontScale="92500" lnSpcReduction="20000"/>
          </a:bodyPr>
          <a:lstStyle/>
          <a:p>
            <a:r>
              <a:rPr lang="ru-RU" i="1" dirty="0" smtClean="0"/>
              <a:t>«Глагол – самая огнепышущая,                                                   самая живая часть речи. В глаголе струится самая алая, самая свежая, артериальная кровь языка. Да ведь и назначение глагола – выражать само действие!» </a:t>
            </a:r>
            <a:endParaRPr lang="ru-RU" dirty="0" smtClean="0"/>
          </a:p>
          <a:p>
            <a:r>
              <a:rPr lang="ru-RU" i="1" dirty="0" smtClean="0"/>
              <a:t>А. Югов</a:t>
            </a:r>
            <a:endParaRPr lang="ru-RU" dirty="0" smtClean="0"/>
          </a:p>
          <a:p>
            <a:pPr algn="l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48720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Карточка №1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Спишите глаголы, поставьте ударение.</a:t>
            </a:r>
          </a:p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dirty="0" smtClean="0"/>
              <a:t>        Звонить, баловать, премировать, создала, положил, повторит, поняла, прибыл,  руководит.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94872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Глаголы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БЕЖАТЬ</a:t>
            </a:r>
          </a:p>
          <a:p>
            <a:pPr>
              <a:buNone/>
            </a:pPr>
            <a:r>
              <a:rPr lang="ru-RU" dirty="0" smtClean="0"/>
              <a:t>ХОТЕТЬ </a:t>
            </a:r>
          </a:p>
          <a:p>
            <a:pPr>
              <a:buNone/>
            </a:pPr>
            <a:r>
              <a:rPr lang="ru-RU" dirty="0" smtClean="0"/>
              <a:t>ЧТИТЬ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ДАТЬ</a:t>
            </a:r>
          </a:p>
          <a:p>
            <a:pPr>
              <a:buNone/>
            </a:pPr>
            <a:r>
              <a:rPr lang="ru-RU" dirty="0" smtClean="0"/>
              <a:t>ЕСТЬ</a:t>
            </a:r>
            <a:endParaRPr lang="ru-RU" dirty="0"/>
          </a:p>
        </p:txBody>
      </p:sp>
      <p:pic>
        <p:nvPicPr>
          <p:cNvPr id="1026" name="Picture 2" descr="C:\Program Files\Microsoft Office\MEDIA\CAGCAT10\j0149481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284984"/>
            <a:ext cx="2144162" cy="2178867"/>
          </a:xfrm>
          <a:prstGeom prst="rect">
            <a:avLst/>
          </a:prstGeom>
          <a:noFill/>
        </p:spPr>
      </p:pic>
      <p:pic>
        <p:nvPicPr>
          <p:cNvPr id="1028" name="Picture 4" descr="C:\Users\Пользователь\AppData\Local\Microsoft\Windows\Temporary Internet Files\Content.IE5\YFJ84LQ9\mlp__derpy__s_muffin_by_maxmontezuma-d5ri9xi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90838" y="3251462"/>
            <a:ext cx="2557426" cy="21937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7242048" cy="2808312"/>
          </a:xfrm>
        </p:spPr>
        <p:txBody>
          <a:bodyPr>
            <a:normAutofit/>
          </a:bodyPr>
          <a:lstStyle/>
          <a:p>
            <a:pPr algn="ctr"/>
            <a:r>
              <a:rPr lang="ru-RU" sz="9600" dirty="0" smtClean="0"/>
              <a:t>МЕХАНИКА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Распределите глаголы в два столбика по спряжениям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i="1" dirty="0" smtClean="0"/>
              <a:t>    сказать , шептать , ехать , плавать , слушать , слышать , свежеть ,чернеть , болеть , смотреть, видеть , терпеть, колоть, бороться. </a:t>
            </a:r>
            <a:endParaRPr lang="ru-RU" sz="2800" dirty="0" smtClean="0"/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Карточка №2.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 Прочитайте  текст. Обратите внимание на правописание глаголов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"Как </a:t>
            </a:r>
            <a:r>
              <a:rPr lang="ru-RU" dirty="0" err="1" smtClean="0"/>
              <a:t>сбереч</a:t>
            </a:r>
            <a:r>
              <a:rPr lang="ru-RU" dirty="0" smtClean="0"/>
              <a:t>… в памяти прошлое? Как </a:t>
            </a:r>
            <a:r>
              <a:rPr lang="ru-RU" dirty="0" err="1" smtClean="0"/>
              <a:t>разжеч</a:t>
            </a:r>
            <a:r>
              <a:rPr lang="ru-RU" dirty="0" smtClean="0"/>
              <a:t>.. костер воспоминаний? С помощью чего его поддерживать? Как </a:t>
            </a:r>
            <a:r>
              <a:rPr lang="ru-RU" dirty="0" err="1" smtClean="0"/>
              <a:t>помоч</a:t>
            </a:r>
            <a:r>
              <a:rPr lang="ru-RU" dirty="0" smtClean="0"/>
              <a:t>… самому себе, какого помощника </a:t>
            </a:r>
            <a:r>
              <a:rPr lang="ru-RU" dirty="0" err="1" smtClean="0"/>
              <a:t>привлеч</a:t>
            </a:r>
            <a:r>
              <a:rPr lang="ru-RU" dirty="0" smtClean="0"/>
              <a:t>…?</a:t>
            </a:r>
            <a:br>
              <a:rPr lang="ru-RU" dirty="0" smtClean="0"/>
            </a:br>
            <a:r>
              <a:rPr lang="ru-RU" dirty="0" smtClean="0"/>
              <a:t>      Дневник. Завести дневник событий. Он будет </a:t>
            </a:r>
            <a:r>
              <a:rPr lang="ru-RU" dirty="0" err="1" smtClean="0"/>
              <a:t>стереч</a:t>
            </a:r>
            <a:r>
              <a:rPr lang="ru-RU" dirty="0" smtClean="0"/>
              <a:t>… ускользающее прошлое, не даст тебе </a:t>
            </a:r>
            <a:r>
              <a:rPr lang="ru-RU" dirty="0" err="1" smtClean="0"/>
              <a:t>отвлеч</a:t>
            </a:r>
            <a:r>
              <a:rPr lang="ru-RU" dirty="0" smtClean="0"/>
              <a:t>…</a:t>
            </a:r>
            <a:r>
              <a:rPr lang="ru-RU" dirty="0" err="1" smtClean="0"/>
              <a:t>ся</a:t>
            </a:r>
            <a:r>
              <a:rPr lang="ru-RU" dirty="0" smtClean="0"/>
              <a:t> и забыть, что было вчера. Благодаря дневнику ты </a:t>
            </a:r>
            <a:r>
              <a:rPr lang="ru-RU" dirty="0" err="1" smtClean="0"/>
              <a:t>сумееш</a:t>
            </a:r>
            <a:r>
              <a:rPr lang="ru-RU" dirty="0" smtClean="0"/>
              <a:t>… в любой момент безбоязненно </a:t>
            </a:r>
            <a:r>
              <a:rPr lang="ru-RU" dirty="0" err="1" smtClean="0"/>
              <a:t>пересеч</a:t>
            </a:r>
            <a:r>
              <a:rPr lang="ru-RU" dirty="0" smtClean="0"/>
              <a:t>… океан своих мыслей и чувств".</a:t>
            </a:r>
          </a:p>
          <a:p>
            <a:pPr>
              <a:buNone/>
            </a:pPr>
            <a:r>
              <a:rPr lang="ru-RU" dirty="0" smtClean="0"/>
              <a:t>      </a:t>
            </a:r>
          </a:p>
          <a:p>
            <a:pPr>
              <a:buNone/>
            </a:pPr>
            <a:r>
              <a:rPr lang="ru-RU" dirty="0" smtClean="0"/>
              <a:t> Вопросы и задания к тексту: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1. Что такое инфинитив?</a:t>
            </a:r>
            <a:br>
              <a:rPr lang="ru-RU" dirty="0" smtClean="0"/>
            </a:br>
            <a:r>
              <a:rPr lang="ru-RU" dirty="0" smtClean="0"/>
              <a:t>2. Найти в тексте глаголы в инфинитиве.</a:t>
            </a:r>
            <a:br>
              <a:rPr lang="ru-RU" dirty="0" smtClean="0"/>
            </a:br>
            <a:r>
              <a:rPr lang="ru-RU" dirty="0" smtClean="0"/>
              <a:t>3. Вспомнить, как пишутся глаголы в инфинитиве с основой на шипящую? </a:t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73269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Проверьте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i="1" dirty="0" smtClean="0"/>
              <a:t>сказать(1) </a:t>
            </a:r>
          </a:p>
          <a:p>
            <a:pPr>
              <a:buNone/>
            </a:pPr>
            <a:r>
              <a:rPr lang="ru-RU" i="1" dirty="0" smtClean="0"/>
              <a:t>шептать(1) </a:t>
            </a:r>
          </a:p>
          <a:p>
            <a:pPr>
              <a:buNone/>
            </a:pPr>
            <a:r>
              <a:rPr lang="ru-RU" i="1" dirty="0" smtClean="0"/>
              <a:t>ехать(1) </a:t>
            </a:r>
          </a:p>
          <a:p>
            <a:pPr>
              <a:buNone/>
            </a:pPr>
            <a:r>
              <a:rPr lang="ru-RU" i="1" dirty="0" smtClean="0"/>
              <a:t>плавать(1) </a:t>
            </a:r>
          </a:p>
          <a:p>
            <a:pPr>
              <a:buNone/>
            </a:pPr>
            <a:r>
              <a:rPr lang="ru-RU" i="1" dirty="0" smtClean="0"/>
              <a:t>слушать(1)</a:t>
            </a:r>
          </a:p>
          <a:p>
            <a:pPr>
              <a:buNone/>
            </a:pPr>
            <a:r>
              <a:rPr lang="ru-RU" i="1" dirty="0" smtClean="0"/>
              <a:t>свежеть(1) </a:t>
            </a:r>
          </a:p>
          <a:p>
            <a:pPr>
              <a:buNone/>
            </a:pPr>
            <a:r>
              <a:rPr lang="ru-RU" i="1" dirty="0" smtClean="0"/>
              <a:t>чернеть(1) </a:t>
            </a:r>
          </a:p>
          <a:p>
            <a:pPr>
              <a:buNone/>
            </a:pPr>
            <a:r>
              <a:rPr lang="ru-RU" i="1" dirty="0" smtClean="0"/>
              <a:t>болеть(1) </a:t>
            </a:r>
          </a:p>
          <a:p>
            <a:pPr>
              <a:buNone/>
            </a:pPr>
            <a:r>
              <a:rPr lang="ru-RU" i="1" dirty="0" smtClean="0"/>
              <a:t>терпеть(1) </a:t>
            </a:r>
          </a:p>
          <a:p>
            <a:pPr>
              <a:buNone/>
            </a:pPr>
            <a:r>
              <a:rPr lang="ru-RU" i="1" dirty="0" smtClean="0"/>
              <a:t>колоть(1) </a:t>
            </a:r>
          </a:p>
          <a:p>
            <a:pPr>
              <a:buNone/>
            </a:pPr>
            <a:r>
              <a:rPr lang="ru-RU" i="1" dirty="0" smtClean="0"/>
              <a:t>бороться (1)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1"/>
            <a:ext cx="3520440" cy="233285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i="1" dirty="0" smtClean="0"/>
              <a:t>слышать(2) </a:t>
            </a:r>
          </a:p>
          <a:p>
            <a:pPr>
              <a:buNone/>
            </a:pPr>
            <a:r>
              <a:rPr lang="ru-RU" i="1" dirty="0" smtClean="0"/>
              <a:t>смотреть(2)</a:t>
            </a:r>
          </a:p>
          <a:p>
            <a:pPr>
              <a:buNone/>
            </a:pPr>
            <a:r>
              <a:rPr lang="ru-RU" i="1" dirty="0" smtClean="0"/>
              <a:t>видеть (2)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</TotalTime>
  <Words>280</Words>
  <Application>Microsoft Office PowerPoint</Application>
  <PresentationFormat>Экран (4:3)</PresentationFormat>
  <Paragraphs>77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Глагол. Правописание личных окончаний глагола</vt:lpstr>
      <vt:lpstr>Карточка №1</vt:lpstr>
      <vt:lpstr>Глаголы</vt:lpstr>
      <vt:lpstr>МЕХАНИКА</vt:lpstr>
      <vt:lpstr>Распределите глаголы в два столбика по спряжениям</vt:lpstr>
      <vt:lpstr>Карточка №2.</vt:lpstr>
      <vt:lpstr>Проверьте</vt:lpstr>
      <vt:lpstr>Карточка №3.</vt:lpstr>
      <vt:lpstr>Составьте словосочетания, употребив глаголы,  со следующими словами</vt:lpstr>
      <vt:lpstr>Графический диктант</vt:lpstr>
      <vt:lpstr>Инструменты</vt:lpstr>
      <vt:lpstr>Слайд 14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Глагол. Правописание личных окончаний глагола</dc:title>
  <dc:creator>USER</dc:creator>
  <cp:lastModifiedBy>RomanovaEV</cp:lastModifiedBy>
  <cp:revision>22</cp:revision>
  <dcterms:created xsi:type="dcterms:W3CDTF">2011-02-15T18:10:23Z</dcterms:created>
  <dcterms:modified xsi:type="dcterms:W3CDTF">2015-10-20T04:35:10Z</dcterms:modified>
</cp:coreProperties>
</file>