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64" r:id="rId4"/>
    <p:sldId id="265" r:id="rId5"/>
    <p:sldId id="266" r:id="rId6"/>
    <p:sldId id="267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9" r:id="rId17"/>
    <p:sldId id="260" r:id="rId18"/>
    <p:sldId id="262" r:id="rId19"/>
    <p:sldId id="261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Тема: «…………………………………………………..»</a:t>
            </a:r>
          </a:p>
          <a:p>
            <a:r>
              <a:rPr lang="ru-RU" dirty="0" smtClean="0"/>
              <a:t>Цели урока: а)   образовательная……………………………………;</a:t>
            </a:r>
          </a:p>
          <a:p>
            <a:r>
              <a:rPr lang="ru-RU" dirty="0" smtClean="0"/>
              <a:t>б) развивающая ……………………………………;</a:t>
            </a:r>
          </a:p>
          <a:p>
            <a:r>
              <a:rPr lang="ru-RU" dirty="0" smtClean="0"/>
              <a:t>в) воспитательная………………………………….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8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5" t="20675" r="20481" b="8282"/>
          <a:stretch/>
        </p:blipFill>
        <p:spPr bwMode="auto">
          <a:xfrm>
            <a:off x="54912" y="3408"/>
            <a:ext cx="9089088" cy="66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28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t="21458" r="20653" b="20625"/>
          <a:stretch/>
        </p:blipFill>
        <p:spPr bwMode="auto">
          <a:xfrm>
            <a:off x="25896" y="260648"/>
            <a:ext cx="90476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033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21603" r="20569" b="25063"/>
          <a:stretch/>
        </p:blipFill>
        <p:spPr bwMode="auto">
          <a:xfrm>
            <a:off x="0" y="764704"/>
            <a:ext cx="9144000" cy="48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3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21051" r="20399" b="7908"/>
          <a:stretch/>
        </p:blipFill>
        <p:spPr bwMode="auto">
          <a:xfrm>
            <a:off x="-33184" y="188639"/>
            <a:ext cx="8997672" cy="612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46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9933" r="20537" b="7983"/>
          <a:stretch/>
        </p:blipFill>
        <p:spPr bwMode="auto">
          <a:xfrm>
            <a:off x="0" y="0"/>
            <a:ext cx="9111640" cy="63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0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20292" r="21140" b="54708"/>
          <a:stretch/>
        </p:blipFill>
        <p:spPr bwMode="auto">
          <a:xfrm>
            <a:off x="-1" y="1916832"/>
            <a:ext cx="920802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997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2400" cy="4896544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Разновидностью объяснительных записок </a:t>
            </a:r>
            <a:r>
              <a:rPr lang="ru-RU" dirty="0">
                <a:solidFill>
                  <a:schemeClr val="tx1"/>
                </a:solidFill>
              </a:rPr>
              <a:t>являются документы, составляемые работниками организации по указанию прямых или вышестоящих руководителей по отношениям, возникающим в процессе производственной и трудовой деятельности. Такие документы составляют при возникновении нештатных ситуаций, нарушениях </a:t>
            </a:r>
            <a:r>
              <a:rPr lang="ru-RU" dirty="0" smtClean="0">
                <a:solidFill>
                  <a:schemeClr val="tx1"/>
                </a:solidFill>
              </a:rPr>
              <a:t>трудовой</a:t>
            </a:r>
            <a:r>
              <a:rPr lang="ru-RU" dirty="0">
                <a:solidFill>
                  <a:schemeClr val="tx1"/>
                </a:solidFill>
              </a:rPr>
              <a:t> и производственной дисциплины, </a:t>
            </a:r>
            <a:r>
              <a:rPr lang="ru-RU" dirty="0" smtClean="0">
                <a:solidFill>
                  <a:schemeClr val="tx1"/>
                </a:solidFill>
              </a:rPr>
              <a:t>дисциплинарных нарушениях, проступках и др.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таких </a:t>
            </a:r>
            <a:r>
              <a:rPr lang="ru-RU" dirty="0" smtClean="0">
                <a:solidFill>
                  <a:schemeClr val="tx1"/>
                </a:solidFill>
              </a:rPr>
              <a:t>ситуациях работодатель обязан затребовать от работника объяснительную </a:t>
            </a:r>
            <a:r>
              <a:rPr lang="ru-RU" dirty="0">
                <a:solidFill>
                  <a:schemeClr val="tx1"/>
                </a:solidFill>
              </a:rPr>
              <a:t>записку (ст. 193 ТК РФ) , которая рассматривается трудовым законодательством как форма самозащиты 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32769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>
                <a:solidFill>
                  <a:schemeClr val="tx1"/>
                </a:solidFill>
                <a:effectLst/>
              </a:rPr>
              <a:t>Пример оформления объяснительной записки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47919" cy="4248472"/>
          </a:xfrm>
        </p:spPr>
      </p:pic>
    </p:spTree>
    <p:extLst>
      <p:ext uri="{BB962C8B-B14F-4D97-AF65-F5344CB8AC3E}">
        <p14:creationId xmlns:p14="http://schemas.microsoft.com/office/powerpoint/2010/main" val="3799982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72400" cy="561662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Объяснительная записка </a:t>
            </a:r>
            <a:r>
              <a:rPr lang="ru-RU" dirty="0">
                <a:solidFill>
                  <a:schemeClr val="tx1"/>
                </a:solidFill>
              </a:rPr>
              <a:t>такого рода обычно пишется от руки, адресуется руководителю, который ее потребовал. Датой объяснительной записки будет дата ее составления.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Оформление </a:t>
            </a:r>
            <a:r>
              <a:rPr lang="ru-RU" dirty="0">
                <a:solidFill>
                  <a:schemeClr val="tx1"/>
                </a:solidFill>
              </a:rPr>
              <a:t>даты в объяснительной записке крайне важно </a:t>
            </a:r>
            <a:r>
              <a:rPr lang="ru-RU" dirty="0" smtClean="0">
                <a:solidFill>
                  <a:schemeClr val="tx1"/>
                </a:solidFill>
              </a:rPr>
              <a:t>- дисциплинарное </a:t>
            </a:r>
            <a:r>
              <a:rPr lang="ru-RU" dirty="0">
                <a:solidFill>
                  <a:schemeClr val="tx1"/>
                </a:solidFill>
              </a:rPr>
              <a:t>взыскание </a:t>
            </a:r>
            <a:r>
              <a:rPr lang="ru-RU" dirty="0" smtClean="0">
                <a:solidFill>
                  <a:schemeClr val="tx1"/>
                </a:solidFill>
              </a:rPr>
              <a:t>может применяться </a:t>
            </a:r>
            <a:r>
              <a:rPr lang="ru-RU" dirty="0">
                <a:solidFill>
                  <a:schemeClr val="tx1"/>
                </a:solidFill>
              </a:rPr>
              <a:t>к работнику не позднее одного месяца со дня обнаружения дисциплинарного проступка, не считая времени болезни работника или пребывания его в отпуске. Текст объяснительной записки должен содержать описание фактов, послуживших поводом к ее написанию, и аргументы, объясняющие происшествие, смягчающие проступок работника или подтверждающие какие-то факты.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Требование краткости и четкости </a:t>
            </a:r>
            <a:r>
              <a:rPr lang="ru-RU" dirty="0" smtClean="0">
                <a:solidFill>
                  <a:schemeClr val="tx1"/>
                </a:solidFill>
              </a:rPr>
              <a:t>текста распространяется </a:t>
            </a:r>
            <a:r>
              <a:rPr lang="ru-RU" dirty="0">
                <a:solidFill>
                  <a:schemeClr val="tx1"/>
                </a:solidFill>
              </a:rPr>
              <a:t>и на объяснительные записки. При оформлении подписи указывается должность, личная подпись, инициалы и фамилия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833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small" dirty="0">
                <a:solidFill>
                  <a:schemeClr val="tx1"/>
                </a:solidFill>
                <a:effectLst/>
              </a:rPr>
              <a:t>Виды объяснительных записок</a:t>
            </a:r>
            <a:r>
              <a:rPr lang="ru-RU" cap="small" dirty="0">
                <a:effectLst/>
              </a:rPr>
              <a:t/>
            </a:r>
            <a:br>
              <a:rPr lang="ru-RU" cap="small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608512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содержанию объяснительные записки делятся на две группы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marL="379476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сопровождающие основной документ;</a:t>
            </a:r>
          </a:p>
          <a:p>
            <a:pPr marL="379476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поясняющие содержание отдельных положений основного документа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905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183880" cy="152592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effectLst/>
              </a:rPr>
              <a:t>Бугуруслан, 2016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Государственное автономное профессиональное общеобразовательное учреждение «Сельскохозяйственный техникум»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3000" b="1" dirty="0" smtClean="0"/>
              <a:t>Открытый урок по дисциплине</a:t>
            </a:r>
            <a:r>
              <a:rPr lang="ru-RU" sz="3000" b="1" dirty="0" smtClean="0"/>
              <a:t>:</a:t>
            </a:r>
          </a:p>
          <a:p>
            <a:pPr marL="0" indent="0" algn="ctr">
              <a:buNone/>
            </a:pPr>
            <a:r>
              <a:rPr lang="ru-RU" sz="3000" b="1" dirty="0" smtClean="0"/>
              <a:t> </a:t>
            </a:r>
            <a:r>
              <a:rPr lang="ru-RU" sz="3000" dirty="0" smtClean="0"/>
              <a:t>Правовое </a:t>
            </a:r>
            <a:r>
              <a:rPr lang="ru-RU" sz="3000" dirty="0" smtClean="0"/>
              <a:t>обеспечение профессиональной </a:t>
            </a:r>
            <a:r>
              <a:rPr lang="ru-RU" sz="3000" dirty="0" smtClean="0"/>
              <a:t>деятельности</a:t>
            </a:r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dirty="0" smtClean="0"/>
              <a:t>Тема: «Составление </a:t>
            </a:r>
            <a:r>
              <a:rPr lang="ru-RU" sz="3000" dirty="0"/>
              <a:t>актов о нарушении трудовой </a:t>
            </a:r>
            <a:r>
              <a:rPr lang="ru-RU" sz="3000" dirty="0" smtClean="0"/>
              <a:t>дисциплины, </a:t>
            </a:r>
            <a:r>
              <a:rPr lang="ru-RU" sz="3000" dirty="0" smtClean="0"/>
              <a:t>объяснительных»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1809104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9.  Рефлексия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0060" y="610654"/>
            <a:ext cx="8183880" cy="4187952"/>
          </a:xfrm>
        </p:spPr>
        <p:txBody>
          <a:bodyPr/>
          <a:lstStyle/>
          <a:p>
            <a:pPr algn="ctr"/>
            <a:r>
              <a:rPr lang="ru-RU" b="1" dirty="0" smtClean="0"/>
              <a:t>8. Домашнее задание: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4296" y="148478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- составить </a:t>
            </a:r>
            <a:r>
              <a:rPr lang="ru-RU" sz="2000" dirty="0"/>
              <a:t>тестовые </a:t>
            </a:r>
            <a:r>
              <a:rPr lang="ru-RU" sz="2000" dirty="0" smtClean="0"/>
              <a:t>задания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(3 шт.)</a:t>
            </a:r>
          </a:p>
          <a:p>
            <a:r>
              <a:rPr lang="ru-RU" sz="2000" dirty="0"/>
              <a:t>- составить ситуационную задачу</a:t>
            </a:r>
          </a:p>
          <a:p>
            <a:r>
              <a:rPr lang="ru-RU" sz="2000" dirty="0"/>
              <a:t>- подготовить сообщение на </a:t>
            </a:r>
            <a:r>
              <a:rPr lang="ru-RU" sz="2000" dirty="0" smtClean="0"/>
              <a:t>тему: </a:t>
            </a:r>
            <a:r>
              <a:rPr lang="ru-RU" sz="2000" dirty="0"/>
              <a:t>«Методы обеспечения трудовой дисциплины»</a:t>
            </a:r>
          </a:p>
        </p:txBody>
      </p:sp>
    </p:spTree>
    <p:extLst>
      <p:ext uri="{BB962C8B-B14F-4D97-AF65-F5344CB8AC3E}">
        <p14:creationId xmlns:p14="http://schemas.microsoft.com/office/powerpoint/2010/main" val="20343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22376" y="404664"/>
            <a:ext cx="77724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811208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Наиболее распространенными должностными проступками являются: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1) несвоевременное или некачественное выполнение обязанностей, предусмотренных трудовыми договорами и должностными (производственными по профессии) инструкциями;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2) несвоевременное или некачественное выполнение заданий, приказов и распоряжений руководства;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3) прогулы, в том числе отсутствие на работе более 4 часов в течение рабочего дня без уважительной причины;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4) появление на работе в состоянии алкогольного, наркотического или токсического опьянения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По факту нарушения составляется акт. Он может составляться как работниками кадровой службы самостоятельно, так и руководителями соответствующих подразделений с привлечением работников кадровой службы. Четкого закрепления обязанности по оформлению актов о нарушении дисциплины в законодательстве не имеется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562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22376" y="116632"/>
            <a:ext cx="77724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764704"/>
            <a:ext cx="7772400" cy="5832648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Акт может составляться на трафаретном бланке или в произвольной форме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акте указываются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1. Дата, место и время составления. Для случаев опоздания или прогула время указывается с точностью до минут.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2. Кто составил </a:t>
            </a:r>
            <a:r>
              <a:rPr lang="ru-RU" dirty="0" smtClean="0">
                <a:solidFill>
                  <a:schemeClr val="tx1"/>
                </a:solidFill>
              </a:rPr>
              <a:t>акт (комиссия)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. В присутствии кого составлен акт.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4. Какое именно нарушение установлено.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5.Предварительные </a:t>
            </a:r>
            <a:r>
              <a:rPr lang="ru-RU" dirty="0">
                <a:solidFill>
                  <a:schemeClr val="tx1"/>
                </a:solidFill>
              </a:rPr>
              <a:t>объяснения актируемого (излагаются в произвольной форме, т.е. дословно, за исключением нецензурных выражений (если таковые были допущены, об этом делается соответствующая отметка).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6. Подписи присутствовавших при составлении акта.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7. Подпись составителя акта.</a:t>
            </a:r>
          </a:p>
        </p:txBody>
      </p:sp>
    </p:spTree>
    <p:extLst>
      <p:ext uri="{BB962C8B-B14F-4D97-AF65-F5344CB8AC3E}">
        <p14:creationId xmlns:p14="http://schemas.microsoft.com/office/powerpoint/2010/main" val="165647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22376" y="188640"/>
            <a:ext cx="77724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20688"/>
            <a:ext cx="7772400" cy="5688632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Работника необходимо ознакомить с актом под расписку. Если он отказывается от подписи, об этом делается соответствующая отметка, а составитель и присутствующие при составлении еще раз проставляют свои подписи.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 факту появления в нетрезвом состоянии акт составляется в тот же день, а предоставляется для ознакомления на следующий. </a:t>
            </a:r>
            <a:r>
              <a:rPr lang="ru-RU" b="1" dirty="0">
                <a:solidFill>
                  <a:schemeClr val="tx1"/>
                </a:solidFill>
              </a:rPr>
              <a:t>Алкогольное, наркотическое или токсическое опьянение работника должно подтверждаться актом, медицинским заключением и другими доказательствами.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акте описывается состояние работника, свидетельствующее о степени его опьянения.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 акту прилагается письменное объяснение нарушителя либо акт об отказе от дачи объяснений.</a:t>
            </a:r>
          </a:p>
        </p:txBody>
      </p:sp>
    </p:spTree>
    <p:extLst>
      <p:ext uri="{BB962C8B-B14F-4D97-AF65-F5344CB8AC3E}">
        <p14:creationId xmlns:p14="http://schemas.microsoft.com/office/powerpoint/2010/main" val="710861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0"/>
            <a:ext cx="7772400" cy="836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9" t="23985" r="21109" b="8078"/>
          <a:stretch/>
        </p:blipFill>
        <p:spPr bwMode="auto">
          <a:xfrm>
            <a:off x="179512" y="42053"/>
            <a:ext cx="8964488" cy="59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36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39248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Объяснительная записка </a:t>
            </a:r>
            <a:r>
              <a:rPr lang="ru-RU" sz="2400" dirty="0">
                <a:solidFill>
                  <a:schemeClr val="tx1"/>
                </a:solidFill>
              </a:rPr>
              <a:t>-  </a:t>
            </a:r>
            <a:r>
              <a:rPr lang="ru-RU" sz="2400" dirty="0" smtClean="0">
                <a:solidFill>
                  <a:schemeClr val="tx1"/>
                </a:solidFill>
              </a:rPr>
              <a:t>документ,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составляемый </a:t>
            </a:r>
            <a:r>
              <a:rPr lang="ru-RU" sz="2400" dirty="0">
                <a:solidFill>
                  <a:schemeClr val="tx1"/>
                </a:solidFill>
              </a:rPr>
              <a:t>для пояснения </a:t>
            </a:r>
            <a:r>
              <a:rPr lang="ru-RU" sz="2400" dirty="0" smtClean="0">
                <a:solidFill>
                  <a:schemeClr val="tx1"/>
                </a:solidFill>
              </a:rPr>
              <a:t>отдельных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положений </a:t>
            </a:r>
            <a:r>
              <a:rPr lang="ru-RU" sz="2400" dirty="0">
                <a:solidFill>
                  <a:schemeClr val="tx1"/>
                </a:solidFill>
              </a:rPr>
              <a:t>основного документа (проекта, отчета, плана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 </a:t>
            </a:r>
            <a:r>
              <a:rPr lang="ru-RU" sz="2400" dirty="0">
                <a:solidFill>
                  <a:schemeClr val="tx1"/>
                </a:solidFill>
              </a:rPr>
              <a:t>своему оформлению </a:t>
            </a:r>
            <a:r>
              <a:rPr lang="ru-RU" sz="2400" dirty="0" smtClean="0">
                <a:solidFill>
                  <a:schemeClr val="tx1"/>
                </a:solidFill>
              </a:rPr>
              <a:t>такие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объяснительные </a:t>
            </a:r>
            <a:r>
              <a:rPr lang="ru-RU" sz="2400" dirty="0">
                <a:solidFill>
                  <a:schemeClr val="tx1"/>
                </a:solidFill>
              </a:rPr>
              <a:t>записки </a:t>
            </a:r>
            <a:r>
              <a:rPr lang="ru-RU" sz="2400" dirty="0" smtClean="0">
                <a:solidFill>
                  <a:schemeClr val="tx1"/>
                </a:solidFill>
              </a:rPr>
              <a:t>отличаются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от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докладной записки</a:t>
            </a:r>
            <a:r>
              <a:rPr lang="ru-RU" sz="2400" dirty="0">
                <a:solidFill>
                  <a:schemeClr val="tx1"/>
                </a:solidFill>
              </a:rPr>
              <a:t> тем, что не </a:t>
            </a:r>
            <a:r>
              <a:rPr lang="ru-RU" sz="2400" dirty="0" smtClean="0">
                <a:solidFill>
                  <a:schemeClr val="tx1"/>
                </a:solidFill>
              </a:rPr>
              <a:t>содержат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выводов </a:t>
            </a:r>
            <a:r>
              <a:rPr lang="ru-RU" sz="2400" dirty="0">
                <a:solidFill>
                  <a:schemeClr val="tx1"/>
                </a:solidFill>
              </a:rPr>
              <a:t>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585732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3396" r="20793" b="8554"/>
          <a:stretch/>
        </p:blipFill>
        <p:spPr bwMode="auto">
          <a:xfrm>
            <a:off x="-13360" y="320040"/>
            <a:ext cx="9135332" cy="63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02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84784"/>
            <a:ext cx="7772400" cy="3114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20833" r="20566" b="31042"/>
          <a:stretch/>
        </p:blipFill>
        <p:spPr bwMode="auto">
          <a:xfrm>
            <a:off x="0" y="26064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96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</TotalTime>
  <Words>572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Бугуруслан, 2016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оформления объяснительной записки </vt:lpstr>
      <vt:lpstr>Презентация PowerPoint</vt:lpstr>
      <vt:lpstr>Виды объяснительных записок </vt:lpstr>
      <vt:lpstr>9.  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г.Бугуруслан, 2016 г.</dc:title>
  <dc:creator>Ползователь</dc:creator>
  <cp:lastModifiedBy>Ползователь</cp:lastModifiedBy>
  <cp:revision>14</cp:revision>
  <dcterms:created xsi:type="dcterms:W3CDTF">2016-02-25T03:55:28Z</dcterms:created>
  <dcterms:modified xsi:type="dcterms:W3CDTF">2016-02-25T14:34:44Z</dcterms:modified>
</cp:coreProperties>
</file>