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1"/>
  </p:notesMasterIdLst>
  <p:sldIdLst>
    <p:sldId id="348" r:id="rId2"/>
    <p:sldId id="258" r:id="rId3"/>
    <p:sldId id="257" r:id="rId4"/>
    <p:sldId id="279" r:id="rId5"/>
    <p:sldId id="263" r:id="rId6"/>
    <p:sldId id="262" r:id="rId7"/>
    <p:sldId id="265" r:id="rId8"/>
    <p:sldId id="269" r:id="rId9"/>
    <p:sldId id="273" r:id="rId10"/>
    <p:sldId id="274" r:id="rId11"/>
    <p:sldId id="275" r:id="rId12"/>
    <p:sldId id="276" r:id="rId13"/>
    <p:sldId id="278" r:id="rId14"/>
    <p:sldId id="288" r:id="rId15"/>
    <p:sldId id="290" r:id="rId16"/>
    <p:sldId id="293" r:id="rId17"/>
    <p:sldId id="294" r:id="rId18"/>
    <p:sldId id="296" r:id="rId19"/>
    <p:sldId id="298" r:id="rId20"/>
    <p:sldId id="299" r:id="rId21"/>
    <p:sldId id="301" r:id="rId22"/>
    <p:sldId id="304" r:id="rId23"/>
    <p:sldId id="324" r:id="rId24"/>
    <p:sldId id="326" r:id="rId25"/>
    <p:sldId id="325" r:id="rId26"/>
    <p:sldId id="327" r:id="rId27"/>
    <p:sldId id="328" r:id="rId28"/>
    <p:sldId id="317" r:id="rId29"/>
    <p:sldId id="344" r:id="rId30"/>
    <p:sldId id="345" r:id="rId31"/>
    <p:sldId id="346" r:id="rId32"/>
    <p:sldId id="350" r:id="rId33"/>
    <p:sldId id="347" r:id="rId34"/>
    <p:sldId id="318" r:id="rId35"/>
    <p:sldId id="320" r:id="rId36"/>
    <p:sldId id="323" r:id="rId37"/>
    <p:sldId id="322" r:id="rId38"/>
    <p:sldId id="329" r:id="rId39"/>
    <p:sldId id="33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D87E-0EE1-4731-A2DD-A5A2A2CD905F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1666-616E-4B16-BB63-EC0E668F3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2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1666-616E-4B16-BB63-EC0E668F3CD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F20A3C9-FFD7-4D1A-91F9-7886EA679F1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0CF2F2-6B6E-49B7-8C48-0655A2F0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052736"/>
            <a:ext cx="6048672" cy="5328592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260648"/>
            <a:ext cx="8784976" cy="6336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УЗЛОВСКИЙ ФИЛИАЛ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 ОБРАЗОВАТЕЛЬНОЕ УЧРЕЖДЕНИЕ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СРЕДНЕГО ПРОФЕССИОНАЛЬНОГО ОБРАЗОВАНИЯ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«Тульский областной медицинский колледж»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Исследовательская работа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Уровень образования: углубленный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Специальность: лечебное дело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Квалификация: фельдшер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ПОВРЕЖДЕНИЯ ПЕРЕДНЕЙ КРЕСТООБРАЗНОЙ СВЯЗКИ КОЛЕННОГО СУСТАВА. ДИАГНОСТИКА, ЛЕЧЕНИЕ, РЕАБИЛИТАЦИЯ.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   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Студентка группы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11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Виноградова Надежда Александровна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Научный руководитель: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Дедок Михаил Анатольевич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Узловая,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24936" cy="20882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Тест «переднего выдвижного ящика». Положение больного на спине, нога согнута в тазобедренном и коленном суставах. Врач сидя прижимает своим бедром передний отдел стопы больного, охватывает пальцами верхнюю треть голени и совершает несколько толчкообразных движений в переднезаднем направлении. Смещение на 5 мм соответствует I степени, на 6-10 мм </a:t>
            </a:r>
            <a:r>
              <a:rPr lang="ru-RU" sz="1800" b="1" dirty="0" smtClean="0"/>
              <a:t>–</a:t>
            </a:r>
            <a:r>
              <a:rPr lang="ru-RU" sz="1800" dirty="0" smtClean="0"/>
              <a:t> II степени, более 10 мм </a:t>
            </a:r>
            <a:r>
              <a:rPr lang="ru-RU" sz="1800" b="1" dirty="0" smtClean="0"/>
              <a:t>–</a:t>
            </a:r>
            <a:r>
              <a:rPr lang="ru-RU" sz="1800" dirty="0" smtClean="0"/>
              <a:t> III степени (т. е. полному разрыву). </a:t>
            </a:r>
          </a:p>
          <a:p>
            <a:endParaRPr lang="ru-RU" sz="1800" dirty="0"/>
          </a:p>
        </p:txBody>
      </p:sp>
      <p:pic>
        <p:nvPicPr>
          <p:cNvPr id="11266" name="Picture 2" descr="D:\диплом\рисунки\И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4896544" cy="39038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25922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Тест </a:t>
            </a:r>
            <a:r>
              <a:rPr lang="ru-RU" sz="1800" dirty="0" err="1" smtClean="0"/>
              <a:t>Лахмана</a:t>
            </a:r>
            <a:r>
              <a:rPr lang="ru-RU" sz="1800" dirty="0" smtClean="0"/>
              <a:t>. Положение больного на спине, нога согнута в коленном суставе. Врач охватывает левой рукой нижнюю треть бедра, а ладонью правой руки осуществляет тягу голени кпереди. Оценивают степень смещения голени вперёд, а также ощущения пациента в момент остановки. </a:t>
            </a:r>
            <a:br>
              <a:rPr lang="ru-RU" sz="1800" dirty="0" smtClean="0"/>
            </a:br>
            <a:r>
              <a:rPr lang="ru-RU" sz="1800" dirty="0" smtClean="0"/>
              <a:t>I степень </a:t>
            </a:r>
            <a:r>
              <a:rPr lang="ru-RU" sz="1800" b="1" dirty="0" smtClean="0"/>
              <a:t>–</a:t>
            </a:r>
            <a:r>
              <a:rPr lang="ru-RU" sz="1800" dirty="0" smtClean="0"/>
              <a:t> смещение голени ощущается только больным.</a:t>
            </a:r>
            <a:br>
              <a:rPr lang="ru-RU" sz="1800" dirty="0" smtClean="0"/>
            </a:br>
            <a:r>
              <a:rPr lang="ru-RU" sz="1800" dirty="0" smtClean="0"/>
              <a:t>II степень </a:t>
            </a:r>
            <a:r>
              <a:rPr lang="ru-RU" sz="1800" b="1" dirty="0" smtClean="0"/>
              <a:t>–</a:t>
            </a:r>
            <a:r>
              <a:rPr lang="ru-RU" sz="1800" dirty="0" smtClean="0"/>
              <a:t> видимое смещение голени кпереди. </a:t>
            </a:r>
            <a:br>
              <a:rPr lang="ru-RU" sz="1800" dirty="0" smtClean="0"/>
            </a:br>
            <a:r>
              <a:rPr lang="ru-RU" sz="1800" dirty="0" smtClean="0"/>
              <a:t>III степень </a:t>
            </a:r>
            <a:r>
              <a:rPr lang="ru-RU" sz="1800" b="1" dirty="0" smtClean="0"/>
              <a:t>–</a:t>
            </a:r>
            <a:r>
              <a:rPr lang="ru-RU" sz="1800" dirty="0" smtClean="0"/>
              <a:t> пассивный подвывих голени кзади. </a:t>
            </a:r>
            <a:br>
              <a:rPr lang="ru-RU" sz="1800" dirty="0" smtClean="0"/>
            </a:br>
            <a:r>
              <a:rPr lang="ru-RU" sz="1800" dirty="0" smtClean="0"/>
              <a:t>IV степень </a:t>
            </a:r>
            <a:r>
              <a:rPr lang="ru-RU" sz="1800" b="1" dirty="0" smtClean="0"/>
              <a:t>–</a:t>
            </a:r>
            <a:r>
              <a:rPr lang="ru-RU" sz="1800" dirty="0" smtClean="0"/>
              <a:t> возможность активного подвывиха голени. </a:t>
            </a:r>
          </a:p>
          <a:p>
            <a:endParaRPr lang="ru-RU" sz="1800" dirty="0"/>
          </a:p>
        </p:txBody>
      </p:sp>
      <p:pic>
        <p:nvPicPr>
          <p:cNvPr id="16387" name="Picture 3" descr="C:\Users\HOME\Desktop\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032448" cy="366609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172819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Тест Макинтоша. Положение больного на спине, нога в коленном суставе разогнута. Врач захватывает одной рукой стопу и </a:t>
            </a:r>
            <a:r>
              <a:rPr lang="ru-RU" sz="1800" dirty="0" err="1" smtClean="0"/>
              <a:t>ротирует</a:t>
            </a:r>
            <a:r>
              <a:rPr lang="ru-RU" sz="1800" dirty="0" smtClean="0"/>
              <a:t> голень </a:t>
            </a:r>
            <a:r>
              <a:rPr lang="ru-RU" sz="1800" dirty="0" err="1" smtClean="0"/>
              <a:t>кнутри</a:t>
            </a:r>
            <a:r>
              <a:rPr lang="ru-RU" sz="1800" dirty="0" smtClean="0"/>
              <a:t>, другой рукой осуществляет нагрузку на верхнюю треть голени, одновременно сгибая ногу в коленном суставе. При этом появляется ощущение толчка. Его отсутствие указывает на отрицательный результат теста.</a:t>
            </a:r>
          </a:p>
          <a:p>
            <a:endParaRPr lang="ru-RU" sz="1800" dirty="0"/>
          </a:p>
        </p:txBody>
      </p:sp>
      <p:pic>
        <p:nvPicPr>
          <p:cNvPr id="13314" name="Picture 2" descr="D:\диплом\рисунки\Л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968552" cy="43515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026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ЛЕЧЕНИЕ, ОСЛОЖНЕНИЯ И РЕАБИЛИТАЦИЯ ПОВРЕЖДЕНИЙ ПЕРЕДНЕЙ КРЕСТООБРАЗНОЙ СВЯЗКИ КОЛЕННОГО СУСТАВА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4644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Консервативное лечение рекомендуется:</a:t>
            </a:r>
          </a:p>
          <a:p>
            <a:r>
              <a:rPr lang="ru-RU" sz="1800" dirty="0" smtClean="0"/>
              <a:t>1. При частичных разрывах без признаков нестабильности в остром периоде.</a:t>
            </a:r>
          </a:p>
          <a:p>
            <a:r>
              <a:rPr lang="ru-RU" sz="1800" dirty="0" smtClean="0"/>
              <a:t>2. При полных разрывах без признаков нестабильности в повседневной жизни у спортсменов, которые не планируют возвращаться в спорт.</a:t>
            </a:r>
          </a:p>
          <a:p>
            <a:r>
              <a:rPr lang="ru-RU" sz="1800" dirty="0" smtClean="0"/>
              <a:t>3. При малоподвижном образе жизни. </a:t>
            </a:r>
          </a:p>
          <a:p>
            <a:r>
              <a:rPr lang="ru-RU" sz="1800" dirty="0" smtClean="0"/>
              <a:t>4. У детей и подростков с незакрытыми зонами роста кости.</a:t>
            </a:r>
          </a:p>
          <a:p>
            <a:r>
              <a:rPr lang="ru-RU" sz="1800" dirty="0" smtClean="0"/>
              <a:t>5. У пожилых людей с тяжелой соматической патологией.</a:t>
            </a:r>
          </a:p>
          <a:p>
            <a:endParaRPr lang="ru-RU" sz="1800" dirty="0" smtClean="0"/>
          </a:p>
          <a:p>
            <a:r>
              <a:rPr lang="ru-RU" sz="1800" dirty="0" smtClean="0"/>
              <a:t>В острый период консервативное лечение должно быть направлено на снятие боли и отёка коленного сустава, позже </a:t>
            </a:r>
            <a:r>
              <a:rPr lang="ru-RU" sz="1800" b="1" dirty="0" smtClean="0"/>
              <a:t>–</a:t>
            </a:r>
            <a:r>
              <a:rPr lang="ru-RU" sz="1800" dirty="0" smtClean="0"/>
              <a:t> на восстановление нормальной подвижности в суставе. 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252028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Консервативное лечение включает в себя: ледяные компрессы, противовоспалительные препараты и покой. Также может быть назначена физиотерапия и лечебная физкультура. </a:t>
            </a:r>
          </a:p>
          <a:p>
            <a:r>
              <a:rPr lang="ru-RU" sz="1800" dirty="0" smtClean="0"/>
              <a:t>Для ограничения движений, провоцирующих нестабильность коленного сустава, целесообразно использовать бандаж (трикотажное изделие, плотно облегающее сустав), </a:t>
            </a:r>
            <a:r>
              <a:rPr lang="ru-RU" sz="1800" dirty="0" err="1" smtClean="0"/>
              <a:t>ортез</a:t>
            </a:r>
            <a:r>
              <a:rPr lang="ru-RU" sz="1800" dirty="0" smtClean="0"/>
              <a:t> (ортопедическое приспособление, компенсирующее нарушенные функции сустава) и суппорт (приспособление поддерживающее сустав).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Picture 2" descr="D:\диплом\рисунки\М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6814938" cy="35124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1368152"/>
          </a:xfrm>
        </p:spPr>
        <p:txBody>
          <a:bodyPr>
            <a:noAutofit/>
          </a:bodyPr>
          <a:lstStyle/>
          <a:p>
            <a:r>
              <a:rPr lang="ru-RU" sz="1800" dirty="0" smtClean="0"/>
              <a:t>Хирургическое лечение проводится в следующих случаях:</a:t>
            </a:r>
          </a:p>
          <a:p>
            <a:r>
              <a:rPr lang="ru-RU" sz="1800" dirty="0" smtClean="0"/>
              <a:t>1. Отсутствие эффекта от ранее проведённого консервативного лечения.</a:t>
            </a:r>
          </a:p>
          <a:p>
            <a:r>
              <a:rPr lang="ru-RU" sz="1800" dirty="0" smtClean="0"/>
              <a:t>2. Высокая физическая активность.</a:t>
            </a:r>
          </a:p>
          <a:p>
            <a:r>
              <a:rPr lang="ru-RU" sz="1800" dirty="0" smtClean="0"/>
              <a:t>3. Сочетанные повреждения </a:t>
            </a:r>
            <a:r>
              <a:rPr lang="ru-RU" sz="1800" dirty="0" err="1" smtClean="0"/>
              <a:t>капсульно-связочных</a:t>
            </a:r>
            <a:r>
              <a:rPr lang="ru-RU" sz="1800" dirty="0" smtClean="0"/>
              <a:t> структур.</a:t>
            </a:r>
          </a:p>
        </p:txBody>
      </p:sp>
      <p:pic>
        <p:nvPicPr>
          <p:cNvPr id="4" name="Picture 2" descr="D:\диплом\рисунки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69194"/>
            <a:ext cx="3773881" cy="496855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7504" y="1916832"/>
            <a:ext cx="4824536" cy="44918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Хирургическое лечение разрыва передней крестообразной связки заключается в её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артроскопической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реконструкции.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Артроскопия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метод эндоскопического выполнения операции на суставах.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Операции выполняются при помощи очень тонких инструментов и специальной оптики, соединенной с цифровой видеокамерой.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 время операции хирург смотрит на монитор и видит всё, что происходит в данный момент в суставе, с большим увеличением – от 40 до 60 раз.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373616" cy="2880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Для реконструкции передней крестообразной связки в настоящее время используются трансплантаты, представляющие собой отрезки тканей человека. </a:t>
            </a:r>
          </a:p>
          <a:p>
            <a:r>
              <a:rPr lang="ru-RU" sz="1800" dirty="0" smtClean="0"/>
              <a:t>Реконструкция из связки надколенника. </a:t>
            </a:r>
            <a:r>
              <a:rPr lang="ru-RU" sz="1800" dirty="0" err="1" smtClean="0"/>
              <a:t>Аутотрансплантат</a:t>
            </a:r>
            <a:r>
              <a:rPr lang="ru-RU" sz="1800" dirty="0" smtClean="0"/>
              <a:t> отсекают от большеберцовой кости и надколенника с костными фрагментами. В большеберцовой и бедренной костях просверливаются каналы, выходящие в полость коленного сустава. Трансплантат проводится в полость сустава через костный канал большеберцовой кости. Концы протеза фиксируются при помощи рассасывающихся шурупов. </a:t>
            </a:r>
            <a:endParaRPr lang="ru-RU" sz="1800" dirty="0"/>
          </a:p>
        </p:txBody>
      </p:sp>
      <p:pic>
        <p:nvPicPr>
          <p:cNvPr id="19458" name="Picture 2" descr="D:\диплом\рисунки\Н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999448" cy="33863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17632" cy="2016224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Аутотрансплантат</a:t>
            </a:r>
            <a:r>
              <a:rPr lang="ru-RU" sz="1800" dirty="0" smtClean="0"/>
              <a:t> из подколенных сухожилий. В качестве материала для пересадки используется сухожилие полусухожильной мышцы бедра, которое забирают специальным инструментом (стриппером) через разрез длинной 3-4 сантиметра. После забора сухожилия его складывают пополам, прошивают и просверливают каналы в бедренной и большеберцовой костях, через которые проводят новую связку, натягивают и фиксируют её. </a:t>
            </a:r>
          </a:p>
          <a:p>
            <a:endParaRPr lang="ru-RU" sz="1800" dirty="0"/>
          </a:p>
        </p:txBody>
      </p:sp>
      <p:pic>
        <p:nvPicPr>
          <p:cNvPr id="20482" name="Picture 2" descr="D:\диплом\рисунки\О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03950"/>
            <a:ext cx="4824536" cy="40934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908720"/>
            <a:ext cx="5112568" cy="48245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Вероятность успешной реконструкции передней крестообразной связки очень высока, но, тем не менее, возможно развитие некоторых осложнений в послеоперационном периоде.</a:t>
            </a:r>
          </a:p>
          <a:p>
            <a:endParaRPr lang="ru-RU" sz="1800" dirty="0" smtClean="0"/>
          </a:p>
          <a:p>
            <a:r>
              <a:rPr lang="ru-RU" sz="1800" dirty="0" smtClean="0"/>
              <a:t>Одно из наиболее частых осложнений – ограничение подвижности коленного сустава (контрактура). Для профилактики сустав полностью разгибают сразу после операции и поддерживают в разогнутом состоянии. Как можно раньше начинают упражнения, увеличивающие амплитуду движений, стараясь достигнуть 90° сгибания за неделю.</a:t>
            </a:r>
          </a:p>
        </p:txBody>
      </p:sp>
      <p:pic>
        <p:nvPicPr>
          <p:cNvPr id="3074" name="Picture 2" descr="D:\диплом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44" y="908720"/>
            <a:ext cx="3307636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8640960" cy="29523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Существует общепринятый курс реабилитации после реконструкции передней крестообразной связки коленного сустава. Он включает в себя </a:t>
            </a:r>
            <a:br>
              <a:rPr lang="ru-RU" sz="1800" dirty="0" smtClean="0"/>
            </a:br>
            <a:r>
              <a:rPr lang="ru-RU" sz="1800" dirty="0" smtClean="0"/>
              <a:t>5 этапов и рассчитан примерно на 24 недели (6 месяцев). </a:t>
            </a:r>
          </a:p>
          <a:p>
            <a:endParaRPr lang="ru-RU" sz="1800" dirty="0" smtClean="0"/>
          </a:p>
          <a:p>
            <a:r>
              <a:rPr lang="ru-RU" sz="1800" dirty="0" smtClean="0"/>
              <a:t>1 этап – до 4-й недели.</a:t>
            </a:r>
          </a:p>
          <a:p>
            <a:r>
              <a:rPr lang="ru-RU" sz="1800" dirty="0" smtClean="0"/>
              <a:t>С 10-12-го дня производится смена иммобилизации на циркулярную гипсовую повязку с «окном» на передней поверхности бедра.</a:t>
            </a:r>
          </a:p>
          <a:p>
            <a:r>
              <a:rPr lang="ru-RU" sz="1800" dirty="0" smtClean="0"/>
              <a:t>Так же используются электростимуляция и массаж, что способствует улучшению периферического кровообращения.</a:t>
            </a:r>
          </a:p>
        </p:txBody>
      </p:sp>
      <p:pic>
        <p:nvPicPr>
          <p:cNvPr id="4" name="Picture 2" descr="D:\диплом\рисунки\bandagem-corpo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5013558" cy="308526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980728"/>
            <a:ext cx="6048672" cy="53285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Лечение больных с повреждением передней крестообразной связки коленного сустава является актуальной проблемой травматологии. </a:t>
            </a:r>
          </a:p>
          <a:p>
            <a:r>
              <a:rPr lang="ru-RU" sz="1800" dirty="0" smtClean="0"/>
              <a:t>В связи с широким увлечением лиц молодого возраста спортом и активным отдыхом частота данного повреждения неуклонно возрастает и составляет до 61% от всех травм коленного сустава.</a:t>
            </a:r>
          </a:p>
          <a:p>
            <a:r>
              <a:rPr lang="ru-RU" sz="1800" dirty="0" smtClean="0"/>
              <a:t>Будучи основными внутрисуставными стабилизаторами, крестообразные связки играют важную роль в сохранении устойчивости коленного сустава и биомеханике всей нижней конечности. </a:t>
            </a:r>
          </a:p>
          <a:p>
            <a:r>
              <a:rPr lang="ru-RU" sz="1800" dirty="0" smtClean="0"/>
              <a:t>При их повреждении чаще всего страдает передняя крестообразная связка. 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Picture 2" descr="D:\диплом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471579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3456384"/>
          </a:xfrm>
        </p:spPr>
        <p:txBody>
          <a:bodyPr>
            <a:noAutofit/>
          </a:bodyPr>
          <a:lstStyle/>
          <a:p>
            <a:r>
              <a:rPr lang="ru-RU" sz="1800" dirty="0" smtClean="0"/>
              <a:t>2 этап – до 10-й недели. </a:t>
            </a:r>
          </a:p>
          <a:p>
            <a:r>
              <a:rPr lang="ru-RU" sz="1800" dirty="0" smtClean="0"/>
              <a:t>Лечебная гимнастика является ведущим средством на данном этапе и включает физические упражнения, направленные на увеличение подвижности в коленном суставе и укрепление разгибательного аппарата конечности. Применяют массаж, физические упражнения в воде, активную электростимуляцию. </a:t>
            </a:r>
          </a:p>
          <a:p>
            <a:endParaRPr lang="ru-RU" sz="1800" dirty="0" smtClean="0"/>
          </a:p>
          <a:p>
            <a:r>
              <a:rPr lang="ru-RU" sz="1800" dirty="0" smtClean="0"/>
              <a:t>3 этап – до 16 недели. </a:t>
            </a:r>
          </a:p>
          <a:p>
            <a:r>
              <a:rPr lang="ru-RU" sz="1800" dirty="0" smtClean="0"/>
              <a:t>Применяются свободные активные движения, упражнения с самопомощью, приседания, выпады, работа на тренажерах, беговая дорожка, велоэргометр, гребной аппарат и т. д.</a:t>
            </a:r>
          </a:p>
        </p:txBody>
      </p:sp>
      <p:pic>
        <p:nvPicPr>
          <p:cNvPr id="4" name="Picture 2" descr="D:\диплом\рисунки\35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05064"/>
            <a:ext cx="5256584" cy="26650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17376"/>
            <a:ext cx="8229600" cy="5415880"/>
          </a:xfrm>
        </p:spPr>
        <p:txBody>
          <a:bodyPr>
            <a:noAutofit/>
          </a:bodyPr>
          <a:lstStyle/>
          <a:p>
            <a:r>
              <a:rPr lang="ru-RU" sz="1800" dirty="0" smtClean="0"/>
              <a:t>4 этап (</a:t>
            </a:r>
            <a:r>
              <a:rPr lang="ru-RU" sz="1800" dirty="0" err="1" smtClean="0"/>
              <a:t>предтренировочный</a:t>
            </a:r>
            <a:r>
              <a:rPr lang="ru-RU" sz="1800" dirty="0" smtClean="0"/>
              <a:t> период) – до 24 недели.</a:t>
            </a:r>
          </a:p>
          <a:p>
            <a:r>
              <a:rPr lang="ru-RU" sz="1800" dirty="0" smtClean="0"/>
              <a:t>Используются физические упражнения с вертикальной нагрузкой на конечность: выпады, ходьба на носках, бег в медленном темпе и с ускорением, прыжки со скакалкой, а так же езда на велосипеде.</a:t>
            </a:r>
          </a:p>
          <a:p>
            <a:endParaRPr lang="ru-RU" sz="1800" dirty="0" smtClean="0"/>
          </a:p>
          <a:p>
            <a:r>
              <a:rPr lang="ru-RU" sz="1800" dirty="0" smtClean="0"/>
              <a:t>5 этап (тренировочный период) – до 28 недели. </a:t>
            </a:r>
          </a:p>
          <a:p>
            <a:r>
              <a:rPr lang="ru-RU" sz="1800" dirty="0" smtClean="0"/>
              <a:t>На этом этапе составляется индивидуальная программа, которая способствует восстановлению навыков (выносливость, сила, скорость, ловкость), что позволяет спортсменам приспосабливаться к требованиям их вида спорта. </a:t>
            </a:r>
          </a:p>
          <a:p>
            <a:endParaRPr lang="ru-RU" sz="1800" dirty="0" smtClean="0"/>
          </a:p>
          <a:p>
            <a:r>
              <a:rPr lang="ru-RU" sz="1800" dirty="0" smtClean="0"/>
              <a:t>Результаты лечения оцениваются по следующим параметрам: стабильность в оперированном коленном суставе, переносимость функциональных нагрузок, наличие болей в оперированном суставе, амплитуда движений в суставе. 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8024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ПРАКТИЧЕСКАЯ ЧАСТЬ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 2014-й год был зафиксирован 1201 случай повреждения передней крестообразной связки коленного сустава по Тульской области. </a:t>
            </a:r>
            <a:br>
              <a:rPr lang="ru-RU" sz="1800" dirty="0" smtClean="0"/>
            </a:br>
            <a:r>
              <a:rPr lang="ru-RU" sz="1800" dirty="0" smtClean="0"/>
              <a:t>В том числе, 117 в Киреевском районе и 136 в </a:t>
            </a:r>
            <a:r>
              <a:rPr lang="ru-RU" sz="1800" dirty="0" err="1" smtClean="0"/>
              <a:t>Узловском</a:t>
            </a:r>
            <a:r>
              <a:rPr lang="ru-RU" sz="1800" dirty="0" smtClean="0"/>
              <a:t>. </a:t>
            </a:r>
          </a:p>
          <a:p>
            <a:endParaRPr lang="ru-RU" sz="1800" dirty="0" smtClean="0"/>
          </a:p>
          <a:p>
            <a:r>
              <a:rPr lang="ru-RU" sz="1800" dirty="0" smtClean="0"/>
              <a:t>Материалом для исследования послужили сведения из историй болезни пациентов, подвергшихся повреждениям передней крестообразной связки коленного сустава и сведения о случаях данной травмы по Тульской области.</a:t>
            </a:r>
          </a:p>
          <a:p>
            <a:endParaRPr lang="ru-RU" sz="1800" dirty="0" smtClean="0"/>
          </a:p>
          <a:p>
            <a:r>
              <a:rPr lang="ru-RU" sz="1800" dirty="0" smtClean="0"/>
              <a:t>Было установлено, что повреждения передней крестообразной связки являлись самыми распространёнными травмами коленного сустава. Они составили 41,3% случаев. </a:t>
            </a:r>
          </a:p>
          <a:p>
            <a:endParaRPr lang="ru-RU" sz="1800" dirty="0" smtClean="0"/>
          </a:p>
          <a:p>
            <a:r>
              <a:rPr lang="ru-RU" sz="1800" dirty="0" smtClean="0"/>
              <a:t>Из общего числа всех полученных травм повреждения передней крестообразной связки составили 9,7% случаев.</a:t>
            </a:r>
          </a:p>
          <a:p>
            <a:endParaRPr lang="ru-RU" sz="1800" dirty="0" smtClean="0"/>
          </a:p>
          <a:p>
            <a:r>
              <a:rPr lang="ru-RU" sz="1800" dirty="0" smtClean="0"/>
              <a:t>Наиболее часто передняя крестообразная связка повреждалась у мужчин. Их показатель составил 72% случаев.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Возрастная структура повреждений передней крестообразной связки </a:t>
            </a:r>
            <a:endParaRPr lang="ru-RU" sz="2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5589240"/>
            <a:ext cx="8229600" cy="108012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Вывод: Было зафиксировано 27,3% случаев повреждений передней крестообразной связки в возрасте от 7 до 20 лет, 55,7% случаев в возрасте от 21 до 40 лет, 12,4% случаев в возрасте от 41 до 60 лет и 4,6% случаев в возрасте старше 61 года.</a:t>
            </a:r>
            <a:endParaRPr lang="ru-RU" sz="1600" dirty="0"/>
          </a:p>
        </p:txBody>
      </p:sp>
      <p:pic>
        <p:nvPicPr>
          <p:cNvPr id="1026" name="Picture 2" descr="C:\Users\HOME\Desktop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151537" cy="416721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Повреждения передней крестообразной связки </a:t>
            </a:r>
            <a:br>
              <a:rPr lang="ru-RU" sz="2000" dirty="0" smtClean="0"/>
            </a:br>
            <a:r>
              <a:rPr lang="ru-RU" sz="2000" dirty="0" smtClean="0"/>
              <a:t>в зависимости от их причины</a:t>
            </a:r>
            <a:endParaRPr lang="ru-RU" sz="2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10801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Вывод: У 63,8% причиной повреждения связки был спортивный травматизм, у 31,6% бытовой травматизм , у 7,9% комбинированный механизм повреждения, у 9,5% невыясненный механизм повреждения.</a:t>
            </a:r>
            <a:endParaRPr lang="ru-RU" sz="1600" dirty="0"/>
          </a:p>
        </p:txBody>
      </p:sp>
      <p:pic>
        <p:nvPicPr>
          <p:cNvPr id="3074" name="Picture 2" descr="C:\Users\HOME\Desktop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72435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Различные виды повреждений передней крестообразной связки</a:t>
            </a:r>
            <a:endParaRPr lang="ru-RU" sz="2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11521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Вывод: Было зафиксировано 88,7% проксимальных отрывов, 3,4% дистальных отрывов, 3,8% частичных повреждений связки, 2,8% дистальных отрывов с костным фрагментом, 0,4% полных дистальных отрывов без костного фрагмента, 3,8% срединных разрывов, 4,5% застарелых повреждений. </a:t>
            </a:r>
            <a:endParaRPr lang="ru-RU" sz="1600" dirty="0"/>
          </a:p>
        </p:txBody>
      </p:sp>
      <p:pic>
        <p:nvPicPr>
          <p:cNvPr id="2050" name="Picture 2" descr="C:\Users\HOME\Desktop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00507"/>
            <a:ext cx="6336704" cy="4364449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147248" cy="7647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Процент повреждений передней крестообразной связки от всех травм коленного сустава в различных видах спорта </a:t>
            </a:r>
            <a:endParaRPr lang="ru-RU" sz="2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368152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Вывод: В футболе наблюдалось 47,2% случаев; в лыжном спорте –  32,5% случаев; в волейболе – 22,3% случаев; в баскетболе – 21,9% случаев; в гимнастике – 19,4% случаев; в фигурном катании – 18,2% случаев; в хоккее – 14,8% случаев; в велоспорте – 14,3% случаев; в борьбе – 10,6% случаев; в других видах спорта – 16,7% случаев.</a:t>
            </a:r>
          </a:p>
          <a:p>
            <a:endParaRPr lang="ru-RU" sz="1600" dirty="0"/>
          </a:p>
        </p:txBody>
      </p:sp>
      <p:pic>
        <p:nvPicPr>
          <p:cNvPr id="4098" name="Picture 2" descr="C:\Users\HOME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004050" cy="3897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Процент повреждений передней крестообразной связки от общего числа травм, полученных в различных видах спорта </a:t>
            </a:r>
            <a:endParaRPr lang="ru-RU" sz="2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29614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Вывод: В футболе наблюдалось 26,4% случаев; в лыжном спорте –  20,5% случаев; в волейболе – 12,8% случаев; в баскетболе – 17,7% случаев; в гимнастике – 16,4% случаев; в фигурном катании – 8,1% случаев; в хоккее – 10,9% случаев; в велоспорте – 12,4% случаев; в борьбе – 6,8% случаев; в других видах спорта – 14,9% случаев.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5122" name="Picture 2" descr="C:\Users\HOME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04050" cy="3773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СОБСТВЕННЫЕ ИССЛЕДОВАНИЯ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8965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ходе выполнения работы было проведено изучение сведений из историй болезни пациентов по Киреевскому и </a:t>
            </a:r>
            <a:r>
              <a:rPr lang="ru-RU" sz="1800" dirty="0" err="1" smtClean="0"/>
              <a:t>Узловскому</a:t>
            </a:r>
            <a:r>
              <a:rPr lang="ru-RU" sz="1800" dirty="0" smtClean="0"/>
              <a:t> районам, а так же сравнение выявленных показателей. </a:t>
            </a:r>
          </a:p>
          <a:p>
            <a:endParaRPr lang="ru-RU" sz="1800" dirty="0" smtClean="0"/>
          </a:p>
          <a:p>
            <a:r>
              <a:rPr lang="ru-RU" sz="1800" dirty="0" smtClean="0"/>
              <a:t>В Киреевском районе было зарегистрировано 39,8% случаев повреждений передней крестообразной связки от общего количества всех травм коленного сустава. В </a:t>
            </a:r>
            <a:r>
              <a:rPr lang="ru-RU" sz="1800" dirty="0" err="1" smtClean="0"/>
              <a:t>Узловском</a:t>
            </a:r>
            <a:r>
              <a:rPr lang="ru-RU" sz="1800" dirty="0" smtClean="0"/>
              <a:t> районе – 44,7% случаев.</a:t>
            </a:r>
          </a:p>
          <a:p>
            <a:endParaRPr lang="ru-RU" sz="1800" dirty="0" smtClean="0"/>
          </a:p>
          <a:p>
            <a:r>
              <a:rPr lang="ru-RU" sz="1800" dirty="0" smtClean="0"/>
              <a:t>В Киреевском районе было зарегистрировано 8,3% случаев повреждения передней крестообразной связки от общего количества травм. В </a:t>
            </a:r>
            <a:r>
              <a:rPr lang="ru-RU" sz="1800" dirty="0" err="1" smtClean="0"/>
              <a:t>Узловском</a:t>
            </a:r>
            <a:r>
              <a:rPr lang="ru-RU" sz="1800" dirty="0" smtClean="0"/>
              <a:t> районе – 9,2% случаев.</a:t>
            </a:r>
          </a:p>
          <a:p>
            <a:endParaRPr lang="ru-RU" sz="1800" dirty="0" smtClean="0"/>
          </a:p>
          <a:p>
            <a:r>
              <a:rPr lang="ru-RU" sz="1800" dirty="0" smtClean="0"/>
              <a:t>В Киреевском районе из числа пострадавших от повреждения передней крестообразной связки было 68,3% мужчин и 31,7% женщин. В </a:t>
            </a:r>
            <a:r>
              <a:rPr lang="ru-RU" sz="1800" dirty="0" err="1" smtClean="0"/>
              <a:t>Узловском</a:t>
            </a:r>
            <a:r>
              <a:rPr lang="ru-RU" sz="1800" dirty="0" smtClean="0"/>
              <a:t> – 70,2% мужчин и 29,8% женщин.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Сравнение возрастной структуры </a:t>
            </a:r>
            <a:br>
              <a:rPr lang="ru-RU" sz="2000" dirty="0" smtClean="0"/>
            </a:br>
            <a:r>
              <a:rPr lang="ru-RU" sz="2000" dirty="0" smtClean="0"/>
              <a:t>повреждений передней крестообразной связки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01208"/>
            <a:ext cx="8928992" cy="144016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Вывод: В Киреевском районе было зафиксировано 29,4% случаев повреждений передней крестообразной связки коленного сустава в возрасте от 7 до 20 лет, 58,1% случаев в возрасте от 21 до 40 лет, 10,7% случаев в возрасте от 41 до 60 лет и 1,8% случаев в возрасте старше 61 года. В </a:t>
            </a:r>
            <a:r>
              <a:rPr lang="ru-RU" sz="1600" dirty="0" err="1" smtClean="0"/>
              <a:t>Узловском</a:t>
            </a:r>
            <a:r>
              <a:rPr lang="ru-RU" sz="1600" dirty="0" smtClean="0"/>
              <a:t> районе  –  31,5% случаев в возрасте от 7 до 20 лет, 56,8% случаев в возрасте от 21 до 40 лет, 9,4% случаев в возрасте от 41 до 60 лет и 2,3% случаев в возрасте старше 61 года.</a:t>
            </a:r>
            <a:endParaRPr lang="ru-RU" sz="1600" dirty="0"/>
          </a:p>
        </p:txBody>
      </p:sp>
      <p:pic>
        <p:nvPicPr>
          <p:cNvPr id="8" name="Рисунок 7" descr="D:\диплом\диаграммы кир\1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иплом\диаграммы узл\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888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Цель данной работы: </a:t>
            </a:r>
          </a:p>
          <a:p>
            <a:r>
              <a:rPr lang="ru-RU" sz="1800" dirty="0" smtClean="0"/>
              <a:t>Провести анализ видов и причин повреждений передней крестообразной связки, а так же выделить наиболее эффективные методы восстановления функции </a:t>
            </a:r>
            <a:r>
              <a:rPr lang="ru-RU" sz="1800" dirty="0" err="1" smtClean="0"/>
              <a:t>капсульно-связочного</a:t>
            </a:r>
            <a:r>
              <a:rPr lang="ru-RU" sz="1800" dirty="0" smtClean="0"/>
              <a:t> аппарата коленного сустава.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b="1" dirty="0" smtClean="0"/>
              <a:t>Задачи исследования: </a:t>
            </a:r>
          </a:p>
          <a:p>
            <a:r>
              <a:rPr lang="ru-RU" sz="1800" dirty="0" smtClean="0"/>
              <a:t>Изучить частоту и виды повреждений передней крестообразной связки коленного сустава;</a:t>
            </a:r>
          </a:p>
          <a:p>
            <a:r>
              <a:rPr lang="ru-RU" sz="1800" dirty="0" smtClean="0"/>
              <a:t>Изучить факторы, влияющие на повреждения передней крестообразной связки;</a:t>
            </a:r>
          </a:p>
          <a:p>
            <a:r>
              <a:rPr lang="ru-RU" sz="1800" dirty="0" smtClean="0"/>
              <a:t>Изучить и выделить наиболее эффективные методы диагностики повреждений передней крестообразной связки;</a:t>
            </a:r>
          </a:p>
          <a:p>
            <a:r>
              <a:rPr lang="ru-RU" sz="1800" dirty="0" smtClean="0"/>
              <a:t>Определить показания к выбору способа лечения повреждённой передней крестообразной связки;</a:t>
            </a:r>
          </a:p>
          <a:p>
            <a:r>
              <a:rPr lang="ru-RU" sz="1800" dirty="0" smtClean="0"/>
              <a:t>Определить наиболее подходящий способ реконструкции повреждённой передней крестообразной связки;</a:t>
            </a:r>
          </a:p>
          <a:p>
            <a:r>
              <a:rPr lang="ru-RU" sz="1800" dirty="0" smtClean="0"/>
              <a:t>Определить наиболее подходящие методы реабилитации после восстановления повреждённой передней крестообразной связки.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6409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Сравнение показателей случаев повреждений передней крестообразной связки коленного сустава на правой, левой и обеих нижних конечностях   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01208"/>
            <a:ext cx="8928992" cy="14401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Вывод: В Киреевском районе был зафиксирован 71% случаев повреждения передней крестообразной связки коленного сустава на правой нижней конечности, 27%  –  на левой нижней конечности и 2% на обеих нижних конечностях. В </a:t>
            </a:r>
            <a:r>
              <a:rPr lang="ru-RU" sz="1600" dirty="0" err="1" smtClean="0"/>
              <a:t>Узловском</a:t>
            </a:r>
            <a:r>
              <a:rPr lang="ru-RU" sz="1600" dirty="0" smtClean="0"/>
              <a:t> районе было зафиксировано 65% случаев повреждения передней крестообразной связки на правой нижней конечности, 32%  –  на левой и 3% на обеих нижних конечностях.</a:t>
            </a:r>
            <a:endParaRPr lang="ru-RU" sz="1600" dirty="0"/>
          </a:p>
        </p:txBody>
      </p:sp>
      <p:pic>
        <p:nvPicPr>
          <p:cNvPr id="4" name="Рисунок 3" descr="D:\диплом\диаграммы кир\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иплом\диаграммы узл\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6004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Сравнение показателей случаев повреждений передней крестообразной связки в зависимости от вызвавшей их причины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01208"/>
            <a:ext cx="8928992" cy="144016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Вывод: В Киреевском районе причиной повреждений в 69,2% случаев был спортивный травматизм, в 20,4% –  бытовой травматизм, в 2,1% случаев  –  комбинированный механизм повреждения и в 8,3% случаев  –  невыясненный механизм повреждения. В </a:t>
            </a:r>
            <a:r>
              <a:rPr lang="ru-RU" sz="1600" dirty="0" err="1" smtClean="0"/>
              <a:t>Узловском</a:t>
            </a:r>
            <a:r>
              <a:rPr lang="ru-RU" sz="1600" dirty="0" smtClean="0"/>
              <a:t> районе причиной повреждений передней крестообразной связки в 68,3% случаев был спортивный травматизм, в 22,5%  случаев  –  бытовой травматизм, в 1,8% случаев  –  комбинированный механизм повреждения и в 7,4% случаев  –  невыясненный механизм повреждения. </a:t>
            </a:r>
            <a:endParaRPr lang="ru-RU" sz="1600" dirty="0"/>
          </a:p>
        </p:txBody>
      </p:sp>
      <p:pic>
        <p:nvPicPr>
          <p:cNvPr id="4" name="Рисунок 3" descr="D:\диплом\диаграммы кир\1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иплом\диаграммы узл\1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0485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Сравнение показателей различных видов повреждений передней крестообразной связки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01208"/>
            <a:ext cx="8928992" cy="144016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Вывод: В Киреевском районе наблюдалось 80,9% случаев проксимальных отрывов, 10,3% частичных повреждений, 4,2% дистальных отрывов, 0,6% полных дистальных отрывов без костного фрагмента, 5,2% срединных разрывов. В </a:t>
            </a:r>
            <a:r>
              <a:rPr lang="ru-RU" sz="1600" dirty="0" err="1" smtClean="0"/>
              <a:t>Узловском</a:t>
            </a:r>
            <a:r>
              <a:rPr lang="ru-RU" sz="1600" dirty="0" smtClean="0"/>
              <a:t> районе – 79,6% случаев проксимальных отрывов, 14,8% частичных повреждений, 5,7% дистальных отрывов, 1,4% полных дистальных отрывов без костного фрагмента, 6,1% срединных разрывов.</a:t>
            </a:r>
            <a:endParaRPr lang="ru-RU" sz="1600" dirty="0"/>
          </a:p>
        </p:txBody>
      </p:sp>
      <p:pic>
        <p:nvPicPr>
          <p:cNvPr id="1026" name="Picture 2" descr="D:\диплом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97466" cy="41097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Сравнение показателей результатов реконструкции повреждённой передней крестообразной связки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517232"/>
            <a:ext cx="8928992" cy="12241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Вывод: В Киреевском районе были отмечены 71,3% случаев отличных результатов реконструкции повреждённой передней крестообразной связки коленного сустава, 24,1% случаев хороших и 4,6% случаев удовлетворительных результатов. В </a:t>
            </a:r>
            <a:r>
              <a:rPr lang="ru-RU" sz="1400" dirty="0" err="1" smtClean="0"/>
              <a:t>Узловском</a:t>
            </a:r>
            <a:r>
              <a:rPr lang="ru-RU" sz="1400" dirty="0" smtClean="0"/>
              <a:t> районе были отмечены 70,5% случаев отличных результатов реконструкции повреждённой передней крестообразной связки, 26,8% случаев хороших и 2,7% случаев удовлетворительных результатов.</a:t>
            </a:r>
            <a:endParaRPr lang="ru-RU" sz="1400" dirty="0"/>
          </a:p>
        </p:txBody>
      </p:sp>
      <p:pic>
        <p:nvPicPr>
          <p:cNvPr id="4" name="Рисунок 3" descr="D:\диплом\диаграммы кир\1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384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иплом\диаграммы узл\1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3123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ЗАКЛЮЧЕНИЕ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544616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ходе выполненного исследования была достигнута первоначальная цель, а так же были рассмотрены и решены поставленные задачи.</a:t>
            </a:r>
          </a:p>
          <a:p>
            <a:endParaRPr lang="ru-RU" sz="1800" dirty="0" smtClean="0"/>
          </a:p>
          <a:p>
            <a:r>
              <a:rPr lang="ru-RU" sz="1800" dirty="0" smtClean="0"/>
              <a:t>Было установлено, что до сих пор не существует единого мнения о том, какой трансплантат подходит лучше для реконструкции передней крестообразной связки коленного сустава. Реконструкция </a:t>
            </a:r>
            <a:r>
              <a:rPr lang="ru-RU" sz="1800" dirty="0" err="1" smtClean="0"/>
              <a:t>аутотрансплантатом</a:t>
            </a:r>
            <a:r>
              <a:rPr lang="ru-RU" sz="1800" dirty="0" smtClean="0"/>
              <a:t> из связки надколенника </a:t>
            </a:r>
            <a:r>
              <a:rPr lang="ru-RU" sz="1800" dirty="0" err="1" smtClean="0"/>
              <a:t>травматичнее</a:t>
            </a:r>
            <a:r>
              <a:rPr lang="ru-RU" sz="1800" dirty="0" smtClean="0"/>
              <a:t> и восстановление после такой операции протекает сложнее из-за </a:t>
            </a:r>
            <a:r>
              <a:rPr lang="ru-RU" sz="1800" dirty="0" err="1" smtClean="0"/>
              <a:t>травмирования</a:t>
            </a:r>
            <a:r>
              <a:rPr lang="ru-RU" sz="1800" dirty="0" smtClean="0"/>
              <a:t> данной связки. Но считается, что такая операция надёжнее, потому что костные блоки трансплантата быстрее срастаются со стенками каналов, вследствие чего колено более стабильно и лучше выдерживает нагрузки. </a:t>
            </a:r>
          </a:p>
          <a:p>
            <a:endParaRPr lang="ru-RU" sz="1800" dirty="0" smtClean="0"/>
          </a:p>
          <a:p>
            <a:r>
              <a:rPr lang="ru-RU" sz="1800" dirty="0" smtClean="0"/>
              <a:t>Таким образом, проведённое исследование показало, что повреждения передней крестообразной связки являются достаточно распространёнными среди травм коленного сустава, но не представляют большой опасности для здоровья пострадавших людей и их дальнейшей спортивной деятельности. </a:t>
            </a:r>
          </a:p>
          <a:p>
            <a:endParaRPr lang="ru-RU" sz="18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76064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Выводы:</a:t>
            </a:r>
          </a:p>
          <a:p>
            <a:endParaRPr lang="ru-RU" sz="1800" dirty="0" smtClean="0"/>
          </a:p>
          <a:p>
            <a:r>
              <a:rPr lang="ru-RU" sz="1800" dirty="0" smtClean="0"/>
              <a:t>1. Наиболее часто передняя крестообразная связка коленного сустава повреждается у мужчин (72%) преимущественно в возрасте от 21 года до 40 лет (55,7%), ведущих физически активный, спортивный образ жизни. </a:t>
            </a:r>
          </a:p>
          <a:p>
            <a:r>
              <a:rPr lang="ru-RU" sz="1800" dirty="0" smtClean="0"/>
              <a:t>2. Преобладающими причинами повреждений передней крестообразной связки являются спортивные травмы (63,8%).</a:t>
            </a:r>
          </a:p>
          <a:p>
            <a:r>
              <a:rPr lang="ru-RU" sz="1800" dirty="0" smtClean="0"/>
              <a:t>3. Повреждения передней крестообразной связки являются самыми распространёнными травмами коленного сустава (41,3%).</a:t>
            </a:r>
          </a:p>
          <a:p>
            <a:r>
              <a:rPr lang="ru-RU" sz="1800" dirty="0" smtClean="0"/>
              <a:t>4. Повреждения передней крестообразной связки коленного сустава составляют 9,7% от общего числа травм, зарегистрированных в исследуемый промежуток времени.</a:t>
            </a:r>
          </a:p>
          <a:p>
            <a:r>
              <a:rPr lang="ru-RU" sz="1800" dirty="0" smtClean="0"/>
              <a:t>5. Наиболее эффективными методами диагностики повреждений передней крестообразной связки коленного сустава являются тест </a:t>
            </a:r>
            <a:r>
              <a:rPr lang="ru-RU" sz="1800" dirty="0" err="1" smtClean="0"/>
              <a:t>Лахмана</a:t>
            </a:r>
            <a:r>
              <a:rPr lang="ru-RU" sz="1800" dirty="0" smtClean="0"/>
              <a:t> (88,4%) и тест «переднего выдвижного ящика» (86,5%).</a:t>
            </a:r>
          </a:p>
          <a:p>
            <a:r>
              <a:rPr lang="ru-RU" sz="1800" dirty="0" smtClean="0"/>
              <a:t>6. Восстановление функции коленного сустава после </a:t>
            </a:r>
            <a:r>
              <a:rPr lang="ru-RU" sz="1800" dirty="0" err="1" smtClean="0"/>
              <a:t>артроскопической</a:t>
            </a:r>
            <a:r>
              <a:rPr lang="ru-RU" sz="1800" dirty="0" smtClean="0"/>
              <a:t> реконструкции передней крестообразной связки занимает не менее 6 месяцев и зависит от использованного пластического материала.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ПРАКТИЧЕСКИЕ РЕКОМЕНДАЦИИ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28092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 При хирургическом лечении повреждённой передней крестообразной связки коленного сустава следует отдавать предпочтение </a:t>
            </a:r>
            <a:r>
              <a:rPr lang="ru-RU" sz="1800" dirty="0" err="1" smtClean="0"/>
              <a:t>артроскопической</a:t>
            </a:r>
            <a:r>
              <a:rPr lang="ru-RU" sz="1800" dirty="0" smtClean="0"/>
              <a:t> технике реконструкции.</a:t>
            </a:r>
          </a:p>
          <a:p>
            <a:endParaRPr lang="ru-RU" sz="1800" dirty="0" smtClean="0"/>
          </a:p>
          <a:p>
            <a:r>
              <a:rPr lang="ru-RU" sz="1800" dirty="0" smtClean="0"/>
              <a:t>2. В случае выбора консервативного метода лечения при повреждении передней крестообразной связки не следует прибегать к чрезмерным физическим, в особенности спортивным, нагрузкам.</a:t>
            </a:r>
          </a:p>
          <a:p>
            <a:endParaRPr lang="ru-RU" sz="1800" dirty="0" smtClean="0"/>
          </a:p>
          <a:p>
            <a:r>
              <a:rPr lang="ru-RU" sz="1800" dirty="0" smtClean="0"/>
              <a:t>3. Консервативный метод лечения рекомендован детям и подросткам с незакрытыми зонами роста кости,  а так же пожилым людям.</a:t>
            </a:r>
          </a:p>
          <a:p>
            <a:endParaRPr lang="ru-RU" sz="1800" dirty="0" smtClean="0"/>
          </a:p>
          <a:p>
            <a:r>
              <a:rPr lang="ru-RU" sz="1800" dirty="0" smtClean="0"/>
              <a:t>4. Для профилактики нестабильности коленного сустава следует применять бандажи, </a:t>
            </a:r>
            <a:r>
              <a:rPr lang="ru-RU" sz="1800" dirty="0" err="1" smtClean="0"/>
              <a:t>ортезы</a:t>
            </a:r>
            <a:r>
              <a:rPr lang="ru-RU" sz="1800" dirty="0" smtClean="0"/>
              <a:t> и суппорты.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8" y="764704"/>
            <a:ext cx="8172400" cy="4464496"/>
          </a:xfrm>
        </p:spPr>
        <p:txBody>
          <a:bodyPr>
            <a:noAutofit/>
          </a:bodyPr>
          <a:lstStyle/>
          <a:p>
            <a:r>
              <a:rPr lang="ru-RU" sz="1800" dirty="0" smtClean="0"/>
              <a:t>5. При аутопластике передней крестообразной связки дозированная нагрузка на сустав допускается через 1,5 месяца, а полная спортивная только через 12 месяцев.</a:t>
            </a:r>
          </a:p>
          <a:p>
            <a:endParaRPr lang="ru-RU" sz="1800" dirty="0" smtClean="0"/>
          </a:p>
          <a:p>
            <a:r>
              <a:rPr lang="ru-RU" sz="1800" dirty="0" smtClean="0"/>
              <a:t>6. После реконструкции передней крестообразной связки необходимо проходить курс реабилитационных мероприятий для полного восстановления функции коленного сустава.</a:t>
            </a:r>
          </a:p>
          <a:p>
            <a:endParaRPr lang="ru-RU" sz="1800" dirty="0" smtClean="0"/>
          </a:p>
          <a:p>
            <a:r>
              <a:rPr lang="ru-RU" sz="1800" dirty="0" smtClean="0"/>
              <a:t>7. В послеоперационном периоде необходим тщательный уход за операционной раной и регулярная смена повязки для предупреждения нагноения.</a:t>
            </a:r>
          </a:p>
          <a:p>
            <a:endParaRPr lang="ru-RU" sz="1800" dirty="0" smtClean="0"/>
          </a:p>
          <a:p>
            <a:r>
              <a:rPr lang="ru-RU" sz="1800" dirty="0" smtClean="0"/>
              <a:t>8. Профессиональным спортсменам рекомендованы </a:t>
            </a:r>
            <a:r>
              <a:rPr lang="ru-RU" sz="1800" dirty="0" err="1" smtClean="0"/>
              <a:t>аутотрансплантаты</a:t>
            </a:r>
            <a:r>
              <a:rPr lang="ru-RU" sz="1800" dirty="0" smtClean="0"/>
              <a:t> из связки надколенника, а людям с высоким уровнем физической активности – сухожильные </a:t>
            </a:r>
            <a:r>
              <a:rPr lang="ru-RU" sz="1800" dirty="0" err="1" smtClean="0"/>
              <a:t>аутотрансплантаты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СПИСОК ИСПОЛЬЗОВАННЫХ  ИСТОЧНИКОВ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908720"/>
            <a:ext cx="9001000" cy="5688632"/>
          </a:xfrm>
        </p:spPr>
        <p:txBody>
          <a:bodyPr>
            <a:noAutofit/>
          </a:bodyPr>
          <a:lstStyle/>
          <a:p>
            <a:r>
              <a:rPr lang="ru-RU" sz="1200" dirty="0" smtClean="0"/>
              <a:t>1. Анкин Л. Н., Анкин Н. Л. Практическая травматология. Европейские стандарты диагностики и лечения / М.: Книга-плюс, 2002. – 480 с.</a:t>
            </a:r>
          </a:p>
          <a:p>
            <a:r>
              <a:rPr lang="ru-RU" sz="1200" dirty="0" smtClean="0"/>
              <a:t>2. </a:t>
            </a:r>
            <a:r>
              <a:rPr lang="ru-RU" sz="1200" dirty="0" err="1" smtClean="0"/>
              <a:t>Арьков</a:t>
            </a:r>
            <a:r>
              <a:rPr lang="ru-RU" sz="1200" dirty="0" smtClean="0"/>
              <a:t> В. В., </a:t>
            </a:r>
            <a:r>
              <a:rPr lang="ru-RU" sz="1200" dirty="0" err="1" smtClean="0"/>
              <a:t>Миленин</a:t>
            </a:r>
            <a:r>
              <a:rPr lang="ru-RU" sz="1200" dirty="0" smtClean="0"/>
              <a:t> О. Н. Реабилитация спортсменов после </a:t>
            </a:r>
            <a:r>
              <a:rPr lang="ru-RU" sz="1200" dirty="0" err="1" smtClean="0"/>
              <a:t>артроскопической</a:t>
            </a:r>
            <a:r>
              <a:rPr lang="ru-RU" sz="1200" dirty="0" smtClean="0"/>
              <a:t> реконструкции передней крестообразной связки /  Травматология и ортопедия России, 2005. – Спец. выпуск. – С. 25.</a:t>
            </a:r>
          </a:p>
          <a:p>
            <a:r>
              <a:rPr lang="ru-RU" sz="1200" dirty="0" smtClean="0"/>
              <a:t>3. Баженов П.А., Кожевников Е.В. Пластическое восстановление передней крестообразной связки свободным </a:t>
            </a:r>
            <a:r>
              <a:rPr lang="ru-RU" sz="1200" dirty="0" err="1" smtClean="0"/>
              <a:t>аутотрансплантатом</a:t>
            </a:r>
            <a:r>
              <a:rPr lang="ru-RU" sz="1200" dirty="0" smtClean="0"/>
              <a:t> из сухожилия длинной малоберцовой мышцы / </a:t>
            </a:r>
            <a:r>
              <a:rPr lang="ru-RU" sz="1200" dirty="0" err="1" smtClean="0"/>
              <a:t>Политравма</a:t>
            </a:r>
            <a:r>
              <a:rPr lang="ru-RU" sz="1200" dirty="0" smtClean="0"/>
              <a:t>, 2011. – № 1. – С. 76–81.</a:t>
            </a:r>
          </a:p>
          <a:p>
            <a:r>
              <a:rPr lang="ru-RU" sz="1200" dirty="0" smtClean="0"/>
              <a:t>4. Беляев Д. В., Сенча А. Н., Чижов П. А. Ультразвуковая диагностика. Коленный сустав / М.: </a:t>
            </a:r>
            <a:r>
              <a:rPr lang="ru-RU" sz="1200" dirty="0" err="1" smtClean="0"/>
              <a:t>Видар-М</a:t>
            </a:r>
            <a:r>
              <a:rPr lang="ru-RU" sz="1200" dirty="0" smtClean="0"/>
              <a:t>, 2012. – 200 с.</a:t>
            </a:r>
          </a:p>
          <a:p>
            <a:r>
              <a:rPr lang="ru-RU" sz="1200" dirty="0" smtClean="0"/>
              <a:t>5. </a:t>
            </a:r>
            <a:r>
              <a:rPr lang="ru-RU" sz="1200" dirty="0" err="1" smtClean="0"/>
              <a:t>Бубунко</a:t>
            </a:r>
            <a:r>
              <a:rPr lang="ru-RU" sz="1200" dirty="0" smtClean="0"/>
              <a:t> М. В., Ермаков B. C., Самойлов В. В. Реабилитация больных после </a:t>
            </a:r>
            <a:r>
              <a:rPr lang="ru-RU" sz="1200" dirty="0" err="1" smtClean="0"/>
              <a:t>артроскопии</a:t>
            </a:r>
            <a:r>
              <a:rPr lang="ru-RU" sz="1200" dirty="0" smtClean="0"/>
              <a:t> коленного сустава / Скорая медицинская помощь, 2003. – Спец. выпуск. – С. 73.</a:t>
            </a:r>
          </a:p>
          <a:p>
            <a:r>
              <a:rPr lang="ru-RU" sz="1200" dirty="0" smtClean="0"/>
              <a:t>6. </a:t>
            </a:r>
            <a:r>
              <a:rPr lang="ru-RU" sz="1200" dirty="0" err="1" smtClean="0"/>
              <a:t>Волотовский</a:t>
            </a:r>
            <a:r>
              <a:rPr lang="ru-RU" sz="1200" dirty="0" smtClean="0"/>
              <a:t> А. И., Кривченя А. И., Мартинович A.B. </a:t>
            </a:r>
            <a:r>
              <a:rPr lang="ru-RU" sz="1200" dirty="0" err="1" smtClean="0"/>
              <a:t>Артроскопическая</a:t>
            </a:r>
            <a:r>
              <a:rPr lang="ru-RU" sz="1200" dirty="0" smtClean="0"/>
              <a:t> реконструкция передней крестообразной связки / Травматология и ортопедия России, 2005. –  Спец. выпуск. –  С. 84. </a:t>
            </a:r>
          </a:p>
          <a:p>
            <a:r>
              <a:rPr lang="ru-RU" sz="1200" dirty="0" smtClean="0"/>
              <a:t>7. Гиршин С. Г., </a:t>
            </a:r>
            <a:r>
              <a:rPr lang="ru-RU" sz="1200" dirty="0" err="1" smtClean="0"/>
              <a:t>Лазишвили</a:t>
            </a:r>
            <a:r>
              <a:rPr lang="ru-RU" sz="1200" dirty="0" smtClean="0"/>
              <a:t> Г. Д. Коленный сустав: повреждения и болевые синдромы /  М.: НЦССХ им. А. Н. Бакулева РАМН, 2007. – 352 с.</a:t>
            </a:r>
          </a:p>
          <a:p>
            <a:r>
              <a:rPr lang="ru-RU" sz="1200" dirty="0" smtClean="0"/>
              <a:t>8. Гиршин С. Г., Дубров В. Э., </a:t>
            </a:r>
            <a:r>
              <a:rPr lang="ru-RU" sz="1200" dirty="0" err="1" smtClean="0"/>
              <a:t>Лазишвили</a:t>
            </a:r>
            <a:r>
              <a:rPr lang="ru-RU" sz="1200" dirty="0" smtClean="0"/>
              <a:t> Г. Д. Повреждения и заболевания мышц, сухожилий и связок / М.: ИПК «Дом книги», 2013. – 494 с.</a:t>
            </a:r>
          </a:p>
          <a:p>
            <a:r>
              <a:rPr lang="ru-RU" sz="1200" dirty="0" smtClean="0"/>
              <a:t>9. </a:t>
            </a:r>
            <a:r>
              <a:rPr lang="ru-RU" sz="1200" dirty="0" err="1" smtClean="0"/>
              <a:t>Гнелица</a:t>
            </a:r>
            <a:r>
              <a:rPr lang="ru-RU" sz="1200" dirty="0" smtClean="0"/>
              <a:t> Н. Н., </a:t>
            </a:r>
            <a:r>
              <a:rPr lang="ru-RU" sz="1200" dirty="0" err="1" smtClean="0"/>
              <a:t>Загородний</a:t>
            </a:r>
            <a:r>
              <a:rPr lang="ru-RU" sz="1200" dirty="0" smtClean="0"/>
              <a:t> Н. В., Королев А. В. </a:t>
            </a:r>
            <a:r>
              <a:rPr lang="ru-RU" sz="1200" dirty="0" err="1" smtClean="0"/>
              <a:t>Артроскопическая</a:t>
            </a:r>
            <a:r>
              <a:rPr lang="ru-RU" sz="1200" dirty="0" smtClean="0"/>
              <a:t> реконструкция передней крестообразной связки </a:t>
            </a:r>
            <a:r>
              <a:rPr lang="ru-RU" sz="1200" dirty="0" err="1" smtClean="0"/>
              <a:t>аутотрансплантатом</a:t>
            </a:r>
            <a:r>
              <a:rPr lang="ru-RU" sz="1200" dirty="0" smtClean="0"/>
              <a:t> из связки надколенника (методические рекомендации) / М.: Наука, 2004. – С. 1-63.</a:t>
            </a:r>
          </a:p>
          <a:p>
            <a:r>
              <a:rPr lang="ru-RU" sz="1200" dirty="0" smtClean="0"/>
              <a:t>10. </a:t>
            </a:r>
            <a:r>
              <a:rPr lang="ru-RU" sz="1200" dirty="0" err="1" smtClean="0"/>
              <a:t>Головаха</a:t>
            </a:r>
            <a:r>
              <a:rPr lang="ru-RU" sz="1200" dirty="0" smtClean="0"/>
              <a:t> М. Е., Лоскутов А. Е. </a:t>
            </a:r>
            <a:r>
              <a:rPr lang="ru-RU" sz="1200" dirty="0" err="1" smtClean="0"/>
              <a:t>Артроскопическое</a:t>
            </a:r>
            <a:r>
              <a:rPr lang="ru-RU" sz="1200" dirty="0" smtClean="0"/>
              <a:t> восстановление передней крестообразной связки / Ортопедия, травматология и протезирование, 2005. – №1. – С. 50-54.</a:t>
            </a:r>
          </a:p>
          <a:p>
            <a:r>
              <a:rPr lang="ru-RU" sz="1200" dirty="0" smtClean="0"/>
              <a:t>11. </a:t>
            </a:r>
            <a:r>
              <a:rPr lang="ru-RU" sz="1200" dirty="0" err="1" smtClean="0"/>
              <a:t>Головаха</a:t>
            </a:r>
            <a:r>
              <a:rPr lang="ru-RU" sz="1200" dirty="0" smtClean="0"/>
              <a:t> М. Е., Лоскутов А. Е. Ранние осложнения </a:t>
            </a:r>
            <a:r>
              <a:rPr lang="ru-RU" sz="1200" dirty="0" err="1" smtClean="0"/>
              <a:t>артроскопии</a:t>
            </a:r>
            <a:r>
              <a:rPr lang="ru-RU" sz="1200" dirty="0" smtClean="0"/>
              <a:t> коленного сустава / Ортопедия, травматология и протезирование, 2004. – № 1. – С. 47-49. </a:t>
            </a:r>
          </a:p>
          <a:p>
            <a:r>
              <a:rPr lang="ru-RU" sz="1200" dirty="0" smtClean="0"/>
              <a:t>12. Епифанов А. В. Восстановительное лечение после </a:t>
            </a:r>
            <a:r>
              <a:rPr lang="ru-RU" sz="1200" dirty="0" err="1" smtClean="0"/>
              <a:t>артроскопических</a:t>
            </a:r>
            <a:r>
              <a:rPr lang="ru-RU" sz="1200" dirty="0" smtClean="0"/>
              <a:t> вмешательств на коленном суставе при повреждениях </a:t>
            </a:r>
            <a:r>
              <a:rPr lang="ru-RU" sz="1200" dirty="0" err="1" smtClean="0"/>
              <a:t>капсульно-связочного</a:t>
            </a:r>
            <a:r>
              <a:rPr lang="ru-RU" sz="1200" dirty="0" smtClean="0"/>
              <a:t> аппарата / М.: Авторская Академия, 2011. – 152 с.</a:t>
            </a:r>
          </a:p>
          <a:p>
            <a:r>
              <a:rPr lang="ru-RU" sz="1200" dirty="0" smtClean="0"/>
              <a:t>13. Зоря В. И., </a:t>
            </a:r>
            <a:r>
              <a:rPr lang="ru-RU" sz="1200" dirty="0" err="1" smtClean="0"/>
              <a:t>Тольцинер</a:t>
            </a:r>
            <a:r>
              <a:rPr lang="ru-RU" sz="1200" dirty="0" smtClean="0"/>
              <a:t> Н. Ф., </a:t>
            </a:r>
            <a:r>
              <a:rPr lang="ru-RU" sz="1200" dirty="0" err="1" smtClean="0"/>
              <a:t>Цвиренко</a:t>
            </a:r>
            <a:r>
              <a:rPr lang="ru-RU" sz="1200" dirty="0" smtClean="0"/>
              <a:t> T. K. Диагностическая </a:t>
            </a:r>
            <a:r>
              <a:rPr lang="ru-RU" sz="1200" dirty="0" err="1" smtClean="0"/>
              <a:t>артроскопия</a:t>
            </a:r>
            <a:r>
              <a:rPr lang="ru-RU" sz="1200" dirty="0" smtClean="0"/>
              <a:t> коленного сустава / Скорая медицинская помощь, 2003. – Спец. выпуск. – С. 40.</a:t>
            </a:r>
          </a:p>
          <a:p>
            <a:r>
              <a:rPr lang="ru-RU" sz="1200" dirty="0" smtClean="0"/>
              <a:t>14. </a:t>
            </a:r>
            <a:r>
              <a:rPr lang="ru-RU" sz="1200" dirty="0" err="1" smtClean="0"/>
              <a:t>Капанджи</a:t>
            </a:r>
            <a:r>
              <a:rPr lang="ru-RU" sz="1200" dirty="0" smtClean="0"/>
              <a:t> А.И.Функциональная анатомия. Нижняя конечность / М.: ЭКСМО, 2010. – 352 с.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11256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15. Карпенко А. К., Трофимова Т. Н. </a:t>
            </a:r>
            <a:r>
              <a:rPr lang="ru-RU" sz="1200" dirty="0" err="1" smtClean="0"/>
              <a:t>МРТ-диагностика</a:t>
            </a:r>
            <a:r>
              <a:rPr lang="ru-RU" sz="1200" dirty="0" smtClean="0"/>
              <a:t> травм коленного сустава / СПб.: МАПО, 2006. – 150 с.</a:t>
            </a:r>
          </a:p>
          <a:p>
            <a:r>
              <a:rPr lang="ru-RU" sz="1200" dirty="0" smtClean="0"/>
              <a:t>16. Ключевский В. В. Хирургия повреждений: руководство для травматологов, хирургов районных больниц,  врачей участковых больниц, фельдшеров ФАП и здравпунктов / М.: ГЭОТАР, 2013. – 880 с.</a:t>
            </a:r>
          </a:p>
          <a:p>
            <a:r>
              <a:rPr lang="ru-RU" sz="1200" dirty="0" smtClean="0"/>
              <a:t>17. Корнилов Н. Н., Куляба Т. А. Артропластика коленного сустава / М.: РНИИТО им. Р.Р. </a:t>
            </a:r>
            <a:r>
              <a:rPr lang="ru-RU" sz="1200" dirty="0" err="1" smtClean="0"/>
              <a:t>Вредена</a:t>
            </a:r>
            <a:r>
              <a:rPr lang="ru-RU" sz="1200" dirty="0" smtClean="0"/>
              <a:t>, 2012. – 228 с.</a:t>
            </a:r>
          </a:p>
          <a:p>
            <a:r>
              <a:rPr lang="ru-RU" sz="1200" dirty="0" smtClean="0"/>
              <a:t>18. Корнилов Н. Н., Куляба Т. А., Новоселов К. А. Повреждения и заболевания коленного сустава / СПб.: Травматология и ортопедия, 2006. – С. 213-423.</a:t>
            </a:r>
          </a:p>
          <a:p>
            <a:r>
              <a:rPr lang="ru-RU" sz="1200" dirty="0" smtClean="0"/>
              <a:t>19. Королев А. В., </a:t>
            </a:r>
            <a:r>
              <a:rPr lang="ru-RU" sz="1200" dirty="0" err="1" smtClean="0"/>
              <a:t>Лазишвили</a:t>
            </a:r>
            <a:r>
              <a:rPr lang="ru-RU" sz="1200" dirty="0" smtClean="0"/>
              <a:t> Г. Д. Повреждения передней крестообразной связки коленного сустава: диагностика, лечение, реабилитация / М.: ИПК «Дом книги», 2013. – 370 с. </a:t>
            </a:r>
          </a:p>
          <a:p>
            <a:r>
              <a:rPr lang="ru-RU" sz="1200" dirty="0" smtClean="0"/>
              <a:t>20. Королев А. В. Руководство по </a:t>
            </a:r>
            <a:r>
              <a:rPr lang="ru-RU" sz="1200" dirty="0" err="1" smtClean="0"/>
              <a:t>артроскопической</a:t>
            </a:r>
            <a:r>
              <a:rPr lang="ru-RU" sz="1200" dirty="0" smtClean="0"/>
              <a:t> хирургии / М.: БИНОМ, 2012. – 672 с.</a:t>
            </a:r>
          </a:p>
          <a:p>
            <a:r>
              <a:rPr lang="ru-RU" sz="1200" dirty="0" smtClean="0"/>
              <a:t>21. Королев А. В. Физическая реабилитация пациентов после </a:t>
            </a:r>
            <a:r>
              <a:rPr lang="ru-RU" sz="1200" dirty="0" err="1" smtClean="0"/>
              <a:t>артроскопических</a:t>
            </a:r>
            <a:r>
              <a:rPr lang="ru-RU" sz="1200" dirty="0" smtClean="0"/>
              <a:t> операций на коленном суставе / Скорая медицинская помощь, 2003. – Спец. выпуск. – С. 48.</a:t>
            </a:r>
          </a:p>
          <a:p>
            <a:r>
              <a:rPr lang="ru-RU" sz="1200" dirty="0" smtClean="0"/>
              <a:t>22. Кушнер Ф. Д., Скотт В. Н., </a:t>
            </a:r>
            <a:r>
              <a:rPr lang="ru-RU" sz="1200" dirty="0" err="1" smtClean="0"/>
              <a:t>Скудери</a:t>
            </a:r>
            <a:r>
              <a:rPr lang="ru-RU" sz="1200" dirty="0" smtClean="0"/>
              <a:t> Ж. Р. Хирургия коленного сустава / М.: ИПК «Дом книги», 2014. – 274 с.</a:t>
            </a:r>
          </a:p>
          <a:p>
            <a:r>
              <a:rPr lang="ru-RU" sz="1200" dirty="0" smtClean="0"/>
              <a:t>23. </a:t>
            </a:r>
            <a:r>
              <a:rPr lang="ru-RU" sz="1200" dirty="0" err="1" smtClean="0"/>
              <a:t>Лазишвили</a:t>
            </a:r>
            <a:r>
              <a:rPr lang="ru-RU" sz="1200" dirty="0" smtClean="0"/>
              <a:t> Г. Д. </a:t>
            </a:r>
            <a:r>
              <a:rPr lang="ru-RU" sz="1200" dirty="0" err="1" smtClean="0"/>
              <a:t>Артроскопическая</a:t>
            </a:r>
            <a:r>
              <a:rPr lang="ru-RU" sz="1200" dirty="0" smtClean="0"/>
              <a:t> аутопластика передней крестообразной связки коленного сустава трансплантатом из сухожилия четырехглавой мышцы бедра (методические рекомендации) / М.: ИПК «Дом книги», 2010. – 32 с.</a:t>
            </a:r>
          </a:p>
          <a:p>
            <a:r>
              <a:rPr lang="ru-RU" sz="1200" dirty="0" smtClean="0"/>
              <a:t>24. Миронов С. П., </a:t>
            </a:r>
            <a:r>
              <a:rPr lang="ru-RU" sz="1200" dirty="0" err="1" smtClean="0"/>
              <a:t>Орлецкий</a:t>
            </a:r>
            <a:r>
              <a:rPr lang="ru-RU" sz="1200" dirty="0" smtClean="0"/>
              <a:t> А. К., Тимченко Д. О. Современные методы фиксации </a:t>
            </a:r>
            <a:r>
              <a:rPr lang="ru-RU" sz="1200" dirty="0" err="1" smtClean="0"/>
              <a:t>аутотрансплантатов</a:t>
            </a:r>
            <a:r>
              <a:rPr lang="ru-RU" sz="1200" dirty="0" smtClean="0"/>
              <a:t> при реконструкции передней крестообразной связки / Вестник травматологии и ортопедии им. </a:t>
            </a:r>
            <a:r>
              <a:rPr lang="ru-RU" sz="1200" dirty="0" err="1" smtClean="0"/>
              <a:t>Н.Н.Приорова</a:t>
            </a:r>
            <a:r>
              <a:rPr lang="ru-RU" sz="1200" dirty="0" smtClean="0"/>
              <a:t>, 2006. – №3 – С. 44-47.</a:t>
            </a:r>
          </a:p>
          <a:p>
            <a:r>
              <a:rPr lang="ru-RU" sz="1200" dirty="0" smtClean="0"/>
              <a:t>25. Орлов Ю. Н. Показания к </a:t>
            </a:r>
            <a:r>
              <a:rPr lang="ru-RU" sz="1200" dirty="0" err="1" smtClean="0"/>
              <a:t>артроскопии</a:t>
            </a:r>
            <a:r>
              <a:rPr lang="ru-RU" sz="1200" dirty="0" smtClean="0"/>
              <a:t> при свежих повреждениях коленного сустава и осложнения после оперативного лечения / Травматология и ортопедия России, 2005. – Спец. выпуск. – С. 94-95. </a:t>
            </a:r>
          </a:p>
          <a:p>
            <a:r>
              <a:rPr lang="ru-RU" sz="1200" dirty="0" smtClean="0"/>
              <a:t>26. </a:t>
            </a:r>
            <a:r>
              <a:rPr lang="ru-RU" sz="1200" dirty="0" err="1" smtClean="0"/>
              <a:t>Сапежников</a:t>
            </a:r>
            <a:r>
              <a:rPr lang="ru-RU" sz="1200" dirty="0" smtClean="0"/>
              <a:t> В.А. Оценка результатов различных методик реконструкции передней крестообразной связки коленного сустава / Травматология и ортопедия России, 2005. – Спец. выпуск. – С. 110-111.</a:t>
            </a:r>
          </a:p>
          <a:p>
            <a:r>
              <a:rPr lang="ru-RU" sz="1200" dirty="0" smtClean="0"/>
              <a:t>27. </a:t>
            </a:r>
            <a:r>
              <a:rPr lang="ru-RU" sz="1200" dirty="0" err="1" smtClean="0"/>
              <a:t>Тихилов</a:t>
            </a:r>
            <a:r>
              <a:rPr lang="ru-RU" sz="1200" dirty="0" smtClean="0"/>
              <a:t> Р. М. Оперативная ортопедия / М.: БИНОМ, 2014. – 320 с.</a:t>
            </a:r>
          </a:p>
          <a:p>
            <a:endParaRPr lang="ru-RU" sz="12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5472608" cy="604867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Объект исследования  </a:t>
            </a:r>
            <a:r>
              <a:rPr lang="ru-RU" sz="1800" dirty="0" smtClean="0"/>
              <a:t>–  особенности повреждений передней крестообразной связки коленного сустава и их влияние на полноценное функционирование нижней конечности.</a:t>
            </a:r>
          </a:p>
          <a:p>
            <a:endParaRPr lang="ru-RU" sz="1800" dirty="0" smtClean="0"/>
          </a:p>
          <a:p>
            <a:r>
              <a:rPr lang="ru-RU" sz="1800" b="1" dirty="0" smtClean="0"/>
              <a:t>Предмет исследования  </a:t>
            </a:r>
            <a:r>
              <a:rPr lang="ru-RU" sz="1800" dirty="0" smtClean="0"/>
              <a:t>–  повреждения передней крестообразной связки коленного сустава.</a:t>
            </a:r>
          </a:p>
          <a:p>
            <a:endParaRPr lang="ru-RU" sz="1800" dirty="0" smtClean="0"/>
          </a:p>
          <a:p>
            <a:r>
              <a:rPr lang="ru-RU" sz="1800" b="1" dirty="0" smtClean="0"/>
              <a:t>Гипотеза</a:t>
            </a:r>
            <a:r>
              <a:rPr lang="ru-RU" sz="1800" dirty="0" smtClean="0"/>
              <a:t>  –  автором данной работы предполагается, что повреждения передней крестообразной связки коленного сустава предпочтительнее лечить хирургическим путём, используя метод реконструкции </a:t>
            </a:r>
            <a:r>
              <a:rPr lang="ru-RU" sz="1800" dirty="0" err="1" smtClean="0"/>
              <a:t>аутотрансплантатом</a:t>
            </a:r>
            <a:r>
              <a:rPr lang="ru-RU" sz="1800" dirty="0" smtClean="0"/>
              <a:t> из связки надколенника.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Picture 5" descr="D:\диплом\acl-inju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36912"/>
            <a:ext cx="2951338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263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АНАТОМИЧЕСКОЕ СТРОЕНИЕ И МЕХАНИЧЕСКАЯ ФУНКЦИЯ ПЕРЕДНЕЙ КРЕСТООБРАЗНОЙ СВЯЗКИ КОЛЕННОГО СУСТАВА</a:t>
            </a:r>
            <a:endParaRPr lang="ru-RU" sz="2400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067944" y="1700808"/>
            <a:ext cx="4824536" cy="46358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Передняя крестообразная связка  – </a:t>
            </a:r>
            <a:br>
              <a:rPr lang="ru-RU" sz="1800" dirty="0" smtClean="0"/>
            </a:br>
            <a:r>
              <a:rPr lang="ru-RU" sz="1800" dirty="0" smtClean="0"/>
              <a:t>один из главных стабилизаторов коленного сустава, удерживающий голень от смещения кпереди и внутрь. </a:t>
            </a:r>
          </a:p>
          <a:p>
            <a:r>
              <a:rPr lang="ru-RU" sz="1800" dirty="0" smtClean="0"/>
              <a:t>Связка находится в самом центре коленного сустава. Начиная от внутренней поверхности бедренной кости, она проходит через полость коленного сустава и соединяется с большеберцовой костью.</a:t>
            </a:r>
          </a:p>
          <a:p>
            <a:r>
              <a:rPr lang="ru-RU" sz="1800" dirty="0" smtClean="0"/>
              <a:t>Перпендикулярно передней крестообразной связке и кзади от неё располагается задняя крестообразная связка. Вместе они образуют крестообразную структуру в центре сустава.</a:t>
            </a:r>
          </a:p>
        </p:txBody>
      </p:sp>
      <p:pic>
        <p:nvPicPr>
          <p:cNvPr id="7" name="Picture 2" descr="C:\Users\HOME\Desktop\Б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805863" cy="43587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24482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 рассмотрении передней крестообразной связки более подробно, обнаруживается её сложное строение. Связка состоит из двух пучков: переднемедиального (ПМ) и заднелатерального (ЗЛ). </a:t>
            </a:r>
          </a:p>
          <a:p>
            <a:r>
              <a:rPr lang="ru-RU" sz="1800" dirty="0" smtClean="0"/>
              <a:t>При сгибании коленного сустава происходит удлинение (напряжение) ПМ пучка и укорочение (расслабление) ЗЛ пучка. </a:t>
            </a:r>
          </a:p>
          <a:p>
            <a:r>
              <a:rPr lang="ru-RU" sz="1800" dirty="0" smtClean="0"/>
              <a:t>Такая сложная биомеханика обеспечивает стабильность коленного сустава. </a:t>
            </a:r>
          </a:p>
        </p:txBody>
      </p:sp>
      <p:pic>
        <p:nvPicPr>
          <p:cNvPr id="4098" name="Picture 2" descr="D:\диплом\рисунки\Г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984776" cy="318080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КЛАССИФИКАЦИЯ, ПРИЧИНЫ И МЕХАНИЗМЫ ПОВРЕЖДЕНИЙ ПЕРЕДНЕЙ КРЕСТООБРАЗНОЙ СВЯЗКИ КОЛЕННОГО СУСТАВА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32448" y="2636912"/>
            <a:ext cx="5004048" cy="12961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800" b="0" dirty="0" smtClean="0">
                <a:solidFill>
                  <a:schemeClr val="tx1"/>
                </a:solidFill>
              </a:rPr>
              <a:t>   По количеству повреждённых структур:</a:t>
            </a:r>
          </a:p>
          <a:p>
            <a:pPr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800" b="0" dirty="0" smtClean="0">
                <a:solidFill>
                  <a:schemeClr val="tx1"/>
                </a:solidFill>
              </a:rPr>
              <a:t>   1. Изолированные.</a:t>
            </a:r>
          </a:p>
          <a:p>
            <a:pPr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800" b="0" dirty="0" smtClean="0">
                <a:solidFill>
                  <a:schemeClr val="tx1"/>
                </a:solidFill>
              </a:rPr>
              <a:t>   2. Сочетанные.</a:t>
            </a:r>
          </a:p>
          <a:p>
            <a:pPr>
              <a:buFont typeface="Arial" pitchFamily="34" charset="0"/>
              <a:buChar char="•"/>
            </a:pP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79512" y="1556793"/>
            <a:ext cx="8424936" cy="24482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/>
              <a:t>Существует несколько различных классификаций повреждений передней крестообразной связки коленного сустава.</a:t>
            </a:r>
          </a:p>
          <a:p>
            <a:pPr>
              <a:lnSpc>
                <a:spcPct val="120000"/>
              </a:lnSpc>
            </a:pP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По характеру повреждения: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1. Разрыв.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2. Растяжение.</a:t>
            </a:r>
          </a:p>
          <a:p>
            <a:pPr>
              <a:lnSpc>
                <a:spcPct val="120000"/>
              </a:lnSpc>
            </a:pPr>
            <a:endParaRPr lang="ru-RU" sz="1800" dirty="0" smtClean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251520" y="4149080"/>
            <a:ext cx="8784976" cy="223224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Char char=""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ru-RU" dirty="0" smtClean="0"/>
              <a:t>По типу повреждения: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Char char=""/>
            </a:pPr>
            <a:r>
              <a:rPr lang="ru-RU" dirty="0" smtClean="0"/>
              <a:t>   1. Острые разрывы (давность менее 4 месяцев).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Char char=""/>
            </a:pPr>
            <a:r>
              <a:rPr lang="ru-RU" dirty="0" smtClean="0"/>
              <a:t>   2. Застарелые разрывы и хроническая нестабильность (более 4 месяцев).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Char char=""/>
            </a:pPr>
            <a:r>
              <a:rPr lang="ru-RU" dirty="0" smtClean="0"/>
              <a:t>   3. Частичные разрывы и рубцевание.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Char char=""/>
            </a:pPr>
            <a:r>
              <a:rPr lang="ru-RU" dirty="0" smtClean="0"/>
              <a:t>   4. Отрыв передней крестообразной связки с костным фрагментом.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15841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качестве причин разрыва передней крестообразной связки можно выделить прямую травму (контактный механизм: удар по голени, бедру) и непрямую травму (неконтактный механизм: кручение на ноге при резком торможении, приземление после прыжка и т.д.). Последний механизм травмы встречается в 80-90% случаев. </a:t>
            </a:r>
          </a:p>
          <a:p>
            <a:endParaRPr lang="ru-RU" sz="1800" dirty="0"/>
          </a:p>
        </p:txBody>
      </p:sp>
      <p:pic>
        <p:nvPicPr>
          <p:cNvPr id="2050" name="Picture 2" descr="D:\диплом\рисунки\luchshee_lekarstvo_dlya_sustavov_zhelatinom_6638_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760640" cy="36964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ДИАГНОСТИРОВАНИЕ ПОВРЕЖДЕНИЙ ПЕРЕДНЕЙ КРЕСТООБРАЗНОЙ СВЯЗКИ КОЛЕННОГО СУСТАВА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3672408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Диагностика осуществляется с помощью лучевых методов – </a:t>
            </a:r>
            <a:br>
              <a:rPr lang="ru-RU" sz="1800" dirty="0" smtClean="0"/>
            </a:br>
            <a:r>
              <a:rPr lang="ru-RU" sz="1800" dirty="0" smtClean="0"/>
              <a:t>УЗИ, МРТ и КТ.</a:t>
            </a:r>
          </a:p>
          <a:p>
            <a:endParaRPr lang="ru-RU" sz="1800" dirty="0" smtClean="0"/>
          </a:p>
          <a:p>
            <a:r>
              <a:rPr lang="ru-RU" sz="1800" dirty="0" smtClean="0"/>
              <a:t>Так же, нестабильность коленного сустава определяется при физическом осмотре, с использованием трёх тестов: «переднего выдвижного ящика», </a:t>
            </a:r>
            <a:r>
              <a:rPr lang="ru-RU" sz="1800" dirty="0" err="1" smtClean="0"/>
              <a:t>Лахмана</a:t>
            </a:r>
            <a:r>
              <a:rPr lang="ru-RU" sz="1800" dirty="0" smtClean="0"/>
              <a:t> и Макинтоша. </a:t>
            </a:r>
          </a:p>
          <a:p>
            <a:endParaRPr lang="ru-RU" sz="1800" dirty="0" smtClean="0"/>
          </a:p>
          <a:p>
            <a:r>
              <a:rPr lang="ru-RU" sz="1800" dirty="0" smtClean="0"/>
              <a:t>В первую очередь обследуют здоровое колено, чтобы ознакомить пациента с техникой осмотра, а так же для того, чтобы имелась возможность сравнить результаты тестов на здоровой и больной ноге. 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0">
      <a:dk1>
        <a:srgbClr val="000F2E"/>
      </a:dk1>
      <a:lt1>
        <a:sysClr val="window" lastClr="FFFFFF"/>
      </a:lt1>
      <a:dk2>
        <a:srgbClr val="000F2E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34A2"/>
      </a:accent4>
      <a:accent5>
        <a:srgbClr val="1762FF"/>
      </a:accent5>
      <a:accent6>
        <a:srgbClr val="0034A2"/>
      </a:accent6>
      <a:hlink>
        <a:srgbClr val="0034A2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2751</Words>
  <Application>Microsoft Office PowerPoint</Application>
  <PresentationFormat>Экран (4:3)</PresentationFormat>
  <Paragraphs>193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АНАТОМИЧЕСКОЕ СТРОЕНИЕ И МЕХАНИЧЕСКАЯ ФУНКЦИЯ ПЕРЕДНЕЙ КРЕСТООБРАЗНОЙ СВЯЗКИ КОЛЕННОГО СУСТАВА</vt:lpstr>
      <vt:lpstr>Презентация PowerPoint</vt:lpstr>
      <vt:lpstr>КЛАССИФИКАЦИЯ, ПРИЧИНЫ И МЕХАНИЗМЫ ПОВРЕЖДЕНИЙ ПЕРЕДНЕЙ КРЕСТООБРАЗНОЙ СВЯЗКИ КОЛЕННОГО СУСТАВА</vt:lpstr>
      <vt:lpstr>Презентация PowerPoint</vt:lpstr>
      <vt:lpstr>ДИАГНОСТИРОВАНИЕ ПОВРЕЖДЕНИЙ ПЕРЕДНЕЙ КРЕСТООБРАЗНОЙ СВЯЗКИ КОЛЕННОГО СУСТАВА</vt:lpstr>
      <vt:lpstr>Презентация PowerPoint</vt:lpstr>
      <vt:lpstr>Презентация PowerPoint</vt:lpstr>
      <vt:lpstr>Презентация PowerPoint</vt:lpstr>
      <vt:lpstr>ЛЕЧЕНИЕ, ОСЛОЖНЕНИЯ И РЕАБИЛИТАЦИЯ ПОВРЕЖДЕНИЙ ПЕРЕДНЕЙ КРЕСТООБРАЗНОЙ СВЯЗКИ КОЛЕННОГО СУСТАВА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</vt:lpstr>
      <vt:lpstr>Возрастная структура повреждений передней крестообразной связки </vt:lpstr>
      <vt:lpstr>Повреждения передней крестообразной связки  в зависимости от их причины</vt:lpstr>
      <vt:lpstr>Различные виды повреждений передней крестообразной связки</vt:lpstr>
      <vt:lpstr>Процент повреждений передней крестообразной связки от всех травм коленного сустава в различных видах спорта </vt:lpstr>
      <vt:lpstr>Процент повреждений передней крестообразной связки от общего числа травм, полученных в различных видах спорта </vt:lpstr>
      <vt:lpstr>СОБСТВЕННЫЕ ИССЛЕДОВАНИЯ</vt:lpstr>
      <vt:lpstr>Сравнение возрастной структуры  повреждений передней крестообразной связки  </vt:lpstr>
      <vt:lpstr>Сравнение показателей случаев повреждений передней крестообразной связки коленного сустава на правой, левой и обеих нижних конечностях     </vt:lpstr>
      <vt:lpstr>Сравнение показателей случаев повреждений передней крестообразной связки в зависимости от вызвавшей их причины</vt:lpstr>
      <vt:lpstr>Сравнение показателей различных видов повреждений передней крестообразной связки</vt:lpstr>
      <vt:lpstr>Сравнение показателей результатов реконструкции повреждённой передней крестообразной связки </vt:lpstr>
      <vt:lpstr>ЗАКЛЮЧЕНИЕ</vt:lpstr>
      <vt:lpstr>Презентация PowerPoint</vt:lpstr>
      <vt:lpstr>ПРАКТИЧЕСКИЕ РЕКОМЕНДАЦИИ</vt:lpstr>
      <vt:lpstr>Презентация PowerPoint</vt:lpstr>
      <vt:lpstr>СПИСОК ИСПОЛЬЗОВАННЫХ  ИСТОЧНИКОВ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Владелец</cp:lastModifiedBy>
  <cp:revision>163</cp:revision>
  <dcterms:created xsi:type="dcterms:W3CDTF">2015-06-15T20:39:59Z</dcterms:created>
  <dcterms:modified xsi:type="dcterms:W3CDTF">2016-03-11T10:06:43Z</dcterms:modified>
</cp:coreProperties>
</file>