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9" r:id="rId5"/>
    <p:sldId id="260" r:id="rId6"/>
    <p:sldId id="264" r:id="rId7"/>
    <p:sldId id="270" r:id="rId8"/>
    <p:sldId id="261" r:id="rId9"/>
    <p:sldId id="262" r:id="rId10"/>
    <p:sldId id="263" r:id="rId11"/>
    <p:sldId id="271" r:id="rId12"/>
    <p:sldId id="272" r:id="rId13"/>
    <p:sldId id="273" r:id="rId14"/>
    <p:sldId id="267" r:id="rId15"/>
    <p:sldId id="274" r:id="rId16"/>
    <p:sldId id="275" r:id="rId17"/>
    <p:sldId id="276" r:id="rId18"/>
    <p:sldId id="277" r:id="rId19"/>
    <p:sldId id="278" r:id="rId20"/>
    <p:sldId id="266" r:id="rId21"/>
    <p:sldId id="265" r:id="rId22"/>
    <p:sldId id="280" r:id="rId23"/>
    <p:sldId id="279" r:id="rId24"/>
    <p:sldId id="282" r:id="rId25"/>
    <p:sldId id="283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D9E9D8-2B9E-4F58-A62E-2AE43F47D0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A48F58-DBAA-4530-AC2F-4279E8044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habar.kz/i_data/131972529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ura.ru/images/news/129/845/1052129845/sud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g11.nnm.ru/a/9/8/4/9/c173478df4c30d325d6fce4ed6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-fotki.yandex.ru/get/2710/miroshka1974.2b/0_4740_bbc85b60_XL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enemyforces.net/helicopters/mi28_2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medicaldb.ru/themes/default/i/ava_vopros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y-tver.com/users/82/color1310043656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701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Российская Федерация на современном этапе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2000-2014гг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Политическое развитие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4191000" cy="50292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	В 2000 г. реорганизован Совет Федерации. Он стал формироваться из представителей регионов, избираемых  местными законодательными органами и назначаемых главами администраций.</a:t>
            </a:r>
          </a:p>
        </p:txBody>
      </p:sp>
      <p:pic>
        <p:nvPicPr>
          <p:cNvPr id="10244" name="Picture 4" descr="совет феде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962400" cy="2971800"/>
          </a:xfrm>
          <a:prstGeom prst="rect">
            <a:avLst/>
          </a:prstGeom>
          <a:noFill/>
        </p:spPr>
      </p:pic>
      <p:sp>
        <p:nvSpPr>
          <p:cNvPr id="1024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6324600"/>
            <a:ext cx="533400" cy="2286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565400"/>
            <a:ext cx="8662988" cy="35337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</a:t>
            </a:r>
          </a:p>
          <a:p>
            <a:pPr eaLnBrk="1" hangingPunct="1">
              <a:defRPr/>
            </a:pPr>
            <a:r>
              <a:rPr lang="ru-RU" b="1" smtClean="0"/>
              <a:t>декабрь 2000 год Государственная дума  утвердила:</a:t>
            </a: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  </a:t>
            </a:r>
          </a:p>
        </p:txBody>
      </p:sp>
      <p:sp>
        <p:nvSpPr>
          <p:cNvPr id="23556" name="Rectangle 16"/>
          <p:cNvSpPr>
            <a:spLocks noChangeArrowheads="1"/>
          </p:cNvSpPr>
          <p:nvPr/>
        </p:nvSpPr>
        <p:spPr bwMode="auto">
          <a:xfrm>
            <a:off x="304800" y="1447800"/>
            <a:ext cx="8569325" cy="1657350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rgbClr val="000000"/>
              </a:solidFill>
            </a:endParaRPr>
          </a:p>
          <a:p>
            <a:pPr algn="ctr"/>
            <a:endParaRPr lang="ru-RU" sz="2400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Конституция Р.Ф о государственных символах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/>
            <a:endParaRPr 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3557" name="Рисунок 2" descr="ru1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2365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4" descr="49751477_rf1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13" y="4365625"/>
            <a:ext cx="1639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3" descr="GimnR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365625"/>
            <a:ext cx="2808288" cy="1852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Новые государственные символы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1600200"/>
            <a:ext cx="4316412" cy="50688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smtClean="0">
                <a:solidFill>
                  <a:schemeClr val="hlink"/>
                </a:solidFill>
              </a:rPr>
              <a:t>Судебная реформа</a:t>
            </a:r>
            <a:r>
              <a:rPr lang="ru-RU" smtClean="0"/>
              <a:t> – </a:t>
            </a:r>
            <a:r>
              <a:rPr lang="ru-RU" b="1" smtClean="0"/>
              <a:t>появление суда присяжных, института мировых судей и судебных приставов, выведены народные заседатели.</a:t>
            </a:r>
          </a:p>
        </p:txBody>
      </p:sp>
      <p:pic>
        <p:nvPicPr>
          <p:cNvPr id="21508" name="Picture 8" descr="Картинка 7 из 976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341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su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149725"/>
            <a:ext cx="37449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4175" cy="49974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smtClean="0">
                <a:solidFill>
                  <a:schemeClr val="hlink"/>
                </a:solidFill>
              </a:rPr>
              <a:t>Военная реформа</a:t>
            </a:r>
            <a:r>
              <a:rPr lang="ru-RU" sz="2400" smtClean="0"/>
              <a:t>, </a:t>
            </a:r>
            <a:r>
              <a:rPr lang="ru-RU" b="1" smtClean="0"/>
              <a:t>провозгласившая создание профессиональной, хорошо вооружённой и обученной Российской армии к 2015 году.</a:t>
            </a:r>
          </a:p>
        </p:txBody>
      </p:sp>
      <p:pic>
        <p:nvPicPr>
          <p:cNvPr id="22532" name="Picture 8" descr="Картинка 2 из 1463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20788"/>
            <a:ext cx="3097213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Картинка 11 из 1463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997200"/>
            <a:ext cx="28797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Картинка 10 из 14632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81525"/>
            <a:ext cx="318611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Социально-экономическое развитие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5029200" cy="45720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b="1"/>
              <a:t>	</a:t>
            </a:r>
            <a:r>
              <a:rPr lang="ru-RU" b="1">
                <a:solidFill>
                  <a:schemeClr val="accent2"/>
                </a:solidFill>
              </a:rPr>
              <a:t>В сентябре 2005 года приняты</a:t>
            </a:r>
            <a:r>
              <a:rPr lang="ru-RU" b="1"/>
              <a:t>  </a:t>
            </a:r>
            <a:r>
              <a:rPr lang="ru-RU" b="1" i="1">
                <a:solidFill>
                  <a:srgbClr val="FF3300"/>
                </a:solidFill>
              </a:rPr>
              <a:t>четыре национальных проекта:</a:t>
            </a:r>
            <a:r>
              <a:rPr lang="ru-RU" b="1" i="1"/>
              <a:t> </a:t>
            </a:r>
            <a:r>
              <a:rPr lang="ru-RU" b="1">
                <a:solidFill>
                  <a:schemeClr val="accent2"/>
                </a:solidFill>
              </a:rPr>
              <a:t>«Здоровье», «Качественное образование», «Доступное и комфортное жилье», «Развитие аграрно-промышленного комплекса</a:t>
            </a:r>
            <a:r>
              <a:rPr lang="ru-RU">
                <a:solidFill>
                  <a:schemeClr val="accent2"/>
                </a:solidFill>
              </a:rPr>
              <a:t>».</a:t>
            </a:r>
            <a:r>
              <a:rPr lang="ru-RU">
                <a:solidFill>
                  <a:srgbClr val="0066FF"/>
                </a:solidFill>
              </a:rPr>
              <a:t>  </a:t>
            </a:r>
          </a:p>
        </p:txBody>
      </p:sp>
      <p:pic>
        <p:nvPicPr>
          <p:cNvPr id="14342" name="Picture 6" descr="приоритетные проекты в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2057400"/>
            <a:ext cx="4029075" cy="417195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12875"/>
            <a:ext cx="8518525" cy="51117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3600" smtClean="0"/>
          </a:p>
          <a:p>
            <a:pPr eaLnBrk="1" hangingPunct="1">
              <a:defRPr/>
            </a:pPr>
            <a:r>
              <a:rPr lang="ru-RU" sz="4400" b="1" smtClean="0">
                <a:solidFill>
                  <a:schemeClr val="hlink"/>
                </a:solidFill>
              </a:rPr>
              <a:t>Проведена налоговая реформа</a:t>
            </a:r>
            <a:r>
              <a:rPr lang="ru-RU" sz="3600" smtClean="0"/>
              <a:t>   - </a:t>
            </a:r>
            <a:r>
              <a:rPr lang="ru-RU" sz="2800" smtClean="0"/>
              <a:t> </a:t>
            </a:r>
            <a:r>
              <a:rPr lang="ru-RU" sz="3600" b="1" smtClean="0"/>
              <a:t>введён единый 13% налог на доходы населения, снижен налог на прибыль предприятий и организаций.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Социально-экономическое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Принят закон о поддержке малого и среднего предпринимательства</a:t>
            </a: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</p:txBody>
      </p:sp>
      <p:pic>
        <p:nvPicPr>
          <p:cNvPr id="27652" name="Picture 6" descr="2138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81300"/>
            <a:ext cx="1905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Социально-экономическое развитие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18525" cy="485298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Начата аграрная реформа</a:t>
            </a:r>
            <a:endParaRPr lang="ru-RU" sz="36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3600" b="1" dirty="0" smtClean="0"/>
              <a:t>-  законы о купле – продаже земли, новый порядок наследования имущества и </a:t>
            </a:r>
            <a:r>
              <a:rPr lang="ru-RU" sz="3600" b="1" dirty="0" err="1" smtClean="0"/>
              <a:t>др</a:t>
            </a:r>
            <a:r>
              <a:rPr lang="ru-RU" sz="3600" b="1" dirty="0" smtClean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22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           Социально-экономическое развитие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</a:rPr>
              <a:t>Принят закон, ограничивающий власть естественных монополий        </a:t>
            </a:r>
            <a:r>
              <a:rPr lang="ru-RU" sz="2800" smtClean="0"/>
              <a:t> </a:t>
            </a:r>
            <a:r>
              <a:rPr lang="ru-RU" b="1" smtClean="0"/>
              <a:t>( Газпром, РАО « Единая энергетическая система России», Министерство железнодорожного транспорта)</a:t>
            </a:r>
          </a:p>
          <a:p>
            <a:pPr eaLnBrk="1" hangingPunct="1">
              <a:buFont typeface="Arial" charset="0"/>
              <a:buNone/>
              <a:defRPr/>
            </a:pPr>
            <a:endParaRPr lang="ru-RU" b="1" smtClean="0"/>
          </a:p>
        </p:txBody>
      </p:sp>
      <p:pic>
        <p:nvPicPr>
          <p:cNvPr id="29700" name="Picture 6" descr="1335962067_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149725"/>
            <a:ext cx="3168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Газпром и НОВАТЭК снова встретятся на Яма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2926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381000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      Социально-экономическое развитие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Итоги экономических реформ</a:t>
            </a:r>
            <a:r>
              <a:rPr lang="ru-RU" sz="4000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1513" name="Rectangle 9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Рост доходов государства</a:t>
            </a:r>
          </a:p>
          <a:p>
            <a:pPr eaLnBrk="1" hangingPunct="1">
              <a:defRPr/>
            </a:pPr>
            <a:r>
              <a:rPr lang="ru-RU" smtClean="0"/>
              <a:t>Правительство рассчиталось с международными кредитами</a:t>
            </a:r>
          </a:p>
          <a:p>
            <a:pPr eaLnBrk="1" hangingPunct="1">
              <a:defRPr/>
            </a:pPr>
            <a:r>
              <a:rPr lang="ru-RU" smtClean="0"/>
              <a:t> Решило ряд социальных задач</a:t>
            </a:r>
          </a:p>
          <a:p>
            <a:pPr eaLnBrk="1" hangingPunct="1">
              <a:defRPr/>
            </a:pPr>
            <a:r>
              <a:rPr lang="ru-RU" smtClean="0"/>
              <a:t> Бюджет 2002 года впервые превысил расходы на образование, чем на военные</a:t>
            </a:r>
          </a:p>
          <a:p>
            <a:pPr eaLnBrk="1" hangingPunct="1">
              <a:defRPr/>
            </a:pPr>
            <a:r>
              <a:rPr lang="ru-RU" smtClean="0"/>
              <a:t> увеличился валютные резерв страны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610600" cy="3916363"/>
          </a:xfrm>
        </p:spPr>
        <p:txBody>
          <a:bodyPr/>
          <a:lstStyle/>
          <a:p>
            <a:r>
              <a:rPr lang="ru-RU" sz="2800" b="1">
                <a:solidFill>
                  <a:schemeClr val="accent2"/>
                </a:solidFill>
                <a:hlinkClick r:id="rId2" action="ppaction://hlinksldjump"/>
              </a:rPr>
              <a:t>Государственное устройство Российской Федерации.</a:t>
            </a:r>
            <a:endParaRPr lang="ru-RU" sz="2800" b="1">
              <a:solidFill>
                <a:schemeClr val="accent2"/>
              </a:solidFill>
            </a:endParaRPr>
          </a:p>
          <a:p>
            <a:r>
              <a:rPr lang="ru-RU" sz="2800" b="1">
                <a:solidFill>
                  <a:schemeClr val="accent2"/>
                </a:solidFill>
                <a:hlinkClick r:id="rId3" action="ppaction://hlinksldjump"/>
              </a:rPr>
              <a:t>Политическое развитие РФ в начале </a:t>
            </a:r>
            <a:r>
              <a:rPr lang="en-US" sz="2800" b="1">
                <a:solidFill>
                  <a:schemeClr val="accent2"/>
                </a:solidFill>
                <a:hlinkClick r:id="rId3" action="ppaction://hlinksldjump"/>
              </a:rPr>
              <a:t>XXI </a:t>
            </a:r>
            <a:r>
              <a:rPr lang="ru-RU" sz="2800" b="1">
                <a:solidFill>
                  <a:schemeClr val="accent2"/>
                </a:solidFill>
                <a:hlinkClick r:id="rId3" action="ppaction://hlinksldjump"/>
              </a:rPr>
              <a:t>века.</a:t>
            </a:r>
            <a:endParaRPr lang="ru-RU" sz="2800" b="1">
              <a:solidFill>
                <a:schemeClr val="accent2"/>
              </a:solidFill>
            </a:endParaRPr>
          </a:p>
          <a:p>
            <a:r>
              <a:rPr lang="ru-RU" sz="2800" b="1">
                <a:solidFill>
                  <a:schemeClr val="accent2"/>
                </a:solidFill>
                <a:hlinkClick r:id="rId4" action="ppaction://hlinksldjump"/>
              </a:rPr>
              <a:t>Борьба с терроризмом.</a:t>
            </a:r>
            <a:endParaRPr lang="ru-RU" sz="2800" b="1">
              <a:solidFill>
                <a:schemeClr val="accent2"/>
              </a:solidFill>
            </a:endParaRPr>
          </a:p>
          <a:p>
            <a:r>
              <a:rPr lang="ru-RU" sz="2800" b="1">
                <a:solidFill>
                  <a:schemeClr val="accent2"/>
                </a:solidFill>
                <a:hlinkClick r:id="rId5" action="ppaction://hlinksldjump"/>
              </a:rPr>
              <a:t>Социально-экономическое развитие РФ в начале </a:t>
            </a:r>
            <a:r>
              <a:rPr lang="en-US" sz="2800" b="1">
                <a:solidFill>
                  <a:schemeClr val="accent2"/>
                </a:solidFill>
                <a:hlinkClick r:id="rId5" action="ppaction://hlinksldjump"/>
              </a:rPr>
              <a:t>XXI </a:t>
            </a:r>
            <a:r>
              <a:rPr lang="ru-RU" sz="2800" b="1">
                <a:solidFill>
                  <a:schemeClr val="accent2"/>
                </a:solidFill>
                <a:hlinkClick r:id="rId5" action="ppaction://hlinksldjump"/>
              </a:rPr>
              <a:t>века.</a:t>
            </a:r>
            <a:endParaRPr lang="ru-RU" sz="2800" b="1">
              <a:solidFill>
                <a:schemeClr val="accent2"/>
              </a:solidFill>
            </a:endParaRPr>
          </a:p>
          <a:p>
            <a:r>
              <a:rPr lang="ru-RU" sz="2800" b="1">
                <a:solidFill>
                  <a:schemeClr val="accent2"/>
                </a:solidFill>
                <a:hlinkClick r:id="rId6" action="ppaction://hlinksldjump"/>
              </a:rPr>
              <a:t>Россия и мир в третьем тысячелетии</a:t>
            </a:r>
            <a:r>
              <a:rPr lang="ru-RU" sz="2800" b="1">
                <a:hlinkClick r:id="rId6" action="ppaction://hlinksldjump"/>
              </a:rPr>
              <a:t>.</a:t>
            </a:r>
            <a:endParaRPr lang="ru-RU" sz="2800" b="1"/>
          </a:p>
        </p:txBody>
      </p:sp>
      <p:pic>
        <p:nvPicPr>
          <p:cNvPr id="12292" name="Picture 4" descr="Москва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152400"/>
            <a:ext cx="2819400" cy="2206625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4038600" cy="96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3300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Arial"/>
                <a:cs typeface="Arial"/>
              </a:rPr>
              <a:t>    Содержание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50000">
                    <a:srgbClr val="FF3300"/>
                  </a:gs>
                  <a:gs pos="100000">
                    <a:srgbClr val="0066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Борьба с терроризмом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505200" cy="5059363"/>
          </a:xfrm>
        </p:spPr>
        <p:txBody>
          <a:bodyPr/>
          <a:lstStyle/>
          <a:p>
            <a:pPr lvl="1">
              <a:buFontTx/>
              <a:buNone/>
            </a:pPr>
            <a:r>
              <a:rPr lang="ru-RU" b="1"/>
              <a:t>	1 сентября 2004 г. бандиты  совершили страшный теракт:  они  захватили школу  в  Беслане в  Северной  Осетии</a:t>
            </a:r>
            <a:r>
              <a:rPr lang="ru-RU" sz="1800" b="1"/>
              <a:t>.    </a:t>
            </a:r>
          </a:p>
        </p:txBody>
      </p:sp>
      <p:pic>
        <p:nvPicPr>
          <p:cNvPr id="22533" name="Picture 5" descr="бесл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790700"/>
            <a:ext cx="4800600" cy="3597275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Борьба с терроризмом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3962400" cy="2514600"/>
          </a:xfrm>
        </p:spPr>
        <p:txBody>
          <a:bodyPr/>
          <a:lstStyle/>
          <a:p>
            <a:pPr lvl="1">
              <a:buFontTx/>
              <a:buNone/>
            </a:pPr>
            <a:r>
              <a:rPr lang="ru-RU"/>
              <a:t>	</a:t>
            </a:r>
            <a:r>
              <a:rPr lang="ru-RU" b="1"/>
              <a:t>Северный Кавказ  остается  нестабильным  и  конфликтным  регионом.   </a:t>
            </a:r>
          </a:p>
        </p:txBody>
      </p:sp>
      <p:pic>
        <p:nvPicPr>
          <p:cNvPr id="13316" name="Picture 4" descr="Террор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81200"/>
            <a:ext cx="4114800" cy="2805113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00"/>
                </a:solidFill>
                <a:effectLst/>
              </a:rPr>
              <a:t>Усиление борьбы с терроризмом.</a:t>
            </a:r>
          </a:p>
        </p:txBody>
      </p:sp>
      <p:sp>
        <p:nvSpPr>
          <p:cNvPr id="901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341813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smtClean="0"/>
              <a:t>Один за другим уничтожаются виднейшие лидеры боевиков. Единицы главарей, избежавших смерти, скрылись за рубежом. Главой республики становится перешедший на сторону России муфтий Чечни Ахмат Кадыров, погибший 9 мая 2004 года в результате теракта. Его преемником стал сын - Рамзан Кадыров.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35844" name="Picture 5" descr="Ахмат Кадыров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557338"/>
            <a:ext cx="2238375" cy="2955925"/>
          </a:xfrm>
          <a:noFill/>
          <a:ln w="25400">
            <a:solidFill>
              <a:schemeClr val="tx1"/>
            </a:solidFill>
          </a:ln>
        </p:spPr>
      </p:pic>
      <p:pic>
        <p:nvPicPr>
          <p:cNvPr id="35845" name="Рисунок 3" descr="kadyrov_spea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789363"/>
            <a:ext cx="2314575" cy="2808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28600" cy="487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00"/>
            </a:solidFill>
            <a:rou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79388" y="1484313"/>
            <a:ext cx="8640762" cy="1368425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000000"/>
                </a:solidFill>
              </a:rPr>
              <a:t>Ответ террористов был страшен. В октябре 2002 г. </a:t>
            </a:r>
          </a:p>
          <a:p>
            <a:pPr algn="ctr"/>
            <a:r>
              <a:rPr lang="ru-RU" b="1" i="1">
                <a:solidFill>
                  <a:srgbClr val="000000"/>
                </a:solidFill>
              </a:rPr>
              <a:t>террористы захватили</a:t>
            </a:r>
            <a:r>
              <a:rPr lang="ru-RU" b="1" i="1"/>
              <a:t>  </a:t>
            </a:r>
            <a:r>
              <a:rPr lang="ru-RU" b="1" i="1">
                <a:solidFill>
                  <a:srgbClr val="FF0000"/>
                </a:solidFill>
              </a:rPr>
              <a:t>театральный цент на Дубровке,</a:t>
            </a:r>
          </a:p>
          <a:p>
            <a:pPr algn="ctr"/>
            <a:r>
              <a:rPr lang="ru-RU" b="1" i="1">
                <a:solidFill>
                  <a:srgbClr val="000000"/>
                </a:solidFill>
              </a:rPr>
              <a:t>взяв в заложники более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800 человек</a:t>
            </a:r>
            <a:r>
              <a:rPr lang="ru-RU" b="1" i="1"/>
              <a:t>. </a:t>
            </a:r>
            <a:r>
              <a:rPr lang="ru-RU" b="1" i="1">
                <a:solidFill>
                  <a:srgbClr val="000000"/>
                </a:solidFill>
              </a:rPr>
              <a:t>Погибло более</a:t>
            </a:r>
            <a:r>
              <a:rPr lang="ru-RU" b="1" i="1"/>
              <a:t> </a:t>
            </a:r>
            <a:r>
              <a:rPr lang="ru-RU" b="1" i="1">
                <a:solidFill>
                  <a:srgbClr val="FF0000"/>
                </a:solidFill>
              </a:rPr>
              <a:t>150 человек</a:t>
            </a:r>
            <a:r>
              <a:rPr lang="ru-RU" b="1" i="1"/>
              <a:t>.</a:t>
            </a:r>
            <a:endParaRPr lang="ru-RU" b="1" i="1">
              <a:solidFill>
                <a:srgbClr val="FF0000"/>
              </a:solidFill>
            </a:endParaRPr>
          </a:p>
          <a:p>
            <a:pPr algn="ctr"/>
            <a:endParaRPr lang="ru-RU"/>
          </a:p>
        </p:txBody>
      </p:sp>
      <p:pic>
        <p:nvPicPr>
          <p:cNvPr id="34820" name="Рисунок 2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2376488" cy="1665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4821" name="Рисунок 3" descr="838349_200603170938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013325"/>
            <a:ext cx="2376488" cy="172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4822" name="Picture 9" descr="Один из ликвидированных боевиков принимал непосредственное участие в подготовке захвата заложников в Театральном центре на Дубровке в Моск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68863"/>
            <a:ext cx="2376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Лидера чеченской банды Мовсара Бараева убили спецназовцы во время штурма зда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997200"/>
            <a:ext cx="23685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3" descr="Одной из женщин-террористок, участвовавших в захвате заложников в театральном центре &quot;Норд-Ост&quot;, была вдова полевого командира Арби Бараева Зур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2997200"/>
            <a:ext cx="2376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5" descr="В руке у главаря террористов была зажата бутылка конья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941888"/>
            <a:ext cx="2376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24535" y="3948220"/>
          <a:ext cx="25400" cy="1838234"/>
        </p:xfrm>
        <a:graphic>
          <a:graphicData uri="http://schemas.openxmlformats.org/drawingml/2006/table">
            <a:tbl>
              <a:tblPr/>
              <a:tblGrid>
                <a:gridCol w="25400"/>
              </a:tblGrid>
              <a:tr h="1838234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500306"/>
            <a:ext cx="5029200" cy="378565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Жилье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Развитие высоких технологий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Транспортная инфраструктура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Дальний Восток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Развитие села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Социальная инфраструктура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Безопасность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Развитие регионов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Развитие государственных институтов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357158" y="428604"/>
            <a:ext cx="4752975" cy="2057401"/>
            <a:chOff x="285720" y="1000108"/>
            <a:chExt cx="4752975" cy="2057401"/>
          </a:xfrm>
        </p:grpSpPr>
        <p:pic>
          <p:nvPicPr>
            <p:cNvPr id="31746" name="Picture 2" descr="Министерство экономического развития Российской Федерации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1000108"/>
              <a:ext cx="4752975" cy="2057401"/>
            </a:xfrm>
            <a:prstGeom prst="rect">
              <a:avLst/>
            </a:prstGeom>
            <a:noFill/>
          </p:spPr>
        </p:pic>
        <p:pic>
          <p:nvPicPr>
            <p:cNvPr id="31747" name="Picture 3" descr="ДЕПАРТАМЕНТ ГОСУДАРСТВЕННЫХ ЦЕЛЕВЫХ ПРОГРАММ И КАПИТАЛЬНЫХ ВЛОЖЕНИЙ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428736"/>
              <a:ext cx="4524375" cy="695325"/>
            </a:xfrm>
            <a:prstGeom prst="rect">
              <a:avLst/>
            </a:prstGeom>
            <a:noFill/>
          </p:spPr>
        </p:pic>
      </p:grpSp>
      <p:pic>
        <p:nvPicPr>
          <p:cNvPr id="31749" name="Picture 5" descr="Картинка 24 из 1521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546" r="14764"/>
          <a:stretch>
            <a:fillRect/>
          </a:stretch>
        </p:blipFill>
        <p:spPr bwMode="auto">
          <a:xfrm>
            <a:off x="5429256" y="785794"/>
            <a:ext cx="3322283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Долгосрочные проблемы России включают: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сокращение рабочей силы;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высокий уровень коррупции;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трудности в получении доступа к капиталу для малого бизнеса и неэнергетических компаний;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бедную инфраструктуру, нуждающуюся в больших инвестициях.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8194" name="Picture 2" descr="http://y-tver.com/users/82/color131004365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290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Ресурсы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Pedsovet.su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А.В. Филиппов Новейшая история России 1945 – 200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гг. Книга для учителя. М., «Просвещение», 200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России.11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кл.Данилова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А.А., Косулина;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История России  1945-2008 гг. Уткин А.И., Филиппов А.В.  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Волобуев О. В., Кулешов С. 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в 90-е годы XX — начале XXI века: дополнительные материалы к учебнику-практикуму для 11 класса общеобразовательных учреждений. — М., 2000.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От первого лица: разговоры с Владимиром Путиным. — М., 2000.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Политическое  развитие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50292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	</a:t>
            </a:r>
            <a:r>
              <a:rPr lang="ru-RU" sz="2400" b="1">
                <a:solidFill>
                  <a:schemeClr val="accent2"/>
                </a:solidFill>
              </a:rPr>
              <a:t>В августе 1999 г. Президент РФ Борис Николаевич Ельцин назначил Председателем Правительства РФ Владимира Владимировича Путина.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chemeClr val="accent2"/>
                </a:solidFill>
              </a:rPr>
              <a:t>	</a:t>
            </a:r>
            <a:r>
              <a:rPr lang="ru-RU" sz="2400" b="1">
                <a:solidFill>
                  <a:schemeClr val="accent2"/>
                </a:solidFill>
              </a:rPr>
              <a:t>31 декабря 1999 года первый Президент РФ Б.Н. Ельцин объявил о своей досрочной отставке.</a:t>
            </a:r>
          </a:p>
        </p:txBody>
      </p:sp>
      <p:pic>
        <p:nvPicPr>
          <p:cNvPr id="6148" name="Picture 4" descr="Eltz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2393950" cy="35814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924800" cy="1524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b="1" dirty="0" smtClean="0">
                <a:solidFill>
                  <a:srgbClr val="0000FF"/>
                </a:solidFill>
              </a:rPr>
              <a:t>Политическое  развитие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1600" b="1" dirty="0" smtClean="0">
                <a:solidFill>
                  <a:srgbClr val="0000FF"/>
                </a:solidFill>
              </a:rPr>
              <a:t/>
            </a:r>
            <a:br>
              <a:rPr lang="ru-RU" sz="1600" b="1" dirty="0" smtClean="0">
                <a:solidFill>
                  <a:srgbClr val="0000FF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                                                </a:t>
            </a:r>
            <a:r>
              <a:rPr lang="ru-RU" sz="1400" dirty="0">
                <a:solidFill>
                  <a:srgbClr val="FFCC66"/>
                </a:solidFill>
              </a:rPr>
              <a:t>первый Президент России</a:t>
            </a:r>
            <a:r>
              <a:rPr lang="ru-RU" sz="1800" dirty="0">
                <a:solidFill>
                  <a:srgbClr val="FFCC66"/>
                </a:solidFill>
              </a:rPr>
              <a:t> Б. Н. Ельцин</a:t>
            </a:r>
            <a:br>
              <a:rPr lang="ru-RU" sz="1800" dirty="0">
                <a:solidFill>
                  <a:srgbClr val="FFCC66"/>
                </a:solidFill>
              </a:rPr>
            </a:br>
            <a:r>
              <a:rPr lang="ru-RU" sz="1800" dirty="0">
                <a:solidFill>
                  <a:srgbClr val="FFCC66"/>
                </a:solidFill>
              </a:rPr>
              <a:t>                                                                                  31 декабря 1999 г.</a:t>
            </a:r>
            <a:r>
              <a:rPr lang="ru-RU" sz="1800" dirty="0">
                <a:solidFill>
                  <a:srgbClr val="FFFFCC"/>
                </a:solidFill>
              </a:rPr>
              <a:t> </a:t>
            </a:r>
            <a:br>
              <a:rPr lang="ru-RU" sz="1800" dirty="0">
                <a:solidFill>
                  <a:srgbClr val="FFFFCC"/>
                </a:solidFill>
              </a:rPr>
            </a:br>
            <a:r>
              <a:rPr lang="ru-RU" sz="1800" dirty="0">
                <a:solidFill>
                  <a:srgbClr val="FFFFCC"/>
                </a:solidFill>
              </a:rPr>
              <a:t>                                                                                                      </a:t>
            </a:r>
            <a:br>
              <a:rPr lang="ru-RU" sz="1800" dirty="0">
                <a:solidFill>
                  <a:srgbClr val="FFFFCC"/>
                </a:solidFill>
              </a:rPr>
            </a:br>
            <a:endParaRPr lang="ru-RU" sz="1800" dirty="0">
              <a:solidFill>
                <a:srgbClr val="FFFFCC"/>
              </a:solidFill>
            </a:endParaRPr>
          </a:p>
        </p:txBody>
      </p:sp>
      <p:pic>
        <p:nvPicPr>
          <p:cNvPr id="241671" name="Picture 7" descr="n11n-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0"/>
            <a:ext cx="4330700" cy="4241800"/>
          </a:xfrm>
          <a:prstGeom prst="rect">
            <a:avLst/>
          </a:prstGeom>
          <a:noFill/>
        </p:spPr>
      </p:pic>
      <p:sp>
        <p:nvSpPr>
          <p:cNvPr id="24167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6957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0000"/>
                </a:solidFill>
              </a:rPr>
              <a:t>1990-е гг. объем ВВП России сократился почти в 2 раза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снизились  денежные доходы россиян 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ухудшилось состояние здоровья граждан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сократилась средняя продолжительность жизни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политические силы были в состоянии призывать к очередной революции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3" grpId="0"/>
      <p:bldP spid="2416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Политическое развитие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0198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	С 31 декабря 1999 г. В.В.Путин – исполняющий обязанности Президента РФ. </a:t>
            </a:r>
          </a:p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	В 2000 г. и в 2004 г. В.В. Путин избирался Президентом РФ. </a:t>
            </a:r>
          </a:p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	В 2008 году Президентом РФ был избран Дмитрий Анатольевич Медведев. </a:t>
            </a:r>
          </a:p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	4 марта 2012 г.  В.В. Путин вновь избран  главой  государства.</a:t>
            </a:r>
          </a:p>
        </p:txBody>
      </p:sp>
      <p:pic>
        <p:nvPicPr>
          <p:cNvPr id="19461" name="Picture 5" descr="Картинка 1 из 91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219200"/>
            <a:ext cx="1579563" cy="2133600"/>
          </a:xfrm>
          <a:prstGeom prst="rect">
            <a:avLst/>
          </a:prstGeom>
          <a:noFill/>
        </p:spPr>
      </p:pic>
      <p:pic>
        <p:nvPicPr>
          <p:cNvPr id="19463" name="Picture 7" descr="Картинка 7 из 58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0"/>
            <a:ext cx="199390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FF"/>
                </a:solidFill>
              </a:rPr>
              <a:t>Политическое развитие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9530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accent2"/>
                </a:solidFill>
              </a:rPr>
              <a:t>	</a:t>
            </a:r>
            <a:r>
              <a:rPr lang="ru-RU" sz="2800" b="1">
                <a:solidFill>
                  <a:schemeClr val="accent2"/>
                </a:solidFill>
              </a:rPr>
              <a:t>Главные пункты  предвыборной  программы В.В.Путина</a:t>
            </a:r>
          </a:p>
          <a:p>
            <a:r>
              <a:rPr lang="ru-RU" sz="2800" b="1">
                <a:solidFill>
                  <a:schemeClr val="accent2"/>
                </a:solidFill>
              </a:rPr>
              <a:t>Развитие рыночных отношений</a:t>
            </a:r>
          </a:p>
          <a:p>
            <a:r>
              <a:rPr lang="ru-RU" sz="2800" b="1">
                <a:solidFill>
                  <a:schemeClr val="accent2"/>
                </a:solidFill>
              </a:rPr>
              <a:t>Воспитание патриотизма</a:t>
            </a:r>
          </a:p>
          <a:p>
            <a:r>
              <a:rPr lang="ru-RU" sz="2800" b="1">
                <a:solidFill>
                  <a:schemeClr val="accent2"/>
                </a:solidFill>
              </a:rPr>
              <a:t>Укрепление державности.</a:t>
            </a:r>
          </a:p>
        </p:txBody>
      </p:sp>
      <p:pic>
        <p:nvPicPr>
          <p:cNvPr id="8196" name="Picture 4" descr="Vladimir_Putin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2944813" cy="39878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 descr="p7"/>
          <p:cNvPicPr>
            <a:picLocks noChangeAspect="1" noChangeArrowheads="1"/>
          </p:cNvPicPr>
          <p:nvPr/>
        </p:nvPicPr>
        <p:blipFill>
          <a:blip r:embed="rId2"/>
          <a:srcRect b="21805"/>
          <a:stretch>
            <a:fillRect/>
          </a:stretch>
        </p:blipFill>
        <p:spPr bwMode="auto">
          <a:xfrm>
            <a:off x="3810000" y="1905000"/>
            <a:ext cx="2343150" cy="1590675"/>
          </a:xfrm>
          <a:prstGeom prst="rect">
            <a:avLst/>
          </a:prstGeom>
          <a:noFill/>
        </p:spPr>
      </p:pic>
      <p:sp>
        <p:nvSpPr>
          <p:cNvPr id="2549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</a:t>
            </a:r>
            <a:r>
              <a:rPr lang="ru-RU" sz="4000" b="1" dirty="0">
                <a:solidFill>
                  <a:schemeClr val="tx2"/>
                </a:solidFill>
              </a:rPr>
              <a:t>риоритетные задачи государства </a:t>
            </a:r>
          </a:p>
        </p:txBody>
      </p:sp>
      <p:sp>
        <p:nvSpPr>
          <p:cNvPr id="254987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3581400"/>
            <a:ext cx="78486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возрождение личного достоинства граждан во имя высокого национального достоинства страны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rgbClr val="FF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побороть собственную бедность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rgbClr val="FF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обеспечить надежность права собственности и оградить предпринимателя от произвола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rgbClr val="FF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</a:rPr>
              <a:t>строить внешнюю политику исходя из Национальных интересов собственной страны </a:t>
            </a:r>
            <a:endParaRPr lang="ru-RU" sz="2800" dirty="0">
              <a:solidFill>
                <a:srgbClr val="FF00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ru-RU" sz="2000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4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4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4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4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4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4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4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4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4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4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4" grpId="0"/>
      <p:bldP spid="254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17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52400"/>
            <a:ext cx="2381250" cy="1905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6248400" cy="1143000"/>
          </a:xfrm>
        </p:spPr>
        <p:txBody>
          <a:bodyPr/>
          <a:lstStyle/>
          <a:p>
            <a:r>
              <a:rPr lang="ru-RU" sz="4000" b="1">
                <a:solidFill>
                  <a:srgbClr val="0000FF"/>
                </a:solidFill>
              </a:rPr>
              <a:t>Политическое развитие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525963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chemeClr val="accent2"/>
                </a:solidFill>
              </a:rPr>
              <a:t>	</a:t>
            </a:r>
            <a:r>
              <a:rPr lang="ru-RU" sz="2800" b="1" dirty="0"/>
              <a:t>Важным шагом в создании сильного государства стали политические, социальные и экономические реформы</a:t>
            </a:r>
          </a:p>
        </p:txBody>
      </p:sp>
      <p:pic>
        <p:nvPicPr>
          <p:cNvPr id="21511" name="Picture 7" descr="3633270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13138"/>
            <a:ext cx="3429000" cy="2341562"/>
          </a:xfrm>
          <a:prstGeom prst="rect">
            <a:avLst/>
          </a:prstGeom>
          <a:noFill/>
        </p:spPr>
      </p:pic>
      <p:pic>
        <p:nvPicPr>
          <p:cNvPr id="21513" name="Picture 9" descr="Картинка 26 из 1018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886200"/>
            <a:ext cx="3352800" cy="2233613"/>
          </a:xfrm>
          <a:prstGeom prst="rect">
            <a:avLst/>
          </a:prstGeom>
          <a:noFill/>
        </p:spPr>
      </p:pic>
      <p:pic>
        <p:nvPicPr>
          <p:cNvPr id="21515" name="Picture 11" descr="Картинка 22 из 1018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111625"/>
            <a:ext cx="3352800" cy="2289175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Политическое развитие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3434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accent2"/>
                </a:solidFill>
              </a:rPr>
              <a:t>	</a:t>
            </a:r>
            <a:r>
              <a:rPr lang="ru-RU" sz="2400" b="1">
                <a:solidFill>
                  <a:schemeClr val="accent2"/>
                </a:solidFill>
              </a:rPr>
              <a:t>В мае 2000 г. прошла административная реформа. Учреждено </a:t>
            </a:r>
            <a:r>
              <a:rPr lang="ru-RU" sz="2400" b="1" i="1">
                <a:solidFill>
                  <a:srgbClr val="FF3300"/>
                </a:solidFill>
              </a:rPr>
              <a:t>семь федеральных округов</a:t>
            </a:r>
            <a:r>
              <a:rPr lang="ru-RU" sz="2400" b="1" i="1">
                <a:solidFill>
                  <a:schemeClr val="accent2"/>
                </a:solidFill>
              </a:rPr>
              <a:t> </a:t>
            </a:r>
            <a:r>
              <a:rPr lang="ru-RU" sz="2400" b="1">
                <a:solidFill>
                  <a:schemeClr val="accent2"/>
                </a:solidFill>
              </a:rPr>
              <a:t>Центральный, Северо-Западный, Южный, Поволжский, Уральский, Сибирский и Дальневосточный.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	В каждый округ назначен полномочный представитель Президента</a:t>
            </a:r>
            <a:r>
              <a:rPr lang="ru-RU" sz="240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9220" name="Picture 4" descr="окр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716088"/>
            <a:ext cx="5410200" cy="3408362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443</Words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Российская Федерация на современном этапе  2000-2014гг</vt:lpstr>
      <vt:lpstr>Слайд 2</vt:lpstr>
      <vt:lpstr>Политическое  развитие</vt:lpstr>
      <vt:lpstr>       Политическое  развитие                                                                 первый Президент России Б. Н. Ельцин                                                                                   31 декабря 1999 г.                                                                                                         </vt:lpstr>
      <vt:lpstr>Политическое развитие</vt:lpstr>
      <vt:lpstr>Политическое развитие</vt:lpstr>
      <vt:lpstr>Приоритетные задачи государства </vt:lpstr>
      <vt:lpstr>Политическое развитие</vt:lpstr>
      <vt:lpstr>Политическое развитие</vt:lpstr>
      <vt:lpstr>Политическое развитие</vt:lpstr>
      <vt:lpstr>Новые государственные символы</vt:lpstr>
      <vt:lpstr>Слайд 12</vt:lpstr>
      <vt:lpstr>Слайд 13</vt:lpstr>
      <vt:lpstr>Социально-экономическое развитие</vt:lpstr>
      <vt:lpstr>Социально-экономическое развитие</vt:lpstr>
      <vt:lpstr>Социально-экономическое развитие</vt:lpstr>
      <vt:lpstr>Слайд 17</vt:lpstr>
      <vt:lpstr>Слайд 18</vt:lpstr>
      <vt:lpstr>Итоги экономических реформ:</vt:lpstr>
      <vt:lpstr>Борьба с терроризмом</vt:lpstr>
      <vt:lpstr>Борьба с терроризмом</vt:lpstr>
      <vt:lpstr>Усиление борьбы с терроризмом.</vt:lpstr>
      <vt:lpstr>.</vt:lpstr>
      <vt:lpstr>Слайд 24</vt:lpstr>
      <vt:lpstr>Долгосрочные проблемы России включают: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34</cp:revision>
  <dcterms:created xsi:type="dcterms:W3CDTF">2013-10-28T09:12:00Z</dcterms:created>
  <dcterms:modified xsi:type="dcterms:W3CDTF">2014-05-13T09:53:09Z</dcterms:modified>
</cp:coreProperties>
</file>