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74" r:id="rId5"/>
    <p:sldId id="264" r:id="rId6"/>
    <p:sldId id="265" r:id="rId7"/>
    <p:sldId id="267" r:id="rId8"/>
    <p:sldId id="268" r:id="rId9"/>
    <p:sldId id="259" r:id="rId10"/>
    <p:sldId id="260" r:id="rId11"/>
    <p:sldId id="261" r:id="rId12"/>
    <p:sldId id="269" r:id="rId13"/>
    <p:sldId id="279" r:id="rId14"/>
    <p:sldId id="280" r:id="rId15"/>
    <p:sldId id="281" r:id="rId16"/>
    <p:sldId id="282" r:id="rId17"/>
    <p:sldId id="283" r:id="rId18"/>
    <p:sldId id="275" r:id="rId19"/>
    <p:sldId id="276" r:id="rId20"/>
    <p:sldId id="277" r:id="rId21"/>
    <p:sldId id="278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1C4-943A-4799-8317-8344D865112E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EE33-09A1-4F9D-8D57-FC739487D9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625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1C4-943A-4799-8317-8344D865112E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EE33-09A1-4F9D-8D57-FC739487D9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646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1C4-943A-4799-8317-8344D865112E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EE33-09A1-4F9D-8D57-FC739487D9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678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1C4-943A-4799-8317-8344D865112E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EE33-09A1-4F9D-8D57-FC739487D9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270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1C4-943A-4799-8317-8344D865112E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EE33-09A1-4F9D-8D57-FC739487D9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435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1C4-943A-4799-8317-8344D865112E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EE33-09A1-4F9D-8D57-FC739487D9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742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1C4-943A-4799-8317-8344D865112E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EE33-09A1-4F9D-8D57-FC739487D9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9062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1C4-943A-4799-8317-8344D865112E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EE33-09A1-4F9D-8D57-FC739487D9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69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1C4-943A-4799-8317-8344D865112E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EE33-09A1-4F9D-8D57-FC739487D9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394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1C4-943A-4799-8317-8344D865112E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EE33-09A1-4F9D-8D57-FC739487D9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264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1C4-943A-4799-8317-8344D865112E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EE33-09A1-4F9D-8D57-FC739487D9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087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E41C4-943A-4799-8317-8344D865112E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8EE33-09A1-4F9D-8D57-FC739487D9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5990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parilka-parok.ru/skelet-cheloveka-vid-s-peredi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rimgazeta.ru/news/in-primorye-is-the-first-regional-congress-of-student-groups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7848872" cy="295232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Анатомо-функциональные  особенности скелета верхних и нижних конечностей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ОП.02 Анатомия и физиология человека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861048"/>
            <a:ext cx="6984776" cy="1872208"/>
          </a:xfrm>
          <a:solidFill>
            <a:srgbClr val="002060"/>
          </a:solidFill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l"/>
            <a:r>
              <a:rPr lang="ru-RU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филиал КГБПОУ «Владивостокский  базовый медицинский колледж» в       г. Артеме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Преподаватель высшей категории по анатомии и физиологии человека  </a:t>
            </a:r>
            <a:r>
              <a:rPr lang="ru-RU" sz="2800" dirty="0" err="1" smtClean="0">
                <a:solidFill>
                  <a:schemeClr val="tx1"/>
                </a:solidFill>
              </a:rPr>
              <a:t>Крахмалёва</a:t>
            </a:r>
            <a:r>
              <a:rPr lang="ru-RU" sz="2800" dirty="0" smtClean="0">
                <a:solidFill>
                  <a:schemeClr val="tx1"/>
                </a:solidFill>
              </a:rPr>
              <a:t> А.В.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9380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Перечислите основные анатомические образования костей верхней конечности под №1,3,6,16</a:t>
            </a:r>
            <a:endParaRPr lang="ru-RU" sz="2800" dirty="0"/>
          </a:p>
        </p:txBody>
      </p:sp>
      <p:pic>
        <p:nvPicPr>
          <p:cNvPr id="4" name="Содержимое 3" descr="C:\Users\Валерий\Pictures\плечевые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7344816" cy="49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41345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Перечислите основные анатомические образования костей голени под №5,6,11,16</a:t>
            </a:r>
            <a:endParaRPr lang="ru-RU" sz="2800" dirty="0"/>
          </a:p>
        </p:txBody>
      </p:sp>
      <p:pic>
        <p:nvPicPr>
          <p:cNvPr id="4" name="Содержимое 3" descr="C:\Users\Валерий\Pictures\голень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67687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98129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Перечислите основные анатомические образования костей кисти под № 1,3,8,9</a:t>
            </a:r>
            <a:endParaRPr lang="ru-RU" sz="2800" dirty="0"/>
          </a:p>
        </p:txBody>
      </p:sp>
      <p:pic>
        <p:nvPicPr>
          <p:cNvPr id="4" name="vw_image" descr="http://www.medcollegelib.ru/cgi-bin/mb4?usr_data=gd-image(doc,ISBN9785970432570-0002,POPUP-Xz17-pic_0061.jpg,-1,,00000000,)&amp;hide_Cookie=ye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7344816" cy="46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Перечислите основные анатомические образования</a:t>
            </a:r>
            <a:br>
              <a:rPr lang="ru-RU" sz="2800" dirty="0" smtClean="0"/>
            </a:br>
            <a:r>
              <a:rPr lang="ru-RU" sz="2800" dirty="0" smtClean="0"/>
              <a:t>костей нижних конечностей под № 1,7, 9,12</a:t>
            </a:r>
            <a:endParaRPr lang="ru-RU" sz="2800" dirty="0"/>
          </a:p>
        </p:txBody>
      </p:sp>
      <p:pic>
        <p:nvPicPr>
          <p:cNvPr id="4" name="Содержимое 3" descr="C:\Users\Валерий\Pictures\анатомия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00200"/>
            <a:ext cx="6408712" cy="50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>Перечислите основные анатомические образования</a:t>
            </a:r>
            <a:br>
              <a:rPr lang="ru-RU" sz="3100" dirty="0" smtClean="0"/>
            </a:br>
            <a:r>
              <a:rPr lang="ru-RU" sz="3100" dirty="0" smtClean="0"/>
              <a:t>костей предплечья под № 2,4,6,11,15</a:t>
            </a:r>
            <a:endParaRPr lang="ru-RU" dirty="0"/>
          </a:p>
        </p:txBody>
      </p:sp>
      <p:pic>
        <p:nvPicPr>
          <p:cNvPr id="4" name="Содержимое 3" descr="C:\Users\Валерий\Pictures\кости предплечья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00200"/>
            <a:ext cx="5328592" cy="49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Перечислите основные анатомические образования костей стопы под №3,6,10,14</a:t>
            </a:r>
            <a:endParaRPr lang="ru-RU" sz="2800" dirty="0"/>
          </a:p>
        </p:txBody>
      </p:sp>
      <p:pic>
        <p:nvPicPr>
          <p:cNvPr id="4" name="vw_image" descr="http://www.medcollegelib.ru/cgi-bin/mb4?usr_data=gd-image(doc,ISBN9785970432570-0002,POPUP-Xz17-pic_0067.jpg,-1,,00000000,)&amp;hide_Cookie=ye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705678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Перечислите основные анатомические образования костей правой лопатки  под №6,7,10,13</a:t>
            </a:r>
            <a:endParaRPr lang="ru-RU" sz="2800" dirty="0"/>
          </a:p>
        </p:txBody>
      </p:sp>
      <p:pic>
        <p:nvPicPr>
          <p:cNvPr id="4" name="vw_image" descr="http://www.medcollegelib.ru/cgi-bin/mb4?usr_data=gd-image(doc,ISBN9785970432570-0002,POPUP-Xz17-pic_0058.jpg,-1,,00000000,)&amp;hide_Cookie=ye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88840"/>
            <a:ext cx="741682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Перечислите основные анатомические образования правой плечевой кости под №5,6,7,8, 9</a:t>
            </a:r>
            <a:endParaRPr lang="ru-RU" sz="2800" dirty="0"/>
          </a:p>
        </p:txBody>
      </p:sp>
      <p:pic>
        <p:nvPicPr>
          <p:cNvPr id="4" name="Содержимое 3" descr="C:\Users\Валерий\Pictures\плечевая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600200"/>
            <a:ext cx="5616624" cy="49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17632" cy="122899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600" b="1" dirty="0" smtClean="0"/>
              <a:t>Кроссворд « Кости верхней конечности» на латинском языке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 – сустав – подвижное соединение костей</a:t>
            </a:r>
          </a:p>
          <a:p>
            <a:r>
              <a:rPr lang="ru-RU" dirty="0" smtClean="0"/>
              <a:t>2 – кости </a:t>
            </a:r>
            <a:r>
              <a:rPr lang="ru-RU" dirty="0" err="1" smtClean="0"/>
              <a:t>пястья</a:t>
            </a:r>
            <a:r>
              <a:rPr lang="ru-RU" dirty="0" smtClean="0"/>
              <a:t> - короткие кости кисти</a:t>
            </a:r>
          </a:p>
          <a:p>
            <a:r>
              <a:rPr lang="ru-RU" dirty="0" smtClean="0"/>
              <a:t>3 – кости запястья – кости между костями предплечья и </a:t>
            </a:r>
            <a:r>
              <a:rPr lang="ru-RU" dirty="0" err="1" smtClean="0"/>
              <a:t>пястья</a:t>
            </a:r>
            <a:endParaRPr lang="ru-RU" dirty="0" smtClean="0"/>
          </a:p>
          <a:p>
            <a:r>
              <a:rPr lang="ru-RU" dirty="0" smtClean="0"/>
              <a:t>4 – плоская кость пояса верхних конечностей</a:t>
            </a:r>
          </a:p>
          <a:p>
            <a:r>
              <a:rPr lang="ru-RU" dirty="0" smtClean="0"/>
              <a:t>5 – локтевая кость - парная кость предплечья</a:t>
            </a:r>
          </a:p>
          <a:p>
            <a:r>
              <a:rPr lang="ru-RU" dirty="0" smtClean="0"/>
              <a:t>6 – лучевая кость - парная кость предплечья рядом с локтевой</a:t>
            </a:r>
          </a:p>
          <a:p>
            <a:r>
              <a:rPr lang="ru-RU" dirty="0" smtClean="0"/>
              <a:t>7 – плечевая кость - длинная трубчатая кость</a:t>
            </a:r>
          </a:p>
          <a:p>
            <a:r>
              <a:rPr lang="ru-RU" dirty="0" smtClean="0"/>
              <a:t>8  – ключица – трубчатая кость, соединяющая лопатку с грудиной.</a:t>
            </a:r>
          </a:p>
          <a:p>
            <a:r>
              <a:rPr lang="ru-RU" dirty="0" smtClean="0"/>
              <a:t>9  – фаланги пальцев – короткие трубчатые кости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Кроссворд «Кости верхней конечности» на латинском языке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2492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7758981"/>
              </p:ext>
            </p:extLst>
          </p:nvPr>
        </p:nvGraphicFramePr>
        <p:xfrm>
          <a:off x="323523" y="1628811"/>
          <a:ext cx="8640964" cy="4968540"/>
        </p:xfrm>
        <a:graphic>
          <a:graphicData uri="http://schemas.openxmlformats.org/drawingml/2006/table">
            <a:tbl>
              <a:tblPr firstRow="1" firstCol="1" bandRow="1"/>
              <a:tblGrid>
                <a:gridCol w="508442"/>
                <a:gridCol w="508442"/>
                <a:gridCol w="507592"/>
                <a:gridCol w="508442"/>
                <a:gridCol w="508442"/>
                <a:gridCol w="507592"/>
                <a:gridCol w="508442"/>
                <a:gridCol w="508442"/>
                <a:gridCol w="508442"/>
                <a:gridCol w="508442"/>
                <a:gridCol w="508442"/>
                <a:gridCol w="508442"/>
                <a:gridCol w="508442"/>
                <a:gridCol w="508442"/>
                <a:gridCol w="507592"/>
                <a:gridCol w="508442"/>
                <a:gridCol w="508442"/>
              </a:tblGrid>
              <a:tr h="41404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6"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045">
                <a:tc rowSpan="2" gridSpan="4"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04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4"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045">
                <a:tc gridSpan="2"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404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04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04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dirty="0" smtClean="0"/>
              <a:t>Цель занятия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128"/>
          </a:xfrm>
          <a:solidFill>
            <a:srgbClr val="00206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/>
              <a:t>   показать студентам важную роль костной системы и ее место в медицине, </a:t>
            </a:r>
            <a:r>
              <a:rPr lang="ru-RU" sz="3200" b="1" i="1" dirty="0" err="1" smtClean="0"/>
              <a:t>межпредметные</a:t>
            </a:r>
            <a:r>
              <a:rPr lang="ru-RU" sz="3200" b="1" i="1" dirty="0" smtClean="0"/>
              <a:t> связи с другими науками</a:t>
            </a:r>
            <a:endParaRPr lang="ru-RU" sz="3200" dirty="0"/>
          </a:p>
        </p:txBody>
      </p:sp>
      <p:pic>
        <p:nvPicPr>
          <p:cNvPr id="8" name="preview-image" descr="http://i.parilka-parok.ru/u/01/2c7898be6911e3969b52c5c45aa83f/-/%D1%81%D0%BA%D0%B5%D0%BB%D0%B5%D1%82.gif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396044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Ответы на кроссворд  « Кости верхних конечностей» на латинском языке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 – </a:t>
            </a:r>
            <a:r>
              <a:rPr lang="en-US" dirty="0" err="1" smtClean="0"/>
              <a:t>articulatio</a:t>
            </a:r>
            <a:r>
              <a:rPr lang="en-US" dirty="0" smtClean="0"/>
              <a:t>  – </a:t>
            </a:r>
            <a:r>
              <a:rPr lang="ru-RU" dirty="0" smtClean="0"/>
              <a:t>сустав</a:t>
            </a:r>
          </a:p>
          <a:p>
            <a:r>
              <a:rPr lang="en-US" dirty="0" smtClean="0"/>
              <a:t>2 – metacarpi­­ – </a:t>
            </a:r>
            <a:r>
              <a:rPr lang="ru-RU" dirty="0" smtClean="0"/>
              <a:t>кости </a:t>
            </a:r>
            <a:r>
              <a:rPr lang="ru-RU" dirty="0" err="1" smtClean="0"/>
              <a:t>пястья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3 – </a:t>
            </a:r>
            <a:r>
              <a:rPr lang="en-US" dirty="0" err="1" smtClean="0"/>
              <a:t>carpi</a:t>
            </a:r>
            <a:r>
              <a:rPr lang="ru-RU" dirty="0" smtClean="0"/>
              <a:t> – кости запястья</a:t>
            </a:r>
          </a:p>
          <a:p>
            <a:r>
              <a:rPr lang="ru-RU" dirty="0" smtClean="0"/>
              <a:t>4 – </a:t>
            </a:r>
            <a:r>
              <a:rPr lang="en-US" dirty="0" smtClean="0"/>
              <a:t>scapula </a:t>
            </a:r>
            <a:r>
              <a:rPr lang="ru-RU" dirty="0" smtClean="0"/>
              <a:t>– лопатка</a:t>
            </a:r>
          </a:p>
          <a:p>
            <a:r>
              <a:rPr lang="ru-RU" dirty="0" smtClean="0"/>
              <a:t>5 – </a:t>
            </a:r>
            <a:r>
              <a:rPr lang="en-US" dirty="0" smtClean="0"/>
              <a:t>ulna </a:t>
            </a:r>
            <a:r>
              <a:rPr lang="ru-RU" dirty="0" smtClean="0"/>
              <a:t>– локтевая кость</a:t>
            </a:r>
          </a:p>
          <a:p>
            <a:r>
              <a:rPr lang="ru-RU" dirty="0" smtClean="0"/>
              <a:t>6 – </a:t>
            </a:r>
            <a:r>
              <a:rPr lang="en-US" dirty="0" smtClean="0"/>
              <a:t>radius </a:t>
            </a:r>
            <a:r>
              <a:rPr lang="ru-RU" dirty="0" smtClean="0"/>
              <a:t>– лучевая кость</a:t>
            </a:r>
          </a:p>
          <a:p>
            <a:r>
              <a:rPr lang="ru-RU" dirty="0" smtClean="0"/>
              <a:t>7 – </a:t>
            </a:r>
            <a:r>
              <a:rPr lang="en-US" dirty="0" err="1" smtClean="0"/>
              <a:t>humerus</a:t>
            </a:r>
            <a:r>
              <a:rPr lang="ru-RU" dirty="0" smtClean="0"/>
              <a:t> –плечевая кость</a:t>
            </a:r>
          </a:p>
          <a:p>
            <a:r>
              <a:rPr lang="ru-RU" dirty="0" smtClean="0"/>
              <a:t>8  – </a:t>
            </a:r>
            <a:r>
              <a:rPr lang="en-US" dirty="0" err="1" smtClean="0"/>
              <a:t>clavikula</a:t>
            </a:r>
            <a:r>
              <a:rPr lang="en-US" dirty="0" smtClean="0"/>
              <a:t> </a:t>
            </a:r>
            <a:r>
              <a:rPr lang="ru-RU" dirty="0" smtClean="0"/>
              <a:t>- ключица</a:t>
            </a:r>
          </a:p>
          <a:p>
            <a:r>
              <a:rPr lang="ru-RU" dirty="0" smtClean="0"/>
              <a:t>9 – </a:t>
            </a:r>
            <a:r>
              <a:rPr lang="en-US" dirty="0" smtClean="0"/>
              <a:t>phalanges</a:t>
            </a:r>
            <a:r>
              <a:rPr lang="ru-RU" dirty="0" smtClean="0"/>
              <a:t> – фаланги пальцев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Ответы на кроссворд  « Кости верхних конечностей» на латинском языке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5658646"/>
              </p:ext>
            </p:extLst>
          </p:nvPr>
        </p:nvGraphicFramePr>
        <p:xfrm>
          <a:off x="395544" y="1556795"/>
          <a:ext cx="8424934" cy="4896540"/>
        </p:xfrm>
        <a:graphic>
          <a:graphicData uri="http://schemas.openxmlformats.org/drawingml/2006/table">
            <a:tbl>
              <a:tblPr firstRow="1" firstCol="1" bandRow="1"/>
              <a:tblGrid>
                <a:gridCol w="495731"/>
                <a:gridCol w="495731"/>
                <a:gridCol w="494900"/>
                <a:gridCol w="495731"/>
                <a:gridCol w="495731"/>
                <a:gridCol w="494900"/>
                <a:gridCol w="495731"/>
                <a:gridCol w="495731"/>
                <a:gridCol w="495731"/>
                <a:gridCol w="495731"/>
                <a:gridCol w="495731"/>
                <a:gridCol w="495731"/>
                <a:gridCol w="495731"/>
                <a:gridCol w="495731"/>
                <a:gridCol w="494900"/>
                <a:gridCol w="495731"/>
                <a:gridCol w="495731"/>
              </a:tblGrid>
              <a:tr h="408045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6"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 rowSpan="2" gridSpan="4"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4"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 gridSpan="2"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269851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БЛАГОДАРИМ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ЗА ВНИМАНИЕ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dirty="0" smtClean="0"/>
              <a:t>Задачи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4038600" cy="4525963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углубить знания по данной теме</a:t>
            </a:r>
          </a:p>
          <a:p>
            <a:r>
              <a:rPr lang="ru-RU" sz="3200" dirty="0" smtClean="0"/>
              <a:t>научить студентов логически мыслить и связывать полученные сведения и знания с будущей профессией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формирование  </a:t>
            </a:r>
            <a:r>
              <a:rPr lang="ru-RU" sz="3200" dirty="0" err="1" smtClean="0"/>
              <a:t>практико</a:t>
            </a:r>
            <a:r>
              <a:rPr lang="ru-RU" sz="3200" dirty="0" smtClean="0"/>
              <a:t> - ориентированных компетенций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dirty="0" smtClean="0"/>
              <a:t>Компетенции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lvl="0"/>
            <a:r>
              <a:rPr lang="ru-RU" sz="4000" b="1" i="1" dirty="0" smtClean="0">
                <a:solidFill>
                  <a:prstClr val="white"/>
                </a:solidFill>
              </a:rPr>
              <a:t>Компетенция</a:t>
            </a:r>
            <a:r>
              <a:rPr lang="ru-RU" sz="4000" dirty="0" smtClean="0">
                <a:solidFill>
                  <a:prstClr val="white"/>
                </a:solidFill>
              </a:rPr>
              <a:t> – это общая способность, основанная на знаниях, опыте, которые приобретены благодаря обучению и способность применять знания, умения и практический опыт для успешной трудовой деятельности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результаты: развитие общих компетенций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002060"/>
          </a:solidFill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ОК 1 – Понимать сущность и социальную значимость своей будущей профессии, проявлять к ней устойчивый интерес.</a:t>
            </a:r>
            <a:endParaRPr lang="ru-RU" b="1" i="1" dirty="0" smtClean="0"/>
          </a:p>
          <a:p>
            <a:r>
              <a:rPr lang="ru-RU" dirty="0" smtClean="0"/>
              <a:t>ОК 2 – Организовывать собственную деятельность, выбирать типовые методы и способы выполнения профессиональных задач, оценивать их выполнение и качество.</a:t>
            </a:r>
            <a:endParaRPr lang="ru-RU" b="1" i="1" dirty="0" smtClean="0"/>
          </a:p>
          <a:p>
            <a:r>
              <a:rPr lang="ru-RU" dirty="0" smtClean="0"/>
              <a:t>ОК 3 – Принимать решения в стандартных и нестандартных ситуациях и нести за них ответственность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002060"/>
          </a:solidFill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ОК 4 – Осуществлять поиск и использование информации, необходимой для эффективного выполнения профессиональных задач, профессионального и личностного развития.</a:t>
            </a:r>
            <a:endParaRPr lang="ru-RU" b="1" i="1" dirty="0" smtClean="0"/>
          </a:p>
          <a:p>
            <a:r>
              <a:rPr lang="ru-RU" dirty="0" smtClean="0"/>
              <a:t>ОК 5 – Использовать информационно – коммуникационные технологии в профессиональной деятельности.</a:t>
            </a:r>
            <a:endParaRPr lang="ru-RU" b="1" i="1" dirty="0" smtClean="0"/>
          </a:p>
          <a:p>
            <a:r>
              <a:rPr lang="ru-RU" dirty="0" smtClean="0"/>
              <a:t>ОК 6 – Работать в коллективе и команде, эффективно общаться  с коллегами, руководством, потребителями.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результаты: развитие общих компетенций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002060"/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ОК 8 – Самостоятельно определять задачи профессионального и личностного развития, заниматься самообразованием, осознанно планировать и осуществлять повышение квалификации.</a:t>
            </a:r>
            <a:endParaRPr lang="ru-RU" b="1" i="1" dirty="0" smtClean="0"/>
          </a:p>
          <a:p>
            <a:r>
              <a:rPr lang="ru-RU" dirty="0" smtClean="0"/>
              <a:t>ОК 11 – Быть готовым брать на себя нравственные обязательства по отношению к природе, обществу и человеку</a:t>
            </a:r>
            <a:endParaRPr lang="ru-RU" dirty="0"/>
          </a:p>
        </p:txBody>
      </p:sp>
      <p:pic>
        <p:nvPicPr>
          <p:cNvPr id="5" name="preview-image" descr="http://primgazeta.ru/upload/img/archive/14/11/21/studenti.jpg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28800"/>
            <a:ext cx="4038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результаты: развитие профессиональных компетенций </a:t>
            </a:r>
            <a:endParaRPr lang="ru-RU" b="1" i="1" dirty="0"/>
          </a:p>
        </p:txBody>
      </p:sp>
      <p:pic>
        <p:nvPicPr>
          <p:cNvPr id="9" name="Содержимое 8" descr="7de0b34597dc2d2547f1dcd0b70340ca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28800"/>
            <a:ext cx="4038600" cy="4320480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solidFill>
            <a:srgbClr val="002060"/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ПК 1.1. Проводить мероприятия по сохранению и укреплению здоровья населения, пациента и его окружения.</a:t>
            </a:r>
            <a:endParaRPr lang="ru-RU" b="1" i="1" dirty="0" smtClean="0"/>
          </a:p>
          <a:p>
            <a:r>
              <a:rPr lang="ru-RU" dirty="0" smtClean="0"/>
              <a:t>ПК   1.2. Проводить санитарно – гигиеническое воспитание населения.</a:t>
            </a:r>
            <a:endParaRPr lang="ru-RU" b="1" i="1" dirty="0" smtClean="0"/>
          </a:p>
          <a:p>
            <a:r>
              <a:rPr lang="ru-RU" dirty="0" smtClean="0"/>
              <a:t>ПК  2.1. Представлять информацию в понятном для пациента виде, объяснять ему суть вмешательств.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dirty="0" smtClean="0"/>
              <a:t>Профессиональные компетенции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002060"/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ПК 2.2. Осуществлять лечебно – диагностические вмешательства, взаимодействуя с участниками лечебного процесса.</a:t>
            </a:r>
            <a:endParaRPr lang="ru-RU" b="1" i="1" dirty="0" smtClean="0"/>
          </a:p>
          <a:p>
            <a:r>
              <a:rPr lang="ru-RU" dirty="0" smtClean="0"/>
              <a:t>ПК 2.3. Сотрудничать с взаимодействующими организациями и службами.</a:t>
            </a:r>
            <a:endParaRPr lang="ru-RU" b="1" i="1" dirty="0" smtClean="0"/>
          </a:p>
          <a:p>
            <a:r>
              <a:rPr lang="ru-RU" dirty="0" smtClean="0"/>
              <a:t>ПК 2.7. Осуществлять реабилитационные мероприятия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002060"/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ПК 3.1. Оказывать доврачебную помощь при неотложных состояниях и травмах.</a:t>
            </a:r>
            <a:endParaRPr lang="ru-RU" b="1" i="1" dirty="0" smtClean="0"/>
          </a:p>
          <a:p>
            <a:r>
              <a:rPr lang="ru-RU" dirty="0" smtClean="0"/>
              <a:t>ПК 3.2. Участвовать в оказании медицинской помощи при чрезвычайных ситуациях.</a:t>
            </a:r>
            <a:endParaRPr lang="ru-RU" b="1" i="1" dirty="0" smtClean="0"/>
          </a:p>
          <a:p>
            <a:r>
              <a:rPr lang="ru-RU" dirty="0" smtClean="0"/>
              <a:t>ПК 3.3. Взаимодействовать с членами профессиональной бригады и добровольными помощниками в условиях чрезвычайных ситуаций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Перечислите основные анатомические образования бедренной кости под № 1, 2,3,11</a:t>
            </a:r>
            <a:endParaRPr lang="ru-RU" sz="2800" dirty="0"/>
          </a:p>
        </p:txBody>
      </p:sp>
      <p:pic>
        <p:nvPicPr>
          <p:cNvPr id="4" name="Содержимое 3" descr="C:\Users\Валерий\Pictures\бедренная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6264696" cy="504056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298739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707</Words>
  <Application>Microsoft Office PowerPoint</Application>
  <PresentationFormat>Экран (4:3)</PresentationFormat>
  <Paragraphs>375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Анатомо-функциональные  особенности скелета верхних и нижних конечностей   ОП.02 Анатомия и физиология человека</vt:lpstr>
      <vt:lpstr>Цель занятия</vt:lpstr>
      <vt:lpstr>Задачи занятия</vt:lpstr>
      <vt:lpstr>Компетенции</vt:lpstr>
      <vt:lpstr>Планируемые результаты: развитие общих компетенций </vt:lpstr>
      <vt:lpstr>Планируемые результаты: развитие общих компетенций </vt:lpstr>
      <vt:lpstr>Планируемые результаты: развитие профессиональных компетенций </vt:lpstr>
      <vt:lpstr>Профессиональные компетенции</vt:lpstr>
      <vt:lpstr>Перечислите основные анатомические образования бедренной кости под № 1, 2,3,11</vt:lpstr>
      <vt:lpstr>Перечислите основные анатомические образования костей верхней конечности под №1,3,6,16</vt:lpstr>
      <vt:lpstr>Перечислите основные анатомические образования костей голени под №5,6,11,16</vt:lpstr>
      <vt:lpstr>Перечислите основные анатомические образования костей кисти под № 1,3,8,9</vt:lpstr>
      <vt:lpstr>Перечислите основные анатомические образования костей нижних конечностей под № 1,7, 9,12</vt:lpstr>
      <vt:lpstr>Перечислите основные анатомические образования костей предплечья под № 2,4,6,11,15</vt:lpstr>
      <vt:lpstr>Перечислите основные анатомические образования костей стопы под №3,6,10,14</vt:lpstr>
      <vt:lpstr>Перечислите основные анатомические образования костей правой лопатки  под №6,7,10,13</vt:lpstr>
      <vt:lpstr>Перечислите основные анатомические образования правой плечевой кости под №5,6,7,8, 9</vt:lpstr>
      <vt:lpstr>Кроссворд « Кости верхней конечности» на латинском языке </vt:lpstr>
      <vt:lpstr>Кроссворд «Кости верхней конечности» на латинском языке</vt:lpstr>
      <vt:lpstr>Ответы на кроссворд  « Кости верхних конечностей» на латинском языке</vt:lpstr>
      <vt:lpstr>Ответы на кроссворд  « Кости верхних конечностей» на латинском языке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внутреннего распо</dc:title>
  <dc:creator>ВБМК-Артем</dc:creator>
  <cp:lastModifiedBy>Валерий</cp:lastModifiedBy>
  <cp:revision>44</cp:revision>
  <dcterms:created xsi:type="dcterms:W3CDTF">2015-08-31T02:29:03Z</dcterms:created>
  <dcterms:modified xsi:type="dcterms:W3CDTF">2015-09-26T04:33:57Z</dcterms:modified>
</cp:coreProperties>
</file>