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5" r:id="rId12"/>
    <p:sldId id="265" r:id="rId13"/>
    <p:sldId id="268" r:id="rId14"/>
    <p:sldId id="267" r:id="rId15"/>
    <p:sldId id="270" r:id="rId16"/>
    <p:sldId id="273" r:id="rId17"/>
    <p:sldId id="269" r:id="rId18"/>
    <p:sldId id="276" r:id="rId19"/>
    <p:sldId id="274" r:id="rId20"/>
    <p:sldId id="277" r:id="rId21"/>
    <p:sldId id="266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066800"/>
            <a:ext cx="7315200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Специальность 230111</a:t>
            </a:r>
            <a:br>
              <a:rPr lang="ru-RU" sz="3600" dirty="0" smtClean="0"/>
            </a:br>
            <a:r>
              <a:rPr lang="ru-RU" sz="4000" dirty="0" smtClean="0"/>
              <a:t>«Компьютерные сети»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4800600"/>
            <a:ext cx="7086600" cy="1828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Квалификация :</a:t>
            </a:r>
          </a:p>
          <a:p>
            <a:r>
              <a:rPr lang="ru-RU" sz="2800" dirty="0" smtClean="0"/>
              <a:t>ТЕХНИК ПО КОМПЬЮТЕРНЫМ СЕТЯМ</a:t>
            </a:r>
            <a:endParaRPr lang="ru-RU" sz="28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32138" y="8561388"/>
          <a:ext cx="4568825" cy="3425825"/>
        </p:xfrm>
        <a:graphic>
          <a:graphicData uri="http://schemas.openxmlformats.org/presentationml/2006/ole">
            <p:oleObj spid="_x0000_s1027" name="Презентация" r:id="rId3" imgW="4568900" imgH="342588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Программист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700" dirty="0" smtClean="0"/>
              <a:t>Программист — это специалист, который занимается разработкой алгоритмов и компьютерных программ на основе специальных математических моделей.</a:t>
            </a:r>
          </a:p>
          <a:p>
            <a:pPr marL="2779713" indent="361950" algn="just">
              <a:buNone/>
            </a:pPr>
            <a:r>
              <a:rPr lang="ru-RU" sz="1700" dirty="0" smtClean="0"/>
              <a:t>Программистов можно условно разделить на три категории в зависимости от специализации:</a:t>
            </a:r>
          </a:p>
          <a:p>
            <a:pPr marL="2779713" indent="361950" algn="just">
              <a:buNone/>
            </a:pPr>
            <a:r>
              <a:rPr lang="ru-RU" sz="1700" dirty="0" smtClean="0"/>
              <a:t>Прикладные программисты занимаются в основном разработкой программного обеспечения прикладного характера — игры‚ бухгалтерские программы‚ редакторы‚ </a:t>
            </a:r>
            <a:r>
              <a:rPr lang="ru-RU" sz="1700" dirty="0" err="1" smtClean="0"/>
              <a:t>мессенджеры</a:t>
            </a:r>
            <a:r>
              <a:rPr lang="ru-RU" sz="1700" dirty="0" smtClean="0"/>
              <a:t> и т.п. </a:t>
            </a:r>
          </a:p>
          <a:p>
            <a:pPr marL="0" indent="444500" algn="just">
              <a:buNone/>
            </a:pPr>
            <a:r>
              <a:rPr lang="ru-RU" sz="1700" dirty="0" smtClean="0"/>
              <a:t>Системные программисты разрабатывают операционные системы, работают с сетями, пишут интерфейсы к различным распределенным базам данных. Специалисты этой категории относятся к числу самых редких и высокооплачиваемых. Их задача состоит в том‚ чтобы разработать системы программного обеспечения (сервисы)‚ которые‚ в свою очередь‚ управляют вычислительной системой (куда входит процессор‚ коммуникационные и периферийные устройства). </a:t>
            </a:r>
          </a:p>
          <a:p>
            <a:pPr marL="0" indent="444500" algn="just">
              <a:buNone/>
            </a:pPr>
            <a:r>
              <a:rPr lang="ru-RU" sz="1700" dirty="0" smtClean="0"/>
              <a:t>Web-программисты также работают с сетями, но, в большинстве случаев, с глобальными - Интернет. Они пишут программную составляющую сайтов, создают динамические </a:t>
            </a:r>
            <a:r>
              <a:rPr lang="ru-RU" sz="1700" dirty="0" err="1" smtClean="0"/>
              <a:t>веб-страницы</a:t>
            </a:r>
            <a:r>
              <a:rPr lang="ru-RU" sz="1700" dirty="0" smtClean="0"/>
              <a:t>, web-интерфейсы для работы с базами данных.</a:t>
            </a:r>
            <a:endParaRPr lang="ru-RU" sz="17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70584"/>
            <a:ext cx="2743200" cy="19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Системный программист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700" dirty="0" smtClean="0"/>
              <a:t>Системный программист почти не занимается прикладными программами, облегчающими жизнь пользователям. Его задача – выстроить многоуровневую структуру, которая объединит отдельные компоненты в модули, а модули – в единый организм компьютера или компьютерную сеть.</a:t>
            </a:r>
          </a:p>
          <a:p>
            <a:pPr marL="84138" indent="3057525" algn="just">
              <a:buNone/>
            </a:pPr>
            <a:r>
              <a:rPr lang="ru-RU" sz="1700" dirty="0" smtClean="0"/>
              <a:t>Системное программирование – это, по существу, инженерная деятельность, хотя она и не связана с материальным миром в такой степени, как это бывает в традиционном инженерном деле.</a:t>
            </a:r>
          </a:p>
          <a:p>
            <a:pPr marL="84138" indent="276225" algn="just">
              <a:buNone/>
            </a:pPr>
            <a:r>
              <a:rPr lang="ru-RU" sz="1700" dirty="0" smtClean="0"/>
              <a:t>Кроме разработки программных модулей и их интеграции, программист-системщик занимается адаптацией и модификацией программных продуктов под конкретную систему, исходя из её логики и задач. Он же может заниматься разработкой баз данных и их администрированием.</a:t>
            </a:r>
          </a:p>
          <a:p>
            <a:pPr marL="84138" indent="276225" algn="just">
              <a:buNone/>
            </a:pPr>
            <a:r>
              <a:rPr lang="ru-RU" sz="1700" dirty="0" smtClean="0"/>
              <a:t>Профессионалы в области системного программирования весьма востребованы на рынке труда. </a:t>
            </a:r>
          </a:p>
          <a:p>
            <a:pPr marL="84138" indent="276225" algn="just">
              <a:buNone/>
            </a:pPr>
            <a:r>
              <a:rPr lang="ru-RU" sz="1700" dirty="0" smtClean="0"/>
              <a:t>Программист-системщик может продолжить учёбу и получить диплом о высшем образовании в области прикладной информатики, автоматизации технологии промышленных процессов, </a:t>
            </a:r>
            <a:r>
              <a:rPr lang="ru-RU" sz="1700" dirty="0" err="1" smtClean="0"/>
              <a:t>инноватики</a:t>
            </a:r>
            <a:r>
              <a:rPr lang="ru-RU" sz="1700" dirty="0" smtClean="0"/>
              <a:t> и др.</a:t>
            </a:r>
            <a:endParaRPr lang="ru-RU" sz="17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2580851" cy="19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ERP-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программист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2400" y="990600"/>
            <a:ext cx="8610600" cy="5181600"/>
          </a:xfrm>
        </p:spPr>
        <p:txBody>
          <a:bodyPr>
            <a:normAutofit/>
          </a:bodyPr>
          <a:lstStyle/>
          <a:p>
            <a:pPr marL="3849688" indent="541338" algn="just">
              <a:buNone/>
            </a:pPr>
            <a:r>
              <a:rPr lang="ru-RU" dirty="0" smtClean="0"/>
              <a:t>ERP-программист — это специалист, который обеспечивает функционирование ERP-системы. </a:t>
            </a:r>
          </a:p>
          <a:p>
            <a:pPr marL="3849688" indent="541338" algn="just">
              <a:buNone/>
            </a:pPr>
            <a:r>
              <a:rPr lang="ru-RU" dirty="0" smtClean="0"/>
              <a:t>ERP-система - система планирования ресурсов предприятия.</a:t>
            </a:r>
          </a:p>
          <a:p>
            <a:pPr marL="0" indent="265113" algn="just">
              <a:buNone/>
            </a:pPr>
            <a:r>
              <a:rPr lang="ru-RU" dirty="0" smtClean="0"/>
              <a:t>ERP-программисты работают в консалтинговых компаниях или в IT-отделах крупных компаний, например, банков, торговых предприятий.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657600" cy="274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программист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rmAutofit lnSpcReduction="10000"/>
          </a:bodyPr>
          <a:lstStyle/>
          <a:p>
            <a:pPr marL="3765550" indent="361950" algn="just">
              <a:buNone/>
            </a:pPr>
            <a:r>
              <a:rPr lang="ru-RU" dirty="0" smtClean="0"/>
              <a:t>Web-программист — специалист в области компьютерных технологий, а именно web-программирования. Призван воплотить в жизнь проекты web-дизайнеров, создавая функционирующий сайт.</a:t>
            </a:r>
          </a:p>
          <a:p>
            <a:pPr marL="0" indent="360363" algn="just">
              <a:buNone/>
            </a:pPr>
            <a:r>
              <a:rPr lang="ru-RU" dirty="0" smtClean="0"/>
              <a:t> Программист — не профессия, а призвание.</a:t>
            </a:r>
          </a:p>
          <a:p>
            <a:pPr marL="0" indent="360363" algn="just">
              <a:buNone/>
            </a:pPr>
            <a:r>
              <a:rPr lang="ru-RU" dirty="0" smtClean="0"/>
              <a:t>Работа web-программиста непосредственно связана с глобальной сетью Интернет. Такой специалист создает программы, способные функционировать в ее пределах. Без его участия не станет работать ни один интернет-проект. Web-программисты создают динамические страницы, пишут интерфейсы к базам данных, составляют технические задания проектов.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419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дизайнер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rmAutofit fontScale="92500"/>
          </a:bodyPr>
          <a:lstStyle/>
          <a:p>
            <a:pPr marL="3765550" indent="361950" algn="just">
              <a:buNone/>
            </a:pPr>
            <a:r>
              <a:rPr lang="ru-RU" dirty="0" smtClean="0"/>
              <a:t>Web-дизайнер — это человек, обладающий художественным вкусом и знаниями интернет -технологий, который создает Web-страницы и объединяет их в Web-сайты.</a:t>
            </a:r>
          </a:p>
          <a:p>
            <a:pPr marL="0" indent="4127500" algn="just">
              <a:buNone/>
            </a:pPr>
            <a:r>
              <a:rPr lang="ru-RU" dirty="0" smtClean="0"/>
              <a:t>Главная задача web-дизайнера — оформить интернет-проект так, чтобы как можно больше пользователей им заинтересовалось.</a:t>
            </a:r>
          </a:p>
          <a:p>
            <a:pPr marL="0" indent="361950" algn="just">
              <a:buNone/>
            </a:pPr>
            <a:r>
              <a:rPr lang="ru-RU" dirty="0" smtClean="0"/>
              <a:t>Web-дизайнер отвечает за то, как выглядит и воспринимается Интернет-сайт. Он придумывает логотипы, баннеры и другие элементы графики, продумывает навигацию по сайту, определяет, где следует разместить текст. Дизайнеру необходимо не только создавать интересный сайт, но и учитывать время его загрузки. Создание интерактивных web-сайтов — высший пилотаж web-дизайна.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476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Администратор сайта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rmAutofit fontScale="92500" lnSpcReduction="20000"/>
          </a:bodyPr>
          <a:lstStyle/>
          <a:p>
            <a:pPr marL="2598738" indent="361950" algn="just">
              <a:buNone/>
            </a:pPr>
            <a:r>
              <a:rPr lang="ru-RU" dirty="0" smtClean="0"/>
              <a:t>Администраторы сайтов отвечают за поддержку работоспособности сайта и обеспечение сетевой безопасности, управляют размещением, обновлением, </a:t>
            </a:r>
            <a:r>
              <a:rPr lang="ru-RU" dirty="0" err="1" smtClean="0"/>
              <a:t>модерацией</a:t>
            </a:r>
            <a:r>
              <a:rPr lang="ru-RU" dirty="0" smtClean="0"/>
              <a:t> </a:t>
            </a:r>
            <a:r>
              <a:rPr lang="ru-RU" dirty="0" err="1" smtClean="0"/>
              <a:t>контента</a:t>
            </a:r>
            <a:r>
              <a:rPr lang="ru-RU" dirty="0" smtClean="0"/>
              <a:t>. </a:t>
            </a:r>
          </a:p>
          <a:p>
            <a:pPr marL="2598738" indent="361950" algn="just">
              <a:buNone/>
            </a:pPr>
            <a:r>
              <a:rPr lang="ru-RU" dirty="0" smtClean="0"/>
              <a:t>Регистрация сайта в поисковых системах и тематических каталогах, подготовка рекламной информации, контроль правильного размещения баннеров и ссылок, работы по оптимизации также находятся в компетенции этих специалистов.</a:t>
            </a:r>
          </a:p>
          <a:p>
            <a:pPr marL="0" indent="361950" algn="just">
              <a:buNone/>
            </a:pPr>
            <a:r>
              <a:rPr lang="ru-RU" dirty="0" smtClean="0"/>
              <a:t> Администраторы сайтов контролируют оплату доменов и </a:t>
            </a:r>
            <a:r>
              <a:rPr lang="ru-RU" dirty="0" err="1" smtClean="0"/>
              <a:t>хостинга</a:t>
            </a:r>
            <a:r>
              <a:rPr lang="ru-RU" dirty="0" smtClean="0"/>
              <a:t>, управляют правами доступа к сайту, участвуют в продвижении сайта в поисковых системах. Помимо этого их должностные обязанности включают создание резервных копий сайта, ведение статистики посещаемости, поддержку пользователей и поддержание обратной связи с посетителями сайта.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Системный администратор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700" dirty="0" smtClean="0"/>
              <a:t>Системный администратор – это специалист по обслуживанию компьютеров и локальных компьютерных сетей.</a:t>
            </a:r>
          </a:p>
          <a:p>
            <a:pPr marL="2779713" indent="360363" algn="just">
              <a:buNone/>
            </a:pPr>
            <a:r>
              <a:rPr lang="ru-RU" sz="1700" dirty="0" smtClean="0"/>
              <a:t>Прежде всего, в обязанности системного администратора входит настройка программного обеспечения. Он устанавливает и настраивает ОС, программы, необходимые для работы компании, следит за обновлениями программного обеспечения. </a:t>
            </a:r>
          </a:p>
          <a:p>
            <a:pPr marL="0" indent="360363" algn="just">
              <a:buNone/>
            </a:pPr>
            <a:r>
              <a:rPr lang="ru-RU" sz="1700" dirty="0" smtClean="0"/>
              <a:t>Если нужно, системный администратор разъясняет работникам, как пользоваться программами, устраняет неполадки, вызванные их неквалифицированным использованием. </a:t>
            </a:r>
          </a:p>
          <a:p>
            <a:pPr marL="0" indent="361950" algn="just">
              <a:buNone/>
            </a:pPr>
            <a:r>
              <a:rPr lang="ru-RU" sz="1700" dirty="0" smtClean="0"/>
              <a:t> Также системный администратор отвечает за оборудование. Во-первых, он принимает непосредственное участие в составлении заказа на покупку компьютерных комплектующих. Во-вторых, собирает компьютеры, следит за их работой, в случае необходимости ремонтирует или заменяет.</a:t>
            </a:r>
          </a:p>
          <a:p>
            <a:pPr marL="0" indent="444500" algn="just">
              <a:buNone/>
            </a:pPr>
            <a:r>
              <a:rPr lang="ru-RU" sz="1700" dirty="0" smtClean="0"/>
              <a:t> Важная часть работы </a:t>
            </a:r>
            <a:r>
              <a:rPr lang="ru-RU" sz="1700" dirty="0" err="1" smtClean="0"/>
              <a:t>сисадмина</a:t>
            </a:r>
            <a:r>
              <a:rPr lang="ru-RU" sz="1700" dirty="0" smtClean="0"/>
              <a:t> – налаживание систем связи. Он объединяет в сеть компьютеры, прокладывая кабели, оптимизирует работу серверов, настраивает Интернет и электронную почту. Кроме того, системный администратор организует работу баз данных, обслуживает офисные АТС.</a:t>
            </a:r>
          </a:p>
          <a:p>
            <a:pPr marL="0" indent="361950" algn="just">
              <a:buNone/>
            </a:pPr>
            <a:r>
              <a:rPr lang="ru-RU" sz="1700" dirty="0" smtClean="0"/>
              <a:t> Системный администратор – гарант экономической и информационной безопасности компании</a:t>
            </a:r>
            <a:endParaRPr lang="ru-RU" sz="17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919" y="969963"/>
            <a:ext cx="23889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Администратор базы данных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rmAutofit fontScale="92500" lnSpcReduction="20000"/>
          </a:bodyPr>
          <a:lstStyle/>
          <a:p>
            <a:pPr marL="3224213" indent="361950" algn="just">
              <a:buNone/>
            </a:pPr>
            <a:r>
              <a:rPr lang="ru-RU" dirty="0" smtClean="0"/>
              <a:t>Администратор базы данных — специалист, обслуживающий базы данных.</a:t>
            </a:r>
          </a:p>
          <a:p>
            <a:pPr marL="3224213" indent="361950" algn="just">
              <a:buNone/>
            </a:pPr>
            <a:r>
              <a:rPr lang="ru-RU" dirty="0" smtClean="0"/>
              <a:t>Администратор базы данных вырабатывает требования к ней, проектирует ее и сам осуществляет проект. Он обеспечивает постоянное функционирование базы данных и доступ пользователей к работе сервера. Поддерживает целостность системы.</a:t>
            </a:r>
          </a:p>
          <a:p>
            <a:pPr marL="0" indent="265113" algn="just">
              <a:buNone/>
            </a:pPr>
            <a:r>
              <a:rPr lang="ru-RU" dirty="0" smtClean="0"/>
              <a:t>Администратор базы данных ведает и вопросами ее безопасности. Он защищает систему от несанкционированного доступа, управляя учетными записями, в которых содержатся сведения пользователей для компьютерной системы (имя и пароль). Также администратор базы данных ставит антивирусные программы. </a:t>
            </a:r>
          </a:p>
          <a:p>
            <a:pPr marL="0" indent="265113" algn="just">
              <a:buNone/>
            </a:pPr>
            <a:r>
              <a:rPr lang="ru-RU" dirty="0" smtClean="0"/>
              <a:t>Кроме того, в целях защиты информации этот специалист выполняет резервное копирование данных, составляя и выполняя его график.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Специалист по информационной безопасности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990600"/>
            <a:ext cx="8610600" cy="55626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800" dirty="0" smtClean="0"/>
              <a:t>Специалисты по информационной безопасности принимают непосредственное участие в создании системы защиты информации, ее аудите и мониторинге, анализируют информационные риски, разрабатывают и внедряют мероприятия по их предотвращению.</a:t>
            </a:r>
          </a:p>
          <a:p>
            <a:pPr marL="0" indent="3141663" algn="just">
              <a:buNone/>
            </a:pPr>
            <a:r>
              <a:rPr lang="ru-RU" sz="1800" dirty="0" smtClean="0"/>
              <a:t>В их компетенцию также входит установка, настройка и сопровождение технических средств защиты информации. Специалисты по безопасности обучают и консультируют сотрудников по вопросам обеспечения информационной защиты, разрабатывают нормативно-техническую документацию. Эта должность возникла на стыке двух направлений информационных технологий и технологий обеспечения безопасности. Без сотрудников по информационной безопасности сегодня не могут обойтись ни коммерческие структуры, ни ведомственные организации, такие как ФСБ.</a:t>
            </a:r>
            <a:endParaRPr lang="ru-RU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2581275" cy="172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Системный аналитик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700" dirty="0" smtClean="0"/>
              <a:t>Системный аналитик — в широком смысле — специалист по решению сложных организационно-технических проблем, имеющих междисциплинарную природу, использующий методы системного анализа.</a:t>
            </a:r>
          </a:p>
          <a:p>
            <a:pPr marL="2779713" indent="361950" algn="just">
              <a:buNone/>
            </a:pPr>
            <a:r>
              <a:rPr lang="ru-RU" sz="1700" dirty="0" smtClean="0"/>
              <a:t>В узком смысле в сфере информационных технологий системный аналитик — это специалист в области анализа предметной области и формулирования требований к разрабатываемым информационным системам и прикладному программному обеспечению.</a:t>
            </a:r>
          </a:p>
          <a:p>
            <a:pPr marL="0" indent="361950" algn="just">
              <a:buNone/>
            </a:pPr>
            <a:r>
              <a:rPr lang="ru-RU" sz="1700" dirty="0" smtClean="0"/>
              <a:t>Основным продуктом системного аналитика являются организационно-технические решения, оформляемые как техническое задание на программное обеспечение.</a:t>
            </a:r>
            <a:endParaRPr lang="ru-RU" sz="17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431" y="969963"/>
            <a:ext cx="193593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65563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Техник по компьютерным сетям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специалист незаменимый в любом офисе и на любом предприятии, где имеются компьютеры и компьютерная сеть: в торговой фирме, на производственном предприятии, в учебном заведении и так далее. Это посредник между компьютерной сетью и пользователем.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Это специалист, обеспечивающий компьютерную связь по локальным сетям, телефонным линиям или специально выделенным каналам. Занимается созданием единого офисного пространства для качественной и быстрой передачи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Тестировщик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программного обеспечения (ПО)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990600"/>
            <a:ext cx="8610600" cy="55626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800" dirty="0" err="1" smtClean="0"/>
              <a:t>Тестировщик</a:t>
            </a:r>
            <a:r>
              <a:rPr lang="ru-RU" sz="1800" dirty="0" smtClean="0"/>
              <a:t> ПО – это специалист, который занимается тестированием программного обеспечения, контролирует его качество.</a:t>
            </a:r>
          </a:p>
          <a:p>
            <a:pPr marL="2779713" indent="361950" algn="just">
              <a:buNone/>
            </a:pPr>
            <a:r>
              <a:rPr lang="ru-RU" sz="1800" dirty="0" err="1" smtClean="0"/>
              <a:t>Тестировщики</a:t>
            </a:r>
            <a:r>
              <a:rPr lang="ru-RU" sz="1800" dirty="0" smtClean="0"/>
              <a:t> ПО работают в IT-компаниях, в крупных компаниях, внедряющих свои программы, а также в независимых группах тестирования.</a:t>
            </a:r>
          </a:p>
          <a:p>
            <a:pPr marL="0" indent="361950" algn="just">
              <a:buNone/>
            </a:pPr>
            <a:r>
              <a:rPr lang="ru-RU" sz="1800" dirty="0" smtClean="0"/>
              <a:t>По сути, эти специалисты занимаются проверкой программного продукта на предмет соответствия его необходимым требованиям. Делают они это путем моделирования различных ситуаций, в которых выясняется, насколько хорошо работают отдельные функции программы.</a:t>
            </a:r>
          </a:p>
          <a:p>
            <a:pPr marL="0" indent="361950" algn="just">
              <a:buNone/>
            </a:pPr>
            <a:r>
              <a:rPr lang="ru-RU" sz="1800" dirty="0" err="1" smtClean="0"/>
              <a:t>Тестировщик</a:t>
            </a:r>
            <a:r>
              <a:rPr lang="ru-RU" sz="1800" dirty="0" smtClean="0"/>
              <a:t> разрабатывает методы тестирования, в частности, в ряде случаев он может использовать систему автоматизации тестирования для проведения одно и того же процесса с различными настройками. Он придумывает сам сценарий тестирования и сам его осуществляет.</a:t>
            </a:r>
          </a:p>
          <a:p>
            <a:pPr marL="0" indent="361950" algn="just">
              <a:buNone/>
            </a:pPr>
            <a:r>
              <a:rPr lang="ru-RU" sz="1800" dirty="0" smtClean="0"/>
              <a:t>Задача </a:t>
            </a:r>
            <a:r>
              <a:rPr lang="ru-RU" sz="1800" dirty="0" err="1" smtClean="0"/>
              <a:t>тестировщика</a:t>
            </a:r>
            <a:r>
              <a:rPr lang="ru-RU" sz="1800" dirty="0" smtClean="0"/>
              <a:t>  – составить максимально подробный отчет о проведенном тестировании, в котором должен быть указан анализ и причины возникших проблем.</a:t>
            </a:r>
            <a:endParaRPr lang="ru-RU" sz="1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618" y="1143000"/>
            <a:ext cx="22684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евангелист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rmAutofit lnSpcReduction="10000"/>
          </a:bodyPr>
          <a:lstStyle/>
          <a:p>
            <a:pPr marL="3765550" indent="361950" algn="just">
              <a:buNone/>
            </a:pPr>
            <a:r>
              <a:rPr lang="ru-RU" dirty="0" smtClean="0"/>
              <a:t>IT-евангелист — специалист, отвечающий за продвижение программных продуктов.</a:t>
            </a:r>
          </a:p>
          <a:p>
            <a:pPr marL="3765550" indent="361950" algn="just">
              <a:buNone/>
            </a:pPr>
            <a:r>
              <a:rPr lang="ru-RU" dirty="0" smtClean="0"/>
              <a:t>Он пытается донести до людей преимущества продвигаемой программы. </a:t>
            </a:r>
          </a:p>
          <a:p>
            <a:pPr marL="3765550" indent="361950" algn="just">
              <a:buNone/>
            </a:pPr>
            <a:r>
              <a:rPr lang="ru-RU" dirty="0" smtClean="0"/>
              <a:t>Его задача — укрепить доверие клиентов компании и привлечь новых.</a:t>
            </a:r>
          </a:p>
          <a:p>
            <a:pPr marL="0" indent="265113" algn="just">
              <a:buNone/>
            </a:pPr>
            <a:r>
              <a:rPr lang="ru-RU" dirty="0" smtClean="0"/>
              <a:t>IT-евангелист — это не профессия как таковая. Её можно назвать побочной ветвью индустрии IT-технологий.</a:t>
            </a:r>
          </a:p>
          <a:p>
            <a:pPr marL="0" indent="265113" algn="just">
              <a:buNone/>
            </a:pPr>
            <a:r>
              <a:rPr lang="ru-RU" dirty="0" smtClean="0"/>
              <a:t>В обязанности IT-евангелиста входит ведение </a:t>
            </a:r>
            <a:r>
              <a:rPr lang="ru-RU" dirty="0" err="1" smtClean="0"/>
              <a:t>блогов</a:t>
            </a:r>
            <a:r>
              <a:rPr lang="ru-RU" dirty="0" smtClean="0"/>
              <a:t>, общение с аудиторией с помощью статей и интервью и даже написание книг.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657600" cy="26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7943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Киберспортсмен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marL="2779713" indent="361950" algn="just">
              <a:buNone/>
            </a:pPr>
            <a:r>
              <a:rPr lang="ru-RU" sz="1700" dirty="0" err="1" smtClean="0"/>
              <a:t>Киберспорт</a:t>
            </a:r>
            <a:r>
              <a:rPr lang="ru-RU" sz="1700" dirty="0" smtClean="0"/>
              <a:t> – один из популярнейших видов спорта в мире. Но это спорт-парадокс.</a:t>
            </a:r>
          </a:p>
          <a:p>
            <a:pPr marL="2779713" indent="180975" algn="just">
              <a:buNone/>
            </a:pPr>
            <a:r>
              <a:rPr lang="ru-RU" sz="1700" dirty="0" err="1" smtClean="0"/>
              <a:t>Киберспортсменов</a:t>
            </a:r>
            <a:r>
              <a:rPr lang="ru-RU" sz="1700" dirty="0" smtClean="0"/>
              <a:t> не готовят в специальных учебных заведениях. Свой профессионализм они оттачивают в виртуальных битвах, а лучшие из них зарабатывают вполне реальные деньги.</a:t>
            </a:r>
          </a:p>
          <a:p>
            <a:pPr marL="2779713" indent="180975" algn="just">
              <a:buNone/>
            </a:pPr>
            <a:r>
              <a:rPr lang="ru-RU" sz="1700" dirty="0" smtClean="0"/>
              <a:t>Денежные призы (каждый серьёзный турнир имеет свой призовой фонд), поддержка спонсоров и рекламодателей – таковы источники доходов успешного </a:t>
            </a:r>
            <a:r>
              <a:rPr lang="ru-RU" sz="1700" dirty="0" err="1" smtClean="0"/>
              <a:t>киберспортсмена</a:t>
            </a:r>
            <a:r>
              <a:rPr lang="ru-RU" sz="1700" dirty="0" smtClean="0"/>
              <a:t>. </a:t>
            </a:r>
          </a:p>
          <a:p>
            <a:pPr marL="0" indent="360363" algn="just">
              <a:buNone/>
            </a:pPr>
            <a:r>
              <a:rPr lang="ru-RU" sz="1700" dirty="0" smtClean="0"/>
              <a:t>К достоинствам такого способа заработка можно отнести поездки по всему миру, широкое общение с единомышленниками и любовь почитателей.</a:t>
            </a:r>
          </a:p>
          <a:p>
            <a:pPr marL="0" indent="360363" algn="just">
              <a:buNone/>
            </a:pPr>
            <a:r>
              <a:rPr lang="ru-RU" sz="1700" dirty="0" smtClean="0"/>
              <a:t>Но есть и свои минусы. </a:t>
            </a:r>
          </a:p>
          <a:p>
            <a:pPr marL="0" indent="360363" algn="just">
              <a:buNone/>
            </a:pPr>
            <a:r>
              <a:rPr lang="ru-RU" sz="1700" dirty="0" smtClean="0"/>
              <a:t>Как и любой другой спорт, </a:t>
            </a:r>
            <a:r>
              <a:rPr lang="ru-RU" sz="1700" dirty="0" err="1" smtClean="0"/>
              <a:t>киберспорт</a:t>
            </a:r>
            <a:r>
              <a:rPr lang="ru-RU" sz="1700" dirty="0" smtClean="0"/>
              <a:t> требует от игроков жертв. Прежде чем добиться приличных результатов,  игрок должен много времени посвятить игре много времени. Кроме того, приходится немало денег тратить на оборудование: компьютер достаточной мощности с хорошей видеокартой, хороший монитор, мышку, микрофон, наушники и т.д. Деньги требуются и для поездок на </a:t>
            </a:r>
            <a:r>
              <a:rPr lang="ru-RU" sz="1700" dirty="0" err="1" smtClean="0"/>
              <a:t>лан-соревнования</a:t>
            </a:r>
            <a:r>
              <a:rPr lang="ru-RU" sz="1700" dirty="0" smtClean="0"/>
              <a:t>, которые проводятся по всему миру.</a:t>
            </a:r>
            <a:endParaRPr lang="ru-RU" sz="1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743200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7318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профессии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600" y="1143000"/>
            <a:ext cx="8534400" cy="5486400"/>
          </a:xfrm>
        </p:spPr>
        <p:txBody>
          <a:bodyPr>
            <a:normAutofit fontScale="92500" lnSpcReduction="20000"/>
          </a:bodyPr>
          <a:lstStyle/>
          <a:p>
            <a:pPr marL="2959100" indent="265113" algn="just">
              <a:buNone/>
            </a:pPr>
            <a:r>
              <a:rPr lang="ru-RU" dirty="0" smtClean="0"/>
              <a:t>Первые профессии в этой области появляются с возникновением первой компьютерной сети, которая была создана в военном ведомстве США в 1980-х годах.</a:t>
            </a:r>
          </a:p>
          <a:p>
            <a:pPr marL="2959100" indent="265113" algn="just">
              <a:buNone/>
            </a:pPr>
            <a:r>
              <a:rPr lang="ru-RU" dirty="0" smtClean="0"/>
              <a:t>В конце 80-х - начале 90-х годов появляется самая известная на сегодняшний день сеть </a:t>
            </a:r>
            <a:r>
              <a:rPr lang="en-US" dirty="0" smtClean="0"/>
              <a:t>Internet</a:t>
            </a:r>
            <a:r>
              <a:rPr lang="ru-RU" dirty="0" smtClean="0"/>
              <a:t>, которая постепенно начинает распространяться по всему миру.</a:t>
            </a:r>
          </a:p>
          <a:p>
            <a:pPr marL="0" indent="360363" algn="just">
              <a:buNone/>
            </a:pPr>
            <a:r>
              <a:rPr lang="ru-RU" dirty="0" smtClean="0"/>
              <a:t>Работу такой широкой и сложной сети необходимо было контролировать. Именно тогда начинают получать широкое распространение профессии техника по компьютерным сетям и системного администратора.</a:t>
            </a:r>
          </a:p>
          <a:p>
            <a:pPr marL="0" indent="360363" algn="just">
              <a:buNone/>
            </a:pPr>
            <a:r>
              <a:rPr lang="ru-RU" dirty="0" smtClean="0"/>
              <a:t>На сегодняшний день наличие большого количества разнообразных мировых и региональных компьютерных сетей обусловливает широкую популярность данных профессии.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Область деятельности: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Сопровождение, настройка и администрирование системного и сетевого ПО;</a:t>
            </a:r>
          </a:p>
          <a:p>
            <a:r>
              <a:rPr lang="ru-RU" sz="2800" dirty="0" smtClean="0"/>
              <a:t>Эксплуатация и обслуживание серверного и сетевого оборудования;</a:t>
            </a:r>
          </a:p>
          <a:p>
            <a:r>
              <a:rPr lang="ru-RU" sz="2800" dirty="0" smtClean="0"/>
              <a:t>Диагностика и мониторинг работоспособности программно-технических средств;</a:t>
            </a:r>
          </a:p>
          <a:p>
            <a:r>
              <a:rPr lang="ru-RU" sz="2800" dirty="0" smtClean="0"/>
              <a:t>Обеспечение целостности резервирования информации;</a:t>
            </a:r>
          </a:p>
          <a:p>
            <a:r>
              <a:rPr lang="ru-RU" sz="2800" dirty="0" smtClean="0"/>
              <a:t>Обеспечение информационной безопасности объектов сетевой инфраструктуры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2514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Участие в проектировании сетевой инфраструктуры;</a:t>
            </a:r>
          </a:p>
          <a:p>
            <a:r>
              <a:rPr lang="ru-RU" sz="2800" dirty="0" smtClean="0"/>
              <a:t>Организация сетевого администрирования;</a:t>
            </a:r>
          </a:p>
          <a:p>
            <a:r>
              <a:rPr lang="ru-RU" sz="2800" dirty="0" smtClean="0"/>
              <a:t>Эксплуатация объектов сетевой инфраструктуры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020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Объектами профессиональной деятельности являются: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комплексы и системы на основе аппаратных, программных и коммуникационных компонентов информационных технологий;</a:t>
            </a:r>
          </a:p>
          <a:p>
            <a:r>
              <a:rPr lang="ru-RU" dirty="0" smtClean="0"/>
              <a:t> средства обеспечения информационной безопасности;</a:t>
            </a:r>
          </a:p>
          <a:p>
            <a:r>
              <a:rPr lang="ru-RU" dirty="0" smtClean="0"/>
              <a:t> инструментальные средства для эксплуатации сетевых конфигураций;</a:t>
            </a:r>
          </a:p>
          <a:p>
            <a:r>
              <a:rPr lang="ru-RU" dirty="0" smtClean="0"/>
              <a:t> инструментарий поддержки сетевых конфигураций;</a:t>
            </a:r>
          </a:p>
          <a:p>
            <a:r>
              <a:rPr lang="ru-RU" dirty="0" smtClean="0"/>
              <a:t> сетевые ресурсы в информационных системах;</a:t>
            </a:r>
          </a:p>
          <a:p>
            <a:r>
              <a:rPr lang="ru-RU" dirty="0" smtClean="0"/>
              <a:t> мероприятия технического контроля работоспособности компьютерных сетей;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Место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82000" cy="2286000"/>
          </a:xfrm>
        </p:spPr>
        <p:txBody>
          <a:bodyPr/>
          <a:lstStyle/>
          <a:p>
            <a:pPr marL="0" indent="444500" algn="just">
              <a:buNone/>
            </a:pPr>
            <a:r>
              <a:rPr lang="ru-RU" dirty="0" smtClean="0"/>
              <a:t>Практически все компании, особенно  крупные, сегодня нуждаются в специалистах по компьютерным сетям. Для такого мастера также открыта возможность работать в университетах, исследовательских институтах, министерствах и ведомствах.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" y="2819400"/>
            <a:ext cx="8610600" cy="6556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Карьера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3657600"/>
            <a:ext cx="8382000" cy="2971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lvl="0" indent="44450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/>
              <a:t>Разумно начинать карьеру с компании, эксплуатирующей интенсивно и локальную, и глобальную сети. «Обучение в практике» - должно стать девизом будущего техника. Только ежедневное решение самых различных технических проблем формирует профессионализм.</a:t>
            </a:r>
          </a:p>
          <a:p>
            <a:pPr lvl="0" indent="44450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/>
              <a:t>Становление его карьеры – это развитие мастерства. Специалист по компьютерным сетям всегда будет пользоваться спросом на рынке высокооплачиваемого труда в качестве консультанта, эксперта фирмы, компании. Возможно также открытие собственного бизнеса.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Тенденции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400"/>
          </a:xfrm>
        </p:spPr>
        <p:txBody>
          <a:bodyPr/>
          <a:lstStyle/>
          <a:p>
            <a:pPr marL="0" indent="541338" algn="just">
              <a:buNone/>
            </a:pPr>
            <a:r>
              <a:rPr lang="ru-RU" dirty="0" smtClean="0"/>
              <a:t>Истекает период индивидуальных компьютеров и наступает эпоха телекоммуникационных сетей.</a:t>
            </a:r>
          </a:p>
          <a:p>
            <a:pPr marL="0" indent="541338" algn="just">
              <a:buNone/>
            </a:pPr>
            <a:r>
              <a:rPr lang="ru-RU" dirty="0" smtClean="0"/>
              <a:t>Эта общая тенденция явно просматривается как в развитии компаний, так и на рынке частных пользователей.</a:t>
            </a:r>
          </a:p>
          <a:p>
            <a:pPr marL="0" indent="541338" algn="just">
              <a:buNone/>
            </a:pPr>
            <a:r>
              <a:rPr lang="ru-RU" dirty="0" smtClean="0"/>
              <a:t>Совершенно очевидно, что потребность в обслуживании телекоммуникационных сетей, а, следовательно, и рынок труда в этой области будут стабильно возрастать.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8077200" cy="2286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Профессии</a:t>
            </a:r>
            <a:br>
              <a:rPr lang="ru-RU" sz="3600" dirty="0" smtClean="0"/>
            </a:br>
            <a:r>
              <a:rPr lang="ru-RU" sz="3600" dirty="0" smtClean="0"/>
              <a:t>в области информационных технологий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1845</Words>
  <PresentationFormat>Экран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Презентация</vt:lpstr>
      <vt:lpstr>Специальность 230111 «Компьютерные сети»</vt:lpstr>
      <vt:lpstr>Техник по компьютерным сетям -</vt:lpstr>
      <vt:lpstr>История профессии</vt:lpstr>
      <vt:lpstr>Область деятельности:</vt:lpstr>
      <vt:lpstr>Виды деятельности</vt:lpstr>
      <vt:lpstr>Объектами профессиональной деятельности являются:</vt:lpstr>
      <vt:lpstr>Место работы</vt:lpstr>
      <vt:lpstr>Тенденции</vt:lpstr>
      <vt:lpstr>Профессии в области информационных технологий</vt:lpstr>
      <vt:lpstr>Программист</vt:lpstr>
      <vt:lpstr>Системный программист</vt:lpstr>
      <vt:lpstr>ERP-программист</vt:lpstr>
      <vt:lpstr>Web-программист</vt:lpstr>
      <vt:lpstr>Web-дизайнер</vt:lpstr>
      <vt:lpstr>Администратор сайта</vt:lpstr>
      <vt:lpstr>Системный администратор</vt:lpstr>
      <vt:lpstr>Администратор базы данных</vt:lpstr>
      <vt:lpstr>Специалист по информационной безопасности</vt:lpstr>
      <vt:lpstr>Системный аналитик</vt:lpstr>
      <vt:lpstr>Тестировщик программного обеспечения (ПО)</vt:lpstr>
      <vt:lpstr>IT-евангелист</vt:lpstr>
      <vt:lpstr>Киберспортсмен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2015-05-28T04:44:23Z</dcterms:modified>
</cp:coreProperties>
</file>