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/>
        </p:nvSpPr>
        <p:spPr>
          <a:xfrm>
            <a:off y="0" x="0"/>
            <a:ext cy="9144000" cx="6858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" name="Shape 3"/>
          <p:cNvSpPr txBox="1"/>
          <p:nvPr/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6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0" type="dt"/>
          </p:nvPr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0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*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8685211" x="3884612"/>
            <a:ext cy="455612" cx="2970211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098674" x="4659313"/>
            <a:ext cy="2055813" cx="5995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116681" x="469106"/>
            <a:ext cy="6019799" cx="5995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800"/>
              </a:spcBef>
              <a:spcAft>
                <a:spcPts val="0"/>
              </a:spcAft>
              <a:defRPr/>
            </a:lvl1pPr>
            <a:lvl2pPr algn="l" rtl="0" indent="-285750" marL="742950">
              <a:spcBef>
                <a:spcPts val="700"/>
              </a:spcBef>
              <a:spcAft>
                <a:spcPts val="0"/>
              </a:spcAft>
              <a:defRPr/>
            </a:lvl2pPr>
            <a:lvl3pPr algn="l" rtl="0" indent="-228600" marL="1143000">
              <a:spcBef>
                <a:spcPts val="600"/>
              </a:spcBef>
              <a:spcAft>
                <a:spcPts val="0"/>
              </a:spcAft>
              <a:defRPr/>
            </a:lvl3pPr>
            <a:lvl4pPr algn="l" rtl="0" indent="-228600" marL="1600200"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2971800"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3429000"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3886200"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128586" x="457200"/>
            <a:ext cy="1433511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600200" x="457200"/>
            <a:ext cy="45243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800"/>
              </a:spcBef>
              <a:spcAft>
                <a:spcPts val="0"/>
              </a:spcAft>
              <a:defRPr/>
            </a:lvl1pPr>
            <a:lvl2pPr algn="l" rtl="0" indent="-285750" marL="742950">
              <a:spcBef>
                <a:spcPts val="700"/>
              </a:spcBef>
              <a:spcAft>
                <a:spcPts val="0"/>
              </a:spcAft>
              <a:defRPr/>
            </a:lvl2pPr>
            <a:lvl3pPr algn="l" rtl="0" indent="-228600" marL="1143000">
              <a:spcBef>
                <a:spcPts val="600"/>
              </a:spcBef>
              <a:spcAft>
                <a:spcPts val="0"/>
              </a:spcAft>
              <a:defRPr/>
            </a:lvl3pPr>
            <a:lvl4pPr algn="l" rtl="0" indent="-228600" marL="1600200"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2971800"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3429000"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3886200"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128586" x="457200"/>
            <a:ext cy="1433511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251618" x="2309018"/>
            <a:ext cy="8228012" cx="45243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800"/>
              </a:spcBef>
              <a:spcAft>
                <a:spcPts val="0"/>
              </a:spcAft>
              <a:defRPr/>
            </a:lvl1pPr>
            <a:lvl2pPr algn="l" rtl="0" indent="-285750" marL="742950">
              <a:spcBef>
                <a:spcPts val="700"/>
              </a:spcBef>
              <a:spcAft>
                <a:spcPts val="0"/>
              </a:spcAft>
              <a:defRPr/>
            </a:lvl2pPr>
            <a:lvl3pPr algn="l" rtl="0" indent="-228600" marL="1143000">
              <a:spcBef>
                <a:spcPts val="600"/>
              </a:spcBef>
              <a:spcAft>
                <a:spcPts val="0"/>
              </a:spcAft>
              <a:defRPr/>
            </a:lvl3pPr>
            <a:lvl4pPr algn="l" rtl="0" indent="-228600" marL="1600200"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2971800"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3429000"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3886200"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128586" x="457200"/>
            <a:ext cy="1433511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128586" x="457200"/>
            <a:ext cy="1433511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600200" x="457200"/>
            <a:ext cy="4524374" cx="40370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600200" x="4646612"/>
            <a:ext cy="4524374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1.xml" Type="http://schemas.openxmlformats.org/officeDocument/2006/relationships/theme" Id="rId13"/><Relationship Target="../media/image08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128586" x="457200"/>
            <a:ext cy="1433511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228600" marL="25146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228600" marL="29718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228600" marL="34290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228600" marL="38862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600200" x="457200"/>
            <a:ext cy="45243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spcBef>
                <a:spcPts val="800"/>
              </a:spcBef>
              <a:spcAft>
                <a:spcPts val="0"/>
              </a:spcAft>
              <a:defRPr/>
            </a:lvl1pPr>
            <a:lvl2pPr algn="l" rtl="0" marR="0" indent="-285750" marL="742950">
              <a:spcBef>
                <a:spcPts val="700"/>
              </a:spcBef>
              <a:spcAft>
                <a:spcPts val="0"/>
              </a:spcAft>
              <a:defRPr/>
            </a:lvl2pPr>
            <a:lvl3pPr algn="l" rtl="0" marR="0" indent="-228600" marL="1143000">
              <a:spcBef>
                <a:spcPts val="600"/>
              </a:spcBef>
              <a:spcAft>
                <a:spcPts val="0"/>
              </a:spcAft>
              <a:defRPr/>
            </a:lvl3pPr>
            <a:lvl4pPr algn="l" rtl="0" marR="0" indent="-228600" marL="1600200"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2971800"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3429000"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3886200"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y="6354762" x="457200"/>
            <a:ext cy="366711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y="6354762" x="3124200"/>
            <a:ext cy="368299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y="6354762" x="6553200"/>
            <a:ext cy="366711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3.jpg" Type="http://schemas.openxmlformats.org/officeDocument/2006/relationships/image" Id="rId4"/><Relationship Target="../media/image14.jpg" Type="http://schemas.openxmlformats.org/officeDocument/2006/relationships/image" Id="rId3"/><Relationship Target="../media/image15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6.jpg" Type="http://schemas.openxmlformats.org/officeDocument/2006/relationships/image" Id="rId4"/><Relationship Target="../media/image20.png" Type="http://schemas.openxmlformats.org/officeDocument/2006/relationships/image" Id="rId3"/><Relationship Target="../media/image12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1.png" Type="http://schemas.openxmlformats.org/officeDocument/2006/relationships/image" Id="rId4"/><Relationship Target="../media/image22.jpg" Type="http://schemas.openxmlformats.org/officeDocument/2006/relationships/image" Id="rId3"/><Relationship Target="../media/image29.jpg" Type="http://schemas.openxmlformats.org/officeDocument/2006/relationships/image" Id="rId9"/><Relationship Target="../media/image26.jpg" Type="http://schemas.openxmlformats.org/officeDocument/2006/relationships/image" Id="rId6"/><Relationship Target="../media/image25.jpg" Type="http://schemas.openxmlformats.org/officeDocument/2006/relationships/image" Id="rId5"/><Relationship Target="../media/image28.jpg" Type="http://schemas.openxmlformats.org/officeDocument/2006/relationships/image" Id="rId8"/><Relationship Target="../media/image24.jpg" Type="http://schemas.openxmlformats.org/officeDocument/2006/relationships/image" Id="rId7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7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4"/><Relationship Target="../media/image09.jpg" Type="http://schemas.openxmlformats.org/officeDocument/2006/relationships/image" Id="rId3"/><Relationship Target="../media/image18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jpg" Type="http://schemas.openxmlformats.org/officeDocument/2006/relationships/image" Id="rId4"/><Relationship Target="../media/image1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7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/>
        </p:nvSpPr>
        <p:spPr>
          <a:xfrm>
            <a:off y="2294050" x="312375"/>
            <a:ext cy="4062299" cx="46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1" cap="none" baseline="0" sz="36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Урок-суд по повести </a:t>
            </a:r>
            <a:br>
              <a:rPr strike="noStrike" u="none" b="1" cap="none" baseline="0" sz="36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trike="noStrike" u="none" b="1" cap="none" baseline="0" sz="36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Е. Салтыкова-Щедрина «История одного города»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 sz="360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 sz="360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Times New Roman"/>
              <a:buNone/>
            </a:pPr>
            <a:r>
              <a:t/>
            </a:r>
            <a:endParaRPr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b="1" lang="en-US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Составитель: преподаватель русского языка и литературы Девет Вероника Васильевна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y="1293450" x="5461075"/>
            <a:ext cy="5143499" cx="3095625"/>
            <a:chOff y="981075" x="5219700"/>
            <a:chExt cy="5143499" cx="3095625"/>
          </a:xfrm>
        </p:grpSpPr>
        <p:pic>
          <p:nvPicPr>
            <p:cNvPr id="54" name="Shape 54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981075" x="5219700"/>
              <a:ext cy="5143499" cx="3095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 txBox="1"/>
            <p:nvPr/>
          </p:nvSpPr>
          <p:spPr>
            <a:xfrm>
              <a:off y="981075" x="5219700"/>
              <a:ext cy="5143499" cx="3095625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Shape 56"/>
          <p:cNvSpPr txBox="1"/>
          <p:nvPr/>
        </p:nvSpPr>
        <p:spPr>
          <a:xfrm>
            <a:off y="5516562" x="457200"/>
            <a:ext cy="609599" cx="30083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/>
        </p:nvSpPr>
        <p:spPr>
          <a:xfrm>
            <a:off y="1162686" x="321825"/>
            <a:ext cy="4667399" cx="367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342900" marL="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30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1868 Салтыков целиком переключился на литературную деятельность. </a:t>
            </a:r>
          </a:p>
          <a:p>
            <a:pPr algn="just" rtl="0" lvl="0" marR="0" indent="342900" marL="3429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30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1869 пишет "Историю одного города" — вершину своего сатирического искусства.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000" i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9275" x="4500562"/>
            <a:ext cy="5400675" cx="3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/>
        </p:nvSpPr>
        <p:spPr>
          <a:xfrm>
            <a:off y="4724400" x="1042987"/>
            <a:ext cy="1997075" cx="741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1880-е сатира Салтыкова достигла кульминации в своем гневе и гротеске: "Современная идиллия" (1877 — 83); "Господа Головлевы" (1880); "Пошехонские рассказы" (1883).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0350" x="468312"/>
            <a:ext cy="4221161" cx="27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60350" x="3611562"/>
            <a:ext cy="4221161" cx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82575" x="6084887"/>
            <a:ext cy="4198937" cx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/>
        </p:nvSpPr>
        <p:spPr>
          <a:xfrm>
            <a:off y="1052512" x="395287"/>
            <a:ext cy="1798636" cx="40497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Умер М. Салтыков-Щедрин 28 апреля</a:t>
            </a:r>
          </a:p>
          <a:p>
            <a:pPr algn="ctr" rtl="0" lvl="0" marR="0" indent="-63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(10 мая н.с.) 1889  в Петербурге.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76250" x="4943475"/>
            <a:ext cy="2663824" cx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09962" x="5076825"/>
            <a:ext cy="2727325" cx="35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381375" x="323850"/>
            <a:ext cy="3114675" cx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/>
        </p:nvSpPr>
        <p:spPr>
          <a:xfrm>
            <a:off y="765175" x="395287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4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История одного города</a:t>
            </a:r>
          </a:p>
        </p:txBody>
      </p:sp>
      <p:grpSp>
        <p:nvGrpSpPr>
          <p:cNvPr id="178" name="Shape 178"/>
          <p:cNvGrpSpPr/>
          <p:nvPr/>
        </p:nvGrpSpPr>
        <p:grpSpPr>
          <a:xfrm>
            <a:off y="2060575" x="1547812"/>
            <a:ext cy="4102100" cx="6032499"/>
            <a:chOff y="2060575" x="1547812"/>
            <a:chExt cy="4102100" cx="6032499"/>
          </a:xfrm>
        </p:grpSpPr>
        <p:pic>
          <p:nvPicPr>
            <p:cNvPr id="179" name="Shape 179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2060575" x="1547812"/>
              <a:ext cy="4102100" cx="6032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Shape 180"/>
            <p:cNvSpPr txBox="1"/>
            <p:nvPr/>
          </p:nvSpPr>
          <p:spPr>
            <a:xfrm>
              <a:off y="2060575" x="1547812"/>
              <a:ext cy="4102100" cx="60324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Shape 181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/>
        </p:nvSpPr>
        <p:spPr>
          <a:xfrm>
            <a:off y="620712" x="0"/>
            <a:ext cy="5832474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История одного города» - в сущности </a:t>
            </a:r>
            <a:r>
              <a:rPr strike="noStrike" u="none" b="1" cap="none" baseline="0" sz="2800" lang="en-US" i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сатирическая история русского общества.</a:t>
            </a:r>
            <a:b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strike="noStrike" u="none" b="1" cap="none" baseline="0" sz="2800" lang="en-US" i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И.С.Тургенев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1" cap="none" baseline="0" sz="2800" i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1" cap="none" baseline="0" sz="2800" i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«Необходимо знать историю города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  Глупова, - это наша русская история»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Максим Горький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/>
        </p:nvSpPr>
        <p:spPr>
          <a:xfrm>
            <a:off y="47625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История создания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y="1628775" x="395287"/>
            <a:ext cy="4513261" cx="8497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341312" marL="341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Оставив службу в 1868 году, Салтыков-Щедрин работает над созданием литературного произведения. </a:t>
            </a:r>
          </a:p>
          <a:p>
            <a:pPr algn="just" rtl="0" lvl="0" marR="0" indent="-341312" marL="341312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Образ города Глупова как воплощения самодержавно-помещичьего строя возник у писателя еще в очерках 60-х годов.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Накопленные за годы службы впечатления нашли отражение в этом произведении. </a:t>
            </a:r>
          </a:p>
          <a:p>
            <a:pPr algn="just" rtl="0" lvl="0" marR="0" indent="-341312" marL="341312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Работа над произведением  закончена автором </a:t>
            </a:r>
          </a:p>
          <a:p>
            <a:pPr algn="just" rtl="0" lvl="0" marR="0" indent="-341312" marL="341312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в 1870 году.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28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/>
        </p:nvSpPr>
        <p:spPr>
          <a:xfrm>
            <a:off y="549275" x="457200"/>
            <a:ext cy="79216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Главы повести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y="1268412" x="457200"/>
            <a:ext cy="518477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ОТ ИЗДАТЕЛЯ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ОБРАЩЕНИЕ К ЧИТАТЕЛЮ 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 КОРЕНИ ПРОИСХОЖДЕНИЯ ГЛУПОВЦЕВ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ОПИСЬ ГРАДОНАЧАЛЬНИКАМ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ОРГАНЧИК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СКАЗАНИЕ О ШЕСТИ ГРАДОНАЧАЛЬНИКАХ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ИЗВЕСТИЕ О ДВОЕКУРОВЕ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ГОЛОДНЫЙ ГОРОД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СОЛОМЕННЫЙ ГОРОД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ФАНТАСТИЧЕСКИЙ ПУТЕШЕСТВЕННИК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ВОЙНЫ ЗА ПРОСВЕЩЕНИЕ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ЭПОХА УВОЛЬНЕНИЯ ОТ ВОЙН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ПОКЛОНЕНИЕ МАМОНЕ И ПОКАЯНИЕ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ПОДТВЕРЖДЕНИЕ ПОКАЯНИЯ. ЗАКЛЮЧЕНИЕ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ГРАДОНАЧАЛЬНИКИ    ГОРОДА</a:t>
            </a: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y="1320800" x="395287"/>
            <a:ext cy="2322511" cx="1827211"/>
            <a:chOff y="1320800" x="395287"/>
            <a:chExt cy="2322511" cx="1827211"/>
          </a:xfrm>
        </p:grpSpPr>
        <p:pic>
          <p:nvPicPr>
            <p:cNvPr id="220" name="Shape 220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1320800" x="395287"/>
              <a:ext cy="2322511" cx="1827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 txBox="1"/>
            <p:nvPr/>
          </p:nvSpPr>
          <p:spPr>
            <a:xfrm>
              <a:off y="1320800" x="395287"/>
              <a:ext cy="2322511" cx="1827211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Shape 222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268412" x="2636836"/>
            <a:ext cy="2376487" cx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268412" x="4848225"/>
            <a:ext cy="2376487" cx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1268412" x="7019925"/>
            <a:ext cy="2376487" cx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3789362" x="331787"/>
            <a:ext cy="2498724" cx="187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8">
            <a:alphaModFix/>
          </a:blip>
          <a:srcRect t="0" b="0" r="0" l="0"/>
          <a:stretch/>
        </p:blipFill>
        <p:spPr>
          <a:xfrm>
            <a:off y="3789362" x="2828925"/>
            <a:ext cy="2498724" cx="34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9">
            <a:alphaModFix/>
          </a:blip>
          <a:srcRect t="0" b="0" r="0" l="0"/>
          <a:stretch/>
        </p:blipFill>
        <p:spPr>
          <a:xfrm>
            <a:off y="3748087" x="6748461"/>
            <a:ext cy="2579686" cx="2185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/>
        </p:nvSpPr>
        <p:spPr>
          <a:xfrm>
            <a:off y="74611" x="457200"/>
            <a:ext cy="457200" cx="8435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y="608012" x="319087"/>
            <a:ext cy="5676900" cx="871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свете нет ужаснее напасти, чем идиот, дорвавшийся до власти».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Леонид Филатов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Организация власти – это второстепенный вопрос. Главное эту власть завоевать, крепко укрепившись на вершине Олимпа.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Иосиф Сталин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«Неограниченная власть в руках ограниченных людей всегда приводит к жестокости».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Александр Солженицын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Иногда демократия должна искупаться в крови.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Аугусто Пиночет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/>
        </p:nvSpPr>
        <p:spPr>
          <a:xfrm>
            <a:off y="147636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y="836612" x="611187"/>
            <a:ext cy="5948362" cx="79565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Фердыщенко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Петр Петрович,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Бригадир.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Бывший денщик князя Потёмкина. При не весьма обширном уме был косноязычен. Запустил недоимки. Во время его градоначальствования город подвергнулся голоду и пожару.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6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/>
        </p:nvSpPr>
        <p:spPr>
          <a:xfrm>
            <a:off y="4933950" x="705612"/>
            <a:ext cy="944700" cx="3384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Обзор жизни и творчества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1327225" x="383375"/>
            <a:ext cy="3240000" cx="402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-4762" marL="1825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Михаил</a:t>
            </a:r>
            <a:b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Евграфович</a:t>
            </a:r>
            <a:b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Салтыков-</a:t>
            </a:r>
            <a:b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Щедрин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97887" x="4827075"/>
            <a:ext cy="3889499" cx="3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/>
        </p:nvSpPr>
        <p:spPr>
          <a:xfrm>
            <a:off y="147636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y="908050" x="457200"/>
            <a:ext cy="521811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    Обвиняется по следующим статьям УК: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30, статья 285 «Злоупотребление служебными полномочиями»: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30, статья 293 «Халатность»: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31, статья 294 «Воспрепятствование осуществлению правосудия и производству предварительного расследования»: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31, статья 301 «Незаконное задержание, заключение под стражу или содержание под стражей»: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21, статья 16 «Присвоение или растрата»: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17, статья 129 «Клевета»: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/>
        </p:nvSpPr>
        <p:spPr>
          <a:xfrm>
            <a:off y="255587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y="836612" x="457200"/>
            <a:ext cy="565626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strike="noStrike" u="none" b="0" cap="none" baseline="0" sz="32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1776 год наступил для Глупова при самых счастливых предзнаменованиях. Целых шесть лет сряду город не горел, не голодал, не испытывал ни повальных болезней, ни скотских падежей, и граждане не без основания такое неслыханное в летописях благоденствие приписывали простоте начальника своего Петра Петровича Фердыщенка».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/>
        </p:nvSpPr>
        <p:spPr>
          <a:xfrm>
            <a:off y="1341437" x="457200"/>
            <a:ext cy="36274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Прокофьев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Дмитрий Васильевич , </a:t>
            </a:r>
            <a:b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35 лет, </a:t>
            </a:r>
            <a:b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посадский,</a:t>
            </a:r>
            <a:b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занимается ямщиной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/>
        </p:nvSpPr>
        <p:spPr>
          <a:xfrm>
            <a:off y="147636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y="836612" x="457200"/>
            <a:ext cy="528955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Через месяц Митька уже был бит на площади кнутом и, по наложении клейм, отправлен в Сибирь, в числе прочих сущих воров и разбойников</a:t>
            </a:r>
            <a:r>
              <a:rPr strike="noStrike" u="none" b="0" cap="none" baseline="0" sz="4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/>
        </p:nvSpPr>
        <p:spPr>
          <a:xfrm>
            <a:off y="182561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y="836612" x="457200"/>
            <a:ext cy="528955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Алексей Евсеевич</a:t>
            </a:r>
            <a:r>
              <a:rPr strike="noStrike" u="none" b="0" cap="none" baseline="0" sz="4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44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Зайцев,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40 лет,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рабочий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4400" i="1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/>
        </p:nvSpPr>
        <p:spPr>
          <a:xfrm>
            <a:off y="147636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y="836612" x="457200"/>
            <a:ext cy="528955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3200" i="1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Филиппов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Арсений,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45 лет,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помощник П. П. Фердыщенко</a:t>
            </a:r>
            <a:r>
              <a:rPr strike="noStrike" u="none" b="0" cap="none" baseline="0" sz="36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600" i="1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/>
        </p:nvSpPr>
        <p:spPr>
          <a:xfrm>
            <a:off y="111125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y="836612" x="457200"/>
            <a:ext cy="528955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3200" i="1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Угрюм-Бурчеев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Ермолай Петрович,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бывший прохвост.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Разрушил старый город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и построил другой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на новом месте</a:t>
            </a:r>
            <a:r>
              <a:rPr strike="noStrike" u="none" b="0" cap="none" baseline="0" sz="40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/>
        </p:nvSpPr>
        <p:spPr>
          <a:xfrm>
            <a:off y="147636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y="981075" x="457200"/>
            <a:ext cy="514508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Обвиняется по следующим статьям УК: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30, статья 285 Злоупотребление должностными полномочиями.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30, статья 286 Превышение должностных полномочий.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alibri"/>
              <a:buChar char="•"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Глава 32, статья 330 Самоуправство.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600" i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/>
        </p:nvSpPr>
        <p:spPr>
          <a:xfrm rot="10800000">
            <a:off y="25399" x="457199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y="850900" x="457200"/>
            <a:ext cy="565308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«Посредине — площадь, от которой радиусами разбегаются во все стороны улицы… 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По мере удаления от центра, роты пересекаются бульварами…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Затем форштадт, земляной вал — и темная занавесь, то есть конец свету. 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Каждая рота имеет шесть сажен ширины… каждый дом имеет три окна… 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Все дома окрашены светло-серою краской…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…предполагалось, что и солнце и луна все стороны освещают одинаково и в одно и то же время дня и ночи».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/>
        </p:nvSpPr>
        <p:spPr>
          <a:xfrm>
            <a:off y="692150" x="179386"/>
            <a:ext cy="5726112" cx="8856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каждом доме должно жить по двое престарелых, по двое взрослых… причем лица различных полов не стыдятся друг друга…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Дети, которые оказываются не обещающими быть твердыми умерщвляются; люди крайне престарелые и негодные для работ тоже могут быть умерщвляемы… 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каждом доме находится по экземпляру каждого полезного животного мужеского и женского пола…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площади сосредоточиваются каменные здания, в которых помещаются общественные заведения…</a:t>
            </a:r>
          </a:p>
          <a:p>
            <a:pPr algn="just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Школ нет, и грамотности не полагается; наука числ преподается по пальцам…  летосчисление упраздняется.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800" i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/>
        </p:nvSpPr>
        <p:spPr>
          <a:xfrm>
            <a:off y="1125537" x="755650"/>
            <a:ext cy="2016124" cx="43211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4508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Garamond"/>
              <a:buNone/>
            </a:pPr>
            <a:r>
              <a:rPr strike="noStrike" u="none" b="0" cap="none" baseline="0" sz="1100" lang="en-US" i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Родился 15 января (27 н.с.) в селе Спас-Угол Тверской губернии в старинной дворянской семье. 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65400" x="3575050"/>
            <a:ext cy="3527424" cx="4741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/>
        </p:nvSpPr>
        <p:spPr>
          <a:xfrm>
            <a:off y="1689100" x="250825"/>
            <a:ext cy="21034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1" cap="none" baseline="0" sz="6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ВЫНЕСЕНИЕ </a:t>
            </a:r>
            <a:br>
              <a:rPr strike="noStrike" u="none" b="1" cap="none" baseline="0" sz="6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66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ПРИГОВОРА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/>
        </p:nvSpPr>
        <p:spPr>
          <a:xfrm>
            <a:off y="74611" x="457200"/>
            <a:ext cy="457200" cx="8435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y="608012" x="319087"/>
            <a:ext cy="5676900" cx="871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0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свете нет ужаснее напасти, чем идиот, дорвавшийся до власти».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Леонид Филатов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Организация власти – это второстепенный вопрос. Главное эту власть завоевать, крепко укрепившись на вершине Олимпа.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Иосиф Сталин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«Неограниченная власть в руках ограниченных людей всегда приводит к жестокости».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Александр Солженицын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Иногда демократия должна искупаться в крови.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Аугусто Пиночет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/>
        </p:nvSpPr>
        <p:spPr>
          <a:xfrm>
            <a:off y="147636" x="457200"/>
            <a:ext cy="4572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y="274637" x="457200"/>
            <a:ext cy="5664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8000" i="1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9600" lang="en-US" i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БЛАГОДАРИМ ЗА ВНИМАНИЕ!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8989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rgbClr val="AC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/>
        </p:nvSpPr>
        <p:spPr>
          <a:xfrm>
            <a:off y="735012" x="495300"/>
            <a:ext cy="2192336" cx="429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4508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2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10 лет был принят пансионером в Московский дворянский институт, где провел два года, </a:t>
            </a:r>
          </a:p>
          <a:p>
            <a:pPr algn="just" rtl="0" lvl="0" marR="0" indent="4508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2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затем в 1838 переведен в Царскосельский лицей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60137" x="4903987"/>
            <a:ext cy="3141599" cx="4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241500" x="410800"/>
            <a:ext cy="3151200" cx="39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y="836612" x="1258887"/>
            <a:ext cy="1368425" cx="64087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4508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первые повести "Противоречия» (1847), "Запутанное дело" (1848) писатель был выслан в Вятку.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76475" x="827087"/>
            <a:ext cy="3948111" cx="745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/>
        </p:nvSpPr>
        <p:spPr>
          <a:xfrm>
            <a:off y="5351462" x="725487"/>
            <a:ext cy="1189037" cx="7477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36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 в Вятке, где жил М.Е.Салтыков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731837" x="1143000"/>
            <a:ext cy="3475037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33375" x="1042987"/>
            <a:ext cy="4570411" cx="684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/>
        </p:nvSpPr>
        <p:spPr>
          <a:xfrm>
            <a:off y="765175" x="1042987"/>
            <a:ext cy="2668586" cx="2565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6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конце 1855возвратился в Петербург и возобновил литературную работу.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600" i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9275" x="4067175"/>
            <a:ext cy="2924175" cx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284537" x="1116012"/>
            <a:ext cy="3233736" cx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933825" x="4613275"/>
            <a:ext cy="2363786" cx="334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/>
        </p:nvSpPr>
        <p:spPr>
          <a:xfrm>
            <a:off y="620712" x="900112"/>
            <a:ext cy="3057525" cx="39322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Салтыков стремился сочетать труд писателя с государственной службой. В 1856 — 1858 являлся чиновником особых поручений в Министерстве внутренних дел.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0350" x="5148262"/>
            <a:ext cy="4589462" cx="37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429000" x="250825"/>
            <a:ext cy="3138487" cx="471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/>
        </p:nvSpPr>
        <p:spPr>
          <a:xfrm>
            <a:off y="731837" x="1143000"/>
            <a:ext cy="16891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44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Принимал активное участие в деятельности двух самых известных журналов «Современник», «Отечественные записки».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20925" x="1071375"/>
            <a:ext cy="3698400" cx="26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328600" x="5018025"/>
            <a:ext cy="3698400" cx="26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