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15"/>
  </p:notesMasterIdLst>
  <p:sldIdLst>
    <p:sldId id="317" r:id="rId2"/>
    <p:sldId id="318" r:id="rId3"/>
    <p:sldId id="272" r:id="rId4"/>
    <p:sldId id="290" r:id="rId5"/>
    <p:sldId id="288" r:id="rId6"/>
    <p:sldId id="281" r:id="rId7"/>
    <p:sldId id="292" r:id="rId8"/>
    <p:sldId id="298" r:id="rId9"/>
    <p:sldId id="283" r:id="rId10"/>
    <p:sldId id="303" r:id="rId11"/>
    <p:sldId id="304" r:id="rId12"/>
    <p:sldId id="299" r:id="rId13"/>
    <p:sldId id="316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473A35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37" autoAdjust="0"/>
    <p:restoredTop sz="95257" autoAdjust="0"/>
  </p:normalViewPr>
  <p:slideViewPr>
    <p:cSldViewPr>
      <p:cViewPr varScale="1">
        <p:scale>
          <a:sx n="126" d="100"/>
          <a:sy n="126" d="100"/>
        </p:scale>
        <p:origin x="42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198B3CE-B8FA-4EF7-8778-A463450911B5}" type="datetimeFigureOut">
              <a:rPr lang="ru-RU"/>
              <a:pPr>
                <a:defRPr/>
              </a:pPr>
              <a:t>17.02.2015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22FD9E9-D5F0-487B-9E8B-A96F88AE03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0909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07FC28-F274-4432-8A75-1C9D4CF94E5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571282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F531DC-2488-4187-8388-D1100543DCE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151347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4BF42E-F448-4194-BA44-BAA640C3B88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554896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BC2D2D-60F9-46A3-B5C5-8471F95AD36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992744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BF852-5325-4C62-BB7A-80AAA83ED619}" type="datetimeFigureOut">
              <a:rPr lang="ru-RU"/>
              <a:pPr>
                <a:defRPr/>
              </a:pPr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736FA-D454-4B7C-87A5-EED7455D53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98DE7-9481-4CFF-9877-4E348BA1C03B}" type="datetimeFigureOut">
              <a:rPr lang="ru-RU"/>
              <a:pPr>
                <a:defRPr/>
              </a:pPr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8C3DF-E30D-4601-94F4-E9F1A34B5D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6BB9C-F796-43E4-A648-362F20F79BB9}" type="datetimeFigureOut">
              <a:rPr lang="ru-RU"/>
              <a:pPr>
                <a:defRPr/>
              </a:pPr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C80E7-593A-4BB4-AFD9-6300212782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2D01A-E063-4359-9766-0728979574C0}" type="datetimeFigureOut">
              <a:rPr lang="ru-RU"/>
              <a:pPr>
                <a:defRPr/>
              </a:pPr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8621D-7CE1-4AC7-BB07-6BEB149698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DAA14-D06B-401E-A3AA-675FDE215B90}" type="datetimeFigureOut">
              <a:rPr lang="ru-RU"/>
              <a:pPr>
                <a:defRPr/>
              </a:pPr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8C3B6-9FAF-461F-ABB3-972D3D5B52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A293B-09F7-46BB-B2C4-1E3D4EFCC416}" type="datetimeFigureOut">
              <a:rPr lang="ru-RU"/>
              <a:pPr>
                <a:defRPr/>
              </a:pPr>
              <a:t>17.02.2015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B1D3B-01BF-4EC7-AE29-72065CCD33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65A3F-B376-4EFA-86A7-1A682D8EA2DA}" type="datetimeFigureOut">
              <a:rPr lang="ru-RU"/>
              <a:pPr>
                <a:defRPr/>
              </a:pPr>
              <a:t>17.02.2015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A2B3A-341B-4225-A40D-199AE0A6CA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E2C64-50A0-427F-B026-4853A50C4F0D}" type="datetimeFigureOut">
              <a:rPr lang="ru-RU"/>
              <a:pPr>
                <a:defRPr/>
              </a:pPr>
              <a:t>17.02.2015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36341-95F0-4C40-AB59-96C87A3335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30A8F-86CB-4A64-8D09-04B84693EF4F}" type="datetimeFigureOut">
              <a:rPr lang="ru-RU"/>
              <a:pPr>
                <a:defRPr/>
              </a:pPr>
              <a:t>17.02.2015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E3C4B-AB77-493C-A83F-7D96249439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6AB7B-2201-4B52-B04A-301E935445B6}" type="datetimeFigureOut">
              <a:rPr lang="ru-RU"/>
              <a:pPr>
                <a:defRPr/>
              </a:pPr>
              <a:t>17.02.2015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C4004-131F-4569-BD7C-235FB31E13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F1BF9-F33A-4947-821E-E6AD144BC683}" type="datetimeFigureOut">
              <a:rPr lang="ru-RU"/>
              <a:pPr>
                <a:defRPr/>
              </a:pPr>
              <a:t>17.02.2015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ED3C6-1833-4E48-B92D-6B7E52074F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1A8F81A-4E83-403F-95B4-AF2E1276E6BC}" type="datetimeFigureOut">
              <a:rPr lang="ru-RU"/>
              <a:pPr>
                <a:defRPr/>
              </a:pPr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4216DA1-E08D-4531-A7F0-F016EAC36B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5539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517"/>
            <a:ext cx="9144000" cy="68650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2459" y="1484784"/>
            <a:ext cx="88204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«Город пышный, </a:t>
            </a:r>
            <a:endParaRPr lang="ru-RU" sz="3200" b="1" dirty="0" smtClean="0">
              <a:solidFill>
                <a:srgbClr val="002060"/>
              </a:solidFill>
            </a:endParaRPr>
          </a:p>
          <a:p>
            <a:r>
              <a:rPr lang="ru-RU" sz="3200" b="1" dirty="0" smtClean="0">
                <a:solidFill>
                  <a:srgbClr val="002060"/>
                </a:solidFill>
              </a:rPr>
              <a:t>             город </a:t>
            </a:r>
            <a:r>
              <a:rPr lang="ru-RU" sz="3200" b="1" dirty="0">
                <a:solidFill>
                  <a:srgbClr val="002060"/>
                </a:solidFill>
              </a:rPr>
              <a:t>бедный, </a:t>
            </a:r>
            <a:endParaRPr lang="ru-RU" sz="3200" b="1" dirty="0" smtClean="0">
              <a:solidFill>
                <a:srgbClr val="002060"/>
              </a:solidFill>
            </a:endParaRPr>
          </a:p>
          <a:p>
            <a:r>
              <a:rPr lang="ru-RU" sz="3200" b="1" dirty="0" smtClean="0">
                <a:solidFill>
                  <a:srgbClr val="002060"/>
                </a:solidFill>
              </a:rPr>
              <a:t>                                      дух </a:t>
            </a:r>
            <a:r>
              <a:rPr lang="ru-RU" sz="3200" b="1" dirty="0">
                <a:solidFill>
                  <a:srgbClr val="002060"/>
                </a:solidFill>
              </a:rPr>
              <a:t>неволи, </a:t>
            </a:r>
            <a:endParaRPr lang="ru-RU" sz="3200" b="1" dirty="0" smtClean="0">
              <a:solidFill>
                <a:srgbClr val="002060"/>
              </a:solidFill>
            </a:endParaRPr>
          </a:p>
          <a:p>
            <a:r>
              <a:rPr lang="ru-RU" sz="3200" b="1" dirty="0" smtClean="0">
                <a:solidFill>
                  <a:srgbClr val="002060"/>
                </a:solidFill>
              </a:rPr>
              <a:t>                                              стройный </a:t>
            </a:r>
            <a:r>
              <a:rPr lang="ru-RU" sz="3200" b="1" dirty="0">
                <a:solidFill>
                  <a:srgbClr val="002060"/>
                </a:solidFill>
              </a:rPr>
              <a:t>вид, </a:t>
            </a:r>
            <a:endParaRPr lang="ru-RU" sz="3200" b="1" dirty="0" smtClean="0">
              <a:solidFill>
                <a:srgbClr val="002060"/>
              </a:solidFill>
            </a:endParaRPr>
          </a:p>
          <a:p>
            <a:r>
              <a:rPr lang="ru-RU" sz="3200" b="1" dirty="0" smtClean="0">
                <a:solidFill>
                  <a:srgbClr val="002060"/>
                </a:solidFill>
              </a:rPr>
              <a:t>                       свод </a:t>
            </a:r>
            <a:r>
              <a:rPr lang="ru-RU" sz="3200" b="1" dirty="0">
                <a:solidFill>
                  <a:srgbClr val="002060"/>
                </a:solidFill>
              </a:rPr>
              <a:t>небес </a:t>
            </a:r>
            <a:r>
              <a:rPr lang="ru-RU" sz="3200" b="1" dirty="0" err="1">
                <a:solidFill>
                  <a:srgbClr val="002060"/>
                </a:solidFill>
              </a:rPr>
              <a:t>зелёно</a:t>
            </a:r>
            <a:r>
              <a:rPr lang="ru-RU" sz="3200" b="1" dirty="0">
                <a:solidFill>
                  <a:srgbClr val="002060"/>
                </a:solidFill>
              </a:rPr>
              <a:t>-бледный, </a:t>
            </a:r>
            <a:endParaRPr lang="ru-RU" sz="3200" b="1" dirty="0" smtClean="0">
              <a:solidFill>
                <a:srgbClr val="002060"/>
              </a:solidFill>
            </a:endParaRPr>
          </a:p>
          <a:p>
            <a:r>
              <a:rPr lang="ru-RU" sz="3200" b="1" dirty="0" smtClean="0">
                <a:solidFill>
                  <a:srgbClr val="002060"/>
                </a:solidFill>
              </a:rPr>
              <a:t>скука</a:t>
            </a:r>
            <a:r>
              <a:rPr lang="ru-RU" sz="3200" b="1" dirty="0">
                <a:solidFill>
                  <a:srgbClr val="002060"/>
                </a:solidFill>
              </a:rPr>
              <a:t>, холод и гранит…» </a:t>
            </a:r>
            <a:endParaRPr lang="ru-RU" sz="3200" b="1" dirty="0" smtClean="0">
              <a:solidFill>
                <a:srgbClr val="002060"/>
              </a:solidFill>
            </a:endParaRPr>
          </a:p>
          <a:p>
            <a:r>
              <a:rPr lang="ru-RU" sz="3200" b="1" dirty="0" smtClean="0">
                <a:solidFill>
                  <a:srgbClr val="002060"/>
                </a:solidFill>
              </a:rPr>
              <a:t>                                               А. С. Пушкин.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16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/>
          </a:blip>
          <a:srcRect r="14642"/>
          <a:stretch/>
        </p:blipFill>
        <p:spPr bwMode="auto">
          <a:xfrm>
            <a:off x="576064" y="-20968"/>
            <a:ext cx="8685623" cy="689993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  <a:extLst/>
        </p:spPr>
      </p:pic>
      <p:sp>
        <p:nvSpPr>
          <p:cNvPr id="13" name="Прямоугольник 12"/>
          <p:cNvSpPr/>
          <p:nvPr/>
        </p:nvSpPr>
        <p:spPr>
          <a:xfrm>
            <a:off x="476250" y="-20638"/>
            <a:ext cx="8882063" cy="6878638"/>
          </a:xfrm>
          <a:prstGeom prst="rect">
            <a:avLst/>
          </a:prstGeom>
          <a:solidFill>
            <a:schemeClr val="accent1"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576263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4" name="Прямая соединительная линия 3"/>
          <p:cNvCxnSpPr>
            <a:stCxn id="2" idx="0"/>
          </p:cNvCxnSpPr>
          <p:nvPr/>
        </p:nvCxnSpPr>
        <p:spPr>
          <a:xfrm>
            <a:off x="287338" y="0"/>
            <a:ext cx="0" cy="6813550"/>
          </a:xfrm>
          <a:prstGeom prst="line">
            <a:avLst/>
          </a:prstGeom>
          <a:ln w="76200">
            <a:solidFill>
              <a:srgbClr val="FFFFCC"/>
            </a:solidFill>
            <a:prstDash val="sysDot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4857750" y="1114425"/>
            <a:ext cx="439578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 u="sng" dirty="0" smtClean="0">
                <a:solidFill>
                  <a:srgbClr val="FFFFCC"/>
                </a:solidFill>
                <a:latin typeface="Calibri" pitchFamily="34" charset="0"/>
              </a:rPr>
              <a:t>Столярный </a:t>
            </a:r>
            <a:r>
              <a:rPr lang="ru-RU" sz="2400" b="1" i="1" u="sng" dirty="0">
                <a:solidFill>
                  <a:srgbClr val="FFFFCC"/>
                </a:solidFill>
                <a:latin typeface="Calibri" pitchFamily="34" charset="0"/>
              </a:rPr>
              <a:t>переулок,5                  </a:t>
            </a:r>
            <a:r>
              <a:rPr lang="ru-RU" sz="2400" dirty="0">
                <a:solidFill>
                  <a:schemeClr val="bg1"/>
                </a:solidFill>
                <a:latin typeface="Calibri" pitchFamily="34" charset="0"/>
              </a:rPr>
              <a:t>На четвертом </a:t>
            </a:r>
          </a:p>
          <a:p>
            <a:r>
              <a:rPr lang="ru-RU" sz="2400" dirty="0">
                <a:solidFill>
                  <a:schemeClr val="bg1"/>
                </a:solidFill>
                <a:latin typeface="Calibri" pitchFamily="34" charset="0"/>
              </a:rPr>
              <a:t>этаже располагалась квартира, в которой снимал комнату Раскольников. Как и в романе, на чердак дома ведут 13 ступенек.</a:t>
            </a:r>
          </a:p>
        </p:txBody>
      </p:sp>
      <p:pic>
        <p:nvPicPr>
          <p:cNvPr id="9" name="Рисунок 8" descr="super.photo.jpg">
            <a:hlinkClick r:id="" action="ppaction://noaction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1844824"/>
            <a:ext cx="3857652" cy="29058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softEdge rad="31750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2123728" y="188640"/>
            <a:ext cx="621881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Дом Раскольникова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E:\smelov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504437"/>
              </a:clrFrom>
              <a:clrTo>
                <a:srgbClr val="50443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4513" y="-7938"/>
            <a:ext cx="8599487" cy="687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565150" y="0"/>
            <a:ext cx="8578850" cy="6858000"/>
          </a:xfrm>
          <a:prstGeom prst="rect">
            <a:avLst/>
          </a:prstGeom>
          <a:solidFill>
            <a:schemeClr val="accent1"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576263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4" name="Прямая соединительная линия 3"/>
          <p:cNvCxnSpPr>
            <a:stCxn id="2" idx="0"/>
          </p:cNvCxnSpPr>
          <p:nvPr/>
        </p:nvCxnSpPr>
        <p:spPr>
          <a:xfrm>
            <a:off x="287338" y="0"/>
            <a:ext cx="0" cy="6813550"/>
          </a:xfrm>
          <a:prstGeom prst="line">
            <a:avLst/>
          </a:prstGeom>
          <a:ln w="76200">
            <a:solidFill>
              <a:srgbClr val="FFFFCC"/>
            </a:solidFill>
            <a:prstDash val="sysDot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1" name="Двенадцатиугольник 10">
            <a:hlinkClick r:id="rId4" action="ppaction://hlinksldjump"/>
          </p:cNvPr>
          <p:cNvSpPr/>
          <p:nvPr/>
        </p:nvSpPr>
        <p:spPr>
          <a:xfrm>
            <a:off x="8442325" y="6211888"/>
            <a:ext cx="574675" cy="576262"/>
          </a:xfrm>
          <a:prstGeom prst="dodecag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" name="Рисунок 8" descr="kanal104_09.jpg">
            <a:hlinkClick r:id="" action="ppaction://noaction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88224" y="3059668"/>
            <a:ext cx="1975839" cy="29765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softEdge rad="31750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586364" y="332656"/>
            <a:ext cx="848572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Дом старухи-процентщицы</a:t>
            </a: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785813" y="1285875"/>
            <a:ext cx="7850187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FFCC"/>
                </a:solidFill>
                <a:latin typeface="Calibri" pitchFamily="34" charset="0"/>
              </a:rPr>
              <a:t>Набережная канала Грибоедова,104 </a:t>
            </a:r>
            <a:r>
              <a:rPr lang="ru-RU" sz="2400">
                <a:solidFill>
                  <a:schemeClr val="bg1"/>
                </a:solidFill>
                <a:latin typeface="Calibri" pitchFamily="34" charset="0"/>
              </a:rPr>
              <a:t>.          Четырехэтажный угловой дом  (дом-утюг) на пересечении пр. Римского-Корсакова, наб. канала Грибоедова и Средней Подьяческой ул.</a:t>
            </a:r>
          </a:p>
          <a:p>
            <a:r>
              <a:rPr lang="ru-RU" sz="2400">
                <a:solidFill>
                  <a:schemeClr val="bg1"/>
                </a:solidFill>
                <a:latin typeface="Calibri" pitchFamily="34" charset="0"/>
              </a:rPr>
              <a:t> 	</a:t>
            </a:r>
            <a:endParaRPr lang="ru-RU" sz="2400">
              <a:latin typeface="Calibri" pitchFamily="34" charset="0"/>
            </a:endParaRPr>
          </a:p>
        </p:txBody>
      </p:sp>
      <p:pic>
        <p:nvPicPr>
          <p:cNvPr id="14" name="Рисунок 13" descr="___1_~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2910" y="3695700"/>
            <a:ext cx="4762500" cy="316230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76263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>
                <a:solidFill>
                  <a:schemeClr val="tx1"/>
                </a:solidFill>
                <a:prstDash val="sysDash"/>
              </a:ln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87338" y="0"/>
            <a:ext cx="0" cy="6813550"/>
          </a:xfrm>
          <a:prstGeom prst="line">
            <a:avLst/>
          </a:prstGeom>
          <a:ln w="76200">
            <a:solidFill>
              <a:srgbClr val="FFFFCC"/>
            </a:solidFill>
            <a:prstDash val="sysDot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22532" name="Рисунок 5" descr="___1_~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0750" y="1847850"/>
            <a:ext cx="47625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img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61068" y="0"/>
            <a:ext cx="8582932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71500" y="0"/>
            <a:ext cx="8572500" cy="6858000"/>
          </a:xfrm>
          <a:prstGeom prst="rect">
            <a:avLst/>
          </a:prstGeom>
          <a:solidFill>
            <a:schemeClr val="accent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400" i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357166"/>
            <a:ext cx="805111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Дом Сони Мармеладовой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71500" y="4071938"/>
            <a:ext cx="8572500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i="1">
                <a:solidFill>
                  <a:schemeClr val="bg1"/>
                </a:solidFill>
                <a:latin typeface="Calibri" pitchFamily="34" charset="0"/>
              </a:rPr>
              <a:t>«А Раскольников пошел  прямо к дому на канаве ,где   жила Соня. Дом был трехэтажный ,старый и зеленого цвета…Стена с тремя окнами, выходившая на канаву, перерезывала комнату как-то вкось, отчего один угол, ужасно острый…; другой же угол был уже слишком безобразно тупой». </a:t>
            </a:r>
          </a:p>
          <a:p>
            <a:endParaRPr lang="ru-RU">
              <a:latin typeface="Calibri" pitchFamily="34" charset="0"/>
            </a:endParaRPr>
          </a:p>
        </p:txBody>
      </p:sp>
      <p:pic>
        <p:nvPicPr>
          <p:cNvPr id="12" name="Рисунок 11" descr="kanal73_07.jpg">
            <a:hlinkClick r:id="" action="ppaction://noaction"/>
          </p:cNvPr>
          <p:cNvPicPr>
            <a:picLocks noChangeAspect="1"/>
          </p:cNvPicPr>
          <p:nvPr/>
        </p:nvPicPr>
        <p:blipFill>
          <a:blip r:embed="rId4" cstate="print"/>
          <a:srcRect t="8877"/>
          <a:stretch>
            <a:fillRect/>
          </a:stretch>
        </p:blipFill>
        <p:spPr>
          <a:xfrm>
            <a:off x="3920240" y="1285861"/>
            <a:ext cx="5223760" cy="314327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42938" y="1500188"/>
            <a:ext cx="378618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FFCC"/>
                </a:solidFill>
                <a:latin typeface="Calibri" pitchFamily="34" charset="0"/>
              </a:rPr>
              <a:t>Канал Грибоедова,7- дом с тупым углом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76263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4" name="Прямая соединительная линия 3"/>
          <p:cNvCxnSpPr>
            <a:stCxn id="2" idx="0"/>
          </p:cNvCxnSpPr>
          <p:nvPr/>
        </p:nvCxnSpPr>
        <p:spPr>
          <a:xfrm>
            <a:off x="287338" y="0"/>
            <a:ext cx="0" cy="6813550"/>
          </a:xfrm>
          <a:prstGeom prst="line">
            <a:avLst/>
          </a:prstGeom>
          <a:ln w="76200">
            <a:solidFill>
              <a:srgbClr val="FFFFCC"/>
            </a:solidFill>
            <a:prstDash val="sysDot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5" name="Picture 1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prstClr val="black"/>
              <a:srgbClr val="FFFFCC">
                <a:tint val="45000"/>
                <a:satMod val="400000"/>
              </a:srgbClr>
            </a:duotone>
            <a:extLst/>
          </a:blip>
          <a:srcRect r="14642"/>
          <a:stretch/>
        </p:blipFill>
        <p:spPr bwMode="auto">
          <a:xfrm>
            <a:off x="539552" y="0"/>
            <a:ext cx="8643055" cy="689993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/>
        </p:spPr>
      </p:pic>
      <p:sp>
        <p:nvSpPr>
          <p:cNvPr id="6" name="Табличка 5"/>
          <p:cNvSpPr/>
          <p:nvPr/>
        </p:nvSpPr>
        <p:spPr>
          <a:xfrm>
            <a:off x="539750" y="-61913"/>
            <a:ext cx="8604250" cy="6919913"/>
          </a:xfrm>
          <a:prstGeom prst="plaque">
            <a:avLst/>
          </a:prstGeom>
          <a:solidFill>
            <a:srgbClr val="473A35">
              <a:alpha val="8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rgbClr val="FFFFCC"/>
              </a:solidFill>
            </a:endParaRPr>
          </a:p>
        </p:txBody>
      </p:sp>
      <p:sp>
        <p:nvSpPr>
          <p:cNvPr id="25606" name="Прямоугольник 6"/>
          <p:cNvSpPr>
            <a:spLocks noChangeArrowheads="1"/>
          </p:cNvSpPr>
          <p:nvPr/>
        </p:nvSpPr>
        <p:spPr bwMode="auto">
          <a:xfrm rot="767865">
            <a:off x="571500" y="1143000"/>
            <a:ext cx="8143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3200">
              <a:solidFill>
                <a:srgbClr val="FFFFCC"/>
              </a:solidFill>
              <a:latin typeface="Calibri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357313" y="785813"/>
            <a:ext cx="707231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dirty="0">
                <a:solidFill>
                  <a:srgbClr val="FFFFCC"/>
                </a:solidFill>
                <a:latin typeface="Calibri" pitchFamily="34" charset="0"/>
              </a:rPr>
              <a:t>Напишите </a:t>
            </a:r>
            <a:r>
              <a:rPr lang="ru-RU" sz="4000" dirty="0" smtClean="0">
                <a:solidFill>
                  <a:srgbClr val="FFFFCC"/>
                </a:solidFill>
                <a:latin typeface="Calibri" pitchFamily="34" charset="0"/>
              </a:rPr>
              <a:t>сочинение-миниатюру </a:t>
            </a:r>
            <a:r>
              <a:rPr lang="ru-RU" sz="4000" dirty="0">
                <a:solidFill>
                  <a:srgbClr val="FFFFCC"/>
                </a:solidFill>
                <a:latin typeface="Calibri" pitchFamily="34" charset="0"/>
              </a:rPr>
              <a:t>на тему:  </a:t>
            </a:r>
            <a:r>
              <a:rPr lang="ru-RU" sz="4000" dirty="0" smtClean="0">
                <a:solidFill>
                  <a:srgbClr val="FFFFCC"/>
                </a:solidFill>
                <a:latin typeface="Calibri" pitchFamily="34" charset="0"/>
              </a:rPr>
              <a:t>1.</a:t>
            </a:r>
            <a:r>
              <a:rPr lang="ru-RU" sz="4000" dirty="0" smtClean="0">
                <a:solidFill>
                  <a:srgbClr val="FFFFCC"/>
                </a:solidFill>
                <a:latin typeface="Calibri" pitchFamily="34" charset="0"/>
              </a:rPr>
              <a:t>Трущобы </a:t>
            </a:r>
            <a:r>
              <a:rPr lang="ru-RU" sz="4000" dirty="0">
                <a:solidFill>
                  <a:srgbClr val="FFFFCC"/>
                </a:solidFill>
                <a:latin typeface="Calibri" pitchFamily="34" charset="0"/>
              </a:rPr>
              <a:t>Достоевского.</a:t>
            </a:r>
          </a:p>
          <a:p>
            <a:pPr algn="ctr"/>
            <a:r>
              <a:rPr lang="ru-RU" sz="4000" dirty="0">
                <a:solidFill>
                  <a:srgbClr val="FFFFCC"/>
                </a:solidFill>
                <a:latin typeface="Calibri" pitchFamily="34" charset="0"/>
              </a:rPr>
              <a:t> 2. Прогулка по Петербургу Достоевского.</a:t>
            </a:r>
          </a:p>
          <a:p>
            <a:pPr algn="ctr"/>
            <a:r>
              <a:rPr lang="ru-RU" sz="4000" dirty="0">
                <a:solidFill>
                  <a:srgbClr val="FFFFCC"/>
                </a:solidFill>
                <a:latin typeface="Calibri" pitchFamily="34" charset="0"/>
              </a:rPr>
              <a:t> 3. Почему Петербург Достоевского желтый?</a:t>
            </a:r>
          </a:p>
          <a:p>
            <a:pPr algn="ctr"/>
            <a:r>
              <a:rPr lang="ru-RU" sz="4000" dirty="0">
                <a:solidFill>
                  <a:srgbClr val="FFFFCC"/>
                </a:solidFill>
                <a:latin typeface="Calibri" pitchFamily="34" charset="0"/>
              </a:rPr>
              <a:t>4. Тему сформулируй сам.</a:t>
            </a:r>
            <a:endParaRPr lang="ru-RU" sz="4000" dirty="0">
              <a:solidFill>
                <a:srgbClr val="FFFFCC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5539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517"/>
            <a:ext cx="9144000" cy="68650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71600" y="4495833"/>
            <a:ext cx="79928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              </a:t>
            </a:r>
            <a:r>
              <a:rPr lang="ru-RU" sz="3600" b="1" dirty="0" smtClean="0">
                <a:solidFill>
                  <a:srgbClr val="002060"/>
                </a:solidFill>
              </a:rPr>
              <a:t>Образ </a:t>
            </a:r>
            <a:r>
              <a:rPr lang="ru-RU" sz="3600" b="1" dirty="0">
                <a:solidFill>
                  <a:srgbClr val="002060"/>
                </a:solidFill>
              </a:rPr>
              <a:t>Петербурга </a:t>
            </a:r>
            <a:endParaRPr lang="ru-RU" sz="3600" b="1" dirty="0" smtClean="0">
              <a:solidFill>
                <a:srgbClr val="002060"/>
              </a:solidFill>
            </a:endParaRPr>
          </a:p>
          <a:p>
            <a:r>
              <a:rPr lang="ru-RU" sz="3600" b="1" dirty="0" smtClean="0">
                <a:solidFill>
                  <a:srgbClr val="002060"/>
                </a:solidFill>
              </a:rPr>
              <a:t>         в </a:t>
            </a:r>
            <a:r>
              <a:rPr lang="ru-RU" sz="3600" b="1" dirty="0">
                <a:solidFill>
                  <a:srgbClr val="002060"/>
                </a:solidFill>
              </a:rPr>
              <a:t>романе </a:t>
            </a:r>
            <a:r>
              <a:rPr lang="ru-RU" sz="3600" b="1" dirty="0" smtClean="0">
                <a:solidFill>
                  <a:srgbClr val="002060"/>
                </a:solidFill>
              </a:rPr>
              <a:t>Ф</a:t>
            </a:r>
            <a:r>
              <a:rPr lang="ru-RU" sz="3600" b="1" dirty="0">
                <a:solidFill>
                  <a:srgbClr val="002060"/>
                </a:solidFill>
              </a:rPr>
              <a:t>. </a:t>
            </a:r>
            <a:r>
              <a:rPr lang="ru-RU" sz="3600" b="1" dirty="0" smtClean="0">
                <a:solidFill>
                  <a:srgbClr val="002060"/>
                </a:solidFill>
              </a:rPr>
              <a:t>М. Достоевского                          «</a:t>
            </a:r>
            <a:r>
              <a:rPr lang="ru-RU" sz="3600" b="1" dirty="0">
                <a:solidFill>
                  <a:srgbClr val="002060"/>
                </a:solidFill>
              </a:rPr>
              <a:t>Преступление и наказание»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3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76263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FFCC"/>
              </a:solidFill>
            </a:endParaRPr>
          </a:p>
        </p:txBody>
      </p:sp>
      <p:cxnSp>
        <p:nvCxnSpPr>
          <p:cNvPr id="4" name="Прямая соединительная линия 3"/>
          <p:cNvCxnSpPr>
            <a:stCxn id="2" idx="0"/>
          </p:cNvCxnSpPr>
          <p:nvPr/>
        </p:nvCxnSpPr>
        <p:spPr>
          <a:xfrm>
            <a:off x="287338" y="0"/>
            <a:ext cx="0" cy="6813550"/>
          </a:xfrm>
          <a:prstGeom prst="line">
            <a:avLst/>
          </a:prstGeom>
          <a:ln w="76200">
            <a:solidFill>
              <a:srgbClr val="FFFFCC"/>
            </a:solidFill>
            <a:prstDash val="sysDot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5" name="Picture 1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rgbClr val="FFFFCC">
                <a:tint val="45000"/>
                <a:satMod val="400000"/>
              </a:srgbClr>
            </a:duotone>
            <a:extLst/>
          </a:blip>
          <a:srcRect r="14642"/>
          <a:stretch/>
        </p:blipFill>
        <p:spPr bwMode="auto">
          <a:xfrm>
            <a:off x="539552" y="5881"/>
            <a:ext cx="8643055" cy="6894053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/>
        </p:spPr>
      </p:pic>
      <p:sp>
        <p:nvSpPr>
          <p:cNvPr id="6" name="Табличка 5"/>
          <p:cNvSpPr/>
          <p:nvPr/>
        </p:nvSpPr>
        <p:spPr>
          <a:xfrm>
            <a:off x="500063" y="0"/>
            <a:ext cx="8739187" cy="6858000"/>
          </a:xfrm>
          <a:prstGeom prst="plaque">
            <a:avLst/>
          </a:prstGeom>
          <a:solidFill>
            <a:srgbClr val="473A35">
              <a:alpha val="8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FFFFCC"/>
                </a:solidFill>
              </a:rPr>
              <a:t>                                                                </a:t>
            </a:r>
          </a:p>
        </p:txBody>
      </p:sp>
      <p:pic>
        <p:nvPicPr>
          <p:cNvPr id="1026" name="Picture 2" descr="E:\Петербург\dostoevsky1979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2627784" y="116632"/>
            <a:ext cx="4768972" cy="6861832"/>
          </a:xfrm>
          <a:prstGeom prst="rect">
            <a:avLst/>
          </a:prstGeom>
          <a:noFill/>
          <a:effectLst>
            <a:softEdge rad="317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E:\fotoshkola_b_smelov-4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>
            <a:off x="576064" y="21906"/>
            <a:ext cx="8567936" cy="6858702"/>
          </a:xfrm>
          <a:prstGeom prst="rect">
            <a:avLst/>
          </a:prstGeom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6" name="Прямоугольник 15"/>
          <p:cNvSpPr/>
          <p:nvPr/>
        </p:nvSpPr>
        <p:spPr>
          <a:xfrm>
            <a:off x="612775" y="4763"/>
            <a:ext cx="8567738" cy="6880225"/>
          </a:xfrm>
          <a:prstGeom prst="rect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576263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4" name="Прямая соединительная линия 3"/>
          <p:cNvCxnSpPr>
            <a:stCxn id="2" idx="0"/>
          </p:cNvCxnSpPr>
          <p:nvPr/>
        </p:nvCxnSpPr>
        <p:spPr>
          <a:xfrm>
            <a:off x="287338" y="0"/>
            <a:ext cx="0" cy="6813550"/>
          </a:xfrm>
          <a:prstGeom prst="line">
            <a:avLst/>
          </a:prstGeom>
          <a:ln w="76200">
            <a:solidFill>
              <a:srgbClr val="FFFFCC"/>
            </a:solidFill>
            <a:prstDash val="sysDot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102" name="Прямоугольник 6"/>
          <p:cNvSpPr>
            <a:spLocks noChangeArrowheads="1"/>
          </p:cNvSpPr>
          <p:nvPr/>
        </p:nvSpPr>
        <p:spPr bwMode="auto">
          <a:xfrm>
            <a:off x="1476375" y="1125538"/>
            <a:ext cx="67675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7188" algn="just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3200">
                <a:latin typeface="Calibri" pitchFamily="34" charset="0"/>
              </a:rPr>
              <a:t> </a:t>
            </a:r>
            <a:endParaRPr lang="ru-RU" sz="3200" b="1">
              <a:latin typeface="Calibri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625691" y="1710094"/>
            <a:ext cx="3817044" cy="273630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  <a:softEdge rad="317500"/>
          </a:effectLst>
          <a:extLst/>
        </p:spPr>
      </p:pic>
      <p:sp>
        <p:nvSpPr>
          <p:cNvPr id="17" name="Прямоугольник 16"/>
          <p:cNvSpPr/>
          <p:nvPr/>
        </p:nvSpPr>
        <p:spPr>
          <a:xfrm>
            <a:off x="830064" y="347968"/>
            <a:ext cx="7828746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Петербург - город - двойник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29-14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prstClr val="black"/>
              <a:srgbClr val="FFFFCC">
                <a:tint val="45000"/>
                <a:satMod val="400000"/>
              </a:srgbClr>
            </a:duotone>
            <a:extLst/>
          </a:blip>
          <a:srcRect r="14577"/>
          <a:stretch/>
        </p:blipFill>
        <p:spPr bwMode="auto">
          <a:xfrm>
            <a:off x="539552" y="0"/>
            <a:ext cx="8604448" cy="6858000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35921" dir="2700000" algn="ctr" rotWithShape="0">
              <a:srgbClr val="808080"/>
            </a:outerShdw>
            <a:softEdge rad="317500"/>
          </a:effectLst>
          <a:ex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4668057" y="851119"/>
            <a:ext cx="4379424" cy="566800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  <a:softEdge rad="317500"/>
          </a:effectLst>
          <a:ex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/>
          </a:blip>
          <a:srcRect b="14674"/>
          <a:stretch/>
        </p:blipFill>
        <p:spPr bwMode="auto">
          <a:xfrm>
            <a:off x="500545" y="836712"/>
            <a:ext cx="4320480" cy="557293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  <a:softEdge rad="317500"/>
          </a:effectLst>
          <a:extLst/>
        </p:spPr>
      </p:pic>
      <p:sp>
        <p:nvSpPr>
          <p:cNvPr id="7" name="Прямоугольник 6"/>
          <p:cNvSpPr/>
          <p:nvPr/>
        </p:nvSpPr>
        <p:spPr>
          <a:xfrm>
            <a:off x="2085130" y="43943"/>
            <a:ext cx="581441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  <a:cs typeface="+mn-cs"/>
              </a:rPr>
              <a:t>Черные лестницы</a:t>
            </a:r>
            <a:endParaRPr lang="ru-RU" sz="54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5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_20fae_6414f42f_XL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lum bright="30000"/>
          </a:blip>
          <a:stretch>
            <a:fillRect/>
          </a:stretch>
        </p:blipFill>
        <p:spPr>
          <a:xfrm>
            <a:off x="4326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0_1b0a7_3259516d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1480"/>
            <a:ext cx="3714744" cy="628652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" name="Рисунок 6" descr="0034-piter08-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2795" y="428604"/>
            <a:ext cx="5141205" cy="578647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TextBox 4"/>
          <p:cNvSpPr txBox="1"/>
          <p:nvPr/>
        </p:nvSpPr>
        <p:spPr>
          <a:xfrm>
            <a:off x="213466" y="202148"/>
            <a:ext cx="8856984" cy="923330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  <a:cs typeface="+mn-cs"/>
              </a:rPr>
              <a:t>Дворы - колодцы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576263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FFCC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87338" y="0"/>
            <a:ext cx="0" cy="6813550"/>
          </a:xfrm>
          <a:prstGeom prst="line">
            <a:avLst/>
          </a:prstGeom>
          <a:ln w="76200">
            <a:solidFill>
              <a:srgbClr val="FFFFCC"/>
            </a:solidFill>
            <a:prstDash val="sysDot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76263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FFCC"/>
              </a:solidFill>
            </a:endParaRPr>
          </a:p>
        </p:txBody>
      </p:sp>
      <p:cxnSp>
        <p:nvCxnSpPr>
          <p:cNvPr id="4" name="Прямая соединительная линия 3"/>
          <p:cNvCxnSpPr>
            <a:stCxn id="2" idx="0"/>
          </p:cNvCxnSpPr>
          <p:nvPr/>
        </p:nvCxnSpPr>
        <p:spPr>
          <a:xfrm>
            <a:off x="287338" y="0"/>
            <a:ext cx="0" cy="6813550"/>
          </a:xfrm>
          <a:prstGeom prst="line">
            <a:avLst/>
          </a:prstGeom>
          <a:ln w="76200">
            <a:solidFill>
              <a:srgbClr val="FFFFCC"/>
            </a:solidFill>
            <a:prstDash val="sysDot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2050" name="Picture 2" descr="E:\Петербург\85489ad75a5c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>
            <a:off x="576064" y="0"/>
            <a:ext cx="8567936" cy="6858000"/>
          </a:xfrm>
          <a:prstGeom prst="rect">
            <a:avLst/>
          </a:prstGeom>
          <a:noFill/>
          <a:extLst/>
        </p:spPr>
      </p:pic>
      <p:pic>
        <p:nvPicPr>
          <p:cNvPr id="2052" name="Picture 4" descr="E:\Петербург\glazunov_d6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5827676" y="908720"/>
            <a:ext cx="3349352" cy="4532897"/>
          </a:xfrm>
          <a:prstGeom prst="rect">
            <a:avLst/>
          </a:prstGeom>
          <a:noFill/>
          <a:effectLst>
            <a:softEdge rad="317500"/>
          </a:effectLst>
          <a:extLst/>
        </p:spPr>
      </p:pic>
      <p:pic>
        <p:nvPicPr>
          <p:cNvPr id="2053" name="Picture 5" descr="E:\0040-piter08-09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627123" y="2051716"/>
            <a:ext cx="3603104" cy="4806284"/>
          </a:xfrm>
          <a:prstGeom prst="rect">
            <a:avLst/>
          </a:prstGeom>
          <a:noFill/>
          <a:effectLst>
            <a:softEdge rad="317500"/>
          </a:effectLst>
          <a:extLst/>
        </p:spPr>
      </p:pic>
      <p:sp>
        <p:nvSpPr>
          <p:cNvPr id="8" name="Прямоугольник 7"/>
          <p:cNvSpPr/>
          <p:nvPr/>
        </p:nvSpPr>
        <p:spPr>
          <a:xfrm>
            <a:off x="2813637" y="332656"/>
            <a:ext cx="409278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Подворотни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661208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>
            <a:off x="0" y="-19473"/>
            <a:ext cx="9156426" cy="6877473"/>
          </a:xfrm>
          <a:prstGeom prst="rect">
            <a:avLst/>
          </a:prstGeom>
          <a:noFill/>
          <a:ex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5011538" y="4429132"/>
            <a:ext cx="4144888" cy="244330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  <a:softEdge rad="127000"/>
          </a:effectLst>
          <a:extLst/>
        </p:spPr>
      </p:pic>
      <p:pic>
        <p:nvPicPr>
          <p:cNvPr id="5" name="Picture 2" descr="E:\Петербург\0_22009_b43bb982_L.jpg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1844845" y="836712"/>
            <a:ext cx="3837819" cy="4104456"/>
          </a:xfrm>
          <a:prstGeom prst="rect">
            <a:avLst/>
          </a:prstGeom>
          <a:noFill/>
          <a:effectLst>
            <a:softEdge rad="317500"/>
          </a:effectLst>
          <a:extLst/>
        </p:spPr>
      </p:pic>
      <p:sp>
        <p:nvSpPr>
          <p:cNvPr id="2" name="Прямоугольник 1"/>
          <p:cNvSpPr/>
          <p:nvPr/>
        </p:nvSpPr>
        <p:spPr>
          <a:xfrm>
            <a:off x="827584" y="0"/>
            <a:ext cx="70392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Грязные  узкие  улицы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576263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FFCC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85720" y="0"/>
            <a:ext cx="0" cy="6813550"/>
          </a:xfrm>
          <a:prstGeom prst="line">
            <a:avLst/>
          </a:prstGeom>
          <a:ln w="76200">
            <a:solidFill>
              <a:srgbClr val="FFFFCC"/>
            </a:solidFill>
            <a:prstDash val="sysDot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1771</TotalTime>
  <Words>217</Words>
  <Application>Microsoft Office PowerPoint</Application>
  <PresentationFormat>Экран (4:3)</PresentationFormat>
  <Paragraphs>34</Paragraphs>
  <Slides>13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guest</dc:creator>
  <cp:lastModifiedBy>PC</cp:lastModifiedBy>
  <cp:revision>194</cp:revision>
  <dcterms:created xsi:type="dcterms:W3CDTF">2012-04-03T12:10:38Z</dcterms:created>
  <dcterms:modified xsi:type="dcterms:W3CDTF">2015-02-17T19:51:40Z</dcterms:modified>
</cp:coreProperties>
</file>