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8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7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715" autoAdjust="0"/>
  </p:normalViewPr>
  <p:slideViewPr>
    <p:cSldViewPr>
      <p:cViewPr>
        <p:scale>
          <a:sx n="66" d="100"/>
          <a:sy n="66" d="100"/>
        </p:scale>
        <p:origin x="-108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28000">
              <a:schemeClr val="accent3">
                <a:lumMod val="40000"/>
                <a:lumOff val="60000"/>
                <a:alpha val="41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C511-2559-4341-B862-C7504E4C9DC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9925-792C-4D08-83EE-A572B5F30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&#1053;&#1077;&#1076;&#1077;&#1083;&#1103;%20&#1089;&#1087;&#1077;&#1094;&#1080;&#1072;&#1083;&#1100;&#1085;&#1086;&#1089;&#1090;&#1080;%201707.03\&#1053;&#1077;&#1076;&#1077;&#1083;&#1103;%20&#1089;&#1087;&#1077;&#1094;&#1080;&#1072;&#1083;&#1100;&#1085;&#1086;&#1089;&#1090;&#1080;%20-%202011-2012%20&#1091;&#1095;.&#1075;&#1086;&#1076;\&#1050;%20&#1086;&#1090;&#1082;&#1088;&#1099;&#1090;&#1086;&#1084;&#1091;%20&#1091;&#1088;&#1086;&#1082;&#1091;\04.avi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3;&#1077;&#1076;&#1077;&#1083;&#1103;%20&#1089;&#1087;&#1077;&#1094;&#1080;&#1072;&#1083;&#1100;&#1085;&#1086;&#1089;&#1090;&#1080;%201707.03\&#1053;&#1077;&#1076;&#1077;&#1083;&#1103;%20&#1089;&#1087;&#1077;&#1094;&#1080;&#1072;&#1083;&#1100;&#1085;&#1086;&#1089;&#1090;&#1080;%20-%202011-2012%20&#1091;&#1095;.&#1075;&#1086;&#1076;\&#1050;%20&#1086;&#1090;&#1082;&#1088;&#1099;&#1090;&#1086;&#1084;&#1091;%20&#1091;&#1088;&#1086;&#1082;&#1091;\06-4.avi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3;&#1077;&#1076;&#1077;&#1083;&#1103;%20&#1089;&#1087;&#1077;&#1094;&#1080;&#1072;&#1083;&#1100;&#1085;&#1086;&#1089;&#1090;&#1080;%201707.03\&#1053;&#1077;&#1076;&#1077;&#1083;&#1103;%20&#1089;&#1087;&#1077;&#1094;&#1080;&#1072;&#1083;&#1100;&#1085;&#1086;&#1089;&#1090;&#1080;%20-%202011-2012%20&#1091;&#1095;.&#1075;&#1086;&#1076;\&#1050;%20&#1086;&#1090;&#1082;&#1088;&#1099;&#1090;&#1086;&#1084;&#1091;%20&#1091;&#1088;&#1086;&#1082;&#1091;\06-4.avi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3662" t="17578" r="15039" b="63867"/>
          <a:stretch>
            <a:fillRect/>
          </a:stretch>
        </p:blipFill>
        <p:spPr bwMode="auto">
          <a:xfrm>
            <a:off x="214282" y="142852"/>
            <a:ext cx="8715436" cy="178595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357430"/>
            <a:ext cx="4071966" cy="209134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2714645" cy="18649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25000"/>
              </a:schemeClr>
            </a:solidFill>
            <a:miter lim="800000"/>
          </a:ln>
          <a:effectLst>
            <a:glow rad="101600">
              <a:schemeClr val="bg2">
                <a:lumMod val="50000"/>
                <a:alpha val="6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43438" y="2285992"/>
            <a:ext cx="4214842" cy="224676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2800" b="1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требования,</a:t>
            </a:r>
          </a:p>
          <a:p>
            <a:pPr algn="ctr"/>
            <a:r>
              <a:rPr lang="ru-RU" sz="28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</a:t>
            </a:r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редъявляемые к содержанию автосцепок в эксплуатации</a:t>
            </a:r>
            <a:endParaRPr lang="ru-RU" sz="2800" b="1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092" y="5072074"/>
            <a:ext cx="4714908" cy="12133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Преподаватели спец.дисциплин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Ковальчук С.В.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Гладкова А.В.</a:t>
            </a:r>
            <a:endParaRPr lang="ru-RU" sz="2400" b="1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715016"/>
            <a:ext cx="8286808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Не допускается выпускать в эксплуатацию колесные пары, имеющие трещины?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6" name="Picture 2" descr="C:\Documents and Settings\Novikova\Рабочий стол\мерный не равномерный прокат.картинки\ТРЕЩИНА.JPG"/>
          <p:cNvPicPr>
            <a:picLocks noChangeAspect="1" noChangeArrowheads="1"/>
          </p:cNvPicPr>
          <p:nvPr/>
        </p:nvPicPr>
        <p:blipFill>
          <a:blip r:embed="rId2" cstate="print"/>
          <a:srcRect l="10577" t="7692" r="7211" b="5769"/>
          <a:stretch>
            <a:fillRect/>
          </a:stretch>
        </p:blipFill>
        <p:spPr bwMode="auto">
          <a:xfrm>
            <a:off x="5286380" y="1714488"/>
            <a:ext cx="3505225" cy="2767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357430"/>
            <a:ext cx="450059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трещины</a:t>
            </a:r>
            <a:endParaRPr lang="ru-RU" sz="6600" b="1" u="sng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9" name="Picture 2" descr="D:\Рабочий стол\саша\колесные пары №5\кол25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0000" t="2353" r="3636" b="70588"/>
          <a:stretch>
            <a:fillRect/>
          </a:stretch>
        </p:blipFill>
        <p:spPr bwMode="auto">
          <a:xfrm>
            <a:off x="1357290" y="3929066"/>
            <a:ext cx="3000396" cy="135312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11" name="Прямая со стрелкой 10"/>
          <p:cNvCxnSpPr/>
          <p:nvPr/>
        </p:nvCxnSpPr>
        <p:spPr>
          <a:xfrm>
            <a:off x="2071670" y="3571876"/>
            <a:ext cx="785818" cy="64294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86248" y="3071810"/>
            <a:ext cx="2000264" cy="7143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357422" y="3714752"/>
            <a:ext cx="1500198" cy="15001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57884" y="2143116"/>
            <a:ext cx="2428892" cy="18573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15016"/>
            <a:ext cx="8286808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Основные размеры оси колесной пары?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17" name="Picture 77" descr="C:\TEMP\32,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821063" cy="157163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18" name="Picture 78" descr="C:\TEMP\32,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7786742" cy="157163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6858016" y="2714620"/>
            <a:ext cx="17815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>
                <a:latin typeface="Arial Narrow" pitchFamily="34" charset="0"/>
              </a:rPr>
              <a:t>Ось типа РУ1</a:t>
            </a:r>
          </a:p>
        </p:txBody>
      </p:sp>
      <p:sp>
        <p:nvSpPr>
          <p:cNvPr id="16" name="Text Box 71"/>
          <p:cNvSpPr txBox="1">
            <a:spLocks noChangeArrowheads="1"/>
          </p:cNvSpPr>
          <p:nvPr/>
        </p:nvSpPr>
        <p:spPr bwMode="auto">
          <a:xfrm>
            <a:off x="6572264" y="4572008"/>
            <a:ext cx="201238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>
                <a:latin typeface="Arial Narrow" pitchFamily="34" charset="0"/>
              </a:rPr>
              <a:t>Ось типа РУ1Ш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15016"/>
            <a:ext cx="8286808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Не допускается подавать грузовые вагоны под погрузку с прокатом более…?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00438"/>
            <a:ext cx="428628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u="sng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прокат</a:t>
            </a:r>
            <a:endParaRPr lang="ru-RU" sz="8800" b="1" u="sng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10" name="Picture 2" descr="C:\Documents and Settings\Andreeva\Desktop\кол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3509" t="3489" r="1754" b="53489"/>
          <a:stretch>
            <a:fillRect/>
          </a:stretch>
        </p:blipFill>
        <p:spPr bwMode="auto">
          <a:xfrm>
            <a:off x="4071934" y="1857364"/>
            <a:ext cx="4500594" cy="3037335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Овал 10"/>
          <p:cNvSpPr/>
          <p:nvPr/>
        </p:nvSpPr>
        <p:spPr>
          <a:xfrm>
            <a:off x="5000628" y="2143116"/>
            <a:ext cx="2286016" cy="192882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500298" y="3071810"/>
            <a:ext cx="3429024" cy="78581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15016"/>
            <a:ext cx="8286808" cy="5847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Из каких частей состоит колесо?</a:t>
            </a:r>
            <a:endParaRPr lang="ru-RU" sz="36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graphicFrame>
        <p:nvGraphicFramePr>
          <p:cNvPr id="6146" name="Object 2">
            <a:hlinkClick r:id="" action="ppaction://hlinkshowjump?jump=lastslide"/>
          </p:cNvPr>
          <p:cNvGraphicFramePr>
            <a:graphicFrameLocks noChangeAspect="1"/>
          </p:cNvGraphicFramePr>
          <p:nvPr/>
        </p:nvGraphicFramePr>
        <p:xfrm>
          <a:off x="6429388" y="1500174"/>
          <a:ext cx="2008174" cy="372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Точечный рисунок" r:id="rId4" imgW="1733333" imgH="3209524" progId="PBrush">
                  <p:embed/>
                </p:oleObj>
              </mc:Choice>
              <mc:Fallback>
                <p:oleObj name="Точечный рисунок" r:id="rId4" imgW="1733333" imgH="320952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500174"/>
                        <a:ext cx="2008174" cy="3721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04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928662" y="1785926"/>
            <a:ext cx="4114795" cy="308609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977614"/>
            <a:ext cx="8286808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Величина ползуна, </a:t>
            </a:r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не допускаемая в эксплуатации?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51" y="2214554"/>
            <a:ext cx="364330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ползун</a:t>
            </a:r>
            <a:endParaRPr lang="ru-RU" sz="6600" b="1" u="sng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9" name="Picture 2" descr="C:\Documents and Settings\Admin.MICROSOF-255D22\Рабочий стол\Мастер-класс\полз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85860"/>
            <a:ext cx="4000528" cy="30003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643174" y="2928934"/>
            <a:ext cx="2500330" cy="7143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572000" y="1857364"/>
            <a:ext cx="1500198" cy="1571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Novikova\Рабочий стол\мерный не равномерный прокат.картинки\ПОЛЗУ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625" t="7609" r="16406" b="17663"/>
          <a:stretch>
            <a:fillRect/>
          </a:stretch>
        </p:blipFill>
        <p:spPr bwMode="auto">
          <a:xfrm>
            <a:off x="5286380" y="3643314"/>
            <a:ext cx="3503060" cy="221457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6143636" y="3429000"/>
            <a:ext cx="2714644" cy="21431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71736" y="3286124"/>
            <a:ext cx="4143404" cy="128588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977614"/>
            <a:ext cx="8286808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Основные размеры поверхности катания колеса?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16" name="Picture 11" descr="C:\Презентации\111\Rov17.bmp"/>
          <p:cNvPicPr>
            <a:picLocks noChangeAspect="1" noChangeArrowheads="1"/>
          </p:cNvPicPr>
          <p:nvPr/>
        </p:nvPicPr>
        <p:blipFill>
          <a:blip r:embed="rId2" cstate="print"/>
          <a:srcRect l="25391" t="25726" b="20332"/>
          <a:stretch>
            <a:fillRect/>
          </a:stretch>
        </p:blipFill>
        <p:spPr bwMode="auto">
          <a:xfrm>
            <a:off x="4786314" y="3857628"/>
            <a:ext cx="3886221" cy="152400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17" name="Picture 106" descr="C:\Колесные пары вагонов\1\5.bmp"/>
          <p:cNvPicPr>
            <a:picLocks noChangeAspect="1" noChangeArrowheads="1"/>
          </p:cNvPicPr>
          <p:nvPr/>
        </p:nvPicPr>
        <p:blipFill>
          <a:blip r:embed="rId3" cstate="print"/>
          <a:srcRect t="17647" r="4696"/>
          <a:stretch>
            <a:fillRect/>
          </a:stretch>
        </p:blipFill>
        <p:spPr bwMode="auto">
          <a:xfrm>
            <a:off x="571472" y="2071678"/>
            <a:ext cx="4572032" cy="200026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643438" y="2071678"/>
            <a:ext cx="500066" cy="28575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3357562"/>
            <a:ext cx="500066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929330"/>
            <a:ext cx="8286808" cy="83099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С какой скоростью следует подвижной состав, если обнаружен ползун глубиной </a:t>
            </a:r>
            <a:r>
              <a:rPr lang="en-US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&gt;1</a:t>
            </a:r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мм</a:t>
            </a:r>
            <a:r>
              <a:rPr lang="en-US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но не </a:t>
            </a:r>
            <a:r>
              <a:rPr lang="en-US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&gt;2</a:t>
            </a:r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мм?</a:t>
            </a:r>
            <a:endParaRPr lang="ru-RU" sz="28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85751" y="2214554"/>
            <a:ext cx="3643305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ползун</a:t>
            </a:r>
            <a:endParaRPr lang="ru-RU" sz="6600" b="1" u="sng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10" name="Picture 2" descr="C:\Documents and Settings\Admin.MICROSOF-255D22\Рабочий стол\Мастер-класс\полз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85860"/>
            <a:ext cx="4000528" cy="30003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643174" y="2928934"/>
            <a:ext cx="2500330" cy="7143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572000" y="1857364"/>
            <a:ext cx="1500198" cy="1571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Novikova\Рабочий стол\мерный не равномерный прокат.картинки\ПОЛЗУ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625" t="7609" r="16406" b="17663"/>
          <a:stretch>
            <a:fillRect/>
          </a:stretch>
        </p:blipFill>
        <p:spPr bwMode="auto">
          <a:xfrm>
            <a:off x="5286380" y="3643314"/>
            <a:ext cx="3503060" cy="221457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6143636" y="3429000"/>
            <a:ext cx="2714644" cy="21431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71736" y="3286124"/>
            <a:ext cx="4143404" cy="128588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272124" cy="292895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5572140"/>
            <a:ext cx="8286808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Месторасположение и назначение галтели?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2047875"/>
            <a:ext cx="7258050" cy="276225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572140"/>
            <a:ext cx="8286808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На каком из рисунков явно виден ВПГ? </a:t>
            </a:r>
          </a:p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Как определить?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620424"/>
            <a:ext cx="8286808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 счет чего колесо удерживается на оси? </a:t>
            </a:r>
          </a:p>
        </p:txBody>
      </p:sp>
      <p:pic>
        <p:nvPicPr>
          <p:cNvPr id="6" name="Picture 2077" descr="C:\Мои документы\Презентации\111\пол колеса на оси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22133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6-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43372" y="1714488"/>
            <a:ext cx="438153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643182"/>
            <a:ext cx="4214842" cy="267765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Закрепить знания о конструкции </a:t>
            </a:r>
            <a:r>
              <a:rPr lang="ru-RU" sz="2800" b="1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требованиях, предъявляемых к содержанию автосцепок в эксплуатации</a:t>
            </a:r>
            <a:endParaRPr lang="ru-RU" sz="2800" b="1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3996607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15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ЦЕЛЬ:</a:t>
            </a:r>
            <a:endParaRPr lang="ru-RU" sz="115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762368" cy="2571769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786214" cy="231934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3810000" cy="364807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429264"/>
            <a:ext cx="8286808" cy="120032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Минимальная толщина </a:t>
            </a:r>
            <a:r>
              <a:rPr lang="ru-RU" sz="2400" b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гребня </a:t>
            </a:r>
            <a:r>
              <a:rPr lang="ru-RU" sz="2400" b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колеса, </a:t>
            </a:r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не допускаемая в эксплуатации при скорости до 120 км/ч и </a:t>
            </a:r>
          </a:p>
          <a:p>
            <a:pPr algn="ctr"/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свыше 120 до 140 км/ч?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Изучение нового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28802"/>
            <a:ext cx="4214842" cy="353943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3200" b="1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32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требования,</a:t>
            </a:r>
          </a:p>
          <a:p>
            <a:pPr algn="ctr"/>
            <a:r>
              <a:rPr lang="ru-RU" sz="32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</a:t>
            </a:r>
            <a:r>
              <a:rPr lang="ru-RU" sz="32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редъявляемые к содержанию автосцепок в эксплуатации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071966" cy="209134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876"/>
            <a:ext cx="2714645" cy="18649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25000"/>
              </a:schemeClr>
            </a:solidFill>
            <a:miter lim="800000"/>
          </a:ln>
          <a:effectLst>
            <a:glow rad="101600">
              <a:schemeClr val="bg2">
                <a:lumMod val="50000"/>
                <a:alpha val="6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428604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Назначение и месторасположение </a:t>
            </a:r>
            <a:r>
              <a:rPr lang="ru-RU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автосцепного</a:t>
            </a:r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оборудования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7643" b="6369"/>
          <a:stretch>
            <a:fillRect/>
          </a:stretch>
        </p:blipFill>
        <p:spPr bwMode="auto">
          <a:xfrm>
            <a:off x="2071670" y="1714488"/>
            <a:ext cx="5429288" cy="366479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5526961"/>
            <a:ext cx="8286808" cy="83099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С двух сторон вагона на торцевой стене в консольных частях хребтовой и на концевых балках рамы вагона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881570" cy="328614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428604"/>
            <a:ext cx="6429420" cy="89255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Требования </a:t>
            </a:r>
            <a:r>
              <a:rPr lang="ru-RU" sz="26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птэ</a:t>
            </a:r>
            <a:r>
              <a:rPr lang="ru-RU" sz="26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к оборудованию подвижного состава автосцепками</a:t>
            </a:r>
            <a:endParaRPr lang="ru-RU" sz="26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57818" y="1995438"/>
            <a:ext cx="39290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normalizeH="0" baseline="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Ускорить процесс формирования поезда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normalizeH="0" baseline="0" dirty="0" smtClean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1" i="0" u="none" strike="noStrike" normalizeH="0" baseline="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Исключить возможность </a:t>
            </a:r>
            <a:r>
              <a:rPr kumimoji="0" lang="ru-RU" sz="2400" b="1" i="0" u="none" strike="noStrike" normalizeH="0" baseline="0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саморасцепа</a:t>
            </a:r>
            <a:endParaRPr lang="ru-RU" sz="24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1" i="0" u="none" strike="noStrike" normalizeH="0" baseline="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Обеспечить безопасность движения</a:t>
            </a:r>
            <a:endParaRPr kumimoji="0" lang="ru-RU" sz="3200" b="1" i="0" u="none" strike="noStrike" normalizeH="0" baseline="0" dirty="0" smtClean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20" y="4929198"/>
            <a:ext cx="478634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77372" y="3535760"/>
            <a:ext cx="2786876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00100" y="2143116"/>
            <a:ext cx="207170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14546" y="1857364"/>
            <a:ext cx="207170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250265" y="1964521"/>
            <a:ext cx="64294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500298" y="1785926"/>
            <a:ext cx="214314" cy="2143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500298" y="2071678"/>
            <a:ext cx="214314" cy="2143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5526961"/>
            <a:ext cx="8286808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Железнодорожный подвижной состав должен быть оборудован автосцепкой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9811" r="1623" b="69681"/>
          <a:stretch>
            <a:fillRect/>
          </a:stretch>
        </p:blipFill>
        <p:spPr bwMode="auto">
          <a:xfrm>
            <a:off x="428596" y="1285860"/>
            <a:ext cx="3357586" cy="150019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428604"/>
            <a:ext cx="6429420" cy="5847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Типы автосцепок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68405" r="1623" b="11087"/>
          <a:stretch>
            <a:fillRect/>
          </a:stretch>
        </p:blipFill>
        <p:spPr bwMode="auto">
          <a:xfrm>
            <a:off x="428596" y="5072074"/>
            <a:ext cx="3357586" cy="150019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38978" r="1623" b="39537"/>
          <a:stretch>
            <a:fillRect/>
          </a:stretch>
        </p:blipFill>
        <p:spPr bwMode="auto">
          <a:xfrm>
            <a:off x="428596" y="3143248"/>
            <a:ext cx="3357586" cy="157163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7858" r="36048" b="65775"/>
          <a:stretch>
            <a:fillRect/>
          </a:stretch>
        </p:blipFill>
        <p:spPr bwMode="auto">
          <a:xfrm>
            <a:off x="4143372" y="1285860"/>
            <a:ext cx="4714908" cy="149767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36178" r="36047" b="37454"/>
          <a:stretch>
            <a:fillRect/>
          </a:stretch>
        </p:blipFill>
        <p:spPr bwMode="auto">
          <a:xfrm>
            <a:off x="4143372" y="3143248"/>
            <a:ext cx="4714908" cy="150019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65475" r="36048" b="6204"/>
          <a:stretch>
            <a:fillRect/>
          </a:stretch>
        </p:blipFill>
        <p:spPr bwMode="auto">
          <a:xfrm>
            <a:off x="4143372" y="5072074"/>
            <a:ext cx="4714908" cy="150019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99" t="32143" b="39459"/>
          <a:stretch>
            <a:fillRect/>
          </a:stretch>
        </p:blipFill>
        <p:spPr bwMode="auto">
          <a:xfrm>
            <a:off x="0" y="1928802"/>
            <a:ext cx="9144000" cy="207170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428604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Высота оси автосцепки над уровнем верха головок рельсов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57356" y="5143512"/>
            <a:ext cx="478634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249471" y="4250537"/>
            <a:ext cx="1787538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71736" y="3357562"/>
            <a:ext cx="207170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7554" y="4572008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УГР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526961"/>
            <a:ext cx="8286808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 продольную ось автосцепки принимают литейный шов на ее корпусе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60" y="428604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Высота оси автосцепки над уровнем верха головок рельсов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2143116"/>
            <a:ext cx="6286544" cy="99787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У локомотивов, пассажирских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грузовых порожних вагонов не </a:t>
            </a:r>
            <a:r>
              <a:rPr lang="en-US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&gt;</a:t>
            </a:r>
            <a:r>
              <a:rPr lang="ru-RU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1080 </a:t>
            </a: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6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3502693"/>
            <a:ext cx="6286544" cy="99787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У локомотивов и пассажирских  вагонов с людьми  не </a:t>
            </a:r>
            <a:r>
              <a:rPr lang="en-US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&lt;980</a:t>
            </a:r>
            <a:r>
              <a:rPr lang="ru-RU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6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5000636"/>
            <a:ext cx="6286544" cy="99787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У грузовых (груженых) вагонов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не </a:t>
            </a:r>
            <a:r>
              <a:rPr lang="en-US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&lt;9</a:t>
            </a:r>
            <a:r>
              <a:rPr lang="ru-RU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5</a:t>
            </a:r>
            <a:r>
              <a:rPr lang="en-US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0</a:t>
            </a:r>
            <a:r>
              <a:rPr lang="ru-RU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ru-RU" sz="26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6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" name="Picture 64" descr="Почтовая бума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1806271" cy="13573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2" descr="I:\для дипломов\IMGP2391p.jpg"/>
          <p:cNvPicPr>
            <a:picLocks noChangeAspect="1" noChangeArrowheads="1"/>
          </p:cNvPicPr>
          <p:nvPr/>
        </p:nvPicPr>
        <p:blipFill>
          <a:blip r:embed="rId3" cstate="print"/>
          <a:srcRect r="961" b="6249"/>
          <a:stretch>
            <a:fillRect/>
          </a:stretch>
        </p:blipFill>
        <p:spPr bwMode="auto">
          <a:xfrm>
            <a:off x="357158" y="3429000"/>
            <a:ext cx="1762137" cy="1285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3" descr="I:\для дипломов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1785950" cy="132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60" y="428604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Разница по высоте между продольными осями автосцепок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929198"/>
            <a:ext cx="8286808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 продольную ось автосцепки принимают литейный шов на ее корпусе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2143116"/>
            <a:ext cx="9144000" cy="2071702"/>
            <a:chOff x="0" y="1928802"/>
            <a:chExt cx="9144000" cy="207170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799" t="32143" b="39459"/>
            <a:stretch>
              <a:fillRect/>
            </a:stretch>
          </p:blipFill>
          <p:spPr bwMode="auto">
            <a:xfrm>
              <a:off x="0" y="1928802"/>
              <a:ext cx="9144000" cy="2071702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3571868" y="2928934"/>
              <a:ext cx="3286148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643174" y="3357562"/>
              <a:ext cx="3429024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250661" y="3178967"/>
              <a:ext cx="107157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5643570" y="2786058"/>
              <a:ext cx="285752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6200000" flipH="1">
              <a:off x="5643570" y="3214686"/>
              <a:ext cx="285752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C:\TEMP\вагоны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150844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2428860" y="428604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Разница по высоте между продольными осями автосцепок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1643050"/>
            <a:ext cx="6286544" cy="536212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В грузовом поезде - не </a:t>
            </a:r>
            <a:r>
              <a:rPr lang="en-US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&gt;</a:t>
            </a:r>
            <a:r>
              <a:rPr lang="ru-RU" sz="2800" b="1" spc="57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100 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4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2428868"/>
            <a:ext cx="6286544" cy="905544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Между локомотивом и первым груженым вагоном грузового поезда - не </a:t>
            </a:r>
            <a:r>
              <a:rPr lang="en-US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&gt;</a:t>
            </a:r>
            <a:r>
              <a:rPr lang="ru-RU" sz="2800" b="1" spc="57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110 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4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3500438"/>
            <a:ext cx="6286544" cy="905544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В пассажирском поезде, следующем со скоростью 120 км/ч - не </a:t>
            </a:r>
            <a:r>
              <a:rPr lang="en-US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&gt;</a:t>
            </a:r>
            <a:r>
              <a:rPr lang="ru-RU" sz="2800" b="1" spc="57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70 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4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4572008"/>
            <a:ext cx="6286544" cy="905544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В пассажирском поезде, следующем со скоростью 121-140 км/ч - не </a:t>
            </a:r>
            <a:r>
              <a:rPr lang="en-US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&gt;</a:t>
            </a:r>
            <a:r>
              <a:rPr lang="ru-RU" sz="2800" b="1" spc="57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50 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4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5786454"/>
            <a:ext cx="6286544" cy="905544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Между локомотивом и первым вагоном пассажирского поезда - не </a:t>
            </a:r>
            <a:r>
              <a:rPr lang="en-US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&gt;</a:t>
            </a:r>
            <a:r>
              <a:rPr lang="ru-RU" sz="2800" b="1" spc="57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100 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мм</a:t>
            </a:r>
            <a:endParaRPr lang="ru-RU" sz="24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" name="Picture 2" descr="H:\для дипломов\61-4447b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04493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 descr="D:\Мои документы\Мои рисунки\_-___210________14_07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857760"/>
            <a:ext cx="1500198" cy="19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357166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автосцепного</a:t>
            </a:r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оборудования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2" t="8789" r="6250" b="58985"/>
          <a:stretch>
            <a:fillRect/>
          </a:stretch>
        </p:blipFill>
        <p:spPr bwMode="auto">
          <a:xfrm>
            <a:off x="214282" y="1714488"/>
            <a:ext cx="3786182" cy="235745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8" t="59570" r="7714" b="13086"/>
          <a:stretch>
            <a:fillRect/>
          </a:stretch>
        </p:blipFill>
        <p:spPr bwMode="auto">
          <a:xfrm>
            <a:off x="6500826" y="4071942"/>
            <a:ext cx="2286016" cy="200026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8789" r="46533" b="63867"/>
          <a:stretch>
            <a:fillRect/>
          </a:stretch>
        </p:blipFill>
        <p:spPr bwMode="auto">
          <a:xfrm>
            <a:off x="4143372" y="1714488"/>
            <a:ext cx="4824616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66406" r="33349" b="14648"/>
          <a:stretch>
            <a:fillRect/>
          </a:stretch>
        </p:blipFill>
        <p:spPr bwMode="auto">
          <a:xfrm>
            <a:off x="357158" y="4429132"/>
            <a:ext cx="5643602" cy="138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4414" y="6191928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Ударно-центрирующий прибор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021697"/>
            <a:ext cx="4643470" cy="36933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чем целесообразность изучения на одном занятии учебного материала двух дисциплин</a:t>
            </a:r>
          </a:p>
          <a:p>
            <a:pPr algn="ctr"/>
            <a:endParaRPr lang="ru-RU" sz="2800" b="1" dirty="0" smtClean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algn="ctr"/>
            <a:r>
              <a:rPr lang="ru-RU" sz="2200" b="1" u="sng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«Конструкция подвижного состава»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«Тех.эксплуатация ж.д. и безопасность движения»</a:t>
            </a:r>
          </a:p>
          <a:p>
            <a:pPr algn="ctr"/>
            <a:endParaRPr lang="ru-RU" sz="2800" b="1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66"/>
            <a:ext cx="5562741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Проблема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643314"/>
            <a:ext cx="92365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15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?</a:t>
            </a:r>
            <a:endParaRPr lang="ru-RU" sz="115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0937"/>
          <a:stretch>
            <a:fillRect/>
          </a:stretch>
        </p:blipFill>
        <p:spPr bwMode="auto">
          <a:xfrm>
            <a:off x="5357818" y="785794"/>
            <a:ext cx="3548066" cy="237000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4062" t="14154" b="10018"/>
          <a:stretch>
            <a:fillRect/>
          </a:stretch>
        </p:blipFill>
        <p:spPr bwMode="auto">
          <a:xfrm>
            <a:off x="5357818" y="3857628"/>
            <a:ext cx="3571900" cy="235745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357166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автосцепного</a:t>
            </a:r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оборудования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5643578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Расцепной</a:t>
            </a:r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привод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9765" r="8447" b="50195"/>
          <a:stretch>
            <a:fillRect/>
          </a:stretch>
        </p:blipFill>
        <p:spPr bwMode="auto">
          <a:xfrm>
            <a:off x="500034" y="2071678"/>
            <a:ext cx="8215370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24414" r="6250" b="41406"/>
          <a:stretch>
            <a:fillRect/>
          </a:stretch>
        </p:blipFill>
        <p:spPr bwMode="auto">
          <a:xfrm>
            <a:off x="357158" y="1785926"/>
            <a:ext cx="8358214" cy="250033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357166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автосцепного</a:t>
            </a:r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оборудования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6000768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Упряжное устройство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8789" r="4785" b="77539"/>
          <a:stretch>
            <a:fillRect/>
          </a:stretch>
        </p:blipFill>
        <p:spPr bwMode="auto">
          <a:xfrm>
            <a:off x="285720" y="4572008"/>
            <a:ext cx="8572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7" t="71289" r="6250" b="10156"/>
          <a:stretch>
            <a:fillRect/>
          </a:stretch>
        </p:blipFill>
        <p:spPr bwMode="auto">
          <a:xfrm>
            <a:off x="2357422" y="3857628"/>
            <a:ext cx="1500198" cy="158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357166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автосцепного</a:t>
            </a:r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оборудования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6000768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Упряжное устройство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13672" r="50928" b="39453"/>
          <a:stretch>
            <a:fillRect/>
          </a:stretch>
        </p:blipFill>
        <p:spPr bwMode="auto">
          <a:xfrm>
            <a:off x="285720" y="1785927"/>
            <a:ext cx="2786082" cy="24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6" t="19531" r="4052" b="32617"/>
          <a:stretch>
            <a:fillRect/>
          </a:stretch>
        </p:blipFill>
        <p:spPr bwMode="auto">
          <a:xfrm>
            <a:off x="3929058" y="1571612"/>
            <a:ext cx="2405565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2" t="32226" r="8447" b="29688"/>
          <a:stretch>
            <a:fillRect/>
          </a:stretch>
        </p:blipFill>
        <p:spPr bwMode="auto">
          <a:xfrm>
            <a:off x="6429388" y="3786190"/>
            <a:ext cx="2500330" cy="180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20" y="3929066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Тяговый хомут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286388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Упорная плита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1571612"/>
            <a:ext cx="2571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Клин тягового</a:t>
            </a:r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хомута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4643446"/>
            <a:ext cx="2555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Поддерживающая 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планка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715140" y="4643446"/>
            <a:ext cx="928694" cy="5000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357166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автосцепного</a:t>
            </a:r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оборудования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6000768"/>
            <a:ext cx="6429420" cy="64633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Автосцепка </a:t>
            </a:r>
            <a:r>
              <a:rPr lang="ru-RU" sz="36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са-3</a:t>
            </a:r>
            <a:endParaRPr lang="ru-RU" sz="36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19940" r="41713" b="15198"/>
          <a:stretch>
            <a:fillRect/>
          </a:stretch>
        </p:blipFill>
        <p:spPr bwMode="auto">
          <a:xfrm>
            <a:off x="642910" y="1928802"/>
            <a:ext cx="3214710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8320" r="42871" b="24805"/>
          <a:stretch>
            <a:fillRect/>
          </a:stretch>
        </p:blipFill>
        <p:spPr bwMode="auto">
          <a:xfrm>
            <a:off x="4143372" y="1928802"/>
            <a:ext cx="4637517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19940" r="41713" b="15198"/>
          <a:stretch>
            <a:fillRect/>
          </a:stretch>
        </p:blipFill>
        <p:spPr bwMode="auto">
          <a:xfrm>
            <a:off x="642910" y="2000240"/>
            <a:ext cx="3214710" cy="300039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8320" r="42871" b="24805"/>
          <a:stretch>
            <a:fillRect/>
          </a:stretch>
        </p:blipFill>
        <p:spPr bwMode="auto">
          <a:xfrm>
            <a:off x="4143372" y="2000240"/>
            <a:ext cx="4637517" cy="292895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43108" y="5143512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Корпус автосцепки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572296" cy="1569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Ответственность за техническое состояние </a:t>
            </a:r>
            <a:r>
              <a:rPr lang="ru-RU" sz="24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правильность сцепления вагонов в составе поезда</a:t>
            </a:r>
            <a:endParaRPr lang="ru-RU" sz="24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285992"/>
            <a:ext cx="4000527" cy="378621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357430"/>
            <a:ext cx="4286280" cy="3552422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Является осмотрщик вагонов, выполняющий техническое обслуживание (ТО) состава поезда перед отправлением</a:t>
            </a:r>
            <a:endParaRPr lang="ru-RU" sz="32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266496" cy="292895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214290"/>
            <a:ext cx="6572296" cy="1569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Ответственность за техническое состояние </a:t>
            </a:r>
            <a:r>
              <a:rPr lang="ru-RU" sz="24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правильность сцепления вагонов в составе поезда</a:t>
            </a:r>
            <a:endParaRPr lang="ru-RU" sz="24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357826"/>
            <a:ext cx="8358246" cy="120032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При прицепке вагонов к поезду на </a:t>
            </a:r>
            <a:r>
              <a:rPr lang="ru-RU" sz="24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ж-д</a:t>
            </a:r>
            <a:r>
              <a:rPr lang="ru-RU" sz="2400" b="1" cap="all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станциях, </a:t>
            </a:r>
          </a:p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где нет осмотрщиков вагонов, а также </a:t>
            </a:r>
          </a:p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при маневровой работе</a:t>
            </a:r>
            <a:endParaRPr lang="ru-RU" sz="24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2000240"/>
            <a:ext cx="4714908" cy="3121535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Является работник, непосредственно руководящий действиями всех лиц, участвующих в маневрах, без указания которого машинист, не имеет права приводить локомотив</a:t>
            </a:r>
            <a:endParaRPr lang="ru-RU" sz="28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572296" cy="1569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Ответственность за техническое состояние </a:t>
            </a:r>
            <a:r>
              <a:rPr lang="ru-RU" sz="24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правильность сцепления вагонов в составе поезда</a:t>
            </a:r>
            <a:endParaRPr lang="ru-RU" sz="24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41275"/>
            <a:ext cx="8358246" cy="83099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Отцепка поездного локомотива от пассажирского состава, оборудованного </a:t>
            </a:r>
            <a:r>
              <a:rPr lang="ru-RU" sz="24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эл.отоплением</a:t>
            </a:r>
            <a:endParaRPr lang="ru-RU" sz="24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071678"/>
            <a:ext cx="4357718" cy="967099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Работник локомотивной бригады</a:t>
            </a:r>
            <a:endParaRPr lang="ru-RU" sz="28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4641" t="3651" r="3586" b="3651"/>
          <a:stretch>
            <a:fillRect/>
          </a:stretch>
        </p:blipFill>
        <p:spPr bwMode="auto">
          <a:xfrm>
            <a:off x="285720" y="2071678"/>
            <a:ext cx="4000528" cy="303488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3286123"/>
            <a:ext cx="4357718" cy="1890429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При обслуживании локомотива одним машинистом – </a:t>
            </a:r>
            <a:r>
              <a:rPr lang="ru-RU" sz="3200" b="1" u="sng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осмотрщиком вагонов</a:t>
            </a:r>
            <a:endParaRPr lang="ru-RU" sz="28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285992"/>
            <a:ext cx="3812127" cy="285274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214290"/>
            <a:ext cx="6572296" cy="1569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Ответственность за техническое состояние </a:t>
            </a:r>
            <a:r>
              <a:rPr lang="ru-RU" sz="24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24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правильность сцепления вагонов в составе поезда</a:t>
            </a:r>
            <a:endParaRPr lang="ru-RU" sz="24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41275"/>
            <a:ext cx="8358246" cy="10156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Выполнение операций по прицепке поездного локомотива к </a:t>
            </a:r>
            <a:r>
              <a:rPr lang="ru-RU" sz="20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ж-д</a:t>
            </a:r>
            <a:r>
              <a:rPr lang="ru-RU" sz="20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составу и  отцепке его от </a:t>
            </a:r>
            <a:r>
              <a:rPr lang="ru-RU" sz="20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ж-д</a:t>
            </a:r>
            <a:r>
              <a:rPr lang="ru-RU" sz="20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состава грузового и пассажирского поезда</a:t>
            </a:r>
            <a:endParaRPr lang="ru-RU" sz="20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1928802"/>
            <a:ext cx="4572032" cy="1274876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При обслуживании локомотива одним машинистом – </a:t>
            </a:r>
            <a:r>
              <a:rPr lang="ru-RU" sz="2800" b="1" u="sng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осмотрщиком вагонов</a:t>
            </a:r>
            <a:endParaRPr lang="ru-RU" sz="2400" b="1" u="sng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3286124"/>
            <a:ext cx="4572032" cy="2321316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На </a:t>
            </a:r>
            <a:r>
              <a:rPr lang="ru-RU" sz="2400" b="1" spc="57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ж-д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 станциях, где нет ОВ, и на перегонах: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u="sng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В </a:t>
            </a:r>
            <a:r>
              <a:rPr lang="ru-RU" sz="2400" b="1" u="sng" spc="57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пассаж.поезде</a:t>
            </a:r>
            <a:r>
              <a:rPr lang="ru-RU" sz="2400" b="1" u="sng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– на начальника </a:t>
            </a:r>
            <a:r>
              <a:rPr lang="ru-RU" sz="2400" b="1" spc="57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пассаж.поезда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-</a:t>
            </a:r>
            <a:r>
              <a:rPr lang="ru-RU" sz="2400" b="1" u="sng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В грузовом поезде 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– на машиниста локомотива</a:t>
            </a:r>
            <a:endParaRPr lang="ru-RU" sz="2400" b="1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571612"/>
            <a:ext cx="8572561" cy="4044865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4306" tIns="52153" rIns="104306" bIns="52153" anchor="ctr">
            <a:spAutoFit/>
          </a:bodyPr>
          <a:lstStyle/>
          <a:p>
            <a:pPr indent="521528" algn="just" eaLnBrk="0" hangingPunct="0">
              <a:tabLst>
                <a:tab pos="521528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 Проходить необходимо вдоль путей по обочине или посередине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междупутья;</a:t>
            </a:r>
            <a:endParaRPr lang="ru-RU" sz="20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indent="521528" algn="just" eaLnBrk="0" hangingPunct="0">
              <a:tabLst>
                <a:tab pos="521528" algn="l"/>
              </a:tabLst>
            </a:pP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indent="521528" algn="just" eaLnBrk="0" hangingPunct="0">
              <a:tabLst>
                <a:tab pos="521528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 Проходить через пути под прямым углом, перешагивая через рельсы;</a:t>
            </a:r>
          </a:p>
          <a:p>
            <a:pPr indent="521528" algn="just" eaLnBrk="0" hangingPunct="0">
              <a:tabLst>
                <a:tab pos="521528" algn="l"/>
              </a:tabLst>
            </a:pP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indent="521528" algn="just" eaLnBrk="0" hangingPunct="0">
              <a:tabLst>
                <a:tab pos="521528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3 Проходить между расцепленными вагонами, локомотивами, если расстояние между ними не менее 10 м;</a:t>
            </a:r>
          </a:p>
          <a:p>
            <a:pPr indent="521528" algn="just" eaLnBrk="0" hangingPunct="0">
              <a:tabLst>
                <a:tab pos="521528" algn="l"/>
              </a:tabLst>
            </a:pP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indent="521528" algn="just" eaLnBrk="0" hangingPunct="0">
              <a:tabLst>
                <a:tab pos="521528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4 Обходить группы вагонов или локомотивов на расстоянии не менее 5 м от автосцепок;</a:t>
            </a:r>
          </a:p>
          <a:p>
            <a:pPr indent="521528" algn="just" eaLnBrk="0" hangingPunct="0">
              <a:tabLst>
                <a:tab pos="521528" algn="l"/>
              </a:tabLst>
            </a:pP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indent="521528" algn="just" eaLnBrk="0" hangingPunct="0">
              <a:tabLst>
                <a:tab pos="521528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5 Запрещается становиться или садиться на рельсы, переходить пути по стрелочным переводам,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подлезать </a:t>
            </a:r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под подвижной состав и залезать на автосцепки при переходе через путь.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85728"/>
            <a:ext cx="6572296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Применение теоретических знаний на практике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3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6000768"/>
            <a:ext cx="7500990" cy="536212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4306" tIns="52153" rIns="104306" bIns="52153">
            <a:spAutoFit/>
          </a:bodyPr>
          <a:lstStyle/>
          <a:p>
            <a:pPr algn="ctr">
              <a:tabLst>
                <a:tab pos="521528" algn="l"/>
              </a:tabLst>
            </a:pP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ТБ при выполнении </a:t>
            </a: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работ на учебном полигоне </a:t>
            </a:r>
            <a:endParaRPr lang="ru-RU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500042"/>
            <a:ext cx="6572296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Закрепление нового материала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4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929" t="17578" r="9179" b="20898"/>
          <a:stretch>
            <a:fillRect/>
          </a:stretch>
        </p:blipFill>
        <p:spPr bwMode="auto">
          <a:xfrm>
            <a:off x="285720" y="1785926"/>
            <a:ext cx="8572560" cy="450059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4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1785926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90" y="142852"/>
            <a:ext cx="366799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этапы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571744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Изучение нового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3475025"/>
            <a:ext cx="642942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Применение теоретических знаний на практике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4763168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Закрепление нового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643578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Подведение итогов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1285860"/>
            <a:ext cx="69923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</a:t>
            </a:r>
            <a:endParaRPr lang="ru-RU" sz="8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143116"/>
            <a:ext cx="69923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2</a:t>
            </a:r>
            <a:endParaRPr lang="ru-RU" sz="8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3196896"/>
            <a:ext cx="69923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3</a:t>
            </a:r>
            <a:endParaRPr lang="ru-RU" sz="8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8192" y="4197028"/>
            <a:ext cx="69923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4</a:t>
            </a:r>
            <a:endParaRPr lang="ru-RU" sz="8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5143512"/>
            <a:ext cx="69923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5</a:t>
            </a:r>
            <a:endParaRPr lang="ru-RU" sz="8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021697"/>
            <a:ext cx="4643470" cy="36933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чем целесообразность того, что сегодня на одном занятии мы будем изучать учебный материал двух дисциплин</a:t>
            </a:r>
          </a:p>
          <a:p>
            <a:pPr algn="ctr"/>
            <a:endParaRPr lang="ru-RU" sz="2800" b="1" dirty="0" smtClean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algn="ctr"/>
            <a:r>
              <a:rPr lang="ru-RU" sz="2200" b="1" u="sng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«Конструкция подвижного состава»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«Тех.эксплуатация ж.д. и безопасность движения»</a:t>
            </a:r>
          </a:p>
          <a:p>
            <a:pPr algn="ctr"/>
            <a:endParaRPr lang="ru-RU" sz="2800" b="1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286388"/>
            <a:ext cx="458490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Проблема</a:t>
            </a:r>
            <a:endParaRPr lang="ru-RU" sz="72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643314"/>
            <a:ext cx="92365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15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?</a:t>
            </a:r>
            <a:endParaRPr lang="ru-RU" sz="115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0937"/>
          <a:stretch>
            <a:fillRect/>
          </a:stretch>
        </p:blipFill>
        <p:spPr bwMode="auto">
          <a:xfrm>
            <a:off x="5357818" y="1344748"/>
            <a:ext cx="3548066" cy="237000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4062" t="14154" b="10018"/>
          <a:stretch>
            <a:fillRect/>
          </a:stretch>
        </p:blipFill>
        <p:spPr bwMode="auto">
          <a:xfrm>
            <a:off x="5357818" y="4000504"/>
            <a:ext cx="3571900" cy="235745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8860" y="500042"/>
            <a:ext cx="6572296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Подведение итогов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5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857364"/>
            <a:ext cx="4643470" cy="36933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чем целесообразность изучения на одном занятии учебного материала двух дисциплин</a:t>
            </a:r>
          </a:p>
          <a:p>
            <a:pPr algn="ctr"/>
            <a:endParaRPr lang="ru-RU" sz="2800" b="1" dirty="0" smtClean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algn="ctr"/>
            <a:r>
              <a:rPr lang="ru-RU" sz="2200" b="1" u="sng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«Конструкция подвижного состава»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«Тех.эксплуатация ж.д. и безопасность движения»</a:t>
            </a:r>
          </a:p>
          <a:p>
            <a:pPr algn="ctr"/>
            <a:endParaRPr lang="ru-RU" sz="2800" b="1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286124"/>
            <a:ext cx="92365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15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?</a:t>
            </a:r>
            <a:endParaRPr lang="ru-RU" sz="115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0937"/>
          <a:stretch>
            <a:fillRect/>
          </a:stretch>
        </p:blipFill>
        <p:spPr bwMode="auto">
          <a:xfrm>
            <a:off x="5357818" y="1285860"/>
            <a:ext cx="3548066" cy="237000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4062" t="14154" b="10018"/>
          <a:stretch>
            <a:fillRect/>
          </a:stretch>
        </p:blipFill>
        <p:spPr bwMode="auto">
          <a:xfrm>
            <a:off x="5357818" y="3857628"/>
            <a:ext cx="3571900" cy="235745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072074"/>
            <a:ext cx="458490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Проблема</a:t>
            </a:r>
            <a:endParaRPr lang="ru-RU" sz="72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00042"/>
            <a:ext cx="6572296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Подведение итогов</a:t>
            </a:r>
            <a:endParaRPr lang="ru-RU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5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3662" t="17578" r="15039" b="63867"/>
          <a:stretch>
            <a:fillRect/>
          </a:stretch>
        </p:blipFill>
        <p:spPr bwMode="auto">
          <a:xfrm>
            <a:off x="214282" y="142852"/>
            <a:ext cx="8715436" cy="178595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357430"/>
            <a:ext cx="4071966" cy="209134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2714645" cy="18649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25000"/>
              </a:schemeClr>
            </a:solidFill>
            <a:miter lim="800000"/>
          </a:ln>
          <a:effectLst>
            <a:glow rad="101600">
              <a:schemeClr val="bg2">
                <a:lumMod val="50000"/>
                <a:alpha val="6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43438" y="2285992"/>
            <a:ext cx="4214842" cy="224676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Конструкция </a:t>
            </a:r>
            <a:r>
              <a:rPr lang="ru-RU" sz="2800" b="1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автосцепных</a:t>
            </a:r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устройств и требования,</a:t>
            </a:r>
          </a:p>
          <a:p>
            <a:pPr algn="ctr"/>
            <a:r>
              <a:rPr lang="ru-RU" sz="28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</a:t>
            </a:r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редъявляемые к содержанию автосцепок в эксплуатации</a:t>
            </a:r>
            <a:endParaRPr lang="ru-RU" sz="2800" b="1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092" y="5072074"/>
            <a:ext cx="4714908" cy="12133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Преподаватели спец.дисциплин</a:t>
            </a: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Ковальчук С.В.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7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Гладкова А.В.</a:t>
            </a:r>
            <a:endParaRPr lang="ru-RU" sz="2400" b="1" spc="57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6" name="Picture 10" descr="C:\Мои документы\Презентации\Рет-Пастухов-Иллюстрации\Rkrvz03.bmp"/>
          <p:cNvPicPr>
            <a:picLocks noChangeAspect="1" noChangeArrowheads="1"/>
          </p:cNvPicPr>
          <p:nvPr/>
        </p:nvPicPr>
        <p:blipFill>
          <a:blip r:embed="rId3" cstate="print"/>
          <a:srcRect b="2937"/>
          <a:stretch>
            <a:fillRect/>
          </a:stretch>
        </p:blipFill>
        <p:spPr bwMode="auto">
          <a:xfrm>
            <a:off x="357158" y="1928802"/>
            <a:ext cx="4066982" cy="257176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7" name="06-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628" y="1928802"/>
            <a:ext cx="3857652" cy="2571769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5072074"/>
            <a:ext cx="6429420" cy="5847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32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Назначение колесных пар</a:t>
            </a:r>
            <a:endParaRPr lang="ru-RU" sz="36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8" descr="C:\Колесные пары вагонов\1\1\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867480" cy="378621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500702"/>
            <a:ext cx="785818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Расстояние между внутренними гранями колес у ненагруженной колесной пары должно быть?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71802" y="4857760"/>
            <a:ext cx="3786214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095752" cy="307181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b="4687"/>
          <a:stretch>
            <a:fillRect/>
          </a:stretch>
        </p:blipFill>
        <p:spPr bwMode="auto">
          <a:xfrm>
            <a:off x="4714876" y="1785926"/>
            <a:ext cx="4143404" cy="30718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500702"/>
            <a:ext cx="785818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Основные требования, предъявляемые </a:t>
            </a:r>
          </a:p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 колесным парам?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8" descr="C:\Колесные пары вагонов\1\1\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643734" cy="3662857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</p:pic>
      <p:cxnSp>
        <p:nvCxnSpPr>
          <p:cNvPr id="9" name="Прямая со стрелкой 8"/>
          <p:cNvCxnSpPr/>
          <p:nvPr/>
        </p:nvCxnSpPr>
        <p:spPr>
          <a:xfrm>
            <a:off x="3071802" y="4784734"/>
            <a:ext cx="3500462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86388"/>
            <a:ext cx="8286808" cy="138499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Допускаемые отклонения от установленной величины при скоростях движения до 120 км/час и </a:t>
            </a:r>
          </a:p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свыше 120 до 140 км/час?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4143380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1440 мм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7" descr="C:\Мои документы\Презентации\111\кр 2 в 3 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293150" cy="285752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571480"/>
            <a:ext cx="6429420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indent="-1698625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Повторение изученного материала</a:t>
            </a:r>
            <a:endParaRPr lang="ru-RU" sz="3200" b="1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5243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1 </a:t>
            </a:r>
            <a:r>
              <a:rPr lang="ru-RU" sz="7200" b="1" u="sng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этап</a:t>
            </a:r>
            <a:endParaRPr lang="ru-RU" sz="8800" b="1" u="sng" cap="all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86388"/>
            <a:ext cx="8286808" cy="5232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Основные части оси колесной пары</a:t>
            </a:r>
            <a:endParaRPr lang="ru-RU" sz="32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989</Words>
  <Application>Microsoft Office PowerPoint</Application>
  <PresentationFormat>Экран (4:3)</PresentationFormat>
  <Paragraphs>199</Paragraphs>
  <Slides>42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User</cp:lastModifiedBy>
  <cp:revision>67</cp:revision>
  <dcterms:created xsi:type="dcterms:W3CDTF">2011-11-27T05:44:24Z</dcterms:created>
  <dcterms:modified xsi:type="dcterms:W3CDTF">2011-12-07T08:44:38Z</dcterms:modified>
</cp:coreProperties>
</file>