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356" r:id="rId2"/>
    <p:sldId id="362" r:id="rId3"/>
    <p:sldId id="376" r:id="rId4"/>
    <p:sldId id="363" r:id="rId5"/>
    <p:sldId id="361" r:id="rId6"/>
    <p:sldId id="365" r:id="rId7"/>
    <p:sldId id="367" r:id="rId8"/>
    <p:sldId id="368" r:id="rId9"/>
    <p:sldId id="364" r:id="rId10"/>
    <p:sldId id="315" r:id="rId11"/>
    <p:sldId id="299" r:id="rId12"/>
    <p:sldId id="297" r:id="rId13"/>
    <p:sldId id="324" r:id="rId14"/>
    <p:sldId id="320" r:id="rId15"/>
    <p:sldId id="310" r:id="rId16"/>
    <p:sldId id="288" r:id="rId17"/>
    <p:sldId id="323" r:id="rId18"/>
    <p:sldId id="332" r:id="rId19"/>
    <p:sldId id="298" r:id="rId20"/>
    <p:sldId id="357" r:id="rId21"/>
    <p:sldId id="369" r:id="rId22"/>
    <p:sldId id="333" r:id="rId23"/>
    <p:sldId id="335" r:id="rId24"/>
    <p:sldId id="334" r:id="rId25"/>
    <p:sldId id="336" r:id="rId26"/>
    <p:sldId id="337" r:id="rId27"/>
    <p:sldId id="339" r:id="rId28"/>
    <p:sldId id="338" r:id="rId29"/>
    <p:sldId id="340" r:id="rId30"/>
    <p:sldId id="341" r:id="rId31"/>
    <p:sldId id="342" r:id="rId32"/>
    <p:sldId id="343" r:id="rId33"/>
    <p:sldId id="346" r:id="rId34"/>
    <p:sldId id="352" r:id="rId35"/>
    <p:sldId id="344" r:id="rId36"/>
    <p:sldId id="345" r:id="rId37"/>
    <p:sldId id="351" r:id="rId38"/>
    <p:sldId id="347" r:id="rId39"/>
    <p:sldId id="353" r:id="rId40"/>
    <p:sldId id="348" r:id="rId41"/>
    <p:sldId id="349" r:id="rId42"/>
    <p:sldId id="350" r:id="rId43"/>
    <p:sldId id="292" r:id="rId44"/>
    <p:sldId id="293" r:id="rId45"/>
    <p:sldId id="295" r:id="rId46"/>
    <p:sldId id="296" r:id="rId47"/>
    <p:sldId id="354" r:id="rId48"/>
    <p:sldId id="370" r:id="rId49"/>
    <p:sldId id="372" r:id="rId50"/>
    <p:sldId id="371" r:id="rId51"/>
    <p:sldId id="373" r:id="rId52"/>
    <p:sldId id="374" r:id="rId53"/>
    <p:sldId id="303" r:id="rId54"/>
    <p:sldId id="304" r:id="rId55"/>
    <p:sldId id="305" r:id="rId56"/>
    <p:sldId id="306" r:id="rId57"/>
    <p:sldId id="307" r:id="rId58"/>
    <p:sldId id="358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rgbClr val="FF0000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8C"/>
    <a:srgbClr val="FD1313"/>
    <a:srgbClr val="FDFEFC"/>
    <a:srgbClr val="3399FF"/>
    <a:srgbClr val="FFFFFF"/>
    <a:srgbClr val="712C11"/>
    <a:srgbClr val="A9DBED"/>
    <a:srgbClr val="7B0773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86467" autoAdjust="0"/>
  </p:normalViewPr>
  <p:slideViewPr>
    <p:cSldViewPr>
      <p:cViewPr varScale="1">
        <p:scale>
          <a:sx n="74" d="100"/>
          <a:sy n="74" d="100"/>
        </p:scale>
        <p:origin x="11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9EDE-00E4-489A-8D4D-3A29D127015A}" type="datetimeFigureOut">
              <a:rPr lang="ru-RU"/>
              <a:pPr>
                <a:defRPr/>
              </a:pPr>
              <a:t>15.01.2015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E7D72-7895-4F96-8364-7EB7DCF33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5FCF2-5578-46A3-B8B3-21EAA4E5BC43}" type="datetimeFigureOut">
              <a:rPr lang="ru-RU"/>
              <a:pPr>
                <a:defRPr/>
              </a:pPr>
              <a:t>15.01.2015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1755D-8BCC-4366-ACE7-DAEBA044A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824DB-96ED-484D-ADF4-7579F9E64CE0}" type="datetimeFigureOut">
              <a:rPr lang="ru-RU"/>
              <a:pPr>
                <a:defRPr/>
              </a:pPr>
              <a:t>15.01.2015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6F04-3AD0-4BA5-80E3-78D2C4202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2E6EA-34F7-4060-B6CD-1904774B7F12}" type="datetimeFigureOut">
              <a:rPr lang="ru-RU"/>
              <a:pPr>
                <a:defRPr/>
              </a:pPr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5B8F-29EE-4AC2-8594-6A67F6C77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0000"/>
            </a:gs>
            <a:gs pos="0">
              <a:srgbClr val="FF0000"/>
            </a:gs>
            <a:gs pos="0">
              <a:srgbClr val="FF0000"/>
            </a:gs>
            <a:gs pos="50000">
              <a:srgbClr val="FDFEFC"/>
            </a:gs>
            <a:gs pos="50000">
              <a:srgbClr val="FDFEFC"/>
            </a:gs>
            <a:gs pos="100000">
              <a:srgbClr val="3399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939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16C283-574C-4C1D-BE07-AF6C863BE8BD}" type="datetimeFigureOut">
              <a:rPr lang="ru-RU"/>
              <a:pPr>
                <a:defRPr/>
              </a:pPr>
              <a:t>15.01.2015</a:t>
            </a:fld>
            <a:endParaRPr lang="ru-RU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7C179C-E7A0-4631-93DF-A015EC63C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8.wmf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2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123\Desktop\Paralympics%20-%20London%202012%20-%20Sport%20doesn't%20care%20who%20you%20are%20-%20Everyone%20can%20take%20part%20-%20Samsung.mp4" TargetMode="Externa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ткрыти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213" r="17213"/>
          <a:stretch>
            <a:fillRect/>
          </a:stretch>
        </p:blipFill>
        <p:spPr>
          <a:xfrm>
            <a:off x="179512" y="2492896"/>
            <a:ext cx="3816424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/>
          </p:cNvSpPr>
          <p:nvPr/>
        </p:nvSpPr>
        <p:spPr bwMode="auto">
          <a:xfrm>
            <a:off x="467544" y="1196752"/>
            <a:ext cx="8496944" cy="108012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>
              <a:lnSpc>
                <a:spcPct val="85000"/>
              </a:lnSpc>
            </a:pPr>
            <a:r>
              <a:rPr lang="ru-RU" sz="2800" dirty="0" smtClean="0"/>
              <a:t>Внеклассное мероприятие </a:t>
            </a:r>
          </a:p>
          <a:p>
            <a:pPr algn="ctr">
              <a:lnSpc>
                <a:spcPct val="85000"/>
              </a:lnSpc>
            </a:pPr>
            <a:r>
              <a:rPr lang="ru-RU" sz="800" dirty="0" smtClean="0"/>
              <a:t> </a:t>
            </a:r>
          </a:p>
          <a:p>
            <a:pPr algn="ctr">
              <a:lnSpc>
                <a:spcPct val="85000"/>
              </a:lnSpc>
            </a:pPr>
            <a:r>
              <a:rPr lang="ru-RU" dirty="0" smtClean="0"/>
              <a:t> </a:t>
            </a:r>
            <a:r>
              <a:rPr lang="ru-RU" sz="5400" dirty="0" smtClean="0"/>
              <a:t>«Нас не догонят!»,</a:t>
            </a:r>
            <a:endParaRPr lang="ru-RU" sz="3200" dirty="0" smtClean="0"/>
          </a:p>
          <a:p>
            <a:pPr algn="ctr">
              <a:lnSpc>
                <a:spcPct val="85000"/>
              </a:lnSpc>
            </a:pPr>
            <a:r>
              <a:rPr lang="ru-RU" sz="4400" dirty="0" smtClean="0"/>
              <a:t> </a:t>
            </a:r>
          </a:p>
          <a:p>
            <a:pPr algn="ctr">
              <a:lnSpc>
                <a:spcPct val="85000"/>
              </a:lnSpc>
            </a:pPr>
            <a:endParaRPr lang="ru-RU" sz="4200" dirty="0">
              <a:latin typeface="Franklin Gothic Boo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5949280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E0E8C"/>
                </a:solidFill>
              </a:rPr>
              <a:t>Преподаватель физической культуры</a:t>
            </a:r>
          </a:p>
          <a:p>
            <a:r>
              <a:rPr lang="ru-RU" sz="1800" dirty="0" smtClean="0">
                <a:solidFill>
                  <a:srgbClr val="0E0E8C"/>
                </a:solidFill>
              </a:rPr>
              <a:t>Соломатина Анастасия Геннадьевна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8864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E0E8C"/>
                </a:solidFill>
              </a:rPr>
              <a:t>ГОУ СПО ТО «Тульский государственный коммунально-строительный техникум»</a:t>
            </a:r>
            <a:endParaRPr lang="ru-RU" dirty="0">
              <a:solidFill>
                <a:srgbClr val="0E0E8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2852936"/>
            <a:ext cx="501868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посвященное </a:t>
            </a:r>
          </a:p>
          <a:p>
            <a:pPr algn="ctr"/>
            <a:r>
              <a:rPr lang="ru-RU" dirty="0" smtClean="0"/>
              <a:t>XXII Олимпийским </a:t>
            </a:r>
            <a:br>
              <a:rPr lang="ru-RU" dirty="0" smtClean="0"/>
            </a:br>
            <a:r>
              <a:rPr lang="ru-RU" dirty="0" smtClean="0"/>
              <a:t>зимним играм, </a:t>
            </a:r>
          </a:p>
          <a:p>
            <a:pPr algn="ctr"/>
            <a:r>
              <a:rPr lang="ru-RU" dirty="0" smtClean="0"/>
              <a:t>XI </a:t>
            </a:r>
            <a:r>
              <a:rPr lang="ru-RU" dirty="0" err="1" smtClean="0"/>
              <a:t>Паралимпийским</a:t>
            </a:r>
            <a:endParaRPr lang="ru-RU" dirty="0" smtClean="0"/>
          </a:p>
          <a:p>
            <a:pPr algn="ctr"/>
            <a:r>
              <a:rPr lang="ru-RU" dirty="0" smtClean="0"/>
              <a:t> зимним играм</a:t>
            </a:r>
            <a:r>
              <a:rPr lang="ru-RU" dirty="0" smtClean="0">
                <a:latin typeface="Arial" charset="0"/>
              </a:rPr>
              <a:t> </a:t>
            </a:r>
          </a:p>
          <a:p>
            <a:r>
              <a:rPr lang="ru-RU" dirty="0" smtClean="0">
                <a:latin typeface="Franklin Gothic Book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Панин-Коломенк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2000250" cy="28575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37" name="Picture 7" descr="01bfc637ffd6a67c20b332b96a1d1a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268413"/>
            <a:ext cx="2422525" cy="29035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179388" y="4420067"/>
            <a:ext cx="5400724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600" b="0" dirty="0"/>
              <a:t> </a:t>
            </a:r>
            <a:r>
              <a:rPr lang="ru-RU" sz="2000" dirty="0"/>
              <a:t>В программу IV Олимпиады в Лондоне-1908 был впервые </a:t>
            </a:r>
            <a:r>
              <a:rPr lang="ru-RU" sz="2000" dirty="0" smtClean="0"/>
              <a:t>включен </a:t>
            </a:r>
            <a:r>
              <a:rPr lang="ru-RU" sz="2000" dirty="0"/>
              <a:t>не летний вид спорта, и наш фигурист </a:t>
            </a:r>
            <a:r>
              <a:rPr lang="ru-RU" sz="2000" dirty="0" smtClean="0"/>
              <a:t>вычертил </a:t>
            </a:r>
            <a:r>
              <a:rPr lang="ru-RU" sz="2000" dirty="0"/>
              <a:t>на льду так называемые специальные </a:t>
            </a:r>
            <a:r>
              <a:rPr lang="ru-RU" sz="2000" dirty="0" smtClean="0"/>
              <a:t>фигуры с математической точностью. </a:t>
            </a:r>
            <a:endParaRPr lang="ru-RU" sz="2000" dirty="0"/>
          </a:p>
        </p:txBody>
      </p:sp>
      <p:pic>
        <p:nvPicPr>
          <p:cNvPr id="18439" name="Picture 14" descr="png;base644a01f81a39715d0"/>
          <p:cNvPicPr>
            <a:picLocks noChangeAspect="1" noChangeArrowheads="1"/>
          </p:cNvPicPr>
          <p:nvPr/>
        </p:nvPicPr>
        <p:blipFill>
          <a:blip r:embed="rId4" cstate="print"/>
          <a:srcRect l="18063" r="18063" b="4610"/>
          <a:stretch>
            <a:fillRect/>
          </a:stretch>
        </p:blipFill>
        <p:spPr bwMode="auto">
          <a:xfrm>
            <a:off x="6084888" y="4149725"/>
            <a:ext cx="2517775" cy="226853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40" name="Picture 16" descr="11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196975"/>
            <a:ext cx="2085975" cy="27289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41" name="Rectangle 17"/>
          <p:cNvSpPr>
            <a:spLocks noChangeArrowheads="1"/>
          </p:cNvSpPr>
          <p:nvPr/>
        </p:nvSpPr>
        <p:spPr bwMode="auto">
          <a:xfrm>
            <a:off x="3995936" y="6519446"/>
            <a:ext cx="5148064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Фигуры </a:t>
            </a:r>
            <a:r>
              <a:rPr lang="ru-RU" sz="1600" dirty="0" err="1"/>
              <a:t>Панина-Коломенкина</a:t>
            </a:r>
            <a:r>
              <a:rPr lang="ru-RU" sz="1600" dirty="0"/>
              <a:t>, Лондон 1908</a:t>
            </a:r>
          </a:p>
        </p:txBody>
      </p:sp>
      <p:sp>
        <p:nvSpPr>
          <p:cNvPr id="18442" name="Rectangle 18"/>
          <p:cNvSpPr>
            <a:spLocks noChangeArrowheads="1"/>
          </p:cNvSpPr>
          <p:nvPr/>
        </p:nvSpPr>
        <p:spPr bwMode="auto">
          <a:xfrm>
            <a:off x="250825" y="188913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Николай </a:t>
            </a:r>
            <a:r>
              <a:rPr lang="ru-RU" dirty="0" err="1"/>
              <a:t>Панин-Коломенкин</a:t>
            </a:r>
            <a:r>
              <a:rPr lang="ru-RU" dirty="0"/>
              <a:t> – </a:t>
            </a:r>
          </a:p>
          <a:p>
            <a:pPr algn="ctr"/>
            <a:r>
              <a:rPr lang="ru-RU" dirty="0"/>
              <a:t>первый отечественный олимпийский чемпион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07f32c9e3dd2c1f5987bb4f2f9ab959d"/>
          <p:cNvPicPr>
            <a:picLocks noChangeAspect="1" noChangeArrowheads="1"/>
          </p:cNvPicPr>
          <p:nvPr/>
        </p:nvPicPr>
        <p:blipFill>
          <a:blip r:embed="rId2" cstate="print"/>
          <a:srcRect l="17998" r="18898"/>
          <a:stretch>
            <a:fillRect/>
          </a:stretch>
        </p:blipFill>
        <p:spPr bwMode="auto">
          <a:xfrm>
            <a:off x="6444208" y="1268760"/>
            <a:ext cx="2530722" cy="266451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4579" name="Picture 6" descr="690504375"/>
          <p:cNvPicPr>
            <a:picLocks noChangeAspect="1" noChangeArrowheads="1"/>
          </p:cNvPicPr>
          <p:nvPr/>
        </p:nvPicPr>
        <p:blipFill>
          <a:blip r:embed="rId3" cstate="print"/>
          <a:srcRect l="19275" r="28346"/>
          <a:stretch>
            <a:fillRect/>
          </a:stretch>
        </p:blipFill>
        <p:spPr bwMode="auto">
          <a:xfrm>
            <a:off x="3779912" y="1268760"/>
            <a:ext cx="2467918" cy="267071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4580" name="Picture 8" descr="339999_7_13916742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3470121" cy="511279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435975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eorgia" pitchFamily="18" charset="0"/>
              </a:rPr>
              <a:t>Эстафета олимпийского огня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3563888" y="4149080"/>
            <a:ext cx="5328592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Путь олимпийского факела по России был растянут более чем на  40 000 километров. Во время эстафеты олимпийского огня 14 тысяч человек в течение 123-х дней пронесли факел через 2900 населенных пунктов 83 субъектов РФ.</a:t>
            </a:r>
            <a:r>
              <a:rPr lang="ru-RU" sz="1800" b="1" dirty="0" smtClean="0">
                <a:latin typeface="Georgia" pitchFamily="18" charset="0"/>
              </a:rPr>
              <a:t> </a:t>
            </a:r>
            <a:endParaRPr lang="ru-RU" sz="1800" dirty="0" smtClean="0">
              <a:solidFill>
                <a:srgbClr val="002060"/>
              </a:solidFill>
            </a:endParaRPr>
          </a:p>
          <a:p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1116013" y="-171450"/>
            <a:ext cx="7467600" cy="114300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Эволюция факела</a:t>
            </a:r>
          </a:p>
        </p:txBody>
      </p:sp>
      <p:pic>
        <p:nvPicPr>
          <p:cNvPr id="28674" name="Picture 7" descr="1388392216_olympic"/>
          <p:cNvPicPr>
            <a:picLocks noChangeAspect="1" noChangeArrowheads="1"/>
          </p:cNvPicPr>
          <p:nvPr/>
        </p:nvPicPr>
        <p:blipFill>
          <a:blip r:embed="rId2" cstate="print"/>
          <a:srcRect t="7083"/>
          <a:stretch>
            <a:fillRect/>
          </a:stretch>
        </p:blipFill>
        <p:spPr bwMode="auto">
          <a:xfrm>
            <a:off x="1043608" y="836712"/>
            <a:ext cx="6984776" cy="476386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5661249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Факельная феерия по стране была затеяна с размахом. Греческий огонь подняли на Эльбрус, окунули в Байкал, закинули в космос и прокатили до Северного полюса. 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 descr="2"/>
          <p:cNvPicPr>
            <a:picLocks noChangeAspect="1" noChangeArrowheads="1"/>
          </p:cNvPicPr>
          <p:nvPr/>
        </p:nvPicPr>
        <p:blipFill>
          <a:blip r:embed="rId3" cstate="print"/>
          <a:srcRect l="7649" r="8549"/>
          <a:stretch>
            <a:fillRect/>
          </a:stretch>
        </p:blipFill>
        <p:spPr bwMode="auto">
          <a:xfrm>
            <a:off x="251520" y="3573016"/>
            <a:ext cx="4104456" cy="281220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2" name="Picture 4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3816424" cy="27643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3" name="Picture 11" descr="3"/>
          <p:cNvPicPr>
            <a:picLocks noChangeAspect="1" noChangeArrowheads="1"/>
          </p:cNvPicPr>
          <p:nvPr/>
        </p:nvPicPr>
        <p:blipFill>
          <a:blip r:embed="rId5" cstate="print"/>
          <a:srcRect l="8549" t="3381" r="4500" b="3381"/>
          <a:stretch>
            <a:fillRect/>
          </a:stretch>
        </p:blipFill>
        <p:spPr bwMode="auto">
          <a:xfrm>
            <a:off x="4860032" y="188640"/>
            <a:ext cx="3816549" cy="278111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5604" name="Picture 12" descr="25 фото эстафеты олимпийского огня"/>
          <p:cNvPicPr>
            <a:picLocks noChangeAspect="1" noChangeArrowheads="1"/>
          </p:cNvPicPr>
          <p:nvPr/>
        </p:nvPicPr>
        <p:blipFill>
          <a:blip r:embed="rId6" cstate="print"/>
          <a:srcRect l="7086" r="2953" b="7985"/>
          <a:stretch>
            <a:fillRect/>
          </a:stretch>
        </p:blipFill>
        <p:spPr bwMode="auto">
          <a:xfrm>
            <a:off x="4860033" y="3624071"/>
            <a:ext cx="3888432" cy="274747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605" name="Rectangle 13"/>
          <p:cNvSpPr>
            <a:spLocks noChangeArrowheads="1"/>
          </p:cNvSpPr>
          <p:nvPr/>
        </p:nvSpPr>
        <p:spPr bwMode="auto">
          <a:xfrm>
            <a:off x="0" y="3068960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800" b="0" dirty="0">
                <a:solidFill>
                  <a:srgbClr val="0E0E8C"/>
                </a:solidFill>
              </a:rPr>
              <a:t>Горнолыжный </a:t>
            </a:r>
            <a:r>
              <a:rPr lang="ru-RU" sz="1800" b="0" dirty="0" smtClean="0">
                <a:solidFill>
                  <a:srgbClr val="0E0E8C"/>
                </a:solidFill>
              </a:rPr>
              <a:t>курорт</a:t>
            </a:r>
            <a:r>
              <a:rPr lang="ru-RU" sz="1800" b="0" dirty="0">
                <a:solidFill>
                  <a:srgbClr val="0E0E8C"/>
                </a:solidFill>
                <a:latin typeface="Arial" charset="0"/>
              </a:rPr>
              <a:t> </a:t>
            </a:r>
            <a:r>
              <a:rPr lang="ru-RU" sz="1800" b="0" dirty="0" err="1" smtClean="0">
                <a:solidFill>
                  <a:srgbClr val="0E0E8C"/>
                </a:solidFill>
              </a:rPr>
              <a:t>Шерегеш</a:t>
            </a:r>
            <a:r>
              <a:rPr lang="ru-RU" sz="1800" b="0" dirty="0" smtClean="0">
                <a:solidFill>
                  <a:srgbClr val="0E0E8C"/>
                </a:solidFill>
              </a:rPr>
              <a:t> </a:t>
            </a:r>
            <a:r>
              <a:rPr lang="ru-RU" sz="1800" b="0" dirty="0">
                <a:solidFill>
                  <a:srgbClr val="0E0E8C"/>
                </a:solidFill>
              </a:rPr>
              <a:t>в Сибири</a:t>
            </a:r>
            <a:r>
              <a:rPr lang="ru-RU" sz="1800" dirty="0">
                <a:solidFill>
                  <a:srgbClr val="0E0E8C"/>
                </a:solidFill>
              </a:rPr>
              <a:t> </a:t>
            </a:r>
          </a:p>
        </p:txBody>
      </p:sp>
      <p:sp>
        <p:nvSpPr>
          <p:cNvPr id="25606" name="Rectangle 14"/>
          <p:cNvSpPr>
            <a:spLocks noChangeArrowheads="1"/>
          </p:cNvSpPr>
          <p:nvPr/>
        </p:nvSpPr>
        <p:spPr bwMode="auto">
          <a:xfrm>
            <a:off x="1763688" y="6488668"/>
            <a:ext cx="1007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b="0" dirty="0">
                <a:solidFill>
                  <a:srgbClr val="0E0E8C"/>
                </a:solidFill>
              </a:rPr>
              <a:t>Б</a:t>
            </a:r>
            <a:r>
              <a:rPr lang="ru-RU" sz="1800" b="0" dirty="0">
                <a:solidFill>
                  <a:srgbClr val="0E0E8C"/>
                </a:solidFill>
              </a:rPr>
              <a:t>айкал</a:t>
            </a:r>
            <a:r>
              <a:rPr lang="ru-RU" sz="1600" dirty="0"/>
              <a:t> </a:t>
            </a:r>
          </a:p>
        </p:txBody>
      </p:sp>
      <p:sp>
        <p:nvSpPr>
          <p:cNvPr id="25607" name="Rectangle 15"/>
          <p:cNvSpPr>
            <a:spLocks noChangeArrowheads="1"/>
          </p:cNvSpPr>
          <p:nvPr/>
        </p:nvSpPr>
        <p:spPr bwMode="auto">
          <a:xfrm>
            <a:off x="4932040" y="2924944"/>
            <a:ext cx="3816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800" b="0" dirty="0" smtClean="0">
                <a:solidFill>
                  <a:srgbClr val="0E0E8C"/>
                </a:solidFill>
              </a:rPr>
              <a:t>Огонь </a:t>
            </a:r>
            <a:r>
              <a:rPr lang="ru-RU" sz="1800" b="0" dirty="0">
                <a:solidFill>
                  <a:srgbClr val="0E0E8C"/>
                </a:solidFill>
              </a:rPr>
              <a:t>выносят на берег, </a:t>
            </a:r>
          </a:p>
          <a:p>
            <a:pPr algn="ctr"/>
            <a:r>
              <a:rPr lang="ru-RU" sz="1800" b="0" dirty="0">
                <a:solidFill>
                  <a:srgbClr val="0E0E8C"/>
                </a:solidFill>
              </a:rPr>
              <a:t>используя реактивный ранец</a:t>
            </a:r>
            <a:r>
              <a:rPr lang="ru-RU" sz="1600" dirty="0">
                <a:solidFill>
                  <a:srgbClr val="0E0E8C"/>
                </a:solidFill>
              </a:rPr>
              <a:t> </a:t>
            </a:r>
          </a:p>
        </p:txBody>
      </p:sp>
      <p:sp>
        <p:nvSpPr>
          <p:cNvPr id="25608" name="Rectangle 16"/>
          <p:cNvSpPr>
            <a:spLocks noChangeArrowheads="1"/>
          </p:cNvSpPr>
          <p:nvPr/>
        </p:nvSpPr>
        <p:spPr bwMode="auto">
          <a:xfrm>
            <a:off x="5148064" y="6488668"/>
            <a:ext cx="3817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800" b="0" dirty="0" smtClean="0">
                <a:solidFill>
                  <a:srgbClr val="0E0E8C"/>
                </a:solidFill>
              </a:rPr>
              <a:t>Северный полюс</a:t>
            </a:r>
            <a:r>
              <a:rPr lang="ru-RU" sz="1600" dirty="0" smtClean="0">
                <a:solidFill>
                  <a:srgbClr val="0E0E8C"/>
                </a:solidFill>
              </a:rPr>
              <a:t> </a:t>
            </a:r>
            <a:endParaRPr lang="ru-RU" sz="1600" dirty="0">
              <a:solidFill>
                <a:srgbClr val="0E0E8C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Rectangle 23"/>
          <p:cNvSpPr>
            <a:spLocks noChangeArrowheads="1"/>
          </p:cNvSpPr>
          <p:nvPr/>
        </p:nvSpPr>
        <p:spPr bwMode="auto">
          <a:xfrm>
            <a:off x="3491880" y="2492896"/>
            <a:ext cx="540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800" b="0" dirty="0">
                <a:solidFill>
                  <a:srgbClr val="0E0E8C"/>
                </a:solidFill>
                <a:latin typeface="Times New Roman" pitchFamily="18" charset="0"/>
                <a:cs typeface="Times New Roman" pitchFamily="18" charset="0"/>
              </a:rPr>
              <a:t>101-летний Александр </a:t>
            </a:r>
            <a:r>
              <a:rPr lang="ru-RU" sz="1800" b="0" dirty="0" err="1" smtClean="0">
                <a:solidFill>
                  <a:srgbClr val="0E0E8C"/>
                </a:solidFill>
                <a:latin typeface="Times New Roman" pitchFamily="18" charset="0"/>
                <a:cs typeface="Times New Roman" pitchFamily="18" charset="0"/>
              </a:rPr>
              <a:t>Каптаренко</a:t>
            </a:r>
            <a:r>
              <a:rPr lang="ru-RU" sz="1800" b="0" dirty="0" smtClean="0">
                <a:solidFill>
                  <a:srgbClr val="0E0E8C"/>
                </a:solidFill>
                <a:latin typeface="Times New Roman" pitchFamily="18" charset="0"/>
                <a:cs typeface="Times New Roman" pitchFamily="18" charset="0"/>
              </a:rPr>
              <a:t>. Готовится к выступлению на Чемпионате Европы среди ветеранов по настольному теннису</a:t>
            </a:r>
            <a:endParaRPr lang="ru-RU" sz="1800" dirty="0">
              <a:solidFill>
                <a:srgbClr val="0E0E8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5" descr="25"/>
          <p:cNvPicPr>
            <a:picLocks noChangeAspect="1" noChangeArrowheads="1"/>
          </p:cNvPicPr>
          <p:nvPr/>
        </p:nvPicPr>
        <p:blipFill>
          <a:blip r:embed="rId2" cstate="print"/>
          <a:srcRect l="8289" t="1108" r="8289" b="33218"/>
          <a:stretch>
            <a:fillRect/>
          </a:stretch>
        </p:blipFill>
        <p:spPr bwMode="auto">
          <a:xfrm>
            <a:off x="899592" y="188640"/>
            <a:ext cx="2520280" cy="296788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28" name="Picture 15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4251514" cy="251547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29" name="Picture 17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3751769" cy="25922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0" name="Picture 20" descr="14"/>
          <p:cNvPicPr>
            <a:picLocks noChangeAspect="1" noChangeArrowheads="1"/>
          </p:cNvPicPr>
          <p:nvPr/>
        </p:nvPicPr>
        <p:blipFill>
          <a:blip r:embed="rId5" cstate="print"/>
          <a:srcRect t="6299"/>
          <a:stretch>
            <a:fillRect/>
          </a:stretch>
        </p:blipFill>
        <p:spPr bwMode="auto">
          <a:xfrm>
            <a:off x="4716016" y="188640"/>
            <a:ext cx="3384376" cy="226636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6631" name="Rectangle 21"/>
          <p:cNvSpPr>
            <a:spLocks noChangeArrowheads="1"/>
          </p:cNvSpPr>
          <p:nvPr/>
        </p:nvSpPr>
        <p:spPr bwMode="auto">
          <a:xfrm>
            <a:off x="4788024" y="6309320"/>
            <a:ext cx="3942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dirty="0"/>
              <a:t> </a:t>
            </a:r>
            <a:r>
              <a:rPr lang="ru-RU" sz="1800" b="0" dirty="0">
                <a:solidFill>
                  <a:srgbClr val="0E0E8C"/>
                </a:solidFill>
              </a:rPr>
              <a:t>Космодром Байконур (Казахстан)</a:t>
            </a:r>
            <a:r>
              <a:rPr lang="ru-RU" sz="1600" b="0" dirty="0">
                <a:solidFill>
                  <a:srgbClr val="0E0E8C"/>
                </a:solidFill>
              </a:rPr>
              <a:t> </a:t>
            </a:r>
          </a:p>
        </p:txBody>
      </p:sp>
      <p:sp>
        <p:nvSpPr>
          <p:cNvPr id="26632" name="Rectangle 22"/>
          <p:cNvSpPr>
            <a:spLocks noChangeArrowheads="1"/>
          </p:cNvSpPr>
          <p:nvPr/>
        </p:nvSpPr>
        <p:spPr bwMode="auto">
          <a:xfrm>
            <a:off x="0" y="6093296"/>
            <a:ext cx="50225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 b="0" dirty="0"/>
              <a:t> </a:t>
            </a:r>
            <a:r>
              <a:rPr lang="ru-RU" sz="1800" b="0" dirty="0">
                <a:solidFill>
                  <a:srgbClr val="0E0E8C"/>
                </a:solidFill>
              </a:rPr>
              <a:t>Олег Котов и Сергей Рязанский выгуливают</a:t>
            </a:r>
          </a:p>
          <a:p>
            <a:pPr algn="ctr"/>
            <a:r>
              <a:rPr lang="ru-RU" sz="1800" b="0" dirty="0">
                <a:solidFill>
                  <a:srgbClr val="0E0E8C"/>
                </a:solidFill>
              </a:rPr>
              <a:t> незажженный факел в открытом космосе</a:t>
            </a:r>
            <a:r>
              <a:rPr lang="ru-RU" sz="1800" dirty="0">
                <a:solidFill>
                  <a:srgbClr val="0E0E8C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>
          <a:xfrm>
            <a:off x="684213" y="-171450"/>
            <a:ext cx="8135937" cy="1008063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Сочи 2014 в цифрах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4294967295"/>
          </p:nvPr>
        </p:nvSpPr>
        <p:spPr>
          <a:xfrm>
            <a:off x="-38100" y="4365104"/>
            <a:ext cx="9182100" cy="3241675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2100" dirty="0" smtClean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98 комплектов наград разыграны в 15 олимпийских видах спорта.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	64 комплекта наград будут разыграны в 5 </a:t>
            </a:r>
            <a:r>
              <a:rPr lang="ru-RU" sz="1800" b="1" dirty="0" err="1" smtClean="0">
                <a:solidFill>
                  <a:srgbClr val="0E0E8C"/>
                </a:solidFill>
                <a:latin typeface="Georgia" pitchFamily="18" charset="0"/>
              </a:rPr>
              <a:t>паралимпийских</a:t>
            </a: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 видах спорта.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	Более 5500 спортсменов-олимпийцев и членов команд участвуют на Олимпийских играх в Сочи.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	Более 1350 </a:t>
            </a:r>
            <a:r>
              <a:rPr lang="ru-RU" sz="1800" b="1" dirty="0" err="1" smtClean="0">
                <a:solidFill>
                  <a:srgbClr val="0E0E8C"/>
                </a:solidFill>
                <a:latin typeface="Georgia" pitchFamily="18" charset="0"/>
              </a:rPr>
              <a:t>спортсменов-паралимпийцев</a:t>
            </a: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 и членов команд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      на </a:t>
            </a:r>
            <a:r>
              <a:rPr lang="ru-RU" sz="1800" b="1" dirty="0" err="1" smtClean="0">
                <a:solidFill>
                  <a:srgbClr val="0E0E8C"/>
                </a:solidFill>
                <a:latin typeface="Georgia" pitchFamily="18" charset="0"/>
              </a:rPr>
              <a:t>Паралимпийских</a:t>
            </a: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 играх в Сочи.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	88 стран приняли участие в Олимпийских играх в Сочи.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	Более 44 стран примут участие в </a:t>
            </a:r>
            <a:r>
              <a:rPr lang="ru-RU" sz="1800" b="1" dirty="0" err="1" smtClean="0">
                <a:solidFill>
                  <a:srgbClr val="0E0E8C"/>
                </a:solidFill>
                <a:latin typeface="Georgia" pitchFamily="18" charset="0"/>
              </a:rPr>
              <a:t>Паралимпийских</a:t>
            </a:r>
            <a:r>
              <a:rPr lang="ru-RU" sz="1800" b="1" dirty="0" smtClean="0">
                <a:solidFill>
                  <a:srgbClr val="0E0E8C"/>
                </a:solidFill>
                <a:latin typeface="Georgia" pitchFamily="18" charset="0"/>
              </a:rPr>
              <a:t> играх в Сочи.</a:t>
            </a:r>
          </a:p>
        </p:txBody>
      </p:sp>
      <p:sp>
        <p:nvSpPr>
          <p:cNvPr id="40963" name="Rectangle 9"/>
          <p:cNvSpPr>
            <a:spLocks noChangeArrowheads="1"/>
          </p:cNvSpPr>
          <p:nvPr/>
        </p:nvSpPr>
        <p:spPr bwMode="auto">
          <a:xfrm>
            <a:off x="179512" y="836712"/>
            <a:ext cx="5904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rgbClr val="0E0E8C"/>
                </a:solidFill>
              </a:rPr>
              <a:t>17 </a:t>
            </a:r>
            <a:r>
              <a:rPr lang="ru-RU" sz="1800" dirty="0">
                <a:solidFill>
                  <a:srgbClr val="0E0E8C"/>
                </a:solidFill>
              </a:rPr>
              <a:t>дней соревнований в рамках</a:t>
            </a:r>
          </a:p>
          <a:p>
            <a:pPr algn="just"/>
            <a:r>
              <a:rPr lang="ru-RU" sz="1800" dirty="0">
                <a:solidFill>
                  <a:srgbClr val="0E0E8C"/>
                </a:solidFill>
              </a:rPr>
              <a:t> XXII Олимпийских игр: 7–23 февраля 2014 г.</a:t>
            </a:r>
          </a:p>
          <a:p>
            <a:pPr algn="just"/>
            <a:r>
              <a:rPr lang="ru-RU" sz="1800" dirty="0">
                <a:solidFill>
                  <a:srgbClr val="0E0E8C"/>
                </a:solidFill>
              </a:rPr>
              <a:t> </a:t>
            </a:r>
            <a:r>
              <a:rPr lang="ru-RU" sz="1800" dirty="0" smtClean="0">
                <a:solidFill>
                  <a:srgbClr val="0E0E8C"/>
                </a:solidFill>
              </a:rPr>
              <a:t>10 </a:t>
            </a:r>
            <a:r>
              <a:rPr lang="ru-RU" sz="1800" dirty="0">
                <a:solidFill>
                  <a:srgbClr val="0E0E8C"/>
                </a:solidFill>
              </a:rPr>
              <a:t>дней соревнований в рамках </a:t>
            </a:r>
          </a:p>
          <a:p>
            <a:pPr algn="just"/>
            <a:r>
              <a:rPr lang="ru-RU" sz="1800" dirty="0">
                <a:solidFill>
                  <a:srgbClr val="0E0E8C"/>
                </a:solidFill>
              </a:rPr>
              <a:t>XI </a:t>
            </a:r>
            <a:r>
              <a:rPr lang="ru-RU" sz="1800" dirty="0" err="1">
                <a:solidFill>
                  <a:srgbClr val="0E0E8C"/>
                </a:solidFill>
              </a:rPr>
              <a:t>Паралимпийских</a:t>
            </a:r>
            <a:r>
              <a:rPr lang="ru-RU" sz="1800" dirty="0">
                <a:solidFill>
                  <a:srgbClr val="0E0E8C"/>
                </a:solidFill>
              </a:rPr>
              <a:t> игр: 7–16 марта 2014 г.</a:t>
            </a:r>
          </a:p>
        </p:txBody>
      </p:sp>
      <p:pic>
        <p:nvPicPr>
          <p:cNvPr id="40969" name="Picture 9" descr="1391100357_soc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3816350" cy="21463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" name="Picture 7" descr="w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836712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/>
          </p:cNvSpPr>
          <p:nvPr/>
        </p:nvSpPr>
        <p:spPr bwMode="auto">
          <a:xfrm>
            <a:off x="179388" y="0"/>
            <a:ext cx="89646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0" hangingPunct="0"/>
            <a:r>
              <a:rPr lang="ru-RU" sz="3800" dirty="0"/>
              <a:t>Церемония открытия Игр в Сочи</a:t>
            </a:r>
          </a:p>
        </p:txBody>
      </p:sp>
      <p:pic>
        <p:nvPicPr>
          <p:cNvPr id="41987" name="Picture 7" descr="Знаменосец сборной России на церемонии открытия Олимпийских игр в Сочи Александр Зуб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3600400" cy="298837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88" name="Picture 11" descr="Владислав Третьяк и Ирина Роднина зажгли олимпийский огонь на стадионе &quot;Фишт&quot;"/>
          <p:cNvPicPr>
            <a:picLocks noChangeAspect="1" noChangeArrowheads="1"/>
          </p:cNvPicPr>
          <p:nvPr/>
        </p:nvPicPr>
        <p:blipFill>
          <a:blip r:embed="rId3" cstate="print"/>
          <a:srcRect t="5432" r="8893"/>
          <a:stretch>
            <a:fillRect/>
          </a:stretch>
        </p:blipFill>
        <p:spPr bwMode="auto">
          <a:xfrm>
            <a:off x="4644008" y="764704"/>
            <a:ext cx="3972214" cy="2952426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89" name="Picture 13" descr="Тройка коней предстала перед зрителями церемонии открытия Олимпиады в Соч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12688"/>
            <a:ext cx="3816424" cy="273690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90" name="Picture 9" descr="Салют на церемонии открытия Олимпиады в Сочи (вид снаружи стадиона &quot;Фишт&quot;)"/>
          <p:cNvPicPr>
            <a:picLocks noChangeAspect="1" noChangeArrowheads="1"/>
          </p:cNvPicPr>
          <p:nvPr/>
        </p:nvPicPr>
        <p:blipFill>
          <a:blip r:embed="rId5" cstate="print"/>
          <a:srcRect l="4446" r="4446"/>
          <a:stretch>
            <a:fillRect/>
          </a:stretch>
        </p:blipFill>
        <p:spPr bwMode="auto">
          <a:xfrm>
            <a:off x="4572000" y="3933056"/>
            <a:ext cx="4066364" cy="273630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43011" name="Picture 5" descr="article-2180033-14407434000005DC-449_634x4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071780" cy="278233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2" name="Picture 7" descr="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4033143" cy="275338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3" name="Picture 11" descr="rue4d74301fc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4069691" cy="272685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6" name="Picture 8" descr="0_b23f5_3f57d898_orig"/>
          <p:cNvPicPr>
            <a:picLocks noChangeAspect="1" noChangeArrowheads="1"/>
          </p:cNvPicPr>
          <p:nvPr/>
        </p:nvPicPr>
        <p:blipFill>
          <a:blip r:embed="rId5" cstate="print"/>
          <a:srcRect l="5536" t="2103" r="5536" b="7570"/>
          <a:stretch>
            <a:fillRect/>
          </a:stretch>
        </p:blipFill>
        <p:spPr bwMode="auto">
          <a:xfrm>
            <a:off x="4716017" y="3789040"/>
            <a:ext cx="4012716" cy="280831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/>
          </p:cNvSpPr>
          <p:nvPr/>
        </p:nvSpPr>
        <p:spPr bwMode="auto">
          <a:xfrm>
            <a:off x="179388" y="0"/>
            <a:ext cx="89646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0" hangingPunct="0"/>
            <a:r>
              <a:rPr lang="ru-RU" sz="3800" dirty="0"/>
              <a:t>Церемония открытия Игр в Сочи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4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333375"/>
            <a:ext cx="7467600" cy="1143000"/>
          </a:xfrm>
          <a:ln w="38100">
            <a:noFill/>
          </a:ln>
        </p:spPr>
        <p:txBody>
          <a:bodyPr/>
          <a:lstStyle/>
          <a:p>
            <a:pPr algn="ctr"/>
            <a:r>
              <a:rPr lang="ru-RU" sz="3800" b="1" dirty="0" smtClean="0">
                <a:solidFill>
                  <a:srgbClr val="FF0000"/>
                </a:solidFill>
                <a:latin typeface="Georgia" pitchFamily="18" charset="0"/>
              </a:rPr>
              <a:t>Медальный зачёт России на зимних Олимпийских играх </a:t>
            </a:r>
          </a:p>
        </p:txBody>
      </p:sp>
      <p:graphicFrame>
        <p:nvGraphicFramePr>
          <p:cNvPr id="59396" name="Group 4"/>
          <p:cNvGraphicFramePr>
            <a:graphicFrameLocks noGrp="1"/>
          </p:cNvGraphicFramePr>
          <p:nvPr>
            <p:ph idx="4294967295"/>
          </p:nvPr>
        </p:nvGraphicFramePr>
        <p:xfrm>
          <a:off x="251520" y="1772815"/>
          <a:ext cx="8496995" cy="4139184"/>
        </p:xfrm>
        <a:graphic>
          <a:graphicData uri="http://schemas.openxmlformats.org/drawingml/2006/table">
            <a:tbl>
              <a:tblPr/>
              <a:tblGrid>
                <a:gridCol w="3950256"/>
                <a:gridCol w="744371"/>
                <a:gridCol w="672069"/>
                <a:gridCol w="594839"/>
                <a:gridCol w="1192964"/>
                <a:gridCol w="1342496"/>
              </a:tblGrid>
              <a:tr h="886208"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Страна и год </a:t>
                      </a:r>
                    </a:p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проведения игр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З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Всего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Лиллехаммер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, 1994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E0E8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Нагано, 1998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Солт-Лейк-Сити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, 2002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Турин, 2006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Ванкувер, 2010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Сочи, 2014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333375"/>
            <a:ext cx="7467600" cy="1143000"/>
          </a:xfrm>
          <a:noFill/>
          <a:ln w="38100">
            <a:noFill/>
          </a:ln>
        </p:spPr>
        <p:txBody>
          <a:bodyPr/>
          <a:lstStyle/>
          <a:p>
            <a:pPr algn="ctr"/>
            <a:r>
              <a:rPr lang="ru-RU" sz="3800" b="1" dirty="0" smtClean="0">
                <a:solidFill>
                  <a:srgbClr val="FF0000"/>
                </a:solidFill>
                <a:latin typeface="Georgia" pitchFamily="18" charset="0"/>
              </a:rPr>
              <a:t>Медальный зачёт </a:t>
            </a:r>
            <a:r>
              <a:rPr lang="uk-UA" sz="3800" b="1" dirty="0" smtClean="0">
                <a:solidFill>
                  <a:srgbClr val="FF0000"/>
                </a:solidFill>
                <a:latin typeface="Georgia" pitchFamily="18" charset="0"/>
              </a:rPr>
              <a:t>ХХ</a:t>
            </a:r>
            <a:r>
              <a:rPr lang="en-US" sz="3800" b="1" dirty="0" smtClean="0">
                <a:solidFill>
                  <a:srgbClr val="FF0000"/>
                </a:solidFill>
                <a:latin typeface="Georgia" pitchFamily="18" charset="0"/>
              </a:rPr>
              <a:t>II</a:t>
            </a:r>
            <a:r>
              <a:rPr lang="ru-RU" sz="3800" b="1" dirty="0" smtClean="0">
                <a:solidFill>
                  <a:srgbClr val="FF0000"/>
                </a:solidFill>
                <a:latin typeface="Georgia" pitchFamily="18" charset="0"/>
              </a:rPr>
              <a:t> Олимпийских игр</a:t>
            </a:r>
          </a:p>
        </p:txBody>
      </p:sp>
      <p:graphicFrame>
        <p:nvGraphicFramePr>
          <p:cNvPr id="44139" name="Group 107"/>
          <p:cNvGraphicFramePr>
            <a:graphicFrameLocks noGrp="1"/>
          </p:cNvGraphicFramePr>
          <p:nvPr>
            <p:ph idx="4294967295"/>
          </p:nvPr>
        </p:nvGraphicFramePr>
        <p:xfrm>
          <a:off x="467544" y="1772816"/>
          <a:ext cx="8208963" cy="4340860"/>
        </p:xfrm>
        <a:graphic>
          <a:graphicData uri="http://schemas.openxmlformats.org/drawingml/2006/table">
            <a:tbl>
              <a:tblPr/>
              <a:tblGrid>
                <a:gridCol w="3816350"/>
                <a:gridCol w="719138"/>
                <a:gridCol w="649287"/>
                <a:gridCol w="647700"/>
                <a:gridCol w="1152525"/>
                <a:gridCol w="1223963"/>
              </a:tblGrid>
              <a:tr h="863600"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Страна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З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Всего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Россия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Норвегия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Канада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США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Нидерланды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Германия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Швейцария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0E8C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5124" name="AutoShape 6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125" name="AutoShape 71" descr="Flag_of_Russ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126" name="AutoShape 100" descr="uVDYAAAAAElFTkSuQmCC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0" descr="201406021645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250825" y="345966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800" dirty="0">
                <a:solidFill>
                  <a:srgbClr val="0E0E8C"/>
                </a:solidFill>
              </a:rPr>
              <a:t>ОЛИМПИЗМ </a:t>
            </a:r>
            <a:r>
              <a:rPr lang="ru-RU" sz="1800" b="0" dirty="0">
                <a:solidFill>
                  <a:srgbClr val="0E0E8C"/>
                </a:solidFill>
              </a:rPr>
              <a:t>представляет собой философию жизни, возвышающую и объединяющую в сбалансированное целое достоинство тела, воли и разума. </a:t>
            </a:r>
            <a:r>
              <a:rPr lang="ru-RU" sz="1800" b="0" dirty="0"/>
              <a:t> </a:t>
            </a: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79388" y="5904940"/>
            <a:ext cx="8964612" cy="969496"/>
          </a:xfrm>
          <a:prstGeom prst="rect">
            <a:avLst/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50000">
                <a:schemeClr val="bg2">
                  <a:lumMod val="50000"/>
                  <a:lumOff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dirty="0">
                <a:solidFill>
                  <a:srgbClr val="0E0E8C"/>
                </a:solidFill>
              </a:rPr>
              <a:t>Целью </a:t>
            </a:r>
            <a:r>
              <a:rPr lang="ru-RU" sz="1900" dirty="0" err="1">
                <a:solidFill>
                  <a:srgbClr val="0E0E8C"/>
                </a:solidFill>
              </a:rPr>
              <a:t>Олимпизма</a:t>
            </a:r>
            <a:r>
              <a:rPr lang="ru-RU" sz="1900" dirty="0">
                <a:solidFill>
                  <a:srgbClr val="0E0E8C"/>
                </a:solidFill>
              </a:rPr>
              <a:t> </a:t>
            </a:r>
            <a:r>
              <a:rPr lang="ru-RU" sz="1900" b="0" dirty="0">
                <a:solidFill>
                  <a:srgbClr val="0E0E8C"/>
                </a:solidFill>
              </a:rPr>
              <a:t>является повсеместное становление спорта на службу гармоничного развития человека с тем, чтобы способствовать созданию мирного общества, заботящегося о сохранении человеческого достоинства.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9540552" cy="849144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Georgia" pitchFamily="18" charset="0"/>
              </a:rPr>
              <a:t>Олимпийские медали России</a:t>
            </a:r>
            <a:endParaRPr lang="ru-RU" sz="40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9" name="Рисунок 8" descr="medali-soci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3224136" cy="181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бронза.jpg"/>
          <p:cNvPicPr>
            <a:picLocks noChangeAspect="1"/>
          </p:cNvPicPr>
          <p:nvPr/>
        </p:nvPicPr>
        <p:blipFill>
          <a:blip r:embed="rId3" cstate="print"/>
          <a:srcRect t="10953" b="7993"/>
          <a:stretch>
            <a:fillRect/>
          </a:stretch>
        </p:blipFill>
        <p:spPr>
          <a:xfrm>
            <a:off x="1691680" y="3212976"/>
            <a:ext cx="3240360" cy="188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бронзовая.jpg"/>
          <p:cNvPicPr>
            <a:picLocks noChangeAspect="1"/>
          </p:cNvPicPr>
          <p:nvPr/>
        </p:nvPicPr>
        <p:blipFill>
          <a:blip r:embed="rId4" cstate="print"/>
          <a:srcRect t="10311" b="8421"/>
          <a:stretch>
            <a:fillRect/>
          </a:stretch>
        </p:blipFill>
        <p:spPr>
          <a:xfrm>
            <a:off x="5580112" y="4365104"/>
            <a:ext cx="3024336" cy="176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27584" y="263691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E0E8C"/>
                </a:solidFill>
              </a:rPr>
              <a:t>Золотые медали</a:t>
            </a:r>
            <a:endParaRPr lang="ru-RU" dirty="0">
              <a:solidFill>
                <a:srgbClr val="0E0E8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508518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E0E8C"/>
                </a:solidFill>
              </a:rPr>
              <a:t>Серебряные медали</a:t>
            </a:r>
            <a:endParaRPr lang="ru-RU" dirty="0">
              <a:solidFill>
                <a:srgbClr val="0E0E8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616530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E0E8C"/>
                </a:solidFill>
              </a:rPr>
              <a:t>Бронзовые медали</a:t>
            </a:r>
            <a:endParaRPr lang="ru-RU" dirty="0">
              <a:solidFill>
                <a:srgbClr val="0E0E8C"/>
              </a:solidFill>
            </a:endParaRPr>
          </a:p>
        </p:txBody>
      </p:sp>
      <p:pic>
        <p:nvPicPr>
          <p:cNvPr id="15" name="Picture 7" descr="1386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980728"/>
            <a:ext cx="3348037" cy="30988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51520" y="551723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>
                <a:solidFill>
                  <a:srgbClr val="002060"/>
                </a:solidFill>
              </a:rPr>
              <a:t>Олимпийские медали, изготовленные в России, самые увесистые и сложные в исполнении. Вес золотой – 531 грамм, серебряной – 525, бронзовой – 460.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17024" cy="836712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Georgia" pitchFamily="18" charset="0"/>
              </a:rPr>
              <a:t>Олимпийские чемпионы России</a:t>
            </a:r>
            <a:endParaRPr lang="ru-RU" sz="40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8371" name="Picture 3" descr="ОИ представили обновленную, многогранную и открытую Россию – Пут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124745"/>
            <a:ext cx="7921647" cy="526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42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60420" name="Rectangle 4"/>
          <p:cNvSpPr>
            <a:spLocks noGrp="1"/>
          </p:cNvSpPr>
          <p:nvPr>
            <p:ph type="title" sz="quarter" idx="4294967295"/>
          </p:nvPr>
        </p:nvSpPr>
        <p:spPr>
          <a:xfrm>
            <a:off x="2987824" y="188640"/>
            <a:ext cx="3456334" cy="503237"/>
          </a:xfr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ap="flat" algn="ctr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91440" rIns="91440" anchor="t"/>
          <a:lstStyle/>
          <a:p>
            <a:pPr marL="419100" indent="-382588" algn="ctr">
              <a:lnSpc>
                <a:spcPct val="9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Виктор Ан</a:t>
            </a:r>
          </a:p>
        </p:txBody>
      </p:sp>
      <p:pic>
        <p:nvPicPr>
          <p:cNvPr id="60430" name="Picture 14" descr="viktor-an_13920420863822034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908050"/>
            <a:ext cx="3232150" cy="24257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0435" name="Picture 19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4221088"/>
            <a:ext cx="3600450" cy="2395537"/>
          </a:xfrm>
          <a:noFill/>
          <a:ln w="38100" cap="flat" algn="ctr">
            <a:solidFill>
              <a:srgbClr val="FF0000"/>
            </a:solidFill>
          </a:ln>
        </p:spPr>
      </p:pic>
      <p:pic>
        <p:nvPicPr>
          <p:cNvPr id="60436" name="Picture 20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5333" b="3200"/>
          <a:stretch>
            <a:fillRect/>
          </a:stretch>
        </p:blipFill>
        <p:spPr>
          <a:xfrm>
            <a:off x="539552" y="4149080"/>
            <a:ext cx="3384550" cy="2541588"/>
          </a:xfrm>
          <a:noFill/>
          <a:ln w="38100" cap="flat" algn="ctr">
            <a:solidFill>
              <a:srgbClr val="FF0000"/>
            </a:solidFill>
          </a:ln>
        </p:spPr>
      </p:pic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429000"/>
            <a:ext cx="9153525" cy="6413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chemeClr val="bg2">
                  <a:lumMod val="25000"/>
                  <a:lumOff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1800" dirty="0" err="1">
                <a:latin typeface="Arial" charset="0"/>
              </a:rPr>
              <a:t>Шорт-трекист</a:t>
            </a:r>
            <a:r>
              <a:rPr lang="ru-RU" sz="1800" dirty="0">
                <a:latin typeface="Arial" charset="0"/>
              </a:rPr>
              <a:t> выиграл «бронзу» на дистанции 1 500 метров,</a:t>
            </a:r>
          </a:p>
          <a:p>
            <a:pPr algn="ctr"/>
            <a:r>
              <a:rPr lang="ru-RU" sz="1800" dirty="0">
                <a:latin typeface="Arial" charset="0"/>
              </a:rPr>
              <a:t> «золото» на дистанциях 500 и 1000 метров, и «золото» в командной эстафете</a:t>
            </a:r>
          </a:p>
        </p:txBody>
      </p:sp>
      <p:pic>
        <p:nvPicPr>
          <p:cNvPr id="60441" name="Picture 25" descr="4_e88b95d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4213" y="908050"/>
            <a:ext cx="3313112" cy="2435225"/>
          </a:xfrm>
          <a:noFill/>
          <a:ln w="38100" cap="flat" algn="ctr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2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333375"/>
            <a:ext cx="7343775" cy="549275"/>
          </a:xfr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ap="flat" algn="ctr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91440" rIns="91440" anchor="t"/>
          <a:lstStyle/>
          <a:p>
            <a:pPr marL="419100" indent="-382588" algn="ctr">
              <a:lnSpc>
                <a:spcPct val="9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Шорт-трек: «золотая» эстафета 5000 м 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4294967295"/>
          </p:nvPr>
        </p:nvSpPr>
        <p:spPr>
          <a:xfrm>
            <a:off x="1259632" y="5805488"/>
            <a:ext cx="6984628" cy="1052512"/>
          </a:xfrm>
          <a:gradFill>
            <a:gsLst>
              <a:gs pos="0">
                <a:srgbClr val="FDFEFC"/>
              </a:gs>
              <a:gs pos="50000">
                <a:schemeClr val="bg2">
                  <a:lumMod val="25000"/>
                  <a:lumOff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3500" dirty="0" smtClean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ru-RU" sz="2500" b="1" dirty="0" smtClean="0">
                <a:solidFill>
                  <a:srgbClr val="FD1313"/>
                </a:solidFill>
                <a:latin typeface="Georgia" pitchFamily="18" charset="0"/>
              </a:rPr>
              <a:t>Виктор Ан, Владимир Григорьев,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ru-RU" sz="2500" b="1" dirty="0" smtClean="0">
                <a:solidFill>
                  <a:srgbClr val="FD1313"/>
                </a:solidFill>
                <a:latin typeface="Georgia" pitchFamily="18" charset="0"/>
              </a:rPr>
              <a:t>Руслан Захаров, Семён Елистратов</a:t>
            </a:r>
            <a:r>
              <a:rPr lang="ru-RU" sz="2400" dirty="0" smtClean="0">
                <a:solidFill>
                  <a:srgbClr val="FD1313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69637" name="Picture 5" descr="00398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196975"/>
            <a:ext cx="8066087" cy="45323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6349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latin typeface="Franklin Gothic Book" pitchFamily="34" charset="0"/>
              </a:rPr>
              <a:t>Ш</a:t>
            </a:r>
          </a:p>
        </p:txBody>
      </p:sp>
      <p:pic>
        <p:nvPicPr>
          <p:cNvPr id="63492" name="Picture 4" descr="Вик Уайлд (Россия), завоевавший золотую медаль, после окончания финала параллельного слалома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908720"/>
            <a:ext cx="3816350" cy="2544762"/>
          </a:xfrm>
          <a:noFill/>
          <a:ln w="38100" cap="flat" algn="ctr">
            <a:solidFill>
              <a:srgbClr val="FF0000"/>
            </a:solidFill>
          </a:ln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331640" y="3573016"/>
            <a:ext cx="6696744" cy="6413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19100" indent="-382588" algn="ctr" eaLnBrk="0" hangingPunct="0">
              <a:lnSpc>
                <a:spcPct val="9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1900" dirty="0"/>
              <a:t>«Золото» в параллельном гигантском слаломе,</a:t>
            </a:r>
          </a:p>
          <a:p>
            <a:pPr marL="419100" indent="-382588" algn="ctr" eaLnBrk="0" hangingPunct="0">
              <a:lnSpc>
                <a:spcPct val="9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1900" dirty="0"/>
              <a:t> «золото» в параллельном слаломе </a:t>
            </a:r>
          </a:p>
        </p:txBody>
      </p:sp>
      <p:pic>
        <p:nvPicPr>
          <p:cNvPr id="63497" name="Picture 9" descr="6873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3455987" cy="25923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555776" y="116632"/>
            <a:ext cx="4249191" cy="648072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419100" indent="-382588" algn="ctr" eaLnBrk="0" hangingPunct="0">
              <a:lnSpc>
                <a:spcPct val="9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4000" dirty="0"/>
              <a:t>Вик </a:t>
            </a:r>
            <a:r>
              <a:rPr lang="ru-RU" sz="4000" dirty="0" err="1"/>
              <a:t>Уайлд</a:t>
            </a:r>
            <a:endParaRPr lang="ru-RU" sz="4000" dirty="0"/>
          </a:p>
        </p:txBody>
      </p:sp>
      <p:pic>
        <p:nvPicPr>
          <p:cNvPr id="63508" name="Picture 20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7513"/>
            <a:ext cx="3529013" cy="26304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3509" name="Picture 21" descr="221601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278313"/>
            <a:ext cx="3600450" cy="25796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0658" name="Rectangle 2"/>
          <p:cNvSpPr>
            <a:spLocks noGrp="1"/>
          </p:cNvSpPr>
          <p:nvPr>
            <p:ph type="title" idx="4294967295"/>
          </p:nvPr>
        </p:nvSpPr>
        <p:spPr>
          <a:xfrm>
            <a:off x="1043608" y="188640"/>
            <a:ext cx="7416551" cy="1079500"/>
          </a:xfr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ap="flat" algn="ctr">
            <a:solidFill>
              <a:srgbClr val="FF0000"/>
            </a:solidFill>
          </a:ln>
        </p:spPr>
        <p:txBody>
          <a:bodyPr lIns="91440" rIns="91440" anchor="t"/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>Золотые медали в командном турнире по фигурному катанию</a:t>
            </a:r>
            <a:endParaRPr lang="ru-RU" sz="4200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70661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484313"/>
            <a:ext cx="5832475" cy="390366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95288" y="5546725"/>
            <a:ext cx="8497887" cy="13112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2000" dirty="0"/>
              <a:t>Юлия </a:t>
            </a:r>
            <a:r>
              <a:rPr lang="ru-RU" sz="2000" dirty="0" err="1"/>
              <a:t>Липницкая</a:t>
            </a:r>
            <a:r>
              <a:rPr lang="ru-RU" sz="2000" dirty="0"/>
              <a:t>, Евгений </a:t>
            </a:r>
            <a:r>
              <a:rPr lang="ru-RU" sz="2000" dirty="0" err="1"/>
              <a:t>Плющенко</a:t>
            </a:r>
            <a:r>
              <a:rPr lang="ru-RU" sz="2000" dirty="0"/>
              <a:t>, дуэты Татьяна </a:t>
            </a:r>
            <a:r>
              <a:rPr lang="ru-RU" sz="2000" dirty="0" err="1"/>
              <a:t>Волосожар</a:t>
            </a:r>
            <a:r>
              <a:rPr lang="ru-RU" sz="2000" dirty="0"/>
              <a:t> и Максим </a:t>
            </a:r>
            <a:r>
              <a:rPr lang="ru-RU" sz="2000" dirty="0" err="1"/>
              <a:t>Траньков</a:t>
            </a:r>
            <a:r>
              <a:rPr lang="ru-RU" sz="2000" dirty="0"/>
              <a:t>, Ксения Столбова и Федор Климов, Екатерины Боброва и Дмитрий Соловьев, Елена Ильиных и Никита </a:t>
            </a:r>
            <a:r>
              <a:rPr lang="ru-RU" sz="2000" dirty="0" err="1"/>
              <a:t>Кацалапов</a:t>
            </a:r>
            <a:r>
              <a:rPr lang="ru-RU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7168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7168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1685" name="Rectangle 5"/>
          <p:cNvSpPr>
            <a:spLocks/>
          </p:cNvSpPr>
          <p:nvPr/>
        </p:nvSpPr>
        <p:spPr bwMode="auto">
          <a:xfrm>
            <a:off x="179512" y="188640"/>
            <a:ext cx="8784976" cy="105273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70000"/>
              </a:lnSpc>
            </a:pPr>
            <a:endParaRPr lang="ru-RU" sz="1600" dirty="0" smtClean="0">
              <a:latin typeface="Arial" charset="0"/>
            </a:endParaRPr>
          </a:p>
          <a:p>
            <a:pPr algn="ctr" eaLnBrk="0" hangingPunct="0">
              <a:lnSpc>
                <a:spcPct val="70000"/>
              </a:lnSpc>
            </a:pPr>
            <a:r>
              <a:rPr lang="ru-RU" sz="3200" dirty="0" smtClean="0"/>
              <a:t>Татьяна </a:t>
            </a:r>
            <a:r>
              <a:rPr lang="ru-RU" sz="3200" dirty="0" err="1"/>
              <a:t>Волосожар</a:t>
            </a:r>
            <a:r>
              <a:rPr lang="ru-RU" sz="3200" dirty="0"/>
              <a:t> и Максим </a:t>
            </a:r>
            <a:r>
              <a:rPr lang="ru-RU" sz="3200" dirty="0" err="1"/>
              <a:t>Траньков</a:t>
            </a:r>
            <a:r>
              <a:rPr lang="ru-RU" sz="3200" dirty="0"/>
              <a:t> выиграли турнир и в парном катании</a:t>
            </a:r>
            <a:r>
              <a:rPr lang="ru-RU" sz="4800" b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1686" name="Picture 6" descr="970899736"/>
          <p:cNvPicPr>
            <a:picLocks noChangeAspect="1" noChangeArrowheads="1"/>
          </p:cNvPicPr>
          <p:nvPr/>
        </p:nvPicPr>
        <p:blipFill>
          <a:blip r:embed="rId4" cstate="print"/>
          <a:srcRect l="4724" r="4724"/>
          <a:stretch>
            <a:fillRect/>
          </a:stretch>
        </p:blipFill>
        <p:spPr bwMode="auto">
          <a:xfrm>
            <a:off x="5364088" y="4194018"/>
            <a:ext cx="3635251" cy="226866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1687" name="Picture 7" descr="7245398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341438"/>
            <a:ext cx="3491558" cy="271237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1689" name="Picture 9" descr="tatyana-volosozhar-i-maksim-trankov"/>
          <p:cNvPicPr>
            <a:picLocks noChangeAspect="1" noChangeArrowheads="1"/>
          </p:cNvPicPr>
          <p:nvPr/>
        </p:nvPicPr>
        <p:blipFill>
          <a:blip r:embed="rId6" cstate="print"/>
          <a:srcRect l="6142" r="6615"/>
          <a:stretch>
            <a:fillRect/>
          </a:stretch>
        </p:blipFill>
        <p:spPr bwMode="auto">
          <a:xfrm>
            <a:off x="179388" y="1844675"/>
            <a:ext cx="4705350" cy="358775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73733" name="Picture 5" descr="Adelina"/>
          <p:cNvPicPr>
            <a:picLocks noChangeAspect="1" noChangeArrowheads="1"/>
          </p:cNvPicPr>
          <p:nvPr/>
        </p:nvPicPr>
        <p:blipFill>
          <a:blip r:embed="rId4" cstate="print"/>
          <a:srcRect l="7908"/>
          <a:stretch>
            <a:fillRect/>
          </a:stretch>
        </p:blipFill>
        <p:spPr bwMode="auto">
          <a:xfrm>
            <a:off x="4716016" y="1340768"/>
            <a:ext cx="4120902" cy="266800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3734" name="Picture 6" descr="7"/>
          <p:cNvPicPr>
            <a:picLocks noChangeAspect="1" noChangeArrowheads="1"/>
          </p:cNvPicPr>
          <p:nvPr/>
        </p:nvPicPr>
        <p:blipFill>
          <a:blip r:embed="rId5" cstate="print"/>
          <a:srcRect l="11717" r="20914"/>
          <a:stretch>
            <a:fillRect/>
          </a:stretch>
        </p:blipFill>
        <p:spPr bwMode="auto">
          <a:xfrm>
            <a:off x="5148064" y="4290937"/>
            <a:ext cx="2592288" cy="256706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3735" name="Picture 7" descr="sotnikova"/>
          <p:cNvPicPr>
            <a:picLocks noChangeAspect="1" noChangeArrowheads="1"/>
          </p:cNvPicPr>
          <p:nvPr/>
        </p:nvPicPr>
        <p:blipFill>
          <a:blip r:embed="rId6" cstate="print"/>
          <a:srcRect r="9448"/>
          <a:stretch>
            <a:fillRect/>
          </a:stretch>
        </p:blipFill>
        <p:spPr bwMode="auto">
          <a:xfrm>
            <a:off x="467544" y="4221088"/>
            <a:ext cx="4036194" cy="250000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3736" name="Picture 8" descr="2890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412776"/>
            <a:ext cx="3947239" cy="25922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3730" name="Rectangle 2"/>
          <p:cNvSpPr>
            <a:spLocks noGrp="1"/>
          </p:cNvSpPr>
          <p:nvPr>
            <p:ph type="title" idx="4294967295"/>
          </p:nvPr>
        </p:nvSpPr>
        <p:spPr>
          <a:xfrm>
            <a:off x="755576" y="188640"/>
            <a:ext cx="7776864" cy="935310"/>
          </a:xfr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ap="flat" algn="ctr">
            <a:solidFill>
              <a:srgbClr val="FF0000"/>
            </a:solidFill>
          </a:ln>
        </p:spPr>
        <p:txBody>
          <a:bodyPr lIns="91440" rIns="91440" anchor="t"/>
          <a:lstStyle/>
          <a:p>
            <a:pPr algn="ctr">
              <a:lnSpc>
                <a:spcPct val="80000"/>
              </a:lnSpc>
            </a:pPr>
            <a:r>
              <a:rPr lang="ru-RU" sz="3200" b="1" dirty="0" err="1" smtClean="0">
                <a:solidFill>
                  <a:srgbClr val="FF0000"/>
                </a:solidFill>
                <a:latin typeface="Georgia" pitchFamily="18" charset="0"/>
              </a:rPr>
              <a:t>Аделина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 Сотникова – чемпионка</a:t>
            </a:r>
            <a:b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 в одиночном катании</a:t>
            </a:r>
            <a:r>
              <a:rPr lang="ru-RU" sz="3200" b="1" dirty="0" smtClean="0">
                <a:latin typeface="Georgia" pitchFamily="18" charset="0"/>
              </a:rPr>
              <a:t>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2711" name="Rectangle 7"/>
          <p:cNvSpPr>
            <a:spLocks/>
          </p:cNvSpPr>
          <p:nvPr/>
        </p:nvSpPr>
        <p:spPr bwMode="auto">
          <a:xfrm>
            <a:off x="323528" y="188640"/>
            <a:ext cx="8568952" cy="1008063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70000"/>
              </a:lnSpc>
            </a:pPr>
            <a:endParaRPr lang="ru-RU" sz="1400" dirty="0" smtClean="0">
              <a:latin typeface="Arial" charset="0"/>
            </a:endParaRPr>
          </a:p>
          <a:p>
            <a:pPr algn="ctr" eaLnBrk="0" hangingPunct="0">
              <a:lnSpc>
                <a:spcPct val="70000"/>
              </a:lnSpc>
            </a:pPr>
            <a:r>
              <a:rPr lang="ru-RU" sz="3200" dirty="0" smtClean="0"/>
              <a:t>Золотая </a:t>
            </a:r>
            <a:r>
              <a:rPr lang="ru-RU" sz="3200" dirty="0"/>
              <a:t>медаль </a:t>
            </a:r>
            <a:br>
              <a:rPr lang="ru-RU" sz="3200" dirty="0"/>
            </a:br>
            <a:r>
              <a:rPr lang="ru-RU" sz="3200" dirty="0" err="1"/>
              <a:t>скелетониста</a:t>
            </a:r>
            <a:r>
              <a:rPr lang="ru-RU" sz="3200" dirty="0"/>
              <a:t> Александра Третьякова</a:t>
            </a:r>
            <a:r>
              <a:rPr lang="ru-RU" sz="4800" b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2716" name="Picture 12" descr="1392490888_b_tretjakov-zavoeval-zoloto-v-skeletone-luchshie-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412875"/>
            <a:ext cx="4824412" cy="33543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2714" name="Picture 10" descr="959841197"/>
          <p:cNvPicPr>
            <a:picLocks noChangeAspect="1" noChangeArrowheads="1"/>
          </p:cNvPicPr>
          <p:nvPr/>
        </p:nvPicPr>
        <p:blipFill>
          <a:blip r:embed="rId4" cstate="print"/>
          <a:srcRect l="3279" t="2415" r="3279" b="6038"/>
          <a:stretch>
            <a:fillRect/>
          </a:stretch>
        </p:blipFill>
        <p:spPr bwMode="auto">
          <a:xfrm>
            <a:off x="611188" y="4224338"/>
            <a:ext cx="3960812" cy="263366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2718" name="Picture 14" descr="57165_orig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484313"/>
            <a:ext cx="1768475" cy="24923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2722" name="Picture 18" descr="1901168_656500127719065_1291597451_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861048"/>
            <a:ext cx="2916238" cy="21574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>
          <a:xfrm>
            <a:off x="611560" y="188640"/>
            <a:ext cx="7848872" cy="1412776"/>
          </a:xfr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ap="flat" algn="ctr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91440" rIns="91440" anchor="t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Победители </a:t>
            </a:r>
            <a:r>
              <a:rPr lang="ru-RU" sz="3200" b="1" dirty="0" err="1" smtClean="0">
                <a:solidFill>
                  <a:srgbClr val="FF0000"/>
                </a:solidFill>
                <a:latin typeface="Georgia" pitchFamily="18" charset="0"/>
              </a:rPr>
              <a:t>Олимипиады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: </a:t>
            </a:r>
            <a:b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Александр Зубков и Алексей Воевода (двойка в бобслее)</a:t>
            </a:r>
          </a:p>
        </p:txBody>
      </p:sp>
      <p:pic>
        <p:nvPicPr>
          <p:cNvPr id="74757" name="Picture 5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5184524" cy="422980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4759" name="Picture 7" descr="281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44824"/>
            <a:ext cx="2521372" cy="252137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4761" name="Picture 9" descr="64e807ba-6264-4323-b2e6-2b8ed627c1ea"/>
          <p:cNvPicPr>
            <a:picLocks noChangeAspect="1" noChangeArrowheads="1"/>
          </p:cNvPicPr>
          <p:nvPr/>
        </p:nvPicPr>
        <p:blipFill>
          <a:blip r:embed="rId6" cstate="print"/>
          <a:srcRect b="8170"/>
          <a:stretch>
            <a:fillRect/>
          </a:stretch>
        </p:blipFill>
        <p:spPr bwMode="auto">
          <a:xfrm>
            <a:off x="5148064" y="4581128"/>
            <a:ext cx="3489493" cy="2132856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2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1" name="Picture 6" descr="d0febf09395a510e26fd285d522d233e_121384_2425_b"/>
          <p:cNvPicPr>
            <a:picLocks noChangeAspect="1" noChangeArrowheads="1"/>
          </p:cNvPicPr>
          <p:nvPr/>
        </p:nvPicPr>
        <p:blipFill>
          <a:blip r:embed="rId2" cstate="print"/>
          <a:srcRect l="22124" t="34796" r="27194" b="13199"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w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Заголовок 1"/>
          <p:cNvSpPr>
            <a:spLocks/>
          </p:cNvSpPr>
          <p:nvPr/>
        </p:nvSpPr>
        <p:spPr bwMode="auto">
          <a:xfrm>
            <a:off x="2339752" y="260648"/>
            <a:ext cx="5904656" cy="136842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>
              <a:lnSpc>
                <a:spcPct val="85000"/>
              </a:lnSpc>
            </a:pPr>
            <a:r>
              <a:rPr lang="ru-RU" sz="300" dirty="0">
                <a:latin typeface="Franklin Gothic Book" pitchFamily="34" charset="0"/>
              </a:rPr>
              <a:t/>
            </a:r>
            <a:br>
              <a:rPr lang="ru-RU" sz="300" dirty="0">
                <a:latin typeface="Franklin Gothic Book" pitchFamily="34" charset="0"/>
              </a:rPr>
            </a:br>
            <a:r>
              <a:rPr lang="ru-RU" sz="300" dirty="0">
                <a:latin typeface="Franklin Gothic Book" pitchFamily="34" charset="0"/>
              </a:rPr>
              <a:t/>
            </a:r>
            <a:br>
              <a:rPr lang="ru-RU" sz="300" dirty="0">
                <a:latin typeface="Franklin Gothic Book" pitchFamily="34" charset="0"/>
              </a:rPr>
            </a:br>
            <a:r>
              <a:rPr lang="ru-RU" sz="4000" dirty="0"/>
              <a:t>XXII Олимпийские </a:t>
            </a:r>
            <a:br>
              <a:rPr lang="ru-RU" sz="4000" dirty="0"/>
            </a:br>
            <a:r>
              <a:rPr lang="ru-RU" sz="4000" dirty="0"/>
              <a:t>зимние игры</a:t>
            </a:r>
            <a:r>
              <a:rPr lang="ru-RU" sz="4000" dirty="0">
                <a:latin typeface="Franklin Gothic Book" pitchFamily="34" charset="0"/>
              </a:rPr>
              <a:t>                        </a:t>
            </a:r>
            <a:endParaRPr lang="ru-RU" sz="4200" dirty="0">
              <a:latin typeface="Franklin Gothic Book" pitchFamily="34" charset="0"/>
            </a:endParaRPr>
          </a:p>
        </p:txBody>
      </p:sp>
      <p:pic>
        <p:nvPicPr>
          <p:cNvPr id="12294" name="Picture 31"/>
          <p:cNvPicPr>
            <a:picLocks noChangeAspect="1" noChangeArrowheads="1"/>
          </p:cNvPicPr>
          <p:nvPr/>
        </p:nvPicPr>
        <p:blipFill>
          <a:blip r:embed="rId4" cstate="print"/>
          <a:srcRect l="9450" t="14175" r="9450" b="14175"/>
          <a:stretch>
            <a:fillRect/>
          </a:stretch>
        </p:blipFill>
        <p:spPr bwMode="auto">
          <a:xfrm>
            <a:off x="6948488" y="5373688"/>
            <a:ext cx="1944687" cy="1144587"/>
          </a:xfrm>
          <a:prstGeom prst="rect">
            <a:avLst/>
          </a:prstGeom>
          <a:noFill/>
          <a:ln w="66675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2295" name="Rectangle 13"/>
          <p:cNvSpPr>
            <a:spLocks noChangeArrowheads="1"/>
          </p:cNvSpPr>
          <p:nvPr/>
        </p:nvSpPr>
        <p:spPr bwMode="auto">
          <a:xfrm>
            <a:off x="3851920" y="1484784"/>
            <a:ext cx="21002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</a:rPr>
              <a:t>7-23.02.2014</a:t>
            </a:r>
          </a:p>
        </p:txBody>
      </p:sp>
      <p:sp>
        <p:nvSpPr>
          <p:cNvPr id="12296" name="Rectangle 26"/>
          <p:cNvSpPr>
            <a:spLocks noChangeArrowheads="1"/>
          </p:cNvSpPr>
          <p:nvPr/>
        </p:nvSpPr>
        <p:spPr bwMode="auto">
          <a:xfrm>
            <a:off x="251520" y="2852936"/>
            <a:ext cx="6049367" cy="1200329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XI </a:t>
            </a:r>
            <a:r>
              <a:rPr lang="ru-RU" sz="3600" dirty="0" err="1"/>
              <a:t>Паралимпийские</a:t>
            </a:r>
            <a:endParaRPr lang="ru-RU" sz="3600" dirty="0"/>
          </a:p>
          <a:p>
            <a:pPr algn="ctr"/>
            <a:r>
              <a:rPr lang="ru-RU" sz="3600" dirty="0"/>
              <a:t> зимние игры</a:t>
            </a:r>
            <a:r>
              <a:rPr lang="ru-RU" sz="3600" dirty="0">
                <a:latin typeface="Arial" charset="0"/>
              </a:rPr>
              <a:t> </a:t>
            </a:r>
          </a:p>
        </p:txBody>
      </p:sp>
      <p:sp>
        <p:nvSpPr>
          <p:cNvPr id="12297" name="Rectangle 15"/>
          <p:cNvSpPr>
            <a:spLocks noChangeArrowheads="1"/>
          </p:cNvSpPr>
          <p:nvPr/>
        </p:nvSpPr>
        <p:spPr bwMode="auto">
          <a:xfrm>
            <a:off x="2555776" y="5589240"/>
            <a:ext cx="21002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</a:rPr>
              <a:t>7-16.03.2014</a:t>
            </a:r>
          </a:p>
        </p:txBody>
      </p:sp>
      <p:pic>
        <p:nvPicPr>
          <p:cNvPr id="12298" name="Picture 33" descr="p_olimp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4400"/>
            <a:ext cx="257955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34"/>
          <p:cNvSpPr>
            <a:spLocks noChangeArrowheads="1"/>
          </p:cNvSpPr>
          <p:nvPr/>
        </p:nvSpPr>
        <p:spPr bwMode="auto">
          <a:xfrm>
            <a:off x="2555776" y="2276872"/>
            <a:ext cx="3980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Жаркие. Зимние. Твои</a:t>
            </a: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467544" y="3933056"/>
            <a:ext cx="44085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Преодолевая.</a:t>
            </a:r>
            <a:r>
              <a:rPr lang="ru-RU" dirty="0">
                <a:solidFill>
                  <a:srgbClr val="002060"/>
                </a:solidFill>
              </a:rPr>
              <a:t> 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                   Побеждая.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                     Вдохновляя</a:t>
            </a:r>
            <a:r>
              <a:rPr lang="ru-RU" sz="3200" dirty="0">
                <a:solidFill>
                  <a:srgbClr val="002060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8675687" cy="1341437"/>
          </a:xfr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Победители эстафеты в биатлоне (4 </a:t>
            </a:r>
            <a:r>
              <a:rPr lang="ru-RU" sz="2800" b="1" dirty="0" err="1" smtClean="0">
                <a:solidFill>
                  <a:srgbClr val="FF0000"/>
                </a:solidFill>
                <a:latin typeface="Georgia" pitchFamily="18" charset="0"/>
              </a:rPr>
              <a:t>х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 7,5км) </a:t>
            </a:r>
            <a:b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  Алексей Волков, Евгений </a:t>
            </a:r>
            <a:r>
              <a:rPr lang="ru-RU" sz="2800" b="1" dirty="0" err="1" smtClean="0">
                <a:solidFill>
                  <a:srgbClr val="FF0000"/>
                </a:solidFill>
                <a:latin typeface="Georgia" pitchFamily="18" charset="0"/>
              </a:rPr>
              <a:t>Устюгов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b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Дмитрий </a:t>
            </a:r>
            <a:r>
              <a:rPr lang="ru-RU" sz="2800" b="1" dirty="0" err="1" smtClean="0">
                <a:solidFill>
                  <a:srgbClr val="FF0000"/>
                </a:solidFill>
                <a:latin typeface="Georgia" pitchFamily="18" charset="0"/>
              </a:rPr>
              <a:t>Малышко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, Антон Шипулин</a:t>
            </a:r>
            <a:endParaRPr lang="ru-RU" sz="2400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75782" name="Picture 6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773238"/>
            <a:ext cx="5472113" cy="41862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5786" name="Picture 10" descr="rue8f38f76825"/>
          <p:cNvPicPr>
            <a:picLocks noChangeAspect="1" noChangeArrowheads="1"/>
          </p:cNvPicPr>
          <p:nvPr/>
        </p:nvPicPr>
        <p:blipFill>
          <a:blip r:embed="rId5" cstate="print"/>
          <a:srcRect l="12392" r="18588"/>
          <a:stretch>
            <a:fillRect/>
          </a:stretch>
        </p:blipFill>
        <p:spPr bwMode="auto">
          <a:xfrm>
            <a:off x="7164288" y="4293096"/>
            <a:ext cx="1765300" cy="19177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5788" name="Picture 12" descr="668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1773238"/>
            <a:ext cx="1925638" cy="230505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5784" name="Picture 8" descr="21240"/>
          <p:cNvPicPr>
            <a:picLocks noChangeAspect="1" noChangeArrowheads="1"/>
          </p:cNvPicPr>
          <p:nvPr/>
        </p:nvPicPr>
        <p:blipFill>
          <a:blip r:embed="rId7" cstate="print"/>
          <a:srcRect l="23082" r="7289"/>
          <a:stretch>
            <a:fillRect/>
          </a:stretch>
        </p:blipFill>
        <p:spPr bwMode="auto">
          <a:xfrm>
            <a:off x="5292725" y="2997200"/>
            <a:ext cx="2016125" cy="18938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5790" name="Picture 14" descr="Фото: РИА Новости"/>
          <p:cNvPicPr>
            <a:picLocks noChangeAspect="1" noChangeArrowheads="1"/>
          </p:cNvPicPr>
          <p:nvPr/>
        </p:nvPicPr>
        <p:blipFill>
          <a:blip r:embed="rId8" cstate="print"/>
          <a:srcRect l="17772" t="15044" r="39099" b="12222"/>
          <a:stretch>
            <a:fillRect/>
          </a:stretch>
        </p:blipFill>
        <p:spPr bwMode="auto">
          <a:xfrm>
            <a:off x="4932363" y="4797425"/>
            <a:ext cx="1803400" cy="19161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7680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7680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611188" y="260350"/>
            <a:ext cx="7848600" cy="11049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200" dirty="0">
                <a:latin typeface="Arial" charset="0"/>
              </a:rPr>
              <a:t>Российские лыжники заняли весь пьедестал  в </a:t>
            </a:r>
            <a:r>
              <a:rPr lang="ru-RU" sz="3200" dirty="0" err="1">
                <a:latin typeface="Arial" charset="0"/>
              </a:rPr>
              <a:t>масс-старте</a:t>
            </a:r>
            <a:r>
              <a:rPr lang="ru-RU" sz="3200" dirty="0">
                <a:latin typeface="Arial" charset="0"/>
              </a:rPr>
              <a:t> на 50 км</a:t>
            </a: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755576" y="5805264"/>
            <a:ext cx="7848799" cy="683264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/>
              <a:t>Победителем стал Александр </a:t>
            </a:r>
            <a:r>
              <a:rPr lang="ru-RU" sz="2000" dirty="0" err="1"/>
              <a:t>Легков</a:t>
            </a:r>
            <a:r>
              <a:rPr lang="ru-RU" dirty="0"/>
              <a:t>, </a:t>
            </a:r>
            <a:r>
              <a:rPr lang="ru-RU" sz="2000" dirty="0"/>
              <a:t>серебро завоевал</a:t>
            </a:r>
          </a:p>
          <a:p>
            <a:pPr algn="ctr">
              <a:lnSpc>
                <a:spcPct val="80000"/>
              </a:lnSpc>
            </a:pPr>
            <a:r>
              <a:rPr lang="ru-RU" sz="2000" dirty="0"/>
              <a:t> Максим </a:t>
            </a:r>
            <a:r>
              <a:rPr lang="ru-RU" sz="2000" dirty="0" err="1"/>
              <a:t>Вылегжанин</a:t>
            </a:r>
            <a:r>
              <a:rPr lang="ru-RU" sz="2000" dirty="0"/>
              <a:t>, бронзу – Илья Черноусов</a:t>
            </a:r>
            <a:r>
              <a:rPr lang="ru-RU" dirty="0"/>
              <a:t> </a:t>
            </a:r>
          </a:p>
        </p:txBody>
      </p:sp>
      <p:pic>
        <p:nvPicPr>
          <p:cNvPr id="76810" name="Picture 10" descr="4ed48d7c81f33b33d32bde3a37b024b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7995515" cy="396044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7782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77828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77831" name="Picture 7" descr="Бобслей, четверки, мужчины, Сочи 2014, команда Зубкова: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700213"/>
            <a:ext cx="2484438" cy="32400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7839" name="Picture 15" descr="26b013a95f99a0a1ee769bd8b73a29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628775"/>
            <a:ext cx="5256213" cy="32654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7837" name="Picture 13" descr="%D0%BD%D0%B5%D0%B3%D0%BE%D0%B4%D0%B0%D0%B9%D0%BB%D0%BE_%D0%B1%D0%BE%D0%B1%D1%81%D0%BB%D0%B5%D0%B9"/>
          <p:cNvPicPr>
            <a:picLocks noChangeAspect="1" noChangeArrowheads="1"/>
          </p:cNvPicPr>
          <p:nvPr/>
        </p:nvPicPr>
        <p:blipFill>
          <a:blip r:embed="rId5" cstate="print"/>
          <a:srcRect l="8667" r="6667"/>
          <a:stretch>
            <a:fillRect/>
          </a:stretch>
        </p:blipFill>
        <p:spPr bwMode="auto">
          <a:xfrm>
            <a:off x="2051050" y="3573463"/>
            <a:ext cx="1844675" cy="184785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7841" name="Picture 17" descr="sport_trunekov"/>
          <p:cNvPicPr>
            <a:picLocks noChangeAspect="1" noChangeArrowheads="1"/>
          </p:cNvPicPr>
          <p:nvPr/>
        </p:nvPicPr>
        <p:blipFill>
          <a:blip r:embed="rId6" cstate="print"/>
          <a:srcRect t="4384" b="9647"/>
          <a:stretch>
            <a:fillRect/>
          </a:stretch>
        </p:blipFill>
        <p:spPr bwMode="auto">
          <a:xfrm>
            <a:off x="3563938" y="4594225"/>
            <a:ext cx="1833562" cy="22637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7843" name="Picture 19" descr="03"/>
          <p:cNvPicPr>
            <a:picLocks noChangeAspect="1" noChangeArrowheads="1"/>
          </p:cNvPicPr>
          <p:nvPr/>
        </p:nvPicPr>
        <p:blipFill>
          <a:blip r:embed="rId7" cstate="print"/>
          <a:srcRect l="29214" r="14607"/>
          <a:stretch>
            <a:fillRect/>
          </a:stretch>
        </p:blipFill>
        <p:spPr bwMode="auto">
          <a:xfrm>
            <a:off x="5795963" y="4652963"/>
            <a:ext cx="2033587" cy="22050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323850" y="180628"/>
            <a:ext cx="8388350" cy="138499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dirty="0"/>
              <a:t>Экипаж бобслеистов: Александр Зубков, Алексей </a:t>
            </a:r>
            <a:r>
              <a:rPr lang="ru-RU" sz="2800" dirty="0" err="1"/>
              <a:t>Негодайло</a:t>
            </a:r>
            <a:r>
              <a:rPr lang="ru-RU" sz="2800" dirty="0"/>
              <a:t>, Дмитрий </a:t>
            </a:r>
            <a:r>
              <a:rPr lang="ru-RU" sz="2800" dirty="0" err="1"/>
              <a:t>Труненков</a:t>
            </a:r>
            <a:r>
              <a:rPr lang="ru-RU" sz="2800" dirty="0"/>
              <a:t>, Алексей Воевода - чемпионы Олимпиады</a:t>
            </a:r>
          </a:p>
        </p:txBody>
      </p:sp>
      <p:pic>
        <p:nvPicPr>
          <p:cNvPr id="77833" name="Picture 9" descr="966a082ba983d26a56065395ddb6b8994bb797b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4365625"/>
            <a:ext cx="1920875" cy="21097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08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090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179388" y="188913"/>
            <a:ext cx="8424862" cy="9842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dirty="0"/>
              <a:t>Первое серебро для России завоевала </a:t>
            </a:r>
          </a:p>
          <a:p>
            <a:pPr algn="ctr"/>
            <a:r>
              <a:rPr lang="ru-RU" sz="2800" dirty="0"/>
              <a:t>в спринте </a:t>
            </a:r>
            <a:r>
              <a:rPr lang="ru-RU" sz="2800" dirty="0" err="1"/>
              <a:t>биатлонистка</a:t>
            </a:r>
            <a:r>
              <a:rPr lang="ru-RU" sz="2800" dirty="0"/>
              <a:t> Ольга </a:t>
            </a:r>
            <a:r>
              <a:rPr lang="ru-RU" sz="2800" dirty="0" err="1"/>
              <a:t>Вилухина</a:t>
            </a:r>
            <a:r>
              <a:rPr lang="ru-RU" sz="2800" dirty="0"/>
              <a:t> </a:t>
            </a:r>
          </a:p>
        </p:txBody>
      </p:sp>
      <p:pic>
        <p:nvPicPr>
          <p:cNvPr id="80903" name="Picture 7" descr="1391963933_viluhina_ol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7705725" cy="434181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806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79512" y="260648"/>
            <a:ext cx="8785100" cy="1015663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latin typeface="Arial" charset="0"/>
              </a:rPr>
              <a:t> </a:t>
            </a:r>
            <a:r>
              <a:rPr lang="ru-RU" sz="3000" dirty="0"/>
              <a:t>Женская сборная России по биатлону стала серебряным призёром Олимпиады</a:t>
            </a:r>
          </a:p>
        </p:txBody>
      </p:sp>
      <p:pic>
        <p:nvPicPr>
          <p:cNvPr id="88071" name="Picture 7" descr="biatlon"/>
          <p:cNvPicPr>
            <a:picLocks noChangeAspect="1" noChangeArrowheads="1"/>
          </p:cNvPicPr>
          <p:nvPr/>
        </p:nvPicPr>
        <p:blipFill>
          <a:blip r:embed="rId4" cstate="print"/>
          <a:srcRect t="15186"/>
          <a:stretch>
            <a:fillRect/>
          </a:stretch>
        </p:blipFill>
        <p:spPr bwMode="auto">
          <a:xfrm>
            <a:off x="611560" y="1700808"/>
            <a:ext cx="7811591" cy="410389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1043608" y="5877272"/>
            <a:ext cx="6913562" cy="82232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/>
              <a:t>Екатерина Шумилова, Ольга Зайцева, </a:t>
            </a:r>
          </a:p>
          <a:p>
            <a:pPr algn="ctr"/>
            <a:r>
              <a:rPr lang="ru-RU" dirty="0"/>
              <a:t>Яна Романова, Ольга </a:t>
            </a:r>
            <a:r>
              <a:rPr lang="ru-RU" dirty="0" err="1"/>
              <a:t>Вилухина</a:t>
            </a:r>
            <a:endParaRPr lang="ru-RU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78852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611188" y="260350"/>
            <a:ext cx="8209284" cy="11049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200" dirty="0"/>
              <a:t>Ксения Столбова и Федор Климов  –</a:t>
            </a:r>
          </a:p>
          <a:p>
            <a:pPr algn="ctr"/>
            <a:r>
              <a:rPr lang="ru-RU" sz="3200" dirty="0"/>
              <a:t> серебряные призёры Игр</a:t>
            </a:r>
          </a:p>
        </p:txBody>
      </p:sp>
      <p:pic>
        <p:nvPicPr>
          <p:cNvPr id="78857" name="Picture 9" descr="hd_60f5fcd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00808"/>
            <a:ext cx="2976564" cy="439144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8863" name="Picture 15" descr="600fig3"/>
          <p:cNvPicPr>
            <a:picLocks noChangeAspect="1" noChangeArrowheads="1"/>
          </p:cNvPicPr>
          <p:nvPr/>
        </p:nvPicPr>
        <p:blipFill>
          <a:blip r:embed="rId4" cstate="print"/>
          <a:srcRect l="6929"/>
          <a:stretch>
            <a:fillRect/>
          </a:stretch>
        </p:blipFill>
        <p:spPr bwMode="auto">
          <a:xfrm>
            <a:off x="323528" y="1700808"/>
            <a:ext cx="5370306" cy="384625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7987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682299" y="498445"/>
            <a:ext cx="65" cy="40011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endParaRPr lang="ru-RU" sz="2600" dirty="0">
              <a:latin typeface="Arial" charset="0"/>
            </a:endParaRPr>
          </a:p>
        </p:txBody>
      </p:sp>
      <p:pic>
        <p:nvPicPr>
          <p:cNvPr id="79879" name="Picture 7" descr="5674_35381580078000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28775"/>
            <a:ext cx="8185150" cy="4597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536" y="199094"/>
            <a:ext cx="8604448" cy="830997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dirty="0" smtClean="0">
                <a:latin typeface="Arial" charset="0"/>
              </a:rPr>
              <a:t>Максим </a:t>
            </a:r>
            <a:r>
              <a:rPr lang="ru-RU" dirty="0" err="1" smtClean="0">
                <a:latin typeface="Arial" charset="0"/>
              </a:rPr>
              <a:t>Вылегжанин</a:t>
            </a:r>
            <a:r>
              <a:rPr lang="ru-RU" dirty="0" smtClean="0">
                <a:latin typeface="Arial" charset="0"/>
              </a:rPr>
              <a:t> и Никита Крюков – </a:t>
            </a:r>
          </a:p>
          <a:p>
            <a:pPr algn="ctr"/>
            <a:r>
              <a:rPr lang="ru-RU" dirty="0" smtClean="0">
                <a:latin typeface="Arial" charset="0"/>
              </a:rPr>
              <a:t>серебряные призёры в командном лыжном спринте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70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179512" y="147171"/>
            <a:ext cx="8964488" cy="52322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800" dirty="0"/>
              <a:t>Сноуборд-кросс и серебро Николая Олюнина</a:t>
            </a:r>
          </a:p>
        </p:txBody>
      </p:sp>
      <p:pic>
        <p:nvPicPr>
          <p:cNvPr id="87049" name="Picture 9" descr="bsactmuwuv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052513"/>
            <a:ext cx="4176713" cy="278606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7053" name="Picture 13" descr="b143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125538"/>
            <a:ext cx="3816350" cy="254952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7051" name="Picture 11" descr="57390_orig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3284538"/>
            <a:ext cx="4464050" cy="33099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192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192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611560" y="140926"/>
            <a:ext cx="8137525" cy="120032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600" dirty="0"/>
              <a:t>Саночник Альберт Демченко</a:t>
            </a:r>
          </a:p>
          <a:p>
            <a:pPr algn="ctr"/>
            <a:r>
              <a:rPr lang="ru-RU" sz="3600" dirty="0"/>
              <a:t> показал второй результат</a:t>
            </a:r>
            <a:r>
              <a:rPr lang="ru-RU" dirty="0"/>
              <a:t> </a:t>
            </a:r>
          </a:p>
        </p:txBody>
      </p:sp>
      <p:pic>
        <p:nvPicPr>
          <p:cNvPr id="81927" name="Picture 7" descr="demchenk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7699896" cy="431787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909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79512" y="260648"/>
            <a:ext cx="8748464" cy="1292662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600" dirty="0"/>
              <a:t>Серебряные медали у саночников в эстафете.</a:t>
            </a:r>
          </a:p>
          <a:p>
            <a:pPr algn="ctr"/>
            <a:r>
              <a:rPr lang="ru-RU" sz="2600" dirty="0"/>
              <a:t>Татьяна Иванова, Альберт Демченко и</a:t>
            </a:r>
          </a:p>
          <a:p>
            <a:pPr algn="ctr"/>
            <a:r>
              <a:rPr lang="ru-RU" sz="2600" dirty="0"/>
              <a:t> Александр Денисьев/Владислав Антонов  </a:t>
            </a:r>
          </a:p>
        </p:txBody>
      </p:sp>
      <p:pic>
        <p:nvPicPr>
          <p:cNvPr id="89095" name="Picture 7" descr="9947687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00808"/>
            <a:ext cx="7707263" cy="436785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2" descr="2"/>
          <p:cNvPicPr>
            <a:picLocks noChangeAspect="1" noChangeArrowheads="1"/>
          </p:cNvPicPr>
          <p:nvPr/>
        </p:nvPicPr>
        <p:blipFill>
          <a:blip r:embed="rId2" cstate="print"/>
          <a:srcRect l="5429" t="1889" r="5429" b="3307"/>
          <a:stretch>
            <a:fillRect/>
          </a:stretch>
        </p:blipFill>
        <p:spPr bwMode="auto">
          <a:xfrm>
            <a:off x="2843213" y="404813"/>
            <a:ext cx="1819275" cy="27813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338" name="Picture 5" descr="img1371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13100"/>
            <a:ext cx="4041775" cy="266417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395536" y="5851525"/>
            <a:ext cx="8352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0E8C"/>
                </a:solidFill>
              </a:rPr>
              <a:t>4 июля 2007 года в Гватемале состоялась </a:t>
            </a:r>
          </a:p>
          <a:p>
            <a:pPr algn="ctr"/>
            <a:r>
              <a:rPr lang="ru-RU" sz="2000" dirty="0">
                <a:solidFill>
                  <a:srgbClr val="0E0E8C"/>
                </a:solidFill>
              </a:rPr>
              <a:t>119-я сессия Международного </a:t>
            </a:r>
            <a:r>
              <a:rPr lang="ru-RU" sz="2000" dirty="0" smtClean="0">
                <a:solidFill>
                  <a:srgbClr val="0E0E8C"/>
                </a:solidFill>
              </a:rPr>
              <a:t>олимпийского </a:t>
            </a:r>
            <a:r>
              <a:rPr lang="ru-RU" sz="2000" dirty="0">
                <a:solidFill>
                  <a:srgbClr val="0E0E8C"/>
                </a:solidFill>
              </a:rPr>
              <a:t>к</a:t>
            </a:r>
            <a:r>
              <a:rPr lang="ru-RU" sz="2000" dirty="0" smtClean="0">
                <a:solidFill>
                  <a:srgbClr val="0E0E8C"/>
                </a:solidFill>
              </a:rPr>
              <a:t>омитета</a:t>
            </a:r>
            <a:r>
              <a:rPr lang="ru-RU" sz="2000" dirty="0">
                <a:solidFill>
                  <a:srgbClr val="0E0E8C"/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rgbClr val="0E0E8C"/>
                </a:solidFill>
              </a:rPr>
              <a:t>Победа города-курорта Сочи.</a:t>
            </a:r>
          </a:p>
        </p:txBody>
      </p:sp>
      <p:pic>
        <p:nvPicPr>
          <p:cNvPr id="14340" name="Picture 10" descr="Election_7_hd"/>
          <p:cNvPicPr>
            <a:picLocks noChangeAspect="1" noChangeArrowheads="1"/>
          </p:cNvPicPr>
          <p:nvPr/>
        </p:nvPicPr>
        <p:blipFill>
          <a:blip r:embed="rId4" cstate="print"/>
          <a:srcRect r="4330" b="8229"/>
          <a:stretch>
            <a:fillRect/>
          </a:stretch>
        </p:blipFill>
        <p:spPr bwMode="auto">
          <a:xfrm>
            <a:off x="4643438" y="404813"/>
            <a:ext cx="4110037" cy="27813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341" name="Picture 14" descr="8268-2"/>
          <p:cNvPicPr>
            <a:picLocks noChangeAspect="1" noChangeArrowheads="1"/>
          </p:cNvPicPr>
          <p:nvPr/>
        </p:nvPicPr>
        <p:blipFill>
          <a:blip r:embed="rId5" cstate="print"/>
          <a:srcRect l="4327" t="7042" r="4327"/>
          <a:stretch>
            <a:fillRect/>
          </a:stretch>
        </p:blipFill>
        <p:spPr bwMode="auto">
          <a:xfrm>
            <a:off x="468313" y="3213100"/>
            <a:ext cx="4175125" cy="26146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342" name="Picture 16" descr="sochi"/>
          <p:cNvPicPr>
            <a:picLocks noChangeAspect="1" noChangeArrowheads="1"/>
          </p:cNvPicPr>
          <p:nvPr/>
        </p:nvPicPr>
        <p:blipFill>
          <a:blip r:embed="rId6" cstate="print"/>
          <a:srcRect b="12149"/>
          <a:stretch>
            <a:fillRect/>
          </a:stretch>
        </p:blipFill>
        <p:spPr bwMode="auto">
          <a:xfrm>
            <a:off x="468313" y="404813"/>
            <a:ext cx="2416175" cy="27384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29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2948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23528" y="204341"/>
            <a:ext cx="8640960" cy="1077218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200" dirty="0"/>
              <a:t>Конькобежка Ольга </a:t>
            </a:r>
            <a:r>
              <a:rPr lang="ru-RU" sz="3200" dirty="0" err="1"/>
              <a:t>Фаткулина</a:t>
            </a:r>
            <a:r>
              <a:rPr lang="ru-RU" sz="3200" dirty="0"/>
              <a:t> завоевала серебро в спринте на 500 м</a:t>
            </a:r>
            <a:endParaRPr lang="ru-RU" sz="2000" dirty="0"/>
          </a:p>
        </p:txBody>
      </p:sp>
      <p:pic>
        <p:nvPicPr>
          <p:cNvPr id="82951" name="Picture 7" descr="GS67-25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512" y="1628800"/>
            <a:ext cx="3215456" cy="2304256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2953" name="Picture 9" descr="821a8f7c3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4152900"/>
            <a:ext cx="4391793" cy="2558501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2957" name="Picture 13" descr="c72fa81e4995943341757b76f23dc2a73f61b1b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556792"/>
            <a:ext cx="3465513" cy="44481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49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499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179512" y="213807"/>
            <a:ext cx="8712968" cy="954107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800" dirty="0"/>
              <a:t>Владимир Григорьев – серебряный призер </a:t>
            </a:r>
          </a:p>
          <a:p>
            <a:pPr algn="ctr"/>
            <a:r>
              <a:rPr lang="ru-RU" sz="2800" dirty="0"/>
              <a:t>на 1000 метров в шорт-треке </a:t>
            </a:r>
            <a:endParaRPr lang="ru-RU" sz="2000" dirty="0"/>
          </a:p>
        </p:txBody>
      </p:sp>
      <p:pic>
        <p:nvPicPr>
          <p:cNvPr id="85001" name="Picture 9" descr="469500891-960X720"/>
          <p:cNvPicPr>
            <a:picLocks noChangeAspect="1" noChangeArrowheads="1"/>
          </p:cNvPicPr>
          <p:nvPr/>
        </p:nvPicPr>
        <p:blipFill>
          <a:blip r:embed="rId4" cstate="print"/>
          <a:srcRect l="7480" r="6693" b="20998"/>
          <a:stretch>
            <a:fillRect/>
          </a:stretch>
        </p:blipFill>
        <p:spPr bwMode="auto">
          <a:xfrm>
            <a:off x="323528" y="1340768"/>
            <a:ext cx="5256213" cy="3629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5005" name="Picture 13" descr="grigor_0"/>
          <p:cNvPicPr>
            <a:picLocks noChangeAspect="1" noChangeArrowheads="1"/>
          </p:cNvPicPr>
          <p:nvPr/>
        </p:nvPicPr>
        <p:blipFill>
          <a:blip r:embed="rId5" cstate="print"/>
          <a:srcRect l="32004" r="22861" b="13150"/>
          <a:stretch>
            <a:fillRect/>
          </a:stretch>
        </p:blipFill>
        <p:spPr bwMode="auto">
          <a:xfrm>
            <a:off x="5795963" y="1412875"/>
            <a:ext cx="3109912" cy="37449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4999" name="Picture 7" descr="%D0%93%D1%80%D0%B8%D0%B3%D0%BE%D1%80"/>
          <p:cNvPicPr>
            <a:picLocks noChangeAspect="1" noChangeArrowheads="1"/>
          </p:cNvPicPr>
          <p:nvPr/>
        </p:nvPicPr>
        <p:blipFill>
          <a:blip r:embed="rId6" cstate="print"/>
          <a:srcRect l="6816" r="6197"/>
          <a:stretch>
            <a:fillRect/>
          </a:stretch>
        </p:blipFill>
        <p:spPr bwMode="auto">
          <a:xfrm>
            <a:off x="2987824" y="4293096"/>
            <a:ext cx="3146286" cy="234888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8601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8602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539750" y="260350"/>
            <a:ext cx="8281988" cy="12255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/>
              <a:t>Дмитрий </a:t>
            </a:r>
            <a:r>
              <a:rPr lang="ru-RU" dirty="0" err="1"/>
              <a:t>Япаров</a:t>
            </a:r>
            <a:r>
              <a:rPr lang="ru-RU" dirty="0"/>
              <a:t>, Александр Бессмертных, Александр </a:t>
            </a:r>
            <a:r>
              <a:rPr lang="ru-RU" dirty="0" err="1"/>
              <a:t>Легков</a:t>
            </a:r>
            <a:r>
              <a:rPr lang="ru-RU" dirty="0"/>
              <a:t>, Максим </a:t>
            </a:r>
            <a:r>
              <a:rPr lang="ru-RU" dirty="0" err="1"/>
              <a:t>Вылегжанин</a:t>
            </a:r>
            <a:r>
              <a:rPr lang="ru-RU" dirty="0"/>
              <a:t> – серебряные призеры в эстафете лыжных гонок</a:t>
            </a:r>
          </a:p>
        </p:txBody>
      </p:sp>
      <p:pic>
        <p:nvPicPr>
          <p:cNvPr id="86025" name="Picture 9" descr="rossijane-vzjali-serebro_13925525191343212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773238"/>
            <a:ext cx="6408737" cy="4806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46083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Rectangle 14"/>
          <p:cNvSpPr>
            <a:spLocks/>
          </p:cNvSpPr>
          <p:nvPr/>
        </p:nvSpPr>
        <p:spPr bwMode="auto">
          <a:xfrm>
            <a:off x="250825" y="188913"/>
            <a:ext cx="8642350" cy="850900"/>
          </a:xfrm>
          <a:prstGeom prst="rect">
            <a:avLst/>
          </a:prstGeom>
          <a:solidFill>
            <a:schemeClr val="tx1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2800">
                <a:latin typeface="Arial" charset="0"/>
              </a:rPr>
              <a:t>Бронзовая награда на дистанции 3000 метров </a:t>
            </a:r>
            <a:br>
              <a:rPr lang="ru-RU" sz="2800">
                <a:latin typeface="Arial" charset="0"/>
              </a:rPr>
            </a:br>
            <a:r>
              <a:rPr lang="ru-RU" sz="2800">
                <a:latin typeface="Arial" charset="0"/>
              </a:rPr>
              <a:t>у конькобежки Ольги Граф</a:t>
            </a:r>
          </a:p>
        </p:txBody>
      </p:sp>
      <p:pic>
        <p:nvPicPr>
          <p:cNvPr id="46098" name="Picture 18" descr="%D0%A0%D0%BE%D1%81%D1%81%D0%B8%D1%8F-%D0%BA%D0%BE%D0%BD%D1%8C%D0%BA%D0%B8-%D0%B1%D1%80%D0%BE%D0%BD%D0%B7%D0%B0"/>
          <p:cNvPicPr>
            <a:picLocks noChangeAspect="1" noChangeArrowheads="1"/>
          </p:cNvPicPr>
          <p:nvPr/>
        </p:nvPicPr>
        <p:blipFill>
          <a:blip r:embed="rId4" cstate="print"/>
          <a:srcRect l="10078" t="1260" r="13438" b="3149"/>
          <a:stretch>
            <a:fillRect/>
          </a:stretch>
        </p:blipFill>
        <p:spPr bwMode="auto">
          <a:xfrm>
            <a:off x="467544" y="2636912"/>
            <a:ext cx="4752528" cy="396018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372070" y="1190670"/>
            <a:ext cx="4727577" cy="132343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2000" dirty="0"/>
              <a:t>Конькобежки Ольга Граф,</a:t>
            </a:r>
          </a:p>
          <a:p>
            <a:pPr algn="ctr"/>
            <a:r>
              <a:rPr lang="ru-RU" sz="2000" dirty="0"/>
              <a:t> Екатерина </a:t>
            </a:r>
            <a:r>
              <a:rPr lang="ru-RU" sz="2000" dirty="0" err="1"/>
              <a:t>Лобышева</a:t>
            </a:r>
            <a:r>
              <a:rPr lang="ru-RU" sz="2000" dirty="0"/>
              <a:t>, </a:t>
            </a:r>
          </a:p>
          <a:p>
            <a:pPr algn="ctr"/>
            <a:r>
              <a:rPr lang="ru-RU" sz="2000" dirty="0"/>
              <a:t>Юлия Скокова завоевали бронзу</a:t>
            </a:r>
          </a:p>
          <a:p>
            <a:pPr algn="ctr"/>
            <a:r>
              <a:rPr lang="ru-RU" sz="2000" dirty="0"/>
              <a:t> в командной гонке на 5000 м</a:t>
            </a:r>
            <a:r>
              <a:rPr lang="ru-RU" sz="1800" dirty="0"/>
              <a:t> </a:t>
            </a:r>
          </a:p>
        </p:txBody>
      </p:sp>
      <p:pic>
        <p:nvPicPr>
          <p:cNvPr id="46103" name="Picture 23" descr="%D0%B3%D1%80%D0%B0%D1%84_%D0%BA%D0%BE%D0%BD%D1%8C%D0%BA%D0%BE%D0%B1%D0%B5%D0%B6%D0%BD"/>
          <p:cNvPicPr>
            <a:picLocks noChangeAspect="1" noChangeArrowheads="1"/>
          </p:cNvPicPr>
          <p:nvPr/>
        </p:nvPicPr>
        <p:blipFill>
          <a:blip r:embed="rId5" cstate="print"/>
          <a:srcRect l="7333" r="16000"/>
          <a:stretch>
            <a:fillRect/>
          </a:stretch>
        </p:blipFill>
        <p:spPr bwMode="auto">
          <a:xfrm>
            <a:off x="5508104" y="1268760"/>
            <a:ext cx="3386058" cy="37437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6104" name="Rectangle 24"/>
          <p:cNvSpPr>
            <a:spLocks/>
          </p:cNvSpPr>
          <p:nvPr/>
        </p:nvSpPr>
        <p:spPr bwMode="auto">
          <a:xfrm>
            <a:off x="179512" y="188913"/>
            <a:ext cx="8964488" cy="8509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2800" dirty="0"/>
              <a:t>Бронзовая награда на дистанции 3000 </a:t>
            </a:r>
            <a:r>
              <a:rPr lang="ru-RU" sz="2800" dirty="0" smtClean="0"/>
              <a:t>м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у конькобежки Ольги Граф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4710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4710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899592" y="5661248"/>
            <a:ext cx="3668712" cy="82232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dirty="0" err="1"/>
              <a:t>Фристайлист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Александр </a:t>
            </a:r>
            <a:r>
              <a:rPr lang="ru-RU" dirty="0" err="1"/>
              <a:t>Смышляев</a:t>
            </a:r>
            <a:r>
              <a:rPr lang="ru-RU" dirty="0"/>
              <a:t> </a:t>
            </a:r>
          </a:p>
        </p:txBody>
      </p:sp>
      <p:sp>
        <p:nvSpPr>
          <p:cNvPr id="47117" name="Rectangle 13"/>
          <p:cNvSpPr>
            <a:spLocks/>
          </p:cNvSpPr>
          <p:nvPr/>
        </p:nvSpPr>
        <p:spPr bwMode="auto">
          <a:xfrm>
            <a:off x="323528" y="260648"/>
            <a:ext cx="8568952" cy="576262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3600" dirty="0"/>
              <a:t>Бронзовые призёры Олимпиады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5076056" y="5661248"/>
            <a:ext cx="3096344" cy="830997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dirty="0" err="1"/>
              <a:t>Сноубордистка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Алена </a:t>
            </a:r>
            <a:r>
              <a:rPr lang="ru-RU" dirty="0" err="1"/>
              <a:t>Заварзина</a:t>
            </a:r>
            <a:r>
              <a:rPr lang="ru-RU" dirty="0"/>
              <a:t> </a:t>
            </a:r>
          </a:p>
        </p:txBody>
      </p:sp>
      <p:pic>
        <p:nvPicPr>
          <p:cNvPr id="47120" name="Picture 16" descr="RIAN_023653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430" y="1196753"/>
            <a:ext cx="2786657" cy="41764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22" name="Picture 18" descr="snowboard-zavarzina_b(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96752"/>
            <a:ext cx="2838326" cy="425748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48131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Rectangle 11"/>
          <p:cNvSpPr>
            <a:spLocks/>
          </p:cNvSpPr>
          <p:nvPr/>
        </p:nvSpPr>
        <p:spPr bwMode="auto">
          <a:xfrm>
            <a:off x="1547813" y="188641"/>
            <a:ext cx="5616575" cy="576063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3600" dirty="0" smtClean="0">
                <a:latin typeface="Arial" charset="0"/>
              </a:rPr>
              <a:t>Бронзовые  </a:t>
            </a:r>
            <a:r>
              <a:rPr lang="ru-RU" sz="3600" dirty="0">
                <a:latin typeface="Arial" charset="0"/>
              </a:rPr>
              <a:t>медалисты</a:t>
            </a:r>
          </a:p>
        </p:txBody>
      </p:sp>
      <p:sp>
        <p:nvSpPr>
          <p:cNvPr id="48140" name="Rectangle 12"/>
          <p:cNvSpPr>
            <a:spLocks/>
          </p:cNvSpPr>
          <p:nvPr/>
        </p:nvSpPr>
        <p:spPr bwMode="auto">
          <a:xfrm>
            <a:off x="5004048" y="4941168"/>
            <a:ext cx="3960813" cy="8636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2800" dirty="0">
                <a:latin typeface="Arial" charset="0"/>
              </a:rPr>
              <a:t>Биатлонист</a:t>
            </a:r>
            <a:br>
              <a:rPr lang="ru-RU" sz="2800" dirty="0">
                <a:latin typeface="Arial" charset="0"/>
              </a:rPr>
            </a:br>
            <a:r>
              <a:rPr lang="ru-RU" sz="2800" dirty="0">
                <a:latin typeface="Arial" charset="0"/>
              </a:rPr>
              <a:t> Евгений </a:t>
            </a:r>
            <a:r>
              <a:rPr lang="ru-RU" sz="2800" dirty="0" err="1">
                <a:latin typeface="Arial" charset="0"/>
              </a:rPr>
              <a:t>Гараничев</a:t>
            </a:r>
            <a:r>
              <a:rPr lang="ru-RU" sz="2800" dirty="0">
                <a:latin typeface="Arial" charset="0"/>
              </a:rPr>
              <a:t/>
            </a:r>
            <a:br>
              <a:rPr lang="ru-RU" sz="2800" dirty="0">
                <a:latin typeface="Arial" charset="0"/>
              </a:rPr>
            </a:br>
            <a:endParaRPr lang="ru-RU" dirty="0">
              <a:latin typeface="Arial" charset="0"/>
            </a:endParaRPr>
          </a:p>
        </p:txBody>
      </p:sp>
      <p:sp>
        <p:nvSpPr>
          <p:cNvPr id="48141" name="Rectangle 13"/>
          <p:cNvSpPr>
            <a:spLocks/>
          </p:cNvSpPr>
          <p:nvPr/>
        </p:nvSpPr>
        <p:spPr bwMode="auto">
          <a:xfrm>
            <a:off x="827584" y="4941168"/>
            <a:ext cx="3600450" cy="9080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ru-RU" sz="2800" dirty="0" err="1">
                <a:latin typeface="Arial" charset="0"/>
              </a:rPr>
              <a:t>Скелетонистка</a:t>
            </a:r>
            <a:r>
              <a:rPr lang="ru-RU" sz="2800" dirty="0">
                <a:latin typeface="Arial" charset="0"/>
              </a:rPr>
              <a:t/>
            </a:r>
            <a:br>
              <a:rPr lang="ru-RU" sz="2800" dirty="0">
                <a:latin typeface="Arial" charset="0"/>
              </a:rPr>
            </a:br>
            <a:r>
              <a:rPr lang="ru-RU" sz="2800" dirty="0">
                <a:latin typeface="Arial" charset="0"/>
              </a:rPr>
              <a:t> Елена Никитина</a:t>
            </a:r>
          </a:p>
        </p:txBody>
      </p:sp>
      <p:pic>
        <p:nvPicPr>
          <p:cNvPr id="48143" name="Picture 15" descr="89cd2379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537075" cy="33893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45" name="Picture 17" descr="zadacha-maksimum_1328370986690614407400_6836"/>
          <p:cNvPicPr>
            <a:picLocks noChangeAspect="1" noChangeArrowheads="1"/>
          </p:cNvPicPr>
          <p:nvPr/>
        </p:nvPicPr>
        <p:blipFill>
          <a:blip r:embed="rId5" cstate="print"/>
          <a:srcRect l="5669" r="5669"/>
          <a:stretch>
            <a:fillRect/>
          </a:stretch>
        </p:blipFill>
        <p:spPr bwMode="auto">
          <a:xfrm>
            <a:off x="4932040" y="1268760"/>
            <a:ext cx="4016375" cy="33988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49155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Rectangle 12"/>
          <p:cNvSpPr>
            <a:spLocks noChangeArrowheads="1"/>
          </p:cNvSpPr>
          <p:nvPr/>
        </p:nvSpPr>
        <p:spPr bwMode="auto">
          <a:xfrm>
            <a:off x="4343400" y="3260725"/>
            <a:ext cx="45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/>
              <a:t>15 </a:t>
            </a:r>
          </a:p>
        </p:txBody>
      </p:sp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4356100" y="3284538"/>
            <a:ext cx="45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/>
              <a:t>15 </a:t>
            </a: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179388" y="260350"/>
            <a:ext cx="8748712" cy="11049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200" dirty="0">
                <a:latin typeface="Arial" charset="0"/>
              </a:rPr>
              <a:t>Бронза в танцах на льду у</a:t>
            </a:r>
          </a:p>
          <a:p>
            <a:pPr algn="ctr"/>
            <a:r>
              <a:rPr lang="ru-RU" sz="3200" dirty="0">
                <a:latin typeface="Arial" charset="0"/>
              </a:rPr>
              <a:t>Елены Ильиных и Никиты </a:t>
            </a:r>
            <a:r>
              <a:rPr lang="ru-RU" sz="3200" dirty="0" err="1">
                <a:latin typeface="Arial" charset="0"/>
              </a:rPr>
              <a:t>Кацалапова</a:t>
            </a:r>
            <a:r>
              <a:rPr lang="ru-RU" sz="2800" dirty="0"/>
              <a:t> </a:t>
            </a:r>
          </a:p>
        </p:txBody>
      </p:sp>
      <p:pic>
        <p:nvPicPr>
          <p:cNvPr id="49168" name="Picture 16" descr="140217223945"/>
          <p:cNvPicPr>
            <a:picLocks noChangeAspect="1" noChangeArrowheads="1"/>
          </p:cNvPicPr>
          <p:nvPr/>
        </p:nvPicPr>
        <p:blipFill>
          <a:blip r:embed="rId3" cstate="print"/>
          <a:srcRect r="3149"/>
          <a:stretch>
            <a:fillRect/>
          </a:stretch>
        </p:blipFill>
        <p:spPr bwMode="auto">
          <a:xfrm>
            <a:off x="755576" y="4293096"/>
            <a:ext cx="3142988" cy="23468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169" name="Picture 17" descr="995413560"/>
          <p:cNvPicPr>
            <a:picLocks noChangeAspect="1" noChangeArrowheads="1"/>
          </p:cNvPicPr>
          <p:nvPr/>
        </p:nvPicPr>
        <p:blipFill>
          <a:blip r:embed="rId4" cstate="print"/>
          <a:srcRect l="11526" t="1482" r="6812" b="52617"/>
          <a:stretch>
            <a:fillRect/>
          </a:stretch>
        </p:blipFill>
        <p:spPr bwMode="auto">
          <a:xfrm>
            <a:off x="755650" y="1557338"/>
            <a:ext cx="3095625" cy="24558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170" name="Picture 18" descr="1_447a054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556792"/>
            <a:ext cx="3301161" cy="4824536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Управляющая кнопка: возврат 10">
            <a:hlinkClick r:id="rId6" action="ppaction://hlinksldjump" highlightClick="1"/>
          </p:cNvPr>
          <p:cNvSpPr/>
          <p:nvPr/>
        </p:nvSpPr>
        <p:spPr>
          <a:xfrm>
            <a:off x="8351912" y="6021288"/>
            <a:ext cx="792088" cy="476672"/>
          </a:xfrm>
          <a:prstGeom prst="actionButtonReturn">
            <a:avLst/>
          </a:prstGeom>
          <a:gradFill>
            <a:gsLst>
              <a:gs pos="0">
                <a:srgbClr val="FDFE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4048" y="6519446"/>
            <a:ext cx="4139952" cy="338554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 Олимпийским чемпионам России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141288"/>
            <a:ext cx="912495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1043608" y="0"/>
            <a:ext cx="7632848" cy="5847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800" dirty="0"/>
              <a:t>«</a:t>
            </a:r>
            <a:r>
              <a:rPr lang="ru-RU" sz="3200" dirty="0"/>
              <a:t>Оранжевый» бум конькобежцев</a:t>
            </a:r>
            <a:r>
              <a:rPr lang="ru-RU" sz="2800" dirty="0"/>
              <a:t> </a:t>
            </a:r>
          </a:p>
        </p:txBody>
      </p:sp>
      <p:pic>
        <p:nvPicPr>
          <p:cNvPr id="90124" name="Picture 12" descr="sochi2014_skate_b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692696"/>
            <a:ext cx="3311525" cy="2198688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90128" name="Picture 16" descr="1392575856_469714743-693x520"/>
          <p:cNvPicPr>
            <a:picLocks noChangeAspect="1" noChangeArrowheads="1"/>
          </p:cNvPicPr>
          <p:nvPr/>
        </p:nvPicPr>
        <p:blipFill>
          <a:blip r:embed="rId4" cstate="print"/>
          <a:srcRect b="13458"/>
          <a:stretch>
            <a:fillRect/>
          </a:stretch>
        </p:blipFill>
        <p:spPr bwMode="auto">
          <a:xfrm>
            <a:off x="323528" y="3429000"/>
            <a:ext cx="3241675" cy="21034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0130" name="Picture 18" descr="vk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908720"/>
            <a:ext cx="1957387" cy="29337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491880" y="3356992"/>
            <a:ext cx="2016125" cy="4953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 err="1"/>
              <a:t>Ирен</a:t>
            </a:r>
            <a:r>
              <a:rPr lang="ru-RU" dirty="0"/>
              <a:t> </a:t>
            </a:r>
            <a:r>
              <a:rPr lang="ru-RU" dirty="0" err="1"/>
              <a:t>Вюст</a:t>
            </a:r>
            <a:r>
              <a:rPr lang="ru-RU" dirty="0"/>
              <a:t>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652120" y="2636912"/>
            <a:ext cx="3312368" cy="120032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800" dirty="0" smtClean="0"/>
              <a:t>Победители 5000 м: </a:t>
            </a:r>
            <a:r>
              <a:rPr lang="ru-RU" sz="1800" dirty="0" err="1" smtClean="0"/>
              <a:t>Свен</a:t>
            </a:r>
            <a:r>
              <a:rPr lang="ru-RU" sz="1800" dirty="0" smtClean="0"/>
              <a:t> </a:t>
            </a:r>
            <a:r>
              <a:rPr lang="ru-RU" sz="1800" dirty="0" err="1" smtClean="0"/>
              <a:t>Крамер</a:t>
            </a:r>
            <a:r>
              <a:rPr lang="ru-RU" sz="1800" dirty="0" smtClean="0"/>
              <a:t>, </a:t>
            </a:r>
          </a:p>
          <a:p>
            <a:pPr algn="ctr"/>
            <a:r>
              <a:rPr lang="ru-RU" sz="1800" dirty="0" smtClean="0"/>
              <a:t>Ян </a:t>
            </a:r>
            <a:r>
              <a:rPr lang="ru-RU" sz="1800" dirty="0" err="1" smtClean="0"/>
              <a:t>Блокхайзен</a:t>
            </a:r>
            <a:r>
              <a:rPr lang="ru-RU" sz="1800" dirty="0" smtClean="0"/>
              <a:t>,</a:t>
            </a:r>
          </a:p>
          <a:p>
            <a:pPr algn="ctr"/>
            <a:r>
              <a:rPr lang="ru-RU" sz="1800" dirty="0" smtClean="0"/>
              <a:t> </a:t>
            </a:r>
            <a:r>
              <a:rPr lang="ru-RU" sz="1800" dirty="0" err="1" smtClean="0"/>
              <a:t>Йоррит</a:t>
            </a:r>
            <a:r>
              <a:rPr lang="ru-RU" sz="1800" dirty="0" smtClean="0"/>
              <a:t> </a:t>
            </a:r>
            <a:r>
              <a:rPr lang="ru-RU" sz="1800" dirty="0" err="1" smtClean="0"/>
              <a:t>Бергсма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9512" y="5661248"/>
            <a:ext cx="3528392" cy="92333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800" dirty="0" smtClean="0"/>
              <a:t>Победители 1500 м: </a:t>
            </a:r>
          </a:p>
          <a:p>
            <a:pPr algn="ctr"/>
            <a:r>
              <a:rPr lang="ru-RU" sz="1800" dirty="0" err="1" smtClean="0"/>
              <a:t>Йорин</a:t>
            </a:r>
            <a:r>
              <a:rPr lang="ru-RU" sz="1800" dirty="0" smtClean="0"/>
              <a:t> тер Морс, </a:t>
            </a:r>
            <a:r>
              <a:rPr lang="ru-RU" sz="1800" dirty="0" err="1" smtClean="0"/>
              <a:t>Ирен</a:t>
            </a:r>
            <a:r>
              <a:rPr lang="ru-RU" sz="1800" dirty="0" smtClean="0"/>
              <a:t> </a:t>
            </a:r>
            <a:r>
              <a:rPr lang="ru-RU" sz="1800" dirty="0" err="1" smtClean="0"/>
              <a:t>Вюст</a:t>
            </a:r>
            <a:r>
              <a:rPr lang="ru-RU" sz="1800" dirty="0" smtClean="0"/>
              <a:t>, Шарлотта </a:t>
            </a:r>
            <a:r>
              <a:rPr lang="ru-RU" sz="1800" dirty="0" err="1" smtClean="0"/>
              <a:t>ван</a:t>
            </a:r>
            <a:r>
              <a:rPr lang="ru-RU" sz="1800" dirty="0" smtClean="0"/>
              <a:t> Бек</a:t>
            </a:r>
            <a:endParaRPr lang="ru-RU" sz="1800" dirty="0"/>
          </a:p>
        </p:txBody>
      </p:sp>
      <p:pic>
        <p:nvPicPr>
          <p:cNvPr id="7169" name="Picture 1" descr="pic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933056"/>
            <a:ext cx="3811588" cy="214471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83969" y="5796169"/>
            <a:ext cx="4392488" cy="92333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800" dirty="0" smtClean="0"/>
              <a:t>Ян </a:t>
            </a:r>
            <a:r>
              <a:rPr lang="ru-RU" sz="1800" dirty="0" err="1" smtClean="0"/>
              <a:t>Блокхейзен</a:t>
            </a:r>
            <a:r>
              <a:rPr lang="ru-RU" sz="1800" dirty="0" smtClean="0"/>
              <a:t>, </a:t>
            </a:r>
            <a:r>
              <a:rPr lang="ru-RU" sz="1800" dirty="0" err="1" smtClean="0"/>
              <a:t>Свен</a:t>
            </a:r>
            <a:r>
              <a:rPr lang="ru-RU" sz="1800" dirty="0" smtClean="0"/>
              <a:t> </a:t>
            </a:r>
            <a:r>
              <a:rPr lang="ru-RU" sz="1800" dirty="0" err="1" smtClean="0"/>
              <a:t>Крамер</a:t>
            </a:r>
            <a:r>
              <a:rPr lang="ru-RU" sz="1800" dirty="0" smtClean="0"/>
              <a:t> </a:t>
            </a:r>
          </a:p>
          <a:p>
            <a:pPr algn="ctr"/>
            <a:r>
              <a:rPr lang="ru-RU" sz="1800" dirty="0" smtClean="0"/>
              <a:t>и Кун Вервей выиграли </a:t>
            </a:r>
          </a:p>
          <a:p>
            <a:pPr algn="ctr"/>
            <a:r>
              <a:rPr lang="ru-RU" sz="1800" dirty="0" smtClean="0"/>
              <a:t>командную гонку преследования</a:t>
            </a:r>
          </a:p>
        </p:txBody>
      </p:sp>
      <p:pic>
        <p:nvPicPr>
          <p:cNvPr id="7171" name="Picture 3" descr="39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692696"/>
            <a:ext cx="2880320" cy="176775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23528" y="2636912"/>
            <a:ext cx="3096344" cy="46166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dirty="0" smtClean="0"/>
              <a:t>Мишель </a:t>
            </a:r>
            <a:r>
              <a:rPr lang="ru-RU" dirty="0" err="1" smtClean="0"/>
              <a:t>Мюлдер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9552" y="1516913"/>
            <a:ext cx="7992888" cy="1552048"/>
          </a:xfrm>
        </p:spPr>
        <p:txBody>
          <a:bodyPr/>
          <a:lstStyle/>
          <a:p>
            <a:pPr algn="just">
              <a:buNone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	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7" name="Picture 20" descr="B27DCAD6BEBC00C9A944610CF934B332515156EAD46EE52F8F505B15E58C849E"/>
          <p:cNvPicPr>
            <a:picLocks noChangeAspect="1" noChangeArrowheads="1"/>
          </p:cNvPicPr>
          <p:nvPr/>
        </p:nvPicPr>
        <p:blipFill>
          <a:blip r:embed="rId3" cstate="print"/>
          <a:srcRect l="13185"/>
          <a:stretch>
            <a:fillRect/>
          </a:stretch>
        </p:blipFill>
        <p:spPr bwMode="auto">
          <a:xfrm>
            <a:off x="3851920" y="1700808"/>
            <a:ext cx="4982932" cy="324036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" name="Picture 22" descr="56d00c07967b4f22127c7fdc14_4e79056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3058439" cy="2304256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923928" y="476672"/>
            <a:ext cx="4896544" cy="5847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3200" dirty="0"/>
              <a:t>Великий </a:t>
            </a:r>
            <a:r>
              <a:rPr lang="ru-RU" sz="3200" dirty="0" err="1"/>
              <a:t>Бьорндален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5229200"/>
            <a:ext cx="8568951" cy="132343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err="1" smtClean="0"/>
              <a:t>Оле-Эйнар</a:t>
            </a:r>
            <a:r>
              <a:rPr lang="ru-RU" sz="2000" dirty="0" smtClean="0"/>
              <a:t> </a:t>
            </a:r>
            <a:r>
              <a:rPr lang="ru-RU" sz="2000" dirty="0" err="1" smtClean="0"/>
              <a:t>Бьорндален</a:t>
            </a:r>
            <a:r>
              <a:rPr lang="ru-RU" sz="2000" dirty="0" smtClean="0"/>
              <a:t> (Норвегия, биатлон) – самый титулованный зимний спортсмен. 8 золотых, 4 серебряных, 1 бронзовая медаль. В Сочи в возрасте 40 лет выиграл две награды высшего достоинства. </a:t>
            </a:r>
          </a:p>
        </p:txBody>
      </p:sp>
      <p:pic>
        <p:nvPicPr>
          <p:cNvPr id="59394" name="Picture 2" descr="Им бы лето взять и отменить. Самые титулованные спортсмены зимы - Олимпийские игры - Сочи "/>
          <p:cNvPicPr>
            <a:picLocks noChangeAspect="1" noChangeArrowheads="1"/>
          </p:cNvPicPr>
          <p:nvPr/>
        </p:nvPicPr>
        <p:blipFill>
          <a:blip r:embed="rId5" cstate="print"/>
          <a:srcRect l="7807" r="9771"/>
          <a:stretch>
            <a:fillRect/>
          </a:stretch>
        </p:blipFill>
        <p:spPr bwMode="auto">
          <a:xfrm>
            <a:off x="323528" y="2852936"/>
            <a:ext cx="3168352" cy="216024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67744" y="157862"/>
            <a:ext cx="4896544" cy="646331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600" dirty="0" smtClean="0"/>
              <a:t>Дарья </a:t>
            </a:r>
            <a:r>
              <a:rPr lang="ru-RU" sz="3600" dirty="0" err="1" smtClean="0"/>
              <a:t>Домрачева</a:t>
            </a:r>
            <a:endParaRPr lang="ru-RU" sz="3600" dirty="0"/>
          </a:p>
        </p:txBody>
      </p:sp>
      <p:pic>
        <p:nvPicPr>
          <p:cNvPr id="61442" name="Picture 2" descr="Дарья Домрачева. Масс-старт 12,5 км. Зачет Кубка IBU - 2012. Ханты-Мансийск (Россия). 18 марта 2012г. Фото AFP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4668838" cy="31940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1443" name="Picture 3" descr="Дарья Домрачева. Масс-старт 12,5 км. Зачет Кубка IBU - 2012. Ханты-Мансийск (Россия). 18 марта 2012г. Фото AFP."/>
          <p:cNvPicPr>
            <a:picLocks noChangeAspect="1" noChangeArrowheads="1"/>
          </p:cNvPicPr>
          <p:nvPr/>
        </p:nvPicPr>
        <p:blipFill>
          <a:blip r:embed="rId4" cstate="print"/>
          <a:srcRect l="12338" r="19800"/>
          <a:stretch>
            <a:fillRect/>
          </a:stretch>
        </p:blipFill>
        <p:spPr bwMode="auto">
          <a:xfrm>
            <a:off x="5580112" y="1268760"/>
            <a:ext cx="3168352" cy="319405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51520" y="4941168"/>
            <a:ext cx="8640960" cy="1631216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smtClean="0"/>
              <a:t>Трехкратная чемпионка Олимпийских игр-2014, белорусская спортсменка, одна из главных героинь Сочи. </a:t>
            </a:r>
            <a:r>
              <a:rPr lang="ru-RU" sz="2000" dirty="0" err="1" smtClean="0"/>
              <a:t>Домрачева</a:t>
            </a:r>
            <a:r>
              <a:rPr lang="ru-RU" sz="2000" dirty="0" smtClean="0"/>
              <a:t> буквально нокаутировала соперниц, взяв золото в трех гонках подряд: в гонке преследования, индивидуальной гонке и </a:t>
            </a:r>
            <a:r>
              <a:rPr lang="ru-RU" sz="2000" dirty="0" err="1" smtClean="0"/>
              <a:t>масс-старте</a:t>
            </a:r>
            <a:r>
              <a:rPr lang="ru-RU" sz="2000" dirty="0" smtClean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6"/>
          <p:cNvSpPr>
            <a:spLocks noChangeArrowheads="1"/>
          </p:cNvSpPr>
          <p:nvPr/>
        </p:nvSpPr>
        <p:spPr bwMode="auto">
          <a:xfrm>
            <a:off x="0" y="0"/>
            <a:ext cx="8820150" cy="156966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/>
              <a:t>Президент</a:t>
            </a:r>
            <a:endParaRPr lang="ru-RU" sz="3200" dirty="0"/>
          </a:p>
          <a:p>
            <a:pPr algn="ctr"/>
            <a:r>
              <a:rPr lang="ru-RU" sz="3200" dirty="0"/>
              <a:t> Международного олимпийского комитета 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4427984" y="1484784"/>
            <a:ext cx="40324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dirty="0">
                <a:latin typeface="Arial" charset="0"/>
              </a:rPr>
              <a:t>   </a:t>
            </a:r>
            <a:r>
              <a:rPr lang="ru-RU" sz="2000" dirty="0">
                <a:solidFill>
                  <a:srgbClr val="0E0E8C"/>
                </a:solidFill>
              </a:rPr>
              <a:t>Первый президент МОК,</a:t>
            </a:r>
          </a:p>
          <a:p>
            <a:pPr algn="ctr"/>
            <a:r>
              <a:rPr lang="ru-RU" sz="2000" dirty="0">
                <a:solidFill>
                  <a:srgbClr val="0E0E8C"/>
                </a:solidFill>
              </a:rPr>
              <a:t> ранее ставший </a:t>
            </a:r>
          </a:p>
          <a:p>
            <a:pPr algn="ctr"/>
            <a:r>
              <a:rPr lang="ru-RU" sz="2000" dirty="0">
                <a:solidFill>
                  <a:srgbClr val="0E0E8C"/>
                </a:solidFill>
              </a:rPr>
              <a:t>О</a:t>
            </a:r>
            <a:r>
              <a:rPr lang="ru-RU" sz="2000" dirty="0" smtClean="0">
                <a:solidFill>
                  <a:srgbClr val="0E0E8C"/>
                </a:solidFill>
              </a:rPr>
              <a:t>лимпийским </a:t>
            </a:r>
            <a:r>
              <a:rPr lang="ru-RU" sz="2000" dirty="0">
                <a:solidFill>
                  <a:srgbClr val="0E0E8C"/>
                </a:solidFill>
              </a:rPr>
              <a:t>чемпионом</a:t>
            </a:r>
          </a:p>
          <a:p>
            <a:pPr algn="ctr"/>
            <a:r>
              <a:rPr lang="ru-RU" sz="2000" dirty="0">
                <a:solidFill>
                  <a:srgbClr val="0E0E8C"/>
                </a:solidFill>
              </a:rPr>
              <a:t> (фехтование, 1976)</a:t>
            </a:r>
            <a:r>
              <a:rPr lang="ru-RU" sz="1800" dirty="0">
                <a:solidFill>
                  <a:srgbClr val="0E0E8C"/>
                </a:solidFill>
              </a:rPr>
              <a:t> </a:t>
            </a:r>
          </a:p>
        </p:txBody>
      </p:sp>
      <p:sp>
        <p:nvSpPr>
          <p:cNvPr id="17415" name="Text Box 16"/>
          <p:cNvSpPr txBox="1">
            <a:spLocks noChangeArrowheads="1"/>
          </p:cNvSpPr>
          <p:nvPr/>
        </p:nvSpPr>
        <p:spPr bwMode="auto">
          <a:xfrm>
            <a:off x="683568" y="4797152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solidFill>
                  <a:srgbClr val="0E0E8C"/>
                </a:solidFill>
              </a:rPr>
              <a:t>Томас Бах</a:t>
            </a:r>
          </a:p>
        </p:txBody>
      </p:sp>
      <p:sp>
        <p:nvSpPr>
          <p:cNvPr id="17416" name="Text Box 16"/>
          <p:cNvSpPr txBox="1">
            <a:spLocks noChangeArrowheads="1"/>
          </p:cNvSpPr>
          <p:nvPr/>
        </p:nvSpPr>
        <p:spPr bwMode="auto">
          <a:xfrm>
            <a:off x="899592" y="5229200"/>
            <a:ext cx="1728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solidFill>
                  <a:srgbClr val="0E0E8C"/>
                </a:solidFill>
              </a:rPr>
              <a:t>С 2013 года</a:t>
            </a:r>
          </a:p>
        </p:txBody>
      </p:sp>
      <p:pic>
        <p:nvPicPr>
          <p:cNvPr id="17420" name="Picture 20" descr="85890_13806189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24944"/>
            <a:ext cx="4366876" cy="24607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7421" name="Picture 9" descr="Томас Бах"/>
          <p:cNvPicPr>
            <a:picLocks noChangeAspect="1" noChangeArrowheads="1"/>
          </p:cNvPicPr>
          <p:nvPr/>
        </p:nvPicPr>
        <p:blipFill>
          <a:blip r:embed="rId3" cstate="print"/>
          <a:srcRect b="8914"/>
          <a:stretch>
            <a:fillRect/>
          </a:stretch>
        </p:blipFill>
        <p:spPr bwMode="auto">
          <a:xfrm>
            <a:off x="323528" y="1340768"/>
            <a:ext cx="2808312" cy="338948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9512" y="55892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sz="2000" dirty="0" smtClean="0">
                <a:solidFill>
                  <a:srgbClr val="002060"/>
                </a:solidFill>
              </a:rPr>
              <a:t>Олимпийские игры в Сочи позволили всем «увидеть  лицо новой  России». Россия сдержала все свои обещания. То, что требует десятилетий, здесь сделали за семь лет»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0420" name="Picture 4" descr="54198_1391856597"/>
          <p:cNvPicPr>
            <a:picLocks noChangeAspect="1" noChangeArrowheads="1"/>
          </p:cNvPicPr>
          <p:nvPr/>
        </p:nvPicPr>
        <p:blipFill>
          <a:blip r:embed="rId3" cstate="print"/>
          <a:srcRect l="8108" t="6135" r="20270" b="7979"/>
          <a:stretch>
            <a:fillRect/>
          </a:stretch>
        </p:blipFill>
        <p:spPr bwMode="auto">
          <a:xfrm>
            <a:off x="4139952" y="1340768"/>
            <a:ext cx="4680520" cy="370909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419" name="Picture 3" descr="57564_origin"/>
          <p:cNvPicPr>
            <a:picLocks noChangeAspect="1" noChangeArrowheads="1"/>
          </p:cNvPicPr>
          <p:nvPr/>
        </p:nvPicPr>
        <p:blipFill>
          <a:blip r:embed="rId4" cstate="print"/>
          <a:srcRect l="1901" r="3066" b="2857"/>
          <a:stretch>
            <a:fillRect/>
          </a:stretch>
        </p:blipFill>
        <p:spPr bwMode="auto">
          <a:xfrm>
            <a:off x="179512" y="836712"/>
            <a:ext cx="3706294" cy="25202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421" name="Picture 5" descr="picture"/>
          <p:cNvPicPr>
            <a:picLocks noChangeAspect="1" noChangeArrowheads="1"/>
          </p:cNvPicPr>
          <p:nvPr/>
        </p:nvPicPr>
        <p:blipFill>
          <a:blip r:embed="rId5" cstate="print"/>
          <a:srcRect l="12676" r="12697"/>
          <a:stretch>
            <a:fillRect/>
          </a:stretch>
        </p:blipFill>
        <p:spPr bwMode="auto">
          <a:xfrm>
            <a:off x="539552" y="2780928"/>
            <a:ext cx="3790586" cy="28703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418" name="Picture 2" descr="5831752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980728"/>
            <a:ext cx="2025774" cy="202577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39752" y="116632"/>
            <a:ext cx="4896544" cy="5847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200" dirty="0" err="1" smtClean="0"/>
              <a:t>Марит</a:t>
            </a:r>
            <a:r>
              <a:rPr lang="ru-RU" sz="3200" dirty="0" smtClean="0"/>
              <a:t> </a:t>
            </a:r>
            <a:r>
              <a:rPr lang="ru-RU" sz="3200" dirty="0" err="1" smtClean="0"/>
              <a:t>Бьорген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536" y="5517232"/>
            <a:ext cx="8496944" cy="1015663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000" dirty="0" err="1" smtClean="0"/>
              <a:t>Марит</a:t>
            </a:r>
            <a:r>
              <a:rPr lang="ru-RU" sz="2000" dirty="0" smtClean="0"/>
              <a:t> </a:t>
            </a:r>
            <a:r>
              <a:rPr lang="ru-RU" sz="2000" dirty="0" err="1" smtClean="0"/>
              <a:t>Бьорген</a:t>
            </a:r>
            <a:r>
              <a:rPr lang="ru-RU" sz="2000" dirty="0" smtClean="0"/>
              <a:t>  (Норвегия, лыжные гонки) – шестикратная олимпийская чемпионка и самая титулованная спортсменка в истории проведения Зимней Олимпиады.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568" y="188640"/>
            <a:ext cx="7920880" cy="1077218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200" dirty="0" smtClean="0"/>
              <a:t>Юлия </a:t>
            </a:r>
            <a:r>
              <a:rPr lang="ru-RU" sz="3200" dirty="0" err="1" smtClean="0"/>
              <a:t>Липницкая</a:t>
            </a:r>
            <a:r>
              <a:rPr lang="ru-RU" sz="3200" dirty="0" smtClean="0"/>
              <a:t> – любимица российских болельщиков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301208"/>
            <a:ext cx="8640960" cy="132343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smtClean="0"/>
              <a:t>Российская фигуристка Юлия </a:t>
            </a:r>
            <a:r>
              <a:rPr lang="ru-RU" sz="2000" dirty="0" err="1" smtClean="0"/>
              <a:t>Липницкая</a:t>
            </a:r>
            <a:r>
              <a:rPr lang="ru-RU" sz="2000" dirty="0" smtClean="0"/>
              <a:t> в возрасте 15 лет 249 дней стала самой юной российской чемпионкой и самой юной чемпионкой в фигурном катании в истории зимних Олимпийских игр.</a:t>
            </a:r>
          </a:p>
        </p:txBody>
      </p:sp>
      <p:pic>
        <p:nvPicPr>
          <p:cNvPr id="63490" name="Picture 2" descr="109945371_1391937620_YUliya_Lipnick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551931" cy="3096344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3491" name="Picture 3" descr="1392108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84784"/>
            <a:ext cx="2551931" cy="3355097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3492" name="Picture 4" descr=" 15 летняя Юлия Липницкая, заслуженный мастер спорта, олимпийская чемпио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772816"/>
            <a:ext cx="2520280" cy="3380013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Rectangle 10"/>
          <p:cNvSpPr>
            <a:spLocks/>
          </p:cNvSpPr>
          <p:nvPr/>
        </p:nvSpPr>
        <p:spPr bwMode="auto">
          <a:xfrm>
            <a:off x="179388" y="0"/>
            <a:ext cx="8964612" cy="765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0" hangingPunct="0"/>
            <a:r>
              <a:rPr lang="ru-RU" sz="3800" dirty="0"/>
              <a:t>Церемония </a:t>
            </a:r>
            <a:r>
              <a:rPr lang="ru-RU" sz="3800" dirty="0" smtClean="0"/>
              <a:t>закрытия </a:t>
            </a:r>
            <a:r>
              <a:rPr lang="ru-RU" sz="3800" dirty="0"/>
              <a:t>Игр в Сочи</a:t>
            </a:r>
          </a:p>
        </p:txBody>
      </p:sp>
      <p:pic>
        <p:nvPicPr>
          <p:cNvPr id="62465" name="Picture 1" descr="REUTERSMarko_Dju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205288" cy="2800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2466" name="Picture 2" descr="Pawel_Kopczyns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231542" cy="28083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2467" name="Picture 3" descr="ria______________________________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4271516" cy="28389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2468" name="Picture 4" descr="REUTERSLucy_Nichols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4248472" cy="28174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 descr="Россияне - самые сильные конкуренты, считает паралимпиец Петушков"/>
          <p:cNvPicPr>
            <a:picLocks noChangeAspect="1" noChangeArrowheads="1"/>
          </p:cNvPicPr>
          <p:nvPr/>
        </p:nvPicPr>
        <p:blipFill>
          <a:blip r:embed="rId3" cstate="print"/>
          <a:srcRect l="9494" t="12727"/>
          <a:stretch>
            <a:fillRect/>
          </a:stretch>
        </p:blipFill>
        <p:spPr bwMode="auto">
          <a:xfrm>
            <a:off x="4211960" y="1484784"/>
            <a:ext cx="2354262" cy="33877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03" name="Picture 4" descr="38147_20071016172212"/>
          <p:cNvPicPr>
            <a:picLocks noChangeAspect="1" noChangeArrowheads="1"/>
          </p:cNvPicPr>
          <p:nvPr/>
        </p:nvPicPr>
        <p:blipFill>
          <a:blip r:embed="rId4" cstate="print"/>
          <a:srcRect b="4846"/>
          <a:stretch>
            <a:fillRect/>
          </a:stretch>
        </p:blipFill>
        <p:spPr bwMode="auto">
          <a:xfrm>
            <a:off x="323528" y="620688"/>
            <a:ext cx="1998662" cy="28527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2555776" y="188640"/>
            <a:ext cx="6048325" cy="1077218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D1313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/>
              <a:t>Надежды России                                               на </a:t>
            </a:r>
            <a:r>
              <a:rPr lang="ru-RU" sz="3200" dirty="0" err="1"/>
              <a:t>Паралимпиаде</a:t>
            </a:r>
            <a:r>
              <a:rPr lang="ru-RU" sz="3200" dirty="0"/>
              <a:t> в Сочи</a:t>
            </a:r>
          </a:p>
        </p:txBody>
      </p:sp>
      <p:pic>
        <p:nvPicPr>
          <p:cNvPr id="51205" name="Picture 6" descr="para15"/>
          <p:cNvPicPr>
            <a:picLocks noChangeAspect="1" noChangeArrowheads="1"/>
          </p:cNvPicPr>
          <p:nvPr/>
        </p:nvPicPr>
        <p:blipFill>
          <a:blip r:embed="rId5" cstate="print"/>
          <a:srcRect l="3636"/>
          <a:stretch>
            <a:fillRect/>
          </a:stretch>
        </p:blipFill>
        <p:spPr bwMode="auto">
          <a:xfrm>
            <a:off x="251520" y="4333454"/>
            <a:ext cx="3816424" cy="25245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206" name="Text Box 19"/>
          <p:cNvSpPr txBox="1">
            <a:spLocks noChangeArrowheads="1"/>
          </p:cNvSpPr>
          <p:nvPr/>
        </p:nvSpPr>
        <p:spPr bwMode="auto">
          <a:xfrm>
            <a:off x="251520" y="3573016"/>
            <a:ext cx="2881312" cy="58102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/>
              <a:t>Лыжник и биатлонист.                          Сергей Шилов</a:t>
            </a:r>
          </a:p>
        </p:txBody>
      </p:sp>
      <p:sp>
        <p:nvSpPr>
          <p:cNvPr id="51207" name="Text Box 19"/>
          <p:cNvSpPr txBox="1">
            <a:spLocks noChangeArrowheads="1"/>
          </p:cNvSpPr>
          <p:nvPr/>
        </p:nvSpPr>
        <p:spPr bwMode="auto">
          <a:xfrm>
            <a:off x="6804025" y="6021388"/>
            <a:ext cx="2087563" cy="58102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/>
              <a:t>Биатлонист.                                  Иван Гончаров</a:t>
            </a:r>
          </a:p>
        </p:txBody>
      </p:sp>
      <p:pic>
        <p:nvPicPr>
          <p:cNvPr id="51208" name="Picture 9" descr="213325090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b="809"/>
          <a:stretch>
            <a:fillRect/>
          </a:stretch>
        </p:blipFill>
        <p:spPr bwMode="auto">
          <a:xfrm>
            <a:off x="6732588" y="2781300"/>
            <a:ext cx="2128837" cy="3168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209" name="Text Box 19"/>
          <p:cNvSpPr txBox="1">
            <a:spLocks noChangeArrowheads="1"/>
          </p:cNvSpPr>
          <p:nvPr/>
        </p:nvSpPr>
        <p:spPr bwMode="auto">
          <a:xfrm>
            <a:off x="4427984" y="5013176"/>
            <a:ext cx="2087562" cy="825500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/>
              <a:t>Биатлонист и лыжник.                                  Роман Петушков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 descr="184788"/>
          <p:cNvPicPr>
            <a:picLocks noChangeAspect="1" noChangeArrowheads="1"/>
          </p:cNvPicPr>
          <p:nvPr/>
        </p:nvPicPr>
        <p:blipFill>
          <a:blip r:embed="rId3" cstate="print"/>
          <a:srcRect l="27538" r="27538"/>
          <a:stretch>
            <a:fillRect/>
          </a:stretch>
        </p:blipFill>
        <p:spPr bwMode="auto">
          <a:xfrm>
            <a:off x="250825" y="476250"/>
            <a:ext cx="2514600" cy="33131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2227" name="Picture 4" descr="lY1Hpbnj7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429000"/>
            <a:ext cx="4608513" cy="27416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2228" name="Picture 5" descr="Ирек Зарип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1628775"/>
            <a:ext cx="2209800" cy="2806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2915816" y="188640"/>
            <a:ext cx="5977011" cy="1077218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/>
              <a:t>Надежды России                                               на </a:t>
            </a:r>
            <a:r>
              <a:rPr lang="ru-RU" sz="3200" dirty="0" err="1"/>
              <a:t>Паралимпиаде</a:t>
            </a:r>
            <a:r>
              <a:rPr lang="ru-RU" sz="3200" dirty="0"/>
              <a:t> в Сочи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1835696" y="6273225"/>
            <a:ext cx="5184675" cy="5847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dirty="0" err="1"/>
              <a:t>Паралимпийская</a:t>
            </a:r>
            <a:r>
              <a:rPr lang="ru-RU" sz="1600" dirty="0"/>
              <a:t> сборная России </a:t>
            </a:r>
            <a:endParaRPr lang="ru-RU" sz="1600" dirty="0" smtClean="0"/>
          </a:p>
          <a:p>
            <a:pPr algn="ctr">
              <a:spcBef>
                <a:spcPts val="0"/>
              </a:spcBef>
            </a:pPr>
            <a:r>
              <a:rPr lang="ru-RU" sz="1600" dirty="0" smtClean="0"/>
              <a:t>по </a:t>
            </a:r>
            <a:r>
              <a:rPr lang="ru-RU" sz="1600" dirty="0" err="1"/>
              <a:t>следж-хоккею</a:t>
            </a:r>
            <a:r>
              <a:rPr lang="ru-RU" sz="1600" dirty="0"/>
              <a:t> и капитан Вадим </a:t>
            </a:r>
            <a:r>
              <a:rPr lang="ru-RU" sz="1600" dirty="0" err="1"/>
              <a:t>Селюкин</a:t>
            </a:r>
            <a:r>
              <a:rPr lang="ru-RU" sz="1600" dirty="0"/>
              <a:t> </a:t>
            </a:r>
          </a:p>
        </p:txBody>
      </p:sp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2987674" y="2492375"/>
            <a:ext cx="2664445" cy="5847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err="1"/>
              <a:t>Сноубордист</a:t>
            </a:r>
            <a:r>
              <a:rPr lang="ru-RU" sz="1600" dirty="0"/>
              <a:t>.                                       Серафим Пикалов</a:t>
            </a:r>
            <a:r>
              <a:rPr lang="ru-RU" sz="16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6228184" y="4437063"/>
            <a:ext cx="2734841" cy="5847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/>
              <a:t>Биатлонист и лыжник.                                       </a:t>
            </a:r>
            <a:r>
              <a:rPr lang="ru-RU" sz="1600" dirty="0" err="1"/>
              <a:t>Ирек</a:t>
            </a:r>
            <a:r>
              <a:rPr lang="ru-RU" sz="1600" dirty="0"/>
              <a:t> </a:t>
            </a:r>
            <a:r>
              <a:rPr lang="ru-RU" sz="1600" dirty="0" err="1"/>
              <a:t>Зарипов</a:t>
            </a:r>
            <a:r>
              <a:rPr lang="ru-RU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atin typeface="Franklin Gothic Book" pitchFamily="34" charset="0"/>
            </a:endParaRP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latin typeface="Arial" charset="0"/>
            </a:endParaRPr>
          </a:p>
        </p:txBody>
      </p:sp>
      <p:pic>
        <p:nvPicPr>
          <p:cNvPr id="5325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b-69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84313"/>
            <a:ext cx="3311525" cy="2392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3" name="Picture 6" descr="b-684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391025"/>
            <a:ext cx="3384550" cy="2466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4" name="Picture 7" descr="5bcf31add09b334140bb653086910e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484313"/>
            <a:ext cx="2876550" cy="2519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5" name="Picture 8" descr="01"/>
          <p:cNvPicPr>
            <a:picLocks noChangeAspect="1" noChangeArrowheads="1"/>
          </p:cNvPicPr>
          <p:nvPr/>
        </p:nvPicPr>
        <p:blipFill>
          <a:blip r:embed="rId6" cstate="print"/>
          <a:srcRect l="4604" r="2094"/>
          <a:stretch>
            <a:fillRect/>
          </a:stretch>
        </p:blipFill>
        <p:spPr bwMode="auto">
          <a:xfrm>
            <a:off x="5219700" y="4549775"/>
            <a:ext cx="3240088" cy="2308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827584" y="188640"/>
            <a:ext cx="7344816" cy="120032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/>
              <a:t>Надежды России                                               на </a:t>
            </a:r>
            <a:r>
              <a:rPr lang="ru-RU" sz="3600" dirty="0" err="1"/>
              <a:t>Паралимпиаде</a:t>
            </a:r>
            <a:r>
              <a:rPr lang="ru-RU" sz="3600" dirty="0"/>
              <a:t> в Сочи</a:t>
            </a:r>
          </a:p>
        </p:txBody>
      </p:sp>
      <p:sp>
        <p:nvSpPr>
          <p:cNvPr id="53257" name="Text Box 19"/>
          <p:cNvSpPr txBox="1">
            <a:spLocks noChangeArrowheads="1"/>
          </p:cNvSpPr>
          <p:nvPr/>
        </p:nvSpPr>
        <p:spPr bwMode="auto">
          <a:xfrm>
            <a:off x="4499992" y="4077072"/>
            <a:ext cx="4499991" cy="369332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dirty="0"/>
              <a:t>Горнолыжник. </a:t>
            </a:r>
            <a:r>
              <a:rPr lang="ru-RU" sz="1800" dirty="0" smtClean="0"/>
              <a:t>Александр </a:t>
            </a:r>
            <a:r>
              <a:rPr lang="ru-RU" sz="1800" dirty="0" err="1"/>
              <a:t>Алябьев</a:t>
            </a:r>
            <a:r>
              <a:rPr lang="ru-RU" sz="18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3258" name="Text Box 19"/>
          <p:cNvSpPr txBox="1">
            <a:spLocks noChangeArrowheads="1"/>
          </p:cNvSpPr>
          <p:nvPr/>
        </p:nvSpPr>
        <p:spPr bwMode="auto">
          <a:xfrm>
            <a:off x="251520" y="3933056"/>
            <a:ext cx="4176464" cy="369332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dirty="0"/>
              <a:t>Горнолыжник. Алексей Бугаев</a:t>
            </a:r>
            <a:r>
              <a:rPr lang="ru-RU" sz="1800" b="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912495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 descr="lyso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1944216" cy="303982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275" name="Picture 4" descr="image-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257675"/>
            <a:ext cx="3889375" cy="2600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276" name="Text Box 8"/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188913"/>
            <a:ext cx="6264275" cy="981075"/>
          </a:xfrm>
          <a:solidFill>
            <a:srgbClr val="00FFFF"/>
          </a:solidFill>
          <a:ln w="63500" algn="ctr">
            <a:solidFill>
              <a:srgbClr val="333399"/>
            </a:solidFill>
          </a:ln>
        </p:spPr>
        <p:txBody>
          <a:bodyPr lIns="91440" rIns="91440"/>
          <a:lstStyle/>
          <a:p>
            <a:pPr algn="ctr" eaLnBrk="1" hangingPunct="1">
              <a:spcBef>
                <a:spcPct val="50000"/>
              </a:spcBef>
            </a:pPr>
            <a:r>
              <a:rPr lang="ru-RU" sz="3300" b="1" smtClean="0">
                <a:solidFill>
                  <a:srgbClr val="FF0000"/>
                </a:solidFill>
                <a:latin typeface="Franklin Gothic Book" pitchFamily="34" charset="0"/>
              </a:rPr>
              <a:t>Надежды России                                               на Паралимпиаде в Сочи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363681" y="3714542"/>
            <a:ext cx="3507692" cy="646331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1800" dirty="0" err="1">
                <a:latin typeface="+mj-lt"/>
              </a:rPr>
              <a:t>Биатлонистка</a:t>
            </a:r>
            <a:r>
              <a:rPr lang="ru-RU" sz="1800" dirty="0">
                <a:latin typeface="+mj-lt"/>
              </a:rPr>
              <a:t> и лыжница.</a:t>
            </a:r>
          </a:p>
          <a:p>
            <a:pPr algn="ctr" eaLnBrk="0" hangingPunct="0"/>
            <a:r>
              <a:rPr lang="ru-RU" sz="1800" dirty="0" err="1">
                <a:latin typeface="+mj-lt"/>
              </a:rPr>
              <a:t>Михалина</a:t>
            </a:r>
            <a:r>
              <a:rPr lang="ru-RU" sz="1800" dirty="0">
                <a:latin typeface="+mj-lt"/>
              </a:rPr>
              <a:t> Лысова</a:t>
            </a:r>
            <a:r>
              <a:rPr lang="ru-RU" sz="1800" b="0" dirty="0">
                <a:latin typeface="+mj-lt"/>
              </a:rPr>
              <a:t> </a:t>
            </a:r>
          </a:p>
        </p:txBody>
      </p:sp>
      <p:pic>
        <p:nvPicPr>
          <p:cNvPr id="54278" name="Picture 7" descr="130218091617920_Tarvisio+downhi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38625"/>
            <a:ext cx="4019550" cy="2619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279" name="Picture 8" descr="8371_32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268760"/>
            <a:ext cx="3168650" cy="2492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4860032" y="3645024"/>
            <a:ext cx="3004349" cy="646331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1800" dirty="0">
                <a:latin typeface="+mn-lt"/>
              </a:rPr>
              <a:t>Горнолыжница.</a:t>
            </a:r>
          </a:p>
          <a:p>
            <a:pPr algn="ctr" eaLnBrk="0" hangingPunct="0"/>
            <a:r>
              <a:rPr lang="ru-RU" sz="1800" dirty="0">
                <a:latin typeface="+mn-lt"/>
              </a:rPr>
              <a:t>Александра </a:t>
            </a:r>
            <a:r>
              <a:rPr lang="ru-RU" sz="1800" dirty="0" err="1">
                <a:latin typeface="+mn-lt"/>
              </a:rPr>
              <a:t>Францева</a:t>
            </a:r>
            <a:r>
              <a:rPr lang="ru-RU" sz="1800" dirty="0">
                <a:latin typeface="+mn-lt"/>
              </a:rPr>
              <a:t> </a:t>
            </a:r>
          </a:p>
        </p:txBody>
      </p:sp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1692275" y="188913"/>
            <a:ext cx="6264275" cy="981075"/>
          </a:xfrm>
          <a:prstGeom prst="rect">
            <a:avLst/>
          </a:prstGeom>
          <a:solidFill>
            <a:srgbClr val="00FFFF"/>
          </a:solidFill>
          <a:ln w="63500" algn="ctr">
            <a:solidFill>
              <a:srgbClr val="3333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sz="3300">
                <a:latin typeface="Franklin Gothic Book" pitchFamily="34" charset="0"/>
              </a:rPr>
              <a:t>Надежды России                                               на Паралимпиаде в Сочи</a:t>
            </a:r>
          </a:p>
        </p:txBody>
      </p:sp>
      <p:sp>
        <p:nvSpPr>
          <p:cNvPr id="54282" name="Text Box 8"/>
          <p:cNvSpPr txBox="1">
            <a:spLocks noChangeArrowheads="1"/>
          </p:cNvSpPr>
          <p:nvPr/>
        </p:nvSpPr>
        <p:spPr bwMode="auto">
          <a:xfrm>
            <a:off x="1475656" y="188640"/>
            <a:ext cx="6840165" cy="981075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sz="3600" dirty="0">
                <a:latin typeface="+mj-lt"/>
              </a:rPr>
              <a:t>Надежды России                                               на </a:t>
            </a:r>
            <a:r>
              <a:rPr lang="ru-RU" sz="3600" dirty="0" err="1">
                <a:latin typeface="+mj-lt"/>
              </a:rPr>
              <a:t>Паралимпиаде</a:t>
            </a:r>
            <a:r>
              <a:rPr lang="ru-RU" sz="3600" dirty="0">
                <a:latin typeface="+mj-lt"/>
              </a:rPr>
              <a:t> в Сочи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141288"/>
            <a:ext cx="912495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mikhajl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72816"/>
            <a:ext cx="2616200" cy="3863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6228184" y="4989811"/>
            <a:ext cx="2736304" cy="92333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800" dirty="0"/>
              <a:t> Лыжница и </a:t>
            </a:r>
            <a:r>
              <a:rPr lang="ru-RU" sz="1800" dirty="0" err="1"/>
              <a:t>биатлонистка</a:t>
            </a:r>
            <a:r>
              <a:rPr lang="ru-RU" sz="1800" dirty="0"/>
              <a:t>.</a:t>
            </a:r>
          </a:p>
          <a:p>
            <a:pPr algn="ctr" eaLnBrk="0" hangingPunct="0"/>
            <a:r>
              <a:rPr lang="ru-RU" sz="1800" dirty="0"/>
              <a:t> Любовь Васильева</a:t>
            </a:r>
          </a:p>
        </p:txBody>
      </p:sp>
      <p:pic>
        <p:nvPicPr>
          <p:cNvPr id="55300" name="Picture 5" descr="215743683"/>
          <p:cNvPicPr>
            <a:picLocks noChangeAspect="1" noChangeArrowheads="1"/>
          </p:cNvPicPr>
          <p:nvPr/>
        </p:nvPicPr>
        <p:blipFill>
          <a:blip r:embed="rId4" cstate="print"/>
          <a:srcRect b="7874"/>
          <a:stretch>
            <a:fillRect/>
          </a:stretch>
        </p:blipFill>
        <p:spPr bwMode="auto">
          <a:xfrm>
            <a:off x="6372225" y="1341438"/>
            <a:ext cx="2606675" cy="35099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491880" y="5733256"/>
            <a:ext cx="2592288" cy="677108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dirty="0">
                <a:latin typeface="Arial" charset="0"/>
              </a:rPr>
              <a:t> </a:t>
            </a:r>
            <a:r>
              <a:rPr lang="ru-RU" sz="1800" dirty="0"/>
              <a:t>Лыжник.</a:t>
            </a:r>
          </a:p>
          <a:p>
            <a:pPr algn="ctr" eaLnBrk="0" hangingPunct="0"/>
            <a:r>
              <a:rPr lang="ru-RU" sz="1800" dirty="0"/>
              <a:t> Кирилл Михайлов</a:t>
            </a: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1115616" y="0"/>
            <a:ext cx="6984950" cy="1200329"/>
          </a:xfrm>
          <a:prstGeom prst="rect">
            <a:avLst/>
          </a:prstGeom>
          <a:gradFill>
            <a:gsLst>
              <a:gs pos="0">
                <a:srgbClr val="FDFEFC"/>
              </a:gs>
              <a:gs pos="50000">
                <a:srgbClr val="FDFEFC"/>
              </a:gs>
              <a:gs pos="7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3600" dirty="0"/>
              <a:t>Надежды России                                               на </a:t>
            </a:r>
            <a:r>
              <a:rPr lang="ru-RU" sz="3600" dirty="0" err="1"/>
              <a:t>Паралимпиаде</a:t>
            </a:r>
            <a:r>
              <a:rPr lang="ru-RU" sz="3600" dirty="0"/>
              <a:t> в Сочи</a:t>
            </a:r>
          </a:p>
        </p:txBody>
      </p:sp>
      <p:pic>
        <p:nvPicPr>
          <p:cNvPr id="55303" name="Picture 8" descr="e13306fd697bd31d0bc9030e240da41c"/>
          <p:cNvPicPr>
            <a:picLocks noChangeAspect="1" noChangeArrowheads="1"/>
          </p:cNvPicPr>
          <p:nvPr/>
        </p:nvPicPr>
        <p:blipFill>
          <a:blip r:embed="rId5" cstate="print"/>
          <a:srcRect l="12993" r="7677"/>
          <a:stretch>
            <a:fillRect/>
          </a:stretch>
        </p:blipFill>
        <p:spPr bwMode="auto">
          <a:xfrm>
            <a:off x="395288" y="1484313"/>
            <a:ext cx="2828925" cy="3257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250825" y="4910435"/>
            <a:ext cx="2916238" cy="92333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dirty="0"/>
              <a:t>Лыжница и </a:t>
            </a:r>
            <a:r>
              <a:rPr lang="ru-RU" sz="1800" dirty="0" err="1"/>
              <a:t>биатлонистка</a:t>
            </a:r>
            <a:r>
              <a:rPr lang="ru-RU" sz="1800" dirty="0"/>
              <a:t>.</a:t>
            </a:r>
          </a:p>
          <a:p>
            <a:pPr algn="ctr" eaLnBrk="0" hangingPunct="0"/>
            <a:r>
              <a:rPr lang="ru-RU" sz="1800" dirty="0"/>
              <a:t>Мария Иовлева</a:t>
            </a:r>
            <a:endParaRPr lang="ru-RU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001000" cy="114300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СПИСОК </a:t>
            </a:r>
            <a:b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ИНТЕРНЕТ-РЕСУРСОВ</a:t>
            </a:r>
            <a:endParaRPr lang="ru-RU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51520" y="2060848"/>
            <a:ext cx="8892480" cy="4517827"/>
          </a:xfrm>
        </p:spPr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</a:rPr>
              <a:t>http://www.sochi2014.com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u="sng" dirty="0" smtClean="0">
                <a:solidFill>
                  <a:srgbClr val="002060"/>
                </a:solidFill>
              </a:rPr>
              <a:t>http://www.sport-express.ru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u="sng" dirty="0" smtClean="0">
                <a:solidFill>
                  <a:srgbClr val="002060"/>
                </a:solidFill>
              </a:rPr>
              <a:t>http://www.fontanka.ru/2014/02/24/001/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u="sng" dirty="0" smtClean="0">
                <a:solidFill>
                  <a:srgbClr val="002060"/>
                </a:solidFill>
              </a:rPr>
              <a:t>http</a:t>
            </a:r>
            <a:r>
              <a:rPr lang="ru-RU" u="sng" dirty="0" smtClean="0">
                <a:solidFill>
                  <a:srgbClr val="002060"/>
                </a:solidFill>
              </a:rPr>
              <a:t>://</a:t>
            </a:r>
            <a:r>
              <a:rPr lang="en-US" u="sng" dirty="0" smtClean="0">
                <a:solidFill>
                  <a:srgbClr val="002060"/>
                </a:solidFill>
              </a:rPr>
              <a:t>www</a:t>
            </a:r>
            <a:r>
              <a:rPr lang="ru-RU" u="sng" dirty="0" smtClean="0">
                <a:solidFill>
                  <a:srgbClr val="002060"/>
                </a:solidFill>
              </a:rPr>
              <a:t>.</a:t>
            </a:r>
            <a:r>
              <a:rPr lang="en-US" u="sng" dirty="0" err="1" smtClean="0">
                <a:solidFill>
                  <a:srgbClr val="002060"/>
                </a:solidFill>
              </a:rPr>
              <a:t>interfax</a:t>
            </a:r>
            <a:r>
              <a:rPr lang="ru-RU" u="sng" dirty="0" smtClean="0">
                <a:solidFill>
                  <a:srgbClr val="002060"/>
                </a:solidFill>
              </a:rPr>
              <a:t>.</a:t>
            </a:r>
            <a:r>
              <a:rPr lang="en-US" u="sng" dirty="0" err="1" smtClean="0">
                <a:solidFill>
                  <a:srgbClr val="002060"/>
                </a:solidFill>
              </a:rPr>
              <a:t>ru</a:t>
            </a:r>
            <a:r>
              <a:rPr lang="ru-RU" u="sng" dirty="0" smtClean="0">
                <a:solidFill>
                  <a:srgbClr val="002060"/>
                </a:solidFill>
              </a:rPr>
              <a:t>/</a:t>
            </a:r>
            <a:r>
              <a:rPr lang="en-US" u="sng" dirty="0" err="1" smtClean="0">
                <a:solidFill>
                  <a:srgbClr val="002060"/>
                </a:solidFill>
              </a:rPr>
              <a:t>sochi</a:t>
            </a:r>
            <a:r>
              <a:rPr lang="ru-RU" u="sng" dirty="0" smtClean="0">
                <a:solidFill>
                  <a:srgbClr val="002060"/>
                </a:solidFill>
              </a:rPr>
              <a:t>2014/</a:t>
            </a:r>
            <a:r>
              <a:rPr lang="en-US" u="sng" dirty="0" smtClean="0">
                <a:solidFill>
                  <a:srgbClr val="002060"/>
                </a:solidFill>
              </a:rPr>
              <a:t>photo</a:t>
            </a:r>
            <a:r>
              <a:rPr lang="ru-RU" u="sng" dirty="0" smtClean="0">
                <a:solidFill>
                  <a:srgbClr val="002060"/>
                </a:solidFill>
              </a:rPr>
              <a:t>.</a:t>
            </a:r>
            <a:r>
              <a:rPr lang="en-US" u="sng" dirty="0" smtClean="0">
                <a:solidFill>
                  <a:srgbClr val="002060"/>
                </a:solidFill>
              </a:rPr>
              <a:t>asp</a:t>
            </a:r>
            <a:r>
              <a:rPr lang="ru-RU" u="sng" dirty="0" smtClean="0">
                <a:solidFill>
                  <a:srgbClr val="002060"/>
                </a:solidFill>
              </a:rPr>
              <a:t>?</a:t>
            </a:r>
            <a:r>
              <a:rPr lang="en-US" u="sng" dirty="0" smtClean="0">
                <a:solidFill>
                  <a:srgbClr val="002060"/>
                </a:solidFill>
              </a:rPr>
              <a:t>id</a:t>
            </a:r>
            <a:r>
              <a:rPr lang="ru-RU" u="sng" dirty="0" smtClean="0">
                <a:solidFill>
                  <a:srgbClr val="002060"/>
                </a:solidFill>
              </a:rPr>
              <a:t>=1537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http://lite.rian.ru/sochi2014_news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http://www.ntv.ru/novosti/846477/#ixzz2v1zSv2P0</a:t>
            </a:r>
            <a:endParaRPr lang="ru-RU" u="sng" dirty="0" smtClean="0">
              <a:solidFill>
                <a:srgbClr val="002060"/>
              </a:solidFill>
            </a:endParaRPr>
          </a:p>
          <a:p>
            <a:r>
              <a:rPr lang="ru-RU" u="sng" dirty="0" smtClean="0">
                <a:solidFill>
                  <a:srgbClr val="002060"/>
                </a:solidFill>
              </a:rPr>
              <a:t>http://www.tele.ru</a:t>
            </a:r>
          </a:p>
          <a:p>
            <a:r>
              <a:rPr lang="ru-RU" u="sng" dirty="0" smtClean="0">
                <a:solidFill>
                  <a:srgbClr val="002060"/>
                </a:solidFill>
              </a:rPr>
              <a:t>http://chelovek-online.ru/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http://winter.sport-express.ru/biathlon/persons/151/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6" descr="krav"/>
          <p:cNvPicPr>
            <a:picLocks noChangeAspect="1" noChangeArrowheads="1"/>
          </p:cNvPicPr>
          <p:nvPr/>
        </p:nvPicPr>
        <p:blipFill>
          <a:blip r:embed="rId2" cstate="print"/>
          <a:srcRect b="10106"/>
          <a:stretch>
            <a:fillRect/>
          </a:stretch>
        </p:blipFill>
        <p:spPr bwMode="auto">
          <a:xfrm>
            <a:off x="6300192" y="3789040"/>
            <a:ext cx="1663700" cy="23320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2533" name="Picture 7" descr="The first Stoke Mandeville Games, 1948 Archery Contest, National Spinal Injuries Centre, Stoke Mandeville Hospit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765175"/>
            <a:ext cx="4572000" cy="248602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2534" name="Picture 3" descr="49032c623d155138f0959b61aaaa674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836613"/>
            <a:ext cx="1765300" cy="23764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2535" name="Picture 11" descr="43391_html_m2fd0c0ec"/>
          <p:cNvPicPr>
            <a:picLocks noChangeAspect="1" noChangeArrowheads="1"/>
          </p:cNvPicPr>
          <p:nvPr/>
        </p:nvPicPr>
        <p:blipFill>
          <a:blip r:embed="rId5" cstate="print"/>
          <a:srcRect l="12277" t="6822" r="11400" b="16373"/>
          <a:stretch>
            <a:fillRect/>
          </a:stretch>
        </p:blipFill>
        <p:spPr bwMode="auto">
          <a:xfrm>
            <a:off x="683568" y="3786810"/>
            <a:ext cx="3816424" cy="246863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5219700" y="6156325"/>
            <a:ext cx="3708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>
                <a:solidFill>
                  <a:srgbClr val="0E0E8C"/>
                </a:solidFill>
              </a:rPr>
              <a:t>Филипп </a:t>
            </a:r>
            <a:r>
              <a:rPr lang="ru-RU" sz="1800" dirty="0" err="1">
                <a:solidFill>
                  <a:srgbClr val="0E0E8C"/>
                </a:solidFill>
              </a:rPr>
              <a:t>Кравен</a:t>
            </a:r>
            <a:endParaRPr lang="ru-RU" sz="1800" dirty="0">
              <a:solidFill>
                <a:srgbClr val="0E0E8C"/>
              </a:solidFill>
            </a:endParaRPr>
          </a:p>
          <a:p>
            <a:pPr algn="ctr"/>
            <a:r>
              <a:rPr lang="ru-RU" sz="1800" dirty="0">
                <a:solidFill>
                  <a:srgbClr val="0E0E8C"/>
                </a:solidFill>
              </a:rPr>
              <a:t>Президент МПК с 2001 </a:t>
            </a:r>
            <a:r>
              <a:rPr lang="ru-RU" sz="2000" dirty="0">
                <a:solidFill>
                  <a:srgbClr val="0E0E8C"/>
                </a:solidFill>
              </a:rPr>
              <a:t>года</a:t>
            </a:r>
          </a:p>
        </p:txBody>
      </p:sp>
      <p:sp>
        <p:nvSpPr>
          <p:cNvPr id="22537" name="Rectangle 2"/>
          <p:cNvSpPr>
            <a:spLocks/>
          </p:cNvSpPr>
          <p:nvPr/>
        </p:nvSpPr>
        <p:spPr bwMode="auto">
          <a:xfrm>
            <a:off x="179512" y="-171400"/>
            <a:ext cx="8748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/>
            <a:r>
              <a:rPr lang="ru-RU" sz="4400" dirty="0" err="1"/>
              <a:t>Паралимпийское</a:t>
            </a:r>
            <a:r>
              <a:rPr lang="ru-RU" sz="4400" dirty="0"/>
              <a:t> движение</a:t>
            </a:r>
          </a:p>
        </p:txBody>
      </p:sp>
      <p:sp>
        <p:nvSpPr>
          <p:cNvPr id="22538" name="Rectangle 13"/>
          <p:cNvSpPr>
            <a:spLocks noChangeArrowheads="1"/>
          </p:cNvSpPr>
          <p:nvPr/>
        </p:nvSpPr>
        <p:spPr bwMode="auto">
          <a:xfrm>
            <a:off x="539750" y="3284538"/>
            <a:ext cx="2376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>
                <a:solidFill>
                  <a:srgbClr val="0E0E8C"/>
                </a:solidFill>
              </a:rPr>
              <a:t>Людвиг </a:t>
            </a:r>
            <a:r>
              <a:rPr lang="ru-RU" sz="1800" dirty="0" err="1">
                <a:solidFill>
                  <a:srgbClr val="0E0E8C"/>
                </a:solidFill>
              </a:rPr>
              <a:t>Гуттман</a:t>
            </a:r>
            <a:endParaRPr lang="ru-RU" sz="1800" dirty="0">
              <a:solidFill>
                <a:srgbClr val="0E0E8C"/>
              </a:solidFill>
            </a:endParaRPr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3419872" y="3284984"/>
            <a:ext cx="5692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E0E8C"/>
                </a:solidFill>
              </a:rPr>
              <a:t>Международные </a:t>
            </a:r>
            <a:r>
              <a:rPr lang="ru-RU" sz="1800" dirty="0" err="1">
                <a:solidFill>
                  <a:srgbClr val="0E0E8C"/>
                </a:solidFill>
              </a:rPr>
              <a:t>Сток-Мандевильские</a:t>
            </a:r>
            <a:r>
              <a:rPr lang="ru-RU" sz="1800" dirty="0">
                <a:solidFill>
                  <a:srgbClr val="0E0E8C"/>
                </a:solidFill>
              </a:rPr>
              <a:t> игры</a:t>
            </a:r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467544" y="6309320"/>
            <a:ext cx="4833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E0E8C"/>
                </a:solidFill>
              </a:rPr>
              <a:t>Первые </a:t>
            </a:r>
            <a:r>
              <a:rPr lang="ru-RU" sz="1800" dirty="0" err="1">
                <a:solidFill>
                  <a:srgbClr val="0E0E8C"/>
                </a:solidFill>
              </a:rPr>
              <a:t>Паралимпийские</a:t>
            </a:r>
            <a:r>
              <a:rPr lang="ru-RU" sz="1800" dirty="0">
                <a:solidFill>
                  <a:srgbClr val="0E0E8C"/>
                </a:solidFill>
              </a:rPr>
              <a:t> игры, 1960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2"/>
          <p:cNvPicPr>
            <a:picLocks noChangeAspect="1" noChangeArrowheads="1"/>
          </p:cNvPicPr>
          <p:nvPr/>
        </p:nvPicPr>
        <p:blipFill>
          <a:blip r:embed="rId2" cstate="print"/>
          <a:srcRect l="78850"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0"/>
            <a:ext cx="14763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1655763" y="981075"/>
            <a:ext cx="748823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 dirty="0">
                <a:latin typeface="Arial" charset="0"/>
              </a:rPr>
              <a:t>СОВЕРШЕНСТВО</a:t>
            </a:r>
            <a:r>
              <a:rPr lang="ru-RU" sz="1600" dirty="0">
                <a:solidFill>
                  <a:srgbClr val="152612"/>
                </a:solidFill>
                <a:latin typeface="Arial" charset="0"/>
              </a:rPr>
              <a:t> 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– это полная самоотдача как на спортивной арене, так                    и в жизни. Борьба за достижение поставленных целей, преодоление себя. </a:t>
            </a:r>
            <a:endParaRPr lang="ru-RU" sz="800" b="0" dirty="0">
              <a:solidFill>
                <a:srgbClr val="152612"/>
              </a:solidFill>
              <a:latin typeface="Arial" charset="0"/>
            </a:endParaRPr>
          </a:p>
          <a:p>
            <a:pPr algn="just"/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                                                                                                                                                </a:t>
            </a:r>
            <a:r>
              <a:rPr lang="ru-RU" sz="1600" dirty="0">
                <a:latin typeface="Arial" charset="0"/>
              </a:rPr>
              <a:t>ДРУЖБА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 – поиск взаимопонимание между людьми и целыми народами,    несмотря на существующие между ними различия и разногласия.</a:t>
            </a:r>
            <a:endParaRPr lang="ru-RU" sz="800" b="0" dirty="0">
              <a:solidFill>
                <a:srgbClr val="152612"/>
              </a:solidFill>
              <a:latin typeface="Arial" charset="0"/>
            </a:endParaRPr>
          </a:p>
          <a:p>
            <a:pPr algn="just"/>
            <a:endParaRPr lang="ru-RU" sz="1600" b="0" dirty="0">
              <a:solidFill>
                <a:srgbClr val="152612"/>
              </a:solidFill>
              <a:latin typeface="Arial" charset="0"/>
            </a:endParaRPr>
          </a:p>
          <a:p>
            <a:pPr algn="just"/>
            <a:r>
              <a:rPr lang="ru-RU" sz="1600" dirty="0">
                <a:latin typeface="Arial" charset="0"/>
              </a:rPr>
              <a:t>УВАЖЕНИЕ</a:t>
            </a:r>
            <a:r>
              <a:rPr lang="ru-RU" sz="1600" b="0" dirty="0">
                <a:latin typeface="Arial" charset="0"/>
              </a:rPr>
              <a:t> 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– это соблюдение правил, борьба против допинга, честная конкуренция. 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1655763" y="3933056"/>
            <a:ext cx="7488237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Arial" charset="0"/>
              </a:rPr>
              <a:t>МУЖЕСТВО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 – совершать непредсказуемое и достигать невозможного, преодолевая стереотипы.</a:t>
            </a:r>
          </a:p>
          <a:p>
            <a:pPr algn="just"/>
            <a:endParaRPr lang="ru-RU" sz="800" b="0" dirty="0">
              <a:solidFill>
                <a:srgbClr val="152612"/>
              </a:solidFill>
              <a:latin typeface="Arial" charset="0"/>
            </a:endParaRPr>
          </a:p>
          <a:p>
            <a:pPr algn="just"/>
            <a:r>
              <a:rPr lang="ru-RU" sz="1600" dirty="0">
                <a:latin typeface="Arial" charset="0"/>
              </a:rPr>
              <a:t>ЦЕЛЕУСТРЕМЛЁННОСТЬ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 – преодолевать препятствия и побеждать неблагоприятные обстоятельства, максимально развивая свои физические возможности.</a:t>
            </a:r>
          </a:p>
          <a:p>
            <a:pPr algn="just"/>
            <a:endParaRPr lang="ru-RU" sz="800" b="0" dirty="0">
              <a:solidFill>
                <a:srgbClr val="152612"/>
              </a:solidFill>
              <a:latin typeface="Arial" charset="0"/>
            </a:endParaRPr>
          </a:p>
          <a:p>
            <a:pPr algn="just"/>
            <a:r>
              <a:rPr lang="ru-RU" sz="1600" dirty="0">
                <a:latin typeface="Arial" charset="0"/>
              </a:rPr>
              <a:t>ВООДУШЕВЛЕНИЕ</a:t>
            </a:r>
            <a:r>
              <a:rPr lang="ru-RU" sz="1600" b="0" dirty="0">
                <a:latin typeface="Arial" charset="0"/>
              </a:rPr>
              <a:t> 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– восхищаться </a:t>
            </a:r>
            <a:r>
              <a:rPr lang="ru-RU" sz="1600" b="0" dirty="0" err="1">
                <a:solidFill>
                  <a:srgbClr val="152612"/>
                </a:solidFill>
                <a:latin typeface="Arial" charset="0"/>
              </a:rPr>
              <a:t>спортсменами-паралимпийцами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,            используя пример их силы духа и достижений в собственной жизни.</a:t>
            </a:r>
          </a:p>
          <a:p>
            <a:pPr algn="just"/>
            <a:endParaRPr lang="ru-RU" sz="800" b="0" dirty="0">
              <a:solidFill>
                <a:srgbClr val="152612"/>
              </a:solidFill>
              <a:latin typeface="Arial" charset="0"/>
            </a:endParaRPr>
          </a:p>
          <a:p>
            <a:pPr algn="just"/>
            <a:r>
              <a:rPr lang="ru-RU" sz="1600" dirty="0">
                <a:latin typeface="Arial" charset="0"/>
              </a:rPr>
              <a:t>РАВЕНСТВО 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– </a:t>
            </a:r>
            <a:r>
              <a:rPr lang="ru-RU" sz="1600" b="0" dirty="0" err="1">
                <a:solidFill>
                  <a:srgbClr val="152612"/>
                </a:solidFill>
                <a:latin typeface="Arial" charset="0"/>
              </a:rPr>
              <a:t>паралимпийский</a:t>
            </a:r>
            <a:r>
              <a:rPr lang="ru-RU" sz="1600" b="0" dirty="0">
                <a:solidFill>
                  <a:srgbClr val="152612"/>
                </a:solidFill>
                <a:latin typeface="Arial" charset="0"/>
              </a:rPr>
              <a:t> спорт призван стирать социальные барьеры, дискриминирующие людей с инвалидностью.</a:t>
            </a:r>
          </a:p>
        </p:txBody>
      </p:sp>
      <p:sp>
        <p:nvSpPr>
          <p:cNvPr id="23558" name="Rectangle 10"/>
          <p:cNvSpPr>
            <a:spLocks noChangeArrowheads="1"/>
          </p:cNvSpPr>
          <p:nvPr/>
        </p:nvSpPr>
        <p:spPr bwMode="auto">
          <a:xfrm>
            <a:off x="2051050" y="357346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>
                <a:latin typeface="Arial" charset="0"/>
              </a:rPr>
              <a:t>Девиз – «Дух в движении»</a:t>
            </a:r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4" cstate="print"/>
          <a:srcRect l="24554" t="25227" r="24554"/>
          <a:stretch>
            <a:fillRect/>
          </a:stretch>
        </p:blipFill>
        <p:spPr bwMode="auto">
          <a:xfrm>
            <a:off x="179388" y="188913"/>
            <a:ext cx="1217612" cy="122396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 useBgFill="1">
        <p:nvSpPr>
          <p:cNvPr id="23560" name="Rectangle 12"/>
          <p:cNvSpPr>
            <a:spLocks noChangeArrowheads="1"/>
          </p:cNvSpPr>
          <p:nvPr/>
        </p:nvSpPr>
        <p:spPr bwMode="auto">
          <a:xfrm>
            <a:off x="0" y="1557338"/>
            <a:ext cx="1547813" cy="51752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Arial" charset="0"/>
              </a:rPr>
              <a:t>Олимпийское перемирие</a:t>
            </a:r>
          </a:p>
        </p:txBody>
      </p:sp>
      <p:sp>
        <p:nvSpPr>
          <p:cNvPr id="23561" name="Rectangle 2"/>
          <p:cNvSpPr>
            <a:spLocks noGrp="1"/>
          </p:cNvSpPr>
          <p:nvPr>
            <p:ph type="title" idx="4294967295"/>
          </p:nvPr>
        </p:nvSpPr>
        <p:spPr>
          <a:xfrm>
            <a:off x="1187624" y="-171400"/>
            <a:ext cx="6985000" cy="1143001"/>
          </a:xfrm>
        </p:spPr>
        <p:txBody>
          <a:bodyPr/>
          <a:lstStyle/>
          <a:p>
            <a:pPr algn="ctr" eaLnBrk="1" hangingPunct="1"/>
            <a:r>
              <a:rPr lang="ru-RU" sz="2600" b="1" dirty="0" smtClean="0">
                <a:solidFill>
                  <a:srgbClr val="FF0000"/>
                </a:solidFill>
                <a:latin typeface="Arial" charset="0"/>
              </a:rPr>
              <a:t>Ценности Олимпийского движения</a:t>
            </a:r>
          </a:p>
        </p:txBody>
      </p:sp>
      <p:pic>
        <p:nvPicPr>
          <p:cNvPr id="235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3052763"/>
            <a:ext cx="111601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2"/>
          <p:cNvSpPr>
            <a:spLocks/>
          </p:cNvSpPr>
          <p:nvPr/>
        </p:nvSpPr>
        <p:spPr bwMode="auto">
          <a:xfrm>
            <a:off x="1403648" y="2780928"/>
            <a:ext cx="66960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/>
            <a:r>
              <a:rPr lang="ru-RU" sz="2600" dirty="0">
                <a:latin typeface="Arial" charset="0"/>
              </a:rPr>
              <a:t>Ценности </a:t>
            </a:r>
            <a:r>
              <a:rPr lang="ru-RU" sz="2600" dirty="0" err="1">
                <a:latin typeface="Arial" charset="0"/>
              </a:rPr>
              <a:t>Паралимпийского</a:t>
            </a:r>
            <a:r>
              <a:rPr lang="ru-RU" sz="2600" dirty="0">
                <a:latin typeface="Arial" charset="0"/>
              </a:rPr>
              <a:t> движения</a:t>
            </a: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2124075" y="62071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Arial" charset="0"/>
              </a:rPr>
              <a:t>Девиз – «Быстрее, выше, сильнее»</a:t>
            </a:r>
          </a:p>
        </p:txBody>
      </p:sp>
      <p:pic>
        <p:nvPicPr>
          <p:cNvPr id="23565" name="Picture 8"/>
          <p:cNvPicPr>
            <a:picLocks noChangeAspect="1" noChangeArrowheads="1"/>
          </p:cNvPicPr>
          <p:nvPr/>
        </p:nvPicPr>
        <p:blipFill>
          <a:blip r:embed="rId6" cstate="print"/>
          <a:srcRect l="4539"/>
          <a:stretch>
            <a:fillRect/>
          </a:stretch>
        </p:blipFill>
        <p:spPr bwMode="auto">
          <a:xfrm>
            <a:off x="0" y="3573463"/>
            <a:ext cx="1476375" cy="201612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3566" name="Text Box 64"/>
          <p:cNvSpPr txBox="1">
            <a:spLocks noChangeArrowheads="1"/>
          </p:cNvSpPr>
          <p:nvPr/>
        </p:nvSpPr>
        <p:spPr bwMode="auto">
          <a:xfrm>
            <a:off x="0" y="5661025"/>
            <a:ext cx="1547813" cy="94297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bg2">
                  <a:lumMod val="50000"/>
                  <a:lumOff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/>
              <a:t>Символ болельщиков перчатки «Митенки»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332656"/>
            <a:ext cx="4104456" cy="5329591"/>
          </a:xfrm>
        </p:spPr>
        <p:txBody>
          <a:bodyPr/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Идее учреждения Олимпийских игр по зимним видам спорта активно противодействовали представители Скандинавских стран – Швеции и Норвегии, не без оснований утверждая, что традиционные Северные Игры, которые регулярно проводились с 1901 года, и так собирают всех звезд зимних видов спорта.» Пьер де Кубертен сумел увязать деятельность Международного олимпийского комитета с крупными соревнованиями по зимним видам спорта. На Парижской сессии 1922 года было принято решение о проведении таких соревнований под названием «Международная спортивная неделя по случаю VIII Олимпиады».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2" descr="pier2_jpg_700x700_autocrop_q8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412" b="4412"/>
          <a:stretch>
            <a:fillRect/>
          </a:stretch>
        </p:blipFill>
        <p:spPr bwMode="auto">
          <a:xfrm>
            <a:off x="971600" y="1700808"/>
            <a:ext cx="2880320" cy="288032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971600" y="4725144"/>
            <a:ext cx="2808312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Arial" charset="0"/>
              </a:rPr>
              <a:t>Пьер де</a:t>
            </a:r>
            <a:r>
              <a:rPr lang="ru-RU" dirty="0">
                <a:latin typeface="Arial" charset="0"/>
              </a:rPr>
              <a:t> </a:t>
            </a:r>
            <a:r>
              <a:rPr lang="ru-RU" sz="2000" dirty="0">
                <a:latin typeface="Arial" charset="0"/>
              </a:rPr>
              <a:t>Кубертен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55576" y="5445224"/>
            <a:ext cx="3384376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0" dirty="0">
                <a:latin typeface="Arial" charset="0"/>
              </a:rPr>
              <a:t> </a:t>
            </a:r>
            <a:r>
              <a:rPr lang="ru-RU" sz="1800" dirty="0" smtClean="0">
                <a:latin typeface="Arial" charset="0"/>
              </a:rPr>
              <a:t>Годы правления:</a:t>
            </a:r>
          </a:p>
          <a:p>
            <a:pPr algn="ctr"/>
            <a:r>
              <a:rPr lang="ru-RU" sz="1800" dirty="0" smtClean="0">
                <a:latin typeface="Arial" charset="0"/>
              </a:rPr>
              <a:t>1896—1916</a:t>
            </a:r>
            <a:r>
              <a:rPr lang="ru-RU" sz="1800" dirty="0">
                <a:latin typeface="Arial" charset="0"/>
              </a:rPr>
              <a:t>, 1919-1925</a:t>
            </a:r>
            <a:r>
              <a:rPr lang="ru-RU" sz="1800" dirty="0"/>
              <a:t>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Президент</a:t>
            </a:r>
          </a:p>
          <a:p>
            <a:pPr algn="ctr"/>
            <a:r>
              <a:rPr lang="ru-RU" dirty="0" smtClean="0"/>
              <a:t> Международного олимпийского комитета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 noChangeArrowheads="1"/>
          </p:cNvSpPr>
          <p:nvPr/>
        </p:nvSpPr>
        <p:spPr bwMode="auto">
          <a:xfrm>
            <a:off x="179512" y="188640"/>
            <a:ext cx="865974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400" dirty="0"/>
              <a:t>Первые Олимпийские зимние игры</a:t>
            </a:r>
          </a:p>
        </p:txBody>
      </p:sp>
      <p:sp>
        <p:nvSpPr>
          <p:cNvPr id="21506" name="Text Box 16"/>
          <p:cNvSpPr txBox="1">
            <a:spLocks noChangeArrowheads="1"/>
          </p:cNvSpPr>
          <p:nvPr/>
        </p:nvSpPr>
        <p:spPr bwMode="auto">
          <a:xfrm>
            <a:off x="323528" y="3933056"/>
            <a:ext cx="3960813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dirty="0"/>
              <a:t>Франция. </a:t>
            </a:r>
            <a:r>
              <a:rPr lang="ru-RU" sz="1800" dirty="0" err="1"/>
              <a:t>Шамони</a:t>
            </a:r>
            <a:r>
              <a:rPr lang="ru-RU" sz="1800" dirty="0"/>
              <a:t>, 1924 г.</a:t>
            </a:r>
          </a:p>
        </p:txBody>
      </p:sp>
      <p:pic>
        <p:nvPicPr>
          <p:cNvPr id="21507" name="Picture 9" descr="открытие зимних олимпийских иг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1359" y="3429000"/>
            <a:ext cx="4531484" cy="309634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1508" name="Picture 5" descr="Шамони"/>
          <p:cNvPicPr>
            <a:picLocks noChangeAspect="1" noChangeArrowheads="1"/>
          </p:cNvPicPr>
          <p:nvPr/>
        </p:nvPicPr>
        <p:blipFill>
          <a:blip r:embed="rId3" cstate="print"/>
          <a:srcRect t="6879"/>
          <a:stretch>
            <a:fillRect/>
          </a:stretch>
        </p:blipFill>
        <p:spPr bwMode="auto">
          <a:xfrm>
            <a:off x="179513" y="856496"/>
            <a:ext cx="4104456" cy="297668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09" name="Text Box 16"/>
          <p:cNvSpPr txBox="1">
            <a:spLocks noChangeArrowheads="1"/>
          </p:cNvSpPr>
          <p:nvPr/>
        </p:nvSpPr>
        <p:spPr bwMode="auto">
          <a:xfrm>
            <a:off x="4139952" y="2996952"/>
            <a:ext cx="5004048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dirty="0"/>
              <a:t>Торжественная церемония открытия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5976" y="836712"/>
            <a:ext cx="46085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i="1" dirty="0" smtClean="0">
                <a:solidFill>
                  <a:srgbClr val="002060"/>
                </a:solidFill>
              </a:rPr>
              <a:t>На </a:t>
            </a:r>
            <a:r>
              <a:rPr lang="en-US" sz="1800" i="1" dirty="0" smtClean="0">
                <a:solidFill>
                  <a:srgbClr val="002060"/>
                </a:solidFill>
              </a:rPr>
              <a:t>I</a:t>
            </a:r>
            <a:r>
              <a:rPr lang="ru-RU" sz="1800" i="1" dirty="0" smtClean="0">
                <a:solidFill>
                  <a:srgbClr val="002060"/>
                </a:solidFill>
              </a:rPr>
              <a:t> зимние Олимпийские игры прибыли 293 спортсмена (в том числе 13 женщин ), из 16 стран. В Олимпиаде приняли участие лучшие спортсмены северных стран – Норвегии, Финляндии, Швеции.</a:t>
            </a:r>
            <a:endParaRPr lang="ru-RU" sz="3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79512" y="4293096"/>
            <a:ext cx="4392487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i="1" dirty="0" smtClean="0">
                <a:solidFill>
                  <a:srgbClr val="002060"/>
                </a:solidFill>
                <a:ea typeface="Times New Roman" pitchFamily="18" charset="0"/>
              </a:rPr>
              <a:t>Представленные в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иды спорта 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lvl="0" algn="just" eaLnBrk="0" hangingPunct="0"/>
            <a:r>
              <a:rPr lang="ru-RU" sz="1600" i="1" dirty="0" smtClean="0">
                <a:solidFill>
                  <a:srgbClr val="002060"/>
                </a:solidFill>
                <a:ea typeface="Times New Roman" pitchFamily="18" charset="0"/>
              </a:rPr>
              <a:t>• Соревнования военных патрулей</a:t>
            </a:r>
          </a:p>
          <a:p>
            <a:pPr lvl="0" algn="just" eaLnBrk="0" hangingPunct="0"/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Бобслей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Конькобежный спорт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Лыжное двоеборье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Лыжные гонки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Прыжки с трамплина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Фигурное катание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Хоккей с шайбой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• Керлинг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Техническ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1D3641"/>
    </a:dk1>
    <a:lt1>
      <a:srgbClr val="FFFFFF"/>
    </a:lt1>
    <a:dk2>
      <a:srgbClr val="000000"/>
    </a:dk2>
    <a:lt2>
      <a:srgbClr val="DFE6D0"/>
    </a:lt2>
    <a:accent1>
      <a:srgbClr val="759AA5"/>
    </a:accent1>
    <a:accent2>
      <a:srgbClr val="CFC60D"/>
    </a:accent2>
    <a:accent3>
      <a:srgbClr val="AAAAAA"/>
    </a:accent3>
    <a:accent4>
      <a:srgbClr val="DADADA"/>
    </a:accent4>
    <a:accent5>
      <a:srgbClr val="BDCACF"/>
    </a:accent5>
    <a:accent6>
      <a:srgbClr val="BBB30B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16367</TotalTime>
  <Words>1400</Words>
  <Application>Microsoft Office PowerPoint</Application>
  <PresentationFormat>Экран (4:3)</PresentationFormat>
  <Paragraphs>327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Franklin Gothic Book</vt:lpstr>
      <vt:lpstr>Georgia</vt:lpstr>
      <vt:lpstr>Times New Roman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Ценности Олимпийского движения</vt:lpstr>
      <vt:lpstr>Презентация PowerPoint</vt:lpstr>
      <vt:lpstr>Презентация PowerPoint</vt:lpstr>
      <vt:lpstr>Презентация PowerPoint</vt:lpstr>
      <vt:lpstr>Эстафета олимпийского огня</vt:lpstr>
      <vt:lpstr>Эволюция факела</vt:lpstr>
      <vt:lpstr>Презентация PowerPoint</vt:lpstr>
      <vt:lpstr>Презентация PowerPoint</vt:lpstr>
      <vt:lpstr>Сочи 2014 в цифрах</vt:lpstr>
      <vt:lpstr>Презентация PowerPoint</vt:lpstr>
      <vt:lpstr>Презентация PowerPoint</vt:lpstr>
      <vt:lpstr>Медальный зачёт России на зимних Олимпийских играх </vt:lpstr>
      <vt:lpstr>Медальный зачёт ХХII Олимпийских игр</vt:lpstr>
      <vt:lpstr>Олимпийские медали России</vt:lpstr>
      <vt:lpstr>Олимпийские чемпионы России</vt:lpstr>
      <vt:lpstr>Виктор Ан</vt:lpstr>
      <vt:lpstr>Шорт-трек: «золотая» эстафета 5000 м </vt:lpstr>
      <vt:lpstr>Ш</vt:lpstr>
      <vt:lpstr>Золотые медали в командном турнире по фигурному катанию</vt:lpstr>
      <vt:lpstr>Презентация PowerPoint</vt:lpstr>
      <vt:lpstr>Аделина Сотникова – чемпионка  в одиночном катании </vt:lpstr>
      <vt:lpstr>Презентация PowerPoint</vt:lpstr>
      <vt:lpstr>Победители Олимипиады:  Александр Зубков и Алексей Воевода (двойка в бобслее)</vt:lpstr>
      <vt:lpstr>Победители эстафеты в биатлоне (4 х 7,5км)    Алексей Волков, Евгений Устюгов,  Дмитрий Малышко, Антон Шипулин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Надежды России                                               на Паралимпиаде в Сочи</vt:lpstr>
      <vt:lpstr>Презентация PowerPoint</vt:lpstr>
      <vt:lpstr>СПИСОК  ИНТЕРНЕТ-РЕСУРСОВ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Шерли Холмс</dc:creator>
  <cp:lastModifiedBy>Светлана Ивановна</cp:lastModifiedBy>
  <cp:revision>124</cp:revision>
  <dcterms:created xsi:type="dcterms:W3CDTF">2013-10-08T17:34:04Z</dcterms:created>
  <dcterms:modified xsi:type="dcterms:W3CDTF">2015-01-15T10:12:12Z</dcterms:modified>
</cp:coreProperties>
</file>