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138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924BFF7-689B-49FB-AB1A-08318572AEA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62E3253-04A1-491B-8B65-DB8DDC5A533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6EDFB3D-24FB-49C1-982B-B4D3F2C107B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3A06CF-E54F-47ED-8F04-7561403C09C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111438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BE39C2F-4711-4FFD-9D1A-7FE76E70DEE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AE6F981-C122-4530-84BB-49F67F32627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83BE5F3-E986-41C9-867E-A77CBAB6514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DDE1A8-F742-4526-85BF-401FAC6DEAF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0052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1C41E15-DEA4-4D5E-A0F7-3E146808927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5146080-7266-4F0F-B770-ED852CB6810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C5E5A87-76F1-47AD-817B-B49443E6617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9E88BBC-54E2-42AE-BB64-EE6252855D0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88126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152BEB2-5888-45D6-A79F-FFC3FED2D39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C929018-E745-4C9B-A6D2-4D4297361E4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05EA5D-372E-4235-8A45-20EAEE379B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D148E8-79E8-4175-AA6A-9BCC58D0FE2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71222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0E73C125-0992-4B33-90DD-DB76126E2D8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63693CB3-C067-4ED0-A4B3-E1004991947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0892669-9A30-4E17-8F66-71D72BE37C6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E1F39A-9A24-4C05-8837-1A8FF6B287A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8131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7CA797CF-962E-4913-8131-E6B9107BF86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27763CD7-CDFF-4D8B-98B7-BBD62C3133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E6493E73-1CAD-482D-AE46-3087DCC1EE9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8D30742-A708-4877-B998-7CBA22D5E55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771186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B6941B5C-729E-4D56-AA14-265B8A012B5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7A4806F3-8EFF-464D-962F-7356C50C598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F8C63915-53C2-46F2-9151-3310868279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05C01A-659C-4F9F-AC7E-77F8B98AE71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80989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A955FD9-F6A0-438B-A6A5-C761B77EB40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82EDC3A-AD0F-4631-95FF-87F41C5B160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3D747CA-865C-4EFD-A0C3-2F6BA1EC93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35751B-D1E4-41EE-BC33-F2CE4E0154F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420742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1DF79B3-C3F2-4727-AA4F-EAEDF7C0AF8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E18FE7-7478-4E44-BDB6-ECED3684F94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2505499-1D6D-409E-81E9-F56E8D5631C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424B32-769B-4648-BD8E-2C323DF9A23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17135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3204184-80EF-47CE-A0A5-C7A506F085A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4A29C89-8223-43FC-8F74-E24C6EDAD79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B5E6496-8616-46E9-8D5C-3E575F905B6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4CA9FA-D5D8-4462-A2CB-2A00ABE7075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90725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F4ED1F9-2679-45E0-ABA6-45270188149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C149024-F30F-49DC-8C32-3DF39313F3D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6E0E005-0829-4EDD-8980-552B2F464E8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A89DF4-B14F-40E3-B8A2-C629FFF75D9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03182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5B2450F8-F102-4594-A9D4-3BEB9682AF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CB576D7-0AFF-444F-AFBE-AEA4A34E31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CC13276-DBF3-434A-A3BF-38CA2C7968A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0E82B9-7653-43C6-8F14-B178CCEA385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A710A103-0F2D-4CE5-84D4-2FE8670873D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E4B2B8C-2656-451E-8929-5550AD537B69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C6A48275-8F40-4CFA-BEF9-9EB41E93712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381000"/>
            <a:ext cx="8229600" cy="1470025"/>
          </a:xfrm>
        </p:spPr>
        <p:txBody>
          <a:bodyPr/>
          <a:lstStyle/>
          <a:p>
            <a:pPr eaLnBrk="1" hangingPunct="1"/>
            <a:r>
              <a:rPr lang="ru-RU" altLang="ru-RU" sz="3200" b="1"/>
              <a:t>Тема: «</a:t>
            </a:r>
            <a:r>
              <a:rPr lang="ru-RU" altLang="ru-RU" sz="3200"/>
              <a:t>Использование </a:t>
            </a:r>
            <a:r>
              <a:rPr lang="en-US" altLang="ru-RU" sz="3200"/>
              <a:t>MS Excel</a:t>
            </a:r>
            <a:r>
              <a:rPr lang="ru-RU" altLang="ru-RU" sz="3200"/>
              <a:t> в профессиональной деятельности медицинского персонала»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10CAA061-42E6-4E34-8DC7-6B8622057BF0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752600" y="2057400"/>
            <a:ext cx="6400800" cy="1752600"/>
          </a:xfrm>
        </p:spPr>
        <p:txBody>
          <a:bodyPr/>
          <a:lstStyle/>
          <a:p>
            <a:pPr eaLnBrk="1" hangingPunct="1"/>
            <a:r>
              <a:rPr lang="ru-RU" altLang="ru-RU"/>
              <a:t>Специальность 31.02.01 Лечебное дело</a:t>
            </a:r>
          </a:p>
        </p:txBody>
      </p:sp>
      <p:sp>
        <p:nvSpPr>
          <p:cNvPr id="2052" name="AutoShape 5" descr="Картинки по запросу ексель">
            <a:extLst>
              <a:ext uri="{FF2B5EF4-FFF2-40B4-BE49-F238E27FC236}">
                <a16:creationId xmlns:a16="http://schemas.microsoft.com/office/drawing/2014/main" id="{76D1BA68-2A6E-40CA-B8E2-F26A1940E10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053" name="AutoShape 7" descr="Картинки по запросу ексель">
            <a:extLst>
              <a:ext uri="{FF2B5EF4-FFF2-40B4-BE49-F238E27FC236}">
                <a16:creationId xmlns:a16="http://schemas.microsoft.com/office/drawing/2014/main" id="{614FEDF5-86A8-443C-92D0-198B1446F88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054" name="AutoShape 9" descr="Картинки по запросу ексель">
            <a:extLst>
              <a:ext uri="{FF2B5EF4-FFF2-40B4-BE49-F238E27FC236}">
                <a16:creationId xmlns:a16="http://schemas.microsoft.com/office/drawing/2014/main" id="{A9E29530-E822-48C5-A7B9-DD6515BFF29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055" name="AutoShape 11" descr="Картинки по запросу ексель">
            <a:extLst>
              <a:ext uri="{FF2B5EF4-FFF2-40B4-BE49-F238E27FC236}">
                <a16:creationId xmlns:a16="http://schemas.microsoft.com/office/drawing/2014/main" id="{6FFDE230-F947-47E5-B2AA-94972607FA6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056" name="AutoShape 13" descr="Картинки по запросу ексель">
            <a:extLst>
              <a:ext uri="{FF2B5EF4-FFF2-40B4-BE49-F238E27FC236}">
                <a16:creationId xmlns:a16="http://schemas.microsoft.com/office/drawing/2014/main" id="{333D9778-E1FC-4C45-95DC-2FA37391CDF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057" name="AutoShape 15" descr="Картинки по запросу ексель">
            <a:extLst>
              <a:ext uri="{FF2B5EF4-FFF2-40B4-BE49-F238E27FC236}">
                <a16:creationId xmlns:a16="http://schemas.microsoft.com/office/drawing/2014/main" id="{8FA055A2-111A-4F9D-ACC9-79030E82BDA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058" name="AutoShape 17" descr="Картинки по запросу ексель">
            <a:extLst>
              <a:ext uri="{FF2B5EF4-FFF2-40B4-BE49-F238E27FC236}">
                <a16:creationId xmlns:a16="http://schemas.microsoft.com/office/drawing/2014/main" id="{75390F5C-F813-4DE8-8F4B-B5391264A75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pic>
        <p:nvPicPr>
          <p:cNvPr id="2059" name="Picture 19" descr="Картинки по запросу ексель">
            <a:extLst>
              <a:ext uri="{FF2B5EF4-FFF2-40B4-BE49-F238E27FC236}">
                <a16:creationId xmlns:a16="http://schemas.microsoft.com/office/drawing/2014/main" id="{D6D1831A-C9C3-4906-94D1-F2C1E84701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3352800"/>
            <a:ext cx="6191250" cy="309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>
            <a:extLst>
              <a:ext uri="{FF2B5EF4-FFF2-40B4-BE49-F238E27FC236}">
                <a16:creationId xmlns:a16="http://schemas.microsoft.com/office/drawing/2014/main" id="{D1B2FBA1-6BD5-49EE-9AA5-CFE899DB09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457200"/>
            <a:ext cx="8229600" cy="44196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altLang="ru-RU" sz="2800" b="1" u="sng"/>
              <a:t>Задача:</a:t>
            </a:r>
            <a:r>
              <a:rPr lang="ru-RU" altLang="ru-RU" sz="2800"/>
              <a:t> Представьте, что вы старшая медицинская сестра (брат) на совещании у главного врача Городской больницы. Вам было дано задание  подготовиться и сделать отчет (проанализировать статистические данные по количеству пациентов,  их заболеваемости, показатели койко-место за последние 3 года). Продемонстрировать результаты исследования наглядно членам совещания</a:t>
            </a:r>
            <a:r>
              <a:rPr lang="ru-RU" altLang="ru-RU" sz="2800" i="1"/>
              <a:t>. </a:t>
            </a:r>
          </a:p>
        </p:txBody>
      </p:sp>
      <p:pic>
        <p:nvPicPr>
          <p:cNvPr id="6150" name="Picture 6" descr="Похожее изображение">
            <a:extLst>
              <a:ext uri="{FF2B5EF4-FFF2-40B4-BE49-F238E27FC236}">
                <a16:creationId xmlns:a16="http://schemas.microsoft.com/office/drawing/2014/main" id="{8350A94F-D076-48F2-A586-9984A96AF4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3505200"/>
            <a:ext cx="3043238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2" name="AutoShape 8">
            <a:extLst>
              <a:ext uri="{FF2B5EF4-FFF2-40B4-BE49-F238E27FC236}">
                <a16:creationId xmlns:a16="http://schemas.microsoft.com/office/drawing/2014/main" id="{4D25579D-086D-4078-937B-1357EC4849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143000"/>
            <a:ext cx="3505200" cy="838200"/>
          </a:xfrm>
          <a:prstGeom prst="wedgeEllipseCallout">
            <a:avLst>
              <a:gd name="adj1" fmla="val 13042"/>
              <a:gd name="adj2" fmla="val 25208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/>
              <a:t>Как это сделать?</a:t>
            </a:r>
          </a:p>
        </p:txBody>
      </p:sp>
      <p:sp>
        <p:nvSpPr>
          <p:cNvPr id="6153" name="AutoShape 9">
            <a:extLst>
              <a:ext uri="{FF2B5EF4-FFF2-40B4-BE49-F238E27FC236}">
                <a16:creationId xmlns:a16="http://schemas.microsoft.com/office/drawing/2014/main" id="{88DA5A63-ADF2-4B57-817B-18EBC8CA77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1752600"/>
            <a:ext cx="4724400" cy="1752600"/>
          </a:xfrm>
          <a:prstGeom prst="wedgeEllipseCallout">
            <a:avLst>
              <a:gd name="adj1" fmla="val -49898"/>
              <a:gd name="adj2" fmla="val 8315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/>
              <a:t>С помощью какой компьютерной</a:t>
            </a:r>
          </a:p>
          <a:p>
            <a:pPr algn="ctr" eaLnBrk="1" hangingPunct="1"/>
            <a:r>
              <a:rPr lang="ru-RU" altLang="ru-RU" b="1"/>
              <a:t> программы вы можете </a:t>
            </a:r>
          </a:p>
          <a:p>
            <a:pPr algn="ctr" eaLnBrk="1" hangingPunct="1"/>
            <a:r>
              <a:rPr lang="ru-RU" altLang="ru-RU" b="1"/>
              <a:t>облегчить свою работу</a:t>
            </a:r>
            <a:r>
              <a:rPr lang="ru-RU" altLang="ru-RU"/>
              <a:t>?</a:t>
            </a:r>
          </a:p>
        </p:txBody>
      </p:sp>
      <p:sp>
        <p:nvSpPr>
          <p:cNvPr id="6154" name="AutoShape 10">
            <a:extLst>
              <a:ext uri="{FF2B5EF4-FFF2-40B4-BE49-F238E27FC236}">
                <a16:creationId xmlns:a16="http://schemas.microsoft.com/office/drawing/2014/main" id="{68E255C1-1974-44AD-8B7B-DED2128DEF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9600" y="4495800"/>
            <a:ext cx="4495800" cy="1371600"/>
          </a:xfrm>
          <a:prstGeom prst="wedgeEllipseCallout">
            <a:avLst>
              <a:gd name="adj1" fmla="val -54519"/>
              <a:gd name="adj2" fmla="val -4733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/>
              <a:t>Как представить  статистическую информацию наглядно?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10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2" grpId="0" animBg="1"/>
      <p:bldP spid="6153" grpId="0" animBg="1"/>
      <p:bldP spid="615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464AE335-1220-4283-9E7F-C62800FA11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/>
              <a:t>Тема практического занятия</a:t>
            </a:r>
          </a:p>
        </p:txBody>
      </p:sp>
      <p:sp>
        <p:nvSpPr>
          <p:cNvPr id="7172" name="WordArt 4">
            <a:extLst>
              <a:ext uri="{FF2B5EF4-FFF2-40B4-BE49-F238E27FC236}">
                <a16:creationId xmlns:a16="http://schemas.microsoft.com/office/drawing/2014/main" id="{5D0D9C7F-356F-4E1D-B5B7-8F3421A640B5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219200" y="1752600"/>
            <a:ext cx="7124700" cy="16764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cs typeface="Arial" panose="020B0604020202020204" pitchFamily="34" charset="0"/>
              </a:rPr>
              <a:t>«Использование MS Excel в</a:t>
            </a:r>
          </a:p>
          <a:p>
            <a:pPr algn="ctr"/>
            <a:r>
              <a:rPr lang="ru-RU" sz="3600" b="1" kern="10">
                <a:cs typeface="Arial" panose="020B0604020202020204" pitchFamily="34" charset="0"/>
              </a:rPr>
              <a:t> профессиональной деятельности</a:t>
            </a:r>
          </a:p>
          <a:p>
            <a:pPr algn="ctr"/>
            <a:r>
              <a:rPr lang="ru-RU" sz="3600" b="1" kern="10">
                <a:cs typeface="Arial" panose="020B0604020202020204" pitchFamily="34" charset="0"/>
              </a:rPr>
              <a:t> медицинского персонала»</a:t>
            </a:r>
          </a:p>
        </p:txBody>
      </p:sp>
      <p:pic>
        <p:nvPicPr>
          <p:cNvPr id="4100" name="Picture 5" descr="Похожее изображение">
            <a:extLst>
              <a:ext uri="{FF2B5EF4-FFF2-40B4-BE49-F238E27FC236}">
                <a16:creationId xmlns:a16="http://schemas.microsoft.com/office/drawing/2014/main" id="{1AC89274-AE85-4DAA-BB1B-FA0B139105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4572000"/>
            <a:ext cx="2286000" cy="151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7" descr="Картинки по запросу ексель">
            <a:extLst>
              <a:ext uri="{FF2B5EF4-FFF2-40B4-BE49-F238E27FC236}">
                <a16:creationId xmlns:a16="http://schemas.microsoft.com/office/drawing/2014/main" id="{650092A5-133F-4237-93E3-6CC1A41780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4572000"/>
            <a:ext cx="2505075" cy="160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3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8" dur="5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10" dur="2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>
            <a:extLst>
              <a:ext uri="{FF2B5EF4-FFF2-40B4-BE49-F238E27FC236}">
                <a16:creationId xmlns:a16="http://schemas.microsoft.com/office/drawing/2014/main" id="{559E4781-B6CB-4A19-BF89-014D8485B4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304800"/>
            <a:ext cx="8915400" cy="6172200"/>
          </a:xfrm>
        </p:spPr>
        <p:txBody>
          <a:bodyPr/>
          <a:lstStyle/>
          <a:p>
            <a:pPr marL="1588" indent="361950" eaLnBrk="1" hangingPunct="1">
              <a:buFontTx/>
              <a:buNone/>
            </a:pPr>
            <a:r>
              <a:rPr lang="ru-RU" altLang="ru-RU" sz="2800" b="1"/>
              <a:t>Цель:</a:t>
            </a:r>
            <a:r>
              <a:rPr lang="ru-RU" altLang="ru-RU" sz="2800"/>
              <a:t> сформировать основные практические навыки работы в электронных таблицах </a:t>
            </a:r>
            <a:r>
              <a:rPr lang="en-US" altLang="ru-RU" sz="2800"/>
              <a:t>MS Excel </a:t>
            </a:r>
            <a:endParaRPr lang="ru-RU" altLang="ru-RU" sz="2800"/>
          </a:p>
          <a:p>
            <a:pPr marL="1588" indent="361950" algn="ctr" eaLnBrk="1" hangingPunct="1">
              <a:buFontTx/>
              <a:buNone/>
            </a:pPr>
            <a:r>
              <a:rPr lang="ru-RU" altLang="ru-RU" sz="2800" b="1"/>
              <a:t>План</a:t>
            </a:r>
          </a:p>
          <a:p>
            <a:pPr marL="1588" indent="361950" eaLnBrk="1" hangingPunct="1"/>
            <a:r>
              <a:rPr lang="ru-RU" altLang="ru-RU" sz="2800"/>
              <a:t>Повторение основных понятий по теме </a:t>
            </a:r>
            <a:r>
              <a:rPr lang="en-US" altLang="ru-RU" sz="2800"/>
              <a:t>MS Excel</a:t>
            </a:r>
            <a:r>
              <a:rPr lang="ru-RU" altLang="ru-RU" sz="2800"/>
              <a:t> (с помощью мобильного </a:t>
            </a:r>
            <a:r>
              <a:rPr lang="ru-RU" altLang="ru-RU" sz="2800" b="1" i="1"/>
              <a:t>приложения </a:t>
            </a:r>
            <a:r>
              <a:rPr lang="en-US" altLang="ru-RU" sz="2800" b="1" i="1"/>
              <a:t>Plickers</a:t>
            </a:r>
            <a:r>
              <a:rPr lang="ru-RU" altLang="ru-RU" sz="2800" b="1" i="1"/>
              <a:t>)</a:t>
            </a:r>
          </a:p>
          <a:p>
            <a:pPr marL="1588" indent="361950" eaLnBrk="1" hangingPunct="1"/>
            <a:r>
              <a:rPr lang="ru-RU" altLang="ru-RU" sz="2800"/>
              <a:t>Выполнение практических заданий на компьютере под руководством преподавателя</a:t>
            </a:r>
          </a:p>
          <a:p>
            <a:pPr marL="1588" indent="361950" eaLnBrk="1" hangingPunct="1"/>
            <a:r>
              <a:rPr lang="ru-RU" altLang="ru-RU" sz="2800"/>
              <a:t>Выполнение самостоятельной работы</a:t>
            </a:r>
          </a:p>
          <a:p>
            <a:pPr marL="1588" indent="361950" eaLnBrk="1" hangingPunct="1"/>
            <a:r>
              <a:rPr lang="ru-RU" altLang="ru-RU" sz="2800"/>
              <a:t>Дебрифинг</a:t>
            </a:r>
          </a:p>
          <a:p>
            <a:pPr marL="1588" indent="361950" eaLnBrk="1" hangingPunct="1"/>
            <a:r>
              <a:rPr lang="ru-RU" altLang="ru-RU" sz="2800"/>
              <a:t>Подведение итогов и выставление оценок</a:t>
            </a:r>
          </a:p>
          <a:p>
            <a:pPr marL="1588" indent="361950" eaLnBrk="1" hangingPunct="1"/>
            <a:r>
              <a:rPr lang="ru-RU" altLang="ru-RU" sz="2800"/>
              <a:t>Домашнее задание</a:t>
            </a:r>
          </a:p>
          <a:p>
            <a:pPr marL="1588" indent="361950" eaLnBrk="1" hangingPunct="1"/>
            <a:endParaRPr lang="ru-RU" altLang="ru-RU" sz="2800"/>
          </a:p>
        </p:txBody>
      </p:sp>
      <p:pic>
        <p:nvPicPr>
          <p:cNvPr id="5123" name="Picture 5" descr="Картинки по запросу кардиограмма на мониторе">
            <a:extLst>
              <a:ext uri="{FF2B5EF4-FFF2-40B4-BE49-F238E27FC236}">
                <a16:creationId xmlns:a16="http://schemas.microsoft.com/office/drawing/2014/main" id="{43FB575E-DC0E-463A-BD27-DAAF52E6B7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4876800"/>
            <a:ext cx="18288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2BF4DDF5-D926-411E-918B-AA85CFF12F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3200" b="1"/>
              <a:t>Значимость темы для </a:t>
            </a:r>
            <a:br>
              <a:rPr lang="ru-RU" altLang="ru-RU" sz="3200" b="1"/>
            </a:br>
            <a:r>
              <a:rPr lang="ru-RU" altLang="ru-RU" sz="3200" b="1"/>
              <a:t>профессиональной деятельности медицинского работника</a:t>
            </a:r>
          </a:p>
        </p:txBody>
      </p:sp>
      <p:sp>
        <p:nvSpPr>
          <p:cNvPr id="6147" name="AutoShape 6">
            <a:extLst>
              <a:ext uri="{FF2B5EF4-FFF2-40B4-BE49-F238E27FC236}">
                <a16:creationId xmlns:a16="http://schemas.microsoft.com/office/drawing/2014/main" id="{D436452F-DC6D-4881-89F6-E3D3FAC5E130}"/>
              </a:ext>
            </a:extLst>
          </p:cNvPr>
          <p:cNvSpPr>
            <a:spLocks/>
          </p:cNvSpPr>
          <p:nvPr/>
        </p:nvSpPr>
        <p:spPr bwMode="auto">
          <a:xfrm>
            <a:off x="6324600" y="1600200"/>
            <a:ext cx="2667000" cy="1371600"/>
          </a:xfrm>
          <a:prstGeom prst="borderCallout2">
            <a:avLst>
              <a:gd name="adj1" fmla="val 8333"/>
              <a:gd name="adj2" fmla="val -2856"/>
              <a:gd name="adj3" fmla="val 8333"/>
              <a:gd name="adj4" fmla="val -30537"/>
              <a:gd name="adj5" fmla="val 42130"/>
              <a:gd name="adj6" fmla="val -5928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/>
              <a:t>обработка медицинских статистических данных</a:t>
            </a:r>
          </a:p>
        </p:txBody>
      </p:sp>
      <p:sp>
        <p:nvSpPr>
          <p:cNvPr id="6148" name="AutoShape 7">
            <a:extLst>
              <a:ext uri="{FF2B5EF4-FFF2-40B4-BE49-F238E27FC236}">
                <a16:creationId xmlns:a16="http://schemas.microsoft.com/office/drawing/2014/main" id="{3711C3C4-D2A1-469F-8F62-6981BCD19D6D}"/>
              </a:ext>
            </a:extLst>
          </p:cNvPr>
          <p:cNvSpPr>
            <a:spLocks/>
          </p:cNvSpPr>
          <p:nvPr/>
        </p:nvSpPr>
        <p:spPr bwMode="auto">
          <a:xfrm>
            <a:off x="228600" y="3733800"/>
            <a:ext cx="2667000" cy="1066800"/>
          </a:xfrm>
          <a:prstGeom prst="borderCallout2">
            <a:avLst>
              <a:gd name="adj1" fmla="val 10713"/>
              <a:gd name="adj2" fmla="val 102856"/>
              <a:gd name="adj3" fmla="val 10713"/>
              <a:gd name="adj4" fmla="val 121546"/>
              <a:gd name="adj5" fmla="val -138542"/>
              <a:gd name="adj6" fmla="val 14053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/>
              <a:t>отслеживание динамики различных медицинских данных</a:t>
            </a:r>
          </a:p>
        </p:txBody>
      </p:sp>
      <p:pic>
        <p:nvPicPr>
          <p:cNvPr id="6149" name="Picture 5" descr="Картинки по запросу Excel в медицине">
            <a:extLst>
              <a:ext uri="{FF2B5EF4-FFF2-40B4-BE49-F238E27FC236}">
                <a16:creationId xmlns:a16="http://schemas.microsoft.com/office/drawing/2014/main" id="{3AA0C3B5-F3D9-4E72-A771-BD2F69E262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1752600"/>
            <a:ext cx="1385888" cy="127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0" name="AutoShape 8">
            <a:extLst>
              <a:ext uri="{FF2B5EF4-FFF2-40B4-BE49-F238E27FC236}">
                <a16:creationId xmlns:a16="http://schemas.microsoft.com/office/drawing/2014/main" id="{1D920403-A577-424C-BBDE-3982DD3C12AC}"/>
              </a:ext>
            </a:extLst>
          </p:cNvPr>
          <p:cNvSpPr>
            <a:spLocks/>
          </p:cNvSpPr>
          <p:nvPr/>
        </p:nvSpPr>
        <p:spPr bwMode="auto">
          <a:xfrm>
            <a:off x="228600" y="1752600"/>
            <a:ext cx="2438400" cy="1600200"/>
          </a:xfrm>
          <a:prstGeom prst="borderCallout2">
            <a:avLst>
              <a:gd name="adj1" fmla="val 7144"/>
              <a:gd name="adj2" fmla="val 103125"/>
              <a:gd name="adj3" fmla="val 7144"/>
              <a:gd name="adj4" fmla="val 128514"/>
              <a:gd name="adj5" fmla="val 24106"/>
              <a:gd name="adj6" fmla="val 14062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/>
              <a:t>ЭТ помогает при составление диетических столов медицинской диет – сестрой</a:t>
            </a:r>
          </a:p>
        </p:txBody>
      </p:sp>
      <p:sp>
        <p:nvSpPr>
          <p:cNvPr id="6151" name="AutoShape 10">
            <a:extLst>
              <a:ext uri="{FF2B5EF4-FFF2-40B4-BE49-F238E27FC236}">
                <a16:creationId xmlns:a16="http://schemas.microsoft.com/office/drawing/2014/main" id="{53D10F01-0112-4B95-AD45-0ED2A5ACA5B4}"/>
              </a:ext>
            </a:extLst>
          </p:cNvPr>
          <p:cNvSpPr>
            <a:spLocks/>
          </p:cNvSpPr>
          <p:nvPr/>
        </p:nvSpPr>
        <p:spPr bwMode="auto">
          <a:xfrm>
            <a:off x="5943600" y="4343400"/>
            <a:ext cx="2895600" cy="1143000"/>
          </a:xfrm>
          <a:prstGeom prst="borderCallout2">
            <a:avLst>
              <a:gd name="adj1" fmla="val 10000"/>
              <a:gd name="adj2" fmla="val -2630"/>
              <a:gd name="adj3" fmla="val 10000"/>
              <a:gd name="adj4" fmla="val -18583"/>
              <a:gd name="adj5" fmla="val -117778"/>
              <a:gd name="adj6" fmla="val -3492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/>
              <a:t>Ведение бухгалтерских расчетов в медицинской практике и многое другое</a:t>
            </a:r>
          </a:p>
        </p:txBody>
      </p:sp>
      <p:sp>
        <p:nvSpPr>
          <p:cNvPr id="6152" name="AutoShape 14">
            <a:extLst>
              <a:ext uri="{FF2B5EF4-FFF2-40B4-BE49-F238E27FC236}">
                <a16:creationId xmlns:a16="http://schemas.microsoft.com/office/drawing/2014/main" id="{9F18DD23-1CC6-4D97-ABA5-FB0D1C6DEBB6}"/>
              </a:ext>
            </a:extLst>
          </p:cNvPr>
          <p:cNvSpPr>
            <a:spLocks/>
          </p:cNvSpPr>
          <p:nvPr/>
        </p:nvSpPr>
        <p:spPr bwMode="auto">
          <a:xfrm>
            <a:off x="2743200" y="5029200"/>
            <a:ext cx="2057400" cy="1257300"/>
          </a:xfrm>
          <a:prstGeom prst="borderCallout1">
            <a:avLst>
              <a:gd name="adj1" fmla="val 90907"/>
              <a:gd name="adj2" fmla="val 103704"/>
              <a:gd name="adj3" fmla="val -157574"/>
              <a:gd name="adj4" fmla="val 10370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/>
              <a:t>отслеживание овуляционного и менструального цикла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</TotalTime>
  <Words>193</Words>
  <Application>Microsoft Office PowerPoint</Application>
  <PresentationFormat>Экран (4:3)</PresentationFormat>
  <Paragraphs>26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8" baseType="lpstr">
      <vt:lpstr>Arial</vt:lpstr>
      <vt:lpstr>Calibri</vt:lpstr>
      <vt:lpstr>Оформление по умолчанию</vt:lpstr>
      <vt:lpstr>Тема: «Использование MS Excel в профессиональной деятельности медицинского персонала»</vt:lpstr>
      <vt:lpstr>Презентация PowerPoint</vt:lpstr>
      <vt:lpstr>Тема практического занятия</vt:lpstr>
      <vt:lpstr>Презентация PowerPoint</vt:lpstr>
      <vt:lpstr>Значимость темы для  профессиональной деятельности медицинского работника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Nickmix01@kgdgroup.onmicrosoft.com</cp:lastModifiedBy>
  <cp:revision>2</cp:revision>
  <cp:lastPrinted>1601-01-01T00:00:00Z</cp:lastPrinted>
  <dcterms:created xsi:type="dcterms:W3CDTF">1601-01-01T00:00:00Z</dcterms:created>
  <dcterms:modified xsi:type="dcterms:W3CDTF">2020-01-30T08:00:17Z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