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1"/>
  </p:sldMasterIdLst>
  <p:sldIdLst>
    <p:sldId id="256" r:id="rId2"/>
    <p:sldId id="257" r:id="rId3"/>
    <p:sldId id="258" r:id="rId4"/>
    <p:sldId id="272" r:id="rId5"/>
    <p:sldId id="262" r:id="rId6"/>
    <p:sldId id="267" r:id="rId7"/>
    <p:sldId id="268" r:id="rId8"/>
    <p:sldId id="270" r:id="rId9"/>
    <p:sldId id="259" r:id="rId10"/>
    <p:sldId id="265" r:id="rId11"/>
    <p:sldId id="264" r:id="rId12"/>
    <p:sldId id="260" r:id="rId13"/>
    <p:sldId id="261" r:id="rId14"/>
    <p:sldId id="278" r:id="rId15"/>
    <p:sldId id="271" r:id="rId16"/>
    <p:sldId id="277" r:id="rId17"/>
    <p:sldId id="274" r:id="rId18"/>
    <p:sldId id="275" r:id="rId19"/>
    <p:sldId id="276" r:id="rId20"/>
    <p:sldId id="279" r:id="rId21"/>
    <p:sldId id="28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253" autoAdjust="0"/>
  </p:normalViewPr>
  <p:slideViewPr>
    <p:cSldViewPr snapToGrid="0">
      <p:cViewPr varScale="1">
        <p:scale>
          <a:sx n="103" d="100"/>
          <a:sy n="103" d="100"/>
        </p:scale>
        <p:origin x="8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Интернет-зависимость среди студентов </a:t>
            </a:r>
          </a:p>
          <a:p>
            <a:pPr>
              <a:defRPr/>
            </a:pPr>
            <a:r>
              <a:rPr lang="ru-RU"/>
              <a:t>31 группы медсестринского отделения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Интернет-зависимость среди студентов 31 группы медсестринского отделения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tint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5060-46B1-8ED6-75831BBB7DC8}"/>
              </c:ext>
            </c:extLst>
          </c:dPt>
          <c:dPt>
            <c:idx val="1"/>
            <c:bubble3D val="0"/>
            <c:spPr>
              <a:solidFill>
                <a:schemeClr val="accent1">
                  <a:tint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5060-46B1-8ED6-75831BBB7DC8}"/>
              </c:ext>
            </c:extLst>
          </c:dPt>
          <c:dPt>
            <c:idx val="2"/>
            <c:bubble3D val="0"/>
            <c:spPr>
              <a:solidFill>
                <a:schemeClr val="accent1">
                  <a:shade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5060-46B1-8ED6-75831BBB7DC8}"/>
              </c:ext>
            </c:extLst>
          </c:dPt>
          <c:dPt>
            <c:idx val="3"/>
            <c:bubble3D val="0"/>
            <c:spPr>
              <a:solidFill>
                <a:schemeClr val="accent1">
                  <a:shade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5060-46B1-8ED6-75831BBB7DC8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интернет-зависимости нет</c:v>
                </c:pt>
                <c:pt idx="1">
                  <c:v>начальные проявления интернет-зависимости</c:v>
                </c:pt>
                <c:pt idx="2">
                  <c:v>интернет-зависимость есть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0.55000000000000004</c:v>
                </c:pt>
                <c:pt idx="1">
                  <c:v>0.17</c:v>
                </c:pt>
                <c:pt idx="2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64-46D0-9AD8-C7622294688F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254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77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738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70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9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874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321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16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04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697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4336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638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2210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282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234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072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E76E4-E2C5-41A8-8681-F0340093243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6DB41D3-0620-4237-9178-17010AA53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852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Кураторский час</a:t>
            </a:r>
            <a:br>
              <a:rPr lang="ru-RU" dirty="0" smtClean="0"/>
            </a:br>
            <a:r>
              <a:rPr lang="ru-RU" dirty="0" smtClean="0"/>
              <a:t>Профилактика </a:t>
            </a:r>
            <a:r>
              <a:rPr lang="ru-RU" dirty="0" smtClean="0"/>
              <a:t>интернет - зависимости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438" y="1787267"/>
            <a:ext cx="6905933" cy="3566530"/>
          </a:xfrm>
        </p:spPr>
      </p:pic>
      <p:sp>
        <p:nvSpPr>
          <p:cNvPr id="14" name="Текст 13"/>
          <p:cNvSpPr>
            <a:spLocks noGrp="1"/>
          </p:cNvSpPr>
          <p:nvPr>
            <p:ph type="body" sz="half" idx="4294967295"/>
          </p:nvPr>
        </p:nvSpPr>
        <p:spPr>
          <a:xfrm>
            <a:off x="569167" y="5353797"/>
            <a:ext cx="9190653" cy="6746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Куратор 31 группы медсестринского отделения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Ольга Алексеевна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91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1055" y="1305342"/>
            <a:ext cx="889461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последние десятилетия интернет стал неотъемлемой частью жизни практически каждого человека. Сегодня  сеть  используется для общения, работы, досуга,  поиска нужной информации. Интернет облегчает выбор и покупку необходимых товаров и услуг, а также позволяет сэкономить на их приобретении… Через интернет мы совершаем платежи, введены электронные больничные листы…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Безусловно, интернет имеет огромное значение в современном мире и приносит большую пользу.</a:t>
            </a:r>
            <a:r>
              <a:rPr lang="ru-RU" sz="2800" dirty="0" smtClean="0"/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1782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Интернет- зависимость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4614344"/>
          </a:xfrm>
        </p:spPr>
        <p:txBody>
          <a:bodyPr>
            <a:norm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Интернет-зависимость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расстройство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психики,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сопровождающееся большим количеством поведенческих проблем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заключающееся в неспособности человека вовремя выйти из сети, а также в постоянном присутствии навязчивого желания туда войти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5" y="3311236"/>
            <a:ext cx="7244195" cy="354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8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1" y="0"/>
            <a:ext cx="9864437" cy="69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31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55964"/>
          </a:xfrm>
        </p:spPr>
        <p:txBody>
          <a:bodyPr/>
          <a:lstStyle/>
          <a:p>
            <a:r>
              <a:rPr lang="ru-RU" dirty="0" smtClean="0"/>
              <a:t>Признаки интернет - зависимости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4425" y="1433449"/>
            <a:ext cx="7358302" cy="4558865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1</a:t>
            </a:r>
            <a:r>
              <a:rPr lang="ru-RU" sz="2000" b="1" dirty="0"/>
              <a:t>. </a:t>
            </a:r>
            <a:r>
              <a:rPr lang="ru-RU" sz="2000" dirty="0"/>
              <a:t>Человек отвлекается на уведомления смартфона даже во время ответственных ситуаций: когда переходит дорогу на оживлённой улице или ведёт машину. </a:t>
            </a:r>
          </a:p>
          <a:p>
            <a:r>
              <a:rPr lang="ru-RU" sz="2000" b="1" dirty="0"/>
              <a:t>2.</a:t>
            </a:r>
            <a:r>
              <a:rPr lang="ru-RU" sz="2000" dirty="0"/>
              <a:t> Человек ежедневно проводит в интернете или за видеоиграми больше </a:t>
            </a:r>
            <a:r>
              <a:rPr lang="ru-RU" sz="2000" dirty="0" smtClean="0"/>
              <a:t>10 </a:t>
            </a:r>
            <a:r>
              <a:rPr lang="ru-RU" sz="2000" dirty="0"/>
              <a:t>часов, но не работает и не ищет полезную для учёбы информацию. Когда его отвлекают, он злится и срывается на людей, мало ест, забывает о важных встречах и обязательствах.</a:t>
            </a:r>
          </a:p>
          <a:p>
            <a:r>
              <a:rPr lang="ru-RU" sz="2000" b="1" dirty="0"/>
              <a:t>3.</a:t>
            </a:r>
            <a:r>
              <a:rPr lang="ru-RU" sz="2000" dirty="0"/>
              <a:t> Человек систематически нарушает обещания не заходить в интернет, не проверять уведомления или не играть в </a:t>
            </a:r>
            <a:r>
              <a:rPr lang="ru-RU" sz="2000" dirty="0" smtClean="0"/>
              <a:t>видеоигры.</a:t>
            </a:r>
            <a:endParaRPr lang="ru-RU" sz="2000" dirty="0"/>
          </a:p>
          <a:p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27" y="2008909"/>
            <a:ext cx="3879273" cy="455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71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83673"/>
          </a:xfrm>
        </p:spPr>
        <p:txBody>
          <a:bodyPr/>
          <a:lstStyle/>
          <a:p>
            <a:pPr algn="ctr"/>
            <a:r>
              <a:rPr lang="ru-RU" dirty="0" smtClean="0"/>
              <a:t>Типы интернет - зависимости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93273"/>
            <a:ext cx="7164339" cy="4448089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ru-RU" sz="2000" dirty="0">
                <a:solidFill>
                  <a:srgbClr val="444444"/>
                </a:solidFill>
              </a:rPr>
              <a:t>При­стра­стие к вир­ту­аль­ным зна­ком­ствам — избы­точ­ность зна­ко­мых и дру­зей в Сети.</a:t>
            </a:r>
          </a:p>
          <a:p>
            <a:pPr>
              <a:buFont typeface="+mj-lt"/>
              <a:buAutoNum type="arabicPeriod"/>
            </a:pPr>
            <a:r>
              <a:rPr lang="ru-RU" sz="2000" dirty="0" smtClean="0">
                <a:solidFill>
                  <a:srgbClr val="444444"/>
                </a:solidFill>
              </a:rPr>
              <a:t>Инфор­ма­ци­он­ная </a:t>
            </a:r>
            <a:r>
              <a:rPr lang="ru-RU" sz="2000" dirty="0">
                <a:solidFill>
                  <a:srgbClr val="444444"/>
                </a:solidFill>
              </a:rPr>
              <a:t>пере­груз­ка (навяз­чи­вый </a:t>
            </a:r>
            <a:r>
              <a:rPr lang="ru-RU" sz="2000" dirty="0" err="1">
                <a:solidFill>
                  <a:srgbClr val="444444"/>
                </a:solidFill>
              </a:rPr>
              <a:t>web</a:t>
            </a:r>
            <a:r>
              <a:rPr lang="ru-RU" sz="2000" dirty="0">
                <a:solidFill>
                  <a:srgbClr val="444444"/>
                </a:solidFill>
              </a:rPr>
              <a:t>-сер­финг) — бес­ко­неч­ные путе­ше­ствия по Сети, поиск инфор­ма­ции по базам дан­ных и поис­ко­вым сай­там.</a:t>
            </a:r>
          </a:p>
          <a:p>
            <a:pPr>
              <a:buFont typeface="+mj-lt"/>
              <a:buAutoNum type="arabicPeriod"/>
            </a:pPr>
            <a:r>
              <a:rPr lang="ru-RU" sz="2000" dirty="0">
                <a:solidFill>
                  <a:srgbClr val="444444"/>
                </a:solidFill>
              </a:rPr>
              <a:t> </a:t>
            </a:r>
            <a:r>
              <a:rPr lang="ru-RU" sz="2000" dirty="0" err="1">
                <a:solidFill>
                  <a:srgbClr val="444444"/>
                </a:solidFill>
              </a:rPr>
              <a:t>Кибер­сек­су­аль­ная</a:t>
            </a:r>
            <a:r>
              <a:rPr lang="ru-RU" sz="2000" dirty="0">
                <a:solidFill>
                  <a:srgbClr val="444444"/>
                </a:solidFill>
              </a:rPr>
              <a:t> зави­си­мость – непре­одо­ли­мое вле­че­ние к посе­ще­нию </a:t>
            </a:r>
            <a:r>
              <a:rPr lang="ru-RU" sz="2000" dirty="0" err="1">
                <a:solidFill>
                  <a:srgbClr val="444444"/>
                </a:solidFill>
              </a:rPr>
              <a:t>пор­но­сай­тов</a:t>
            </a:r>
            <a:r>
              <a:rPr lang="ru-RU" sz="2000" dirty="0">
                <a:solidFill>
                  <a:srgbClr val="444444"/>
                </a:solidFill>
              </a:rPr>
              <a:t> и заня­тию кибер­сек­сом</a:t>
            </a:r>
            <a:r>
              <a:rPr lang="ru-RU" sz="2000" dirty="0" smtClean="0">
                <a:solidFill>
                  <a:srgbClr val="444444"/>
                </a:solidFill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ru-RU" sz="2000" dirty="0" smtClean="0">
                <a:solidFill>
                  <a:srgbClr val="444444"/>
                </a:solidFill>
              </a:rPr>
              <a:t>Навязчивая потребность в сети - постоянные покупки, участие в аукционах, конкурсах, акциях.</a:t>
            </a:r>
            <a:endParaRPr lang="ru-RU" sz="2000" dirty="0">
              <a:solidFill>
                <a:srgbClr val="444444"/>
              </a:solidFill>
            </a:endParaRPr>
          </a:p>
          <a:p>
            <a:pPr>
              <a:buFont typeface="+mj-lt"/>
              <a:buAutoNum type="arabicPeriod"/>
            </a:pPr>
            <a:r>
              <a:rPr lang="ru-RU" sz="2000" dirty="0" smtClean="0">
                <a:solidFill>
                  <a:srgbClr val="444444"/>
                </a:solidFill>
              </a:rPr>
              <a:t>Ком­пью­тер­ная игровая </a:t>
            </a:r>
            <a:r>
              <a:rPr lang="ru-RU" sz="2000" dirty="0">
                <a:solidFill>
                  <a:srgbClr val="444444"/>
                </a:solidFill>
              </a:rPr>
              <a:t>зави­си­мость — навяз­чи­вая игра в ком­пью­тер­ные игры (</a:t>
            </a:r>
            <a:r>
              <a:rPr lang="ru-RU" sz="2000" dirty="0" err="1">
                <a:solidFill>
                  <a:srgbClr val="444444"/>
                </a:solidFill>
              </a:rPr>
              <a:t>стре­лял­ки</a:t>
            </a:r>
            <a:r>
              <a:rPr lang="ru-RU" sz="2000" dirty="0">
                <a:solidFill>
                  <a:srgbClr val="444444"/>
                </a:solidFill>
              </a:rPr>
              <a:t> – </a:t>
            </a:r>
            <a:r>
              <a:rPr lang="ru-RU" sz="2000" dirty="0" err="1">
                <a:solidFill>
                  <a:srgbClr val="444444"/>
                </a:solidFill>
              </a:rPr>
              <a:t>Doom</a:t>
            </a:r>
            <a:r>
              <a:rPr lang="ru-RU" sz="2000" dirty="0">
                <a:solidFill>
                  <a:srgbClr val="444444"/>
                </a:solidFill>
              </a:rPr>
              <a:t>, </a:t>
            </a:r>
            <a:r>
              <a:rPr lang="ru-RU" sz="2000" dirty="0" err="1">
                <a:solidFill>
                  <a:srgbClr val="444444"/>
                </a:solidFill>
              </a:rPr>
              <a:t>Quake</a:t>
            </a:r>
            <a:r>
              <a:rPr lang="ru-RU" sz="2000" dirty="0">
                <a:solidFill>
                  <a:srgbClr val="444444"/>
                </a:solidFill>
              </a:rPr>
              <a:t>, </a:t>
            </a:r>
            <a:r>
              <a:rPr lang="ru-RU" sz="2000" dirty="0" err="1">
                <a:solidFill>
                  <a:srgbClr val="444444"/>
                </a:solidFill>
              </a:rPr>
              <a:t>Unreal</a:t>
            </a:r>
            <a:r>
              <a:rPr lang="ru-RU" sz="2000" dirty="0">
                <a:solidFill>
                  <a:srgbClr val="444444"/>
                </a:solidFill>
              </a:rPr>
              <a:t> и др., стра­те­гии типа </a:t>
            </a:r>
            <a:r>
              <a:rPr lang="ru-RU" sz="2000" dirty="0" err="1" smtClean="0">
                <a:solidFill>
                  <a:srgbClr val="444444"/>
                </a:solidFill>
              </a:rPr>
              <a:t>StarCraft</a:t>
            </a:r>
            <a:r>
              <a:rPr lang="ru-RU" sz="2000" dirty="0">
                <a:solidFill>
                  <a:srgbClr val="444444"/>
                </a:solidFill>
              </a:rPr>
              <a:t>, </a:t>
            </a:r>
            <a:r>
              <a:rPr lang="ru-RU" sz="2000" dirty="0" err="1">
                <a:solidFill>
                  <a:srgbClr val="444444"/>
                </a:solidFill>
              </a:rPr>
              <a:t>кве­сты</a:t>
            </a:r>
            <a:r>
              <a:rPr lang="ru-RU" sz="2000" dirty="0">
                <a:solidFill>
                  <a:srgbClr val="444444"/>
                </a:solidFill>
              </a:rPr>
              <a:t>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891" y="2119745"/>
            <a:ext cx="3643745" cy="392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21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8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55964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 интернет- зависимости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65565"/>
            <a:ext cx="8596668" cy="4475798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неуверенность в себе, заложенная слишком требовательными родителями, желавшими видеть своего ребенка «самым-самым», который не оправдал их надежд;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трудность в общении, вызванная особенностями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характера, внешности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состоянием здоровья;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крайняя неудовлетворенность своей реальной жизнью;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контакта и понимания внутри семьи;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вредные привычки и пристрастия, осуждаемые родными и близкими.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472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Чем опасна интернет - зависимость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93273"/>
            <a:ext cx="8596668" cy="3948545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Утрата способности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углубленному аналитическому мышлению,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способности к обучению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Утрата навыков реального общения, 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режима дня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Бессонница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Раздражительность, агрессивность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Ухудшение взаимоотношений в семье.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Потеря работы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565" y="2230582"/>
            <a:ext cx="4868690" cy="462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0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Заболевания, связанные с интернет -зависимостью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110962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Близорукость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Сухость глаза, развитие конъюнктивитов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Туннельный синдром запястья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Остеохондроз, сколиоз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Артроз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Артериальная гипертензия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Варикозное расширение вен нижних конечностей</a:t>
            </a:r>
          </a:p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Геморой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613" y="1496292"/>
            <a:ext cx="4080386" cy="536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03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204625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Трагические случаи игровой интернет-зависимости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4316" y="1814225"/>
            <a:ext cx="8596668" cy="3880773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2005 год. В Москве Родители-подростки увлеклись игрой в роботов </a:t>
            </a:r>
            <a:r>
              <a:rPr lang="ru-RU" sz="20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компьютере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заморозили  грудную дочь. Девочка провела на балконе 13 часов.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феврале 2011 года от истощения в Пекине скончался 30-летний безработный. Он играл на компьютере непрерывно в течение 27 дней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2015 год. Башкирский школьник  несколько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недель подряд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провел дома за монитором компьютера с небольшими перерывами на сон и еду. После одной из игровых сессий, родители обнаружили подростка без сознания.</a:t>
            </a: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январе 2015 года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переутомления в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тайваньском интернет-кафе умер 32-летний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мужчина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89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0664" y="671723"/>
            <a:ext cx="9878291" cy="6912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Кимберли Янг, профессор психологии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Питсбургского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университета в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Брэтфорде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автор книги «Пойманные в Сеть», основатель Центра помощи людям, страдающим интернет-зависимостью,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разработала экспресс-тест, с помощью которого можно определить степень зависимости от интернета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1.Вы обычно поглощены мыслями об интернете (думаете о предыдущих сеансах или находитесь в предвкушении следующего сеанса выхода в сеть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)?</a:t>
            </a:r>
            <a:endParaRPr lang="ru-RU" sz="24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2.Вы чувствуете, что с каждым разом вам необходимо увеличивать время нахождения в интернете, чтобы достичь удовлетворения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3.Вы неоднократно предпринимали безуспешные попытки контролировать, сократить или прекратить использование интернета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4.Вы чувствуете беспокойство, раздражение, депрессию, при попытках ограничить или прекратить использование интернета?</a:t>
            </a:r>
            <a:endParaRPr lang="ru-RU" sz="24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1930400"/>
          </a:xfrm>
        </p:spPr>
        <p:txBody>
          <a:bodyPr/>
          <a:lstStyle/>
          <a:p>
            <a:r>
              <a:rPr lang="ru-RU" dirty="0" smtClean="0"/>
              <a:t>Диагностика интернет-зависимости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664" y="855405"/>
            <a:ext cx="8833338" cy="6341807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353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5745" y="419202"/>
            <a:ext cx="10196946" cy="555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5.Вы обычно находитесь в сети дольше, чем первоначально планировалось?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6.Ваше увлечение интернетом ставит под угрозу значимые отношения, работу, образование или карьеру?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7.Вы лгали членам семьи, терапевту, или другим людям, чтобы скрыть степень вашей вовлеченности в интернет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8.Используете ли вы интернет как способ ухода от проблем или поднятия настроения (например, справляетесь с чувством беспомощности, вины, тревоги, депрессией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)?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87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532456398"/>
              </p:ext>
            </p:extLst>
          </p:nvPr>
        </p:nvGraphicFramePr>
        <p:xfrm>
          <a:off x="1194619" y="206477"/>
          <a:ext cx="9365226" cy="6430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722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интернет - зависимости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93273"/>
            <a:ext cx="6416193" cy="44480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Знание и понимание проблемы интернет – зависимости, ее симптомов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 опасных последствий – залог профилактики.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 планировать свой день, уделяя работе в интернете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необходимое время;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 о родных и близких и уделять время для помощи им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ввести в свою жизнь занятия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спортом, посещение бассейна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тренажерного зала, работу на свежем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воздухе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Заняться любимым хобби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655" y="3144983"/>
            <a:ext cx="4253345" cy="371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17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4735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сокращению  пребывания в сети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77334" y="1047135"/>
            <a:ext cx="8596668" cy="433797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установить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 времени,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проводимого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Интернете;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заставлять себя время от времени несколько дней подряд не работать в Интернете;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для себя правило, ни под каким видом не обращаться к Интернету в течение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или учебного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дня (если только это не входит в рабочие обязанности);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ввести, чувствительные для себя (однако без нанесения ущерба здоровью),  санкции за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несоблюдение правил;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заставлять себя вместо работы в Интернете заниматься чем-то другим;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извлекать из жизни другие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наслаждения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избегать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 и пребывания в таких местах, которые могли бы побудить вернуться 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аддиктивному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поведению. </a:t>
            </a:r>
          </a:p>
        </p:txBody>
      </p:sp>
    </p:spTree>
    <p:extLst>
      <p:ext uri="{BB962C8B-B14F-4D97-AF65-F5344CB8AC3E}">
        <p14:creationId xmlns:p14="http://schemas.microsoft.com/office/powerpoint/2010/main" val="370489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736" y="3533122"/>
            <a:ext cx="4089400" cy="3267077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073" y="3620797"/>
            <a:ext cx="5195454" cy="30917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074" y="288780"/>
            <a:ext cx="5195454" cy="308956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66" y="288779"/>
            <a:ext cx="5536221" cy="308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37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6245"/>
          </a:xfrm>
        </p:spPr>
        <p:txBody>
          <a:bodyPr/>
          <a:lstStyle/>
          <a:p>
            <a:r>
              <a:rPr lang="ru-RU" dirty="0" smtClean="0"/>
              <a:t>Лечение интернет-зависимости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77334" y="1578077"/>
            <a:ext cx="8596668" cy="4463285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проводится  с помощью психофармакологических средств и психотерапии.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России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ечение проводится в наркологических центрах и диспансерах.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развитых странах имеются лицензированные клиники.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большое количество интернет-зависимых, за помощью  в России обращаются немногие.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 лечения до 6 месяцев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стоимость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Добровольное восстанавливающее сообщество «Гражданский вызов» 8(800) 100-89-83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575" y="1"/>
            <a:ext cx="3108425" cy="318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60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24232"/>
          </a:xfrm>
        </p:spPr>
        <p:txBody>
          <a:bodyPr/>
          <a:lstStyle/>
          <a:p>
            <a:pPr algn="ctr"/>
            <a:r>
              <a:rPr lang="ru-RU" dirty="0" smtClean="0"/>
              <a:t>Вопросы для обсуждения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29850" y="1533832"/>
            <a:ext cx="8596668" cy="3880773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Интернет-зависимость – миф или реальность?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Верно 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утверждение?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 долго находиться в интернете, то можно утратить способность контролировать свое время.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лучше: виртуальное  или живое общение?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вы относитесь к нарочитой безграмотности в социальных сетях?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вы можете предложить меры профилактики интернет-зависимости</a:t>
            </a: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53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4735"/>
          </a:xfrm>
        </p:spPr>
        <p:txBody>
          <a:bodyPr/>
          <a:lstStyle/>
          <a:p>
            <a:pPr algn="ctr"/>
            <a:r>
              <a:rPr lang="ru-RU" dirty="0" smtClean="0"/>
              <a:t>Подведение итогов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04335"/>
            <a:ext cx="8596668" cy="453702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1.Интернет-зависимость существует, ее распространение широко особенно среди лиц подросткового и молодого возраста. </a:t>
            </a: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Данная зависимость наносит вред к психической, социальной сфере, физическому состоянию человека. </a:t>
            </a: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Для профилактики интернет-зависимости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впервую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очередь необходимо знать о возможном ее развитии при длительном использовании сети. Методы профилактики базируются на основных составляющих здорового образа жизни.</a:t>
            </a: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Формирование любого вида зависимости маловероятно у гармоничной, самодостаточной личности.</a:t>
            </a: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Во время общения в сети не следует забывать о принципах этики.</a:t>
            </a:r>
          </a:p>
          <a:p>
            <a:pPr marL="0" indent="0"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/>
              <a:t> 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8954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317" y="1253613"/>
            <a:ext cx="7403690" cy="5250425"/>
          </a:xfrm>
        </p:spPr>
      </p:pic>
    </p:spTree>
    <p:extLst>
      <p:ext uri="{BB962C8B-B14F-4D97-AF65-F5344CB8AC3E}">
        <p14:creationId xmlns:p14="http://schemas.microsoft.com/office/powerpoint/2010/main" val="303134974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557</TotalTime>
  <Words>997</Words>
  <Application>Microsoft Office PowerPoint</Application>
  <PresentationFormat>Широкоэкранный</PresentationFormat>
  <Paragraphs>94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Times New Roman</vt:lpstr>
      <vt:lpstr>Trebuchet MS</vt:lpstr>
      <vt:lpstr>Wingdings 3</vt:lpstr>
      <vt:lpstr>Аспект</vt:lpstr>
      <vt:lpstr>Кураторский час Профилактика интернет - зависимости</vt:lpstr>
      <vt:lpstr>Презентация PowerPoint</vt:lpstr>
      <vt:lpstr>Интернет- зависимость</vt:lpstr>
      <vt:lpstr>Презентация PowerPoint</vt:lpstr>
      <vt:lpstr>Признаки интернет - зависимости</vt:lpstr>
      <vt:lpstr>Типы интернет - зависимости</vt:lpstr>
      <vt:lpstr>Презентация PowerPoint</vt:lpstr>
      <vt:lpstr>Причины  интернет- зависимости</vt:lpstr>
      <vt:lpstr>Чем опасна интернет - зависимость</vt:lpstr>
      <vt:lpstr>Заболевания, связанные с интернет -зависимостью </vt:lpstr>
      <vt:lpstr>Трагические случаи игровой интернет-зависимости</vt:lpstr>
      <vt:lpstr>Диагностика интернет-зависимости</vt:lpstr>
      <vt:lpstr>Презентация PowerPoint</vt:lpstr>
      <vt:lpstr>Презентация PowerPoint</vt:lpstr>
      <vt:lpstr>Профилактика интернет - зависимости</vt:lpstr>
      <vt:lpstr>Рекомендации по сокращению  пребывания в сети</vt:lpstr>
      <vt:lpstr>Презентация PowerPoint</vt:lpstr>
      <vt:lpstr>Лечение интернет-зависимости</vt:lpstr>
      <vt:lpstr>Вопросы для обсуждения</vt:lpstr>
      <vt:lpstr>Подведение итогов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Интернет - зависимость</dc:title>
  <dc:creator>Евгений</dc:creator>
  <cp:lastModifiedBy>Евгений</cp:lastModifiedBy>
  <cp:revision>44</cp:revision>
  <dcterms:created xsi:type="dcterms:W3CDTF">2018-11-13T13:38:13Z</dcterms:created>
  <dcterms:modified xsi:type="dcterms:W3CDTF">2019-11-05T09:52:20Z</dcterms:modified>
</cp:coreProperties>
</file>