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6" autoAdjust="0"/>
    <p:restoredTop sz="94660"/>
  </p:normalViewPr>
  <p:slideViewPr>
    <p:cSldViewPr snapToGrid="0">
      <p:cViewPr>
        <p:scale>
          <a:sx n="115" d="100"/>
          <a:sy n="115" d="100"/>
        </p:scale>
        <p:origin x="-10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7BF4-C6FB-4584-A744-6930E1155AD6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41D1F53D-15A4-49DC-A49C-DA89BD070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465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7BF4-C6FB-4584-A744-6930E1155AD6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1F53D-15A4-49DC-A49C-DA89BD070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768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7BF4-C6FB-4584-A744-6930E1155AD6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41D1F53D-15A4-49DC-A49C-DA89BD070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922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7BF4-C6FB-4584-A744-6930E1155AD6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1F53D-15A4-49DC-A49C-DA89BD070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931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7BF4-C6FB-4584-A744-6930E1155AD6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1F53D-15A4-49DC-A49C-DA89BD070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750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7BF4-C6FB-4584-A744-6930E1155AD6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1F53D-15A4-49DC-A49C-DA89BD070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191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7BF4-C6FB-4584-A744-6930E1155AD6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1F53D-15A4-49DC-A49C-DA89BD070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454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7BF4-C6FB-4584-A744-6930E1155AD6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1F53D-15A4-49DC-A49C-DA89BD070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65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7BF4-C6FB-4584-A744-6930E1155AD6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1F53D-15A4-49DC-A49C-DA89BD070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818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7BF4-C6FB-4584-A744-6930E1155AD6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41D1F53D-15A4-49DC-A49C-DA89BD070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875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7BF4-C6FB-4584-A744-6930E1155AD6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41D1F53D-15A4-49DC-A49C-DA89BD070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413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7BF4-C6FB-4584-A744-6930E1155AD6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41D1F53D-15A4-49DC-A49C-DA89BD070AAB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7729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7BF4-C6FB-4584-A744-6930E1155AD6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41D1F53D-15A4-49DC-A49C-DA89BD070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8508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7BF4-C6FB-4584-A744-6930E1155AD6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1F53D-15A4-49DC-A49C-DA89BD070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5286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7BF4-C6FB-4584-A744-6930E1155AD6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1F53D-15A4-49DC-A49C-DA89BD070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0168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7BF4-C6FB-4584-A744-6930E1155AD6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1F53D-15A4-49DC-A49C-DA89BD070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919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71D7BF4-C6FB-4584-A744-6930E1155AD6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41D1F53D-15A4-49DC-A49C-DA89BD070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999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D7BF4-C6FB-4584-A744-6930E1155AD6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1F53D-15A4-49DC-A49C-DA89BD070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5865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5.xml"/><Relationship Id="rId18" Type="http://schemas.openxmlformats.org/officeDocument/2006/relationships/slide" Target="slide20.xml"/><Relationship Id="rId3" Type="http://schemas.openxmlformats.org/officeDocument/2006/relationships/slide" Target="slide5.xml"/><Relationship Id="rId21" Type="http://schemas.openxmlformats.org/officeDocument/2006/relationships/slide" Target="slide23.xml"/><Relationship Id="rId7" Type="http://schemas.openxmlformats.org/officeDocument/2006/relationships/slide" Target="slide9.xml"/><Relationship Id="rId12" Type="http://schemas.openxmlformats.org/officeDocument/2006/relationships/slide" Target="slide14.xml"/><Relationship Id="rId17" Type="http://schemas.openxmlformats.org/officeDocument/2006/relationships/slide" Target="slide19.xml"/><Relationship Id="rId2" Type="http://schemas.openxmlformats.org/officeDocument/2006/relationships/slide" Target="slide4.xml"/><Relationship Id="rId16" Type="http://schemas.openxmlformats.org/officeDocument/2006/relationships/slide" Target="slide18.xml"/><Relationship Id="rId20" Type="http://schemas.openxmlformats.org/officeDocument/2006/relationships/slide" Target="slide2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5" Type="http://schemas.openxmlformats.org/officeDocument/2006/relationships/slide" Target="slide17.xml"/><Relationship Id="rId10" Type="http://schemas.openxmlformats.org/officeDocument/2006/relationships/slide" Target="slide12.xml"/><Relationship Id="rId19" Type="http://schemas.openxmlformats.org/officeDocument/2006/relationships/slide" Target="slide21.xml"/><Relationship Id="rId4" Type="http://schemas.openxmlformats.org/officeDocument/2006/relationships/slide" Target="slide6.xml"/><Relationship Id="rId9" Type="http://schemas.openxmlformats.org/officeDocument/2006/relationships/slide" Target="slide11.xml"/><Relationship Id="rId14" Type="http://schemas.openxmlformats.org/officeDocument/2006/relationships/slide" Target="slide16.xml"/><Relationship Id="rId22" Type="http://schemas.openxmlformats.org/officeDocument/2006/relationships/slide" Target="slide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13" Type="http://schemas.openxmlformats.org/officeDocument/2006/relationships/slide" Target="slide39.xml"/><Relationship Id="rId3" Type="http://schemas.openxmlformats.org/officeDocument/2006/relationships/slide" Target="slide26.xml"/><Relationship Id="rId7" Type="http://schemas.openxmlformats.org/officeDocument/2006/relationships/slide" Target="slide32.xml"/><Relationship Id="rId12" Type="http://schemas.openxmlformats.org/officeDocument/2006/relationships/slide" Target="slide38.xml"/><Relationship Id="rId2" Type="http://schemas.openxmlformats.org/officeDocument/2006/relationships/slide" Target="slide2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1.xml"/><Relationship Id="rId11" Type="http://schemas.openxmlformats.org/officeDocument/2006/relationships/slide" Target="slide37.xml"/><Relationship Id="rId5" Type="http://schemas.openxmlformats.org/officeDocument/2006/relationships/slide" Target="slide29.xml"/><Relationship Id="rId10" Type="http://schemas.openxmlformats.org/officeDocument/2006/relationships/slide" Target="slide35.xml"/><Relationship Id="rId4" Type="http://schemas.openxmlformats.org/officeDocument/2006/relationships/slide" Target="slide28.xml"/><Relationship Id="rId9" Type="http://schemas.openxmlformats.org/officeDocument/2006/relationships/slide" Target="slide3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4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30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4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36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4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4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322" y="999460"/>
            <a:ext cx="10505129" cy="2961223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r>
              <a:rPr lang="ru-RU" sz="8000" dirty="0" smtClean="0">
                <a:latin typeface="Arial Black" panose="020B0A04020102020204" pitchFamily="34" charset="0"/>
              </a:rPr>
              <a:t>Математический бой </a:t>
            </a:r>
            <a:endParaRPr lang="ru-RU" sz="8000" dirty="0"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11511678" cy="1704017"/>
          </a:xfrm>
        </p:spPr>
        <p:txBody>
          <a:bodyPr>
            <a:normAutofit fontScale="70000" lnSpcReduction="20000"/>
          </a:bodyPr>
          <a:lstStyle/>
          <a:p>
            <a:r>
              <a:rPr lang="ru-RU" sz="4000" dirty="0" smtClean="0"/>
              <a:t>Выполнила преподаватель математики </a:t>
            </a:r>
          </a:p>
          <a:p>
            <a:r>
              <a:rPr lang="ru-RU" sz="4000" dirty="0" smtClean="0"/>
              <a:t>Горчакова Марина Викторовна</a:t>
            </a:r>
          </a:p>
          <a:p>
            <a:r>
              <a:rPr lang="ru-RU" sz="4000" dirty="0" smtClean="0"/>
              <a:t>ГБПОУ ДТБТ</a:t>
            </a:r>
          </a:p>
          <a:p>
            <a:r>
              <a:rPr lang="ru-RU" sz="4000" dirty="0" smtClean="0"/>
              <a:t>Г. Дзержинск, 2018 г.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30588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080" y="3028596"/>
            <a:ext cx="11653446" cy="108093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Задачи игры:</a:t>
            </a:r>
            <a:br>
              <a:rPr lang="ru-RU" dirty="0" smtClean="0"/>
            </a:br>
            <a:r>
              <a:rPr lang="ru-RU" dirty="0" smtClean="0"/>
              <a:t>1.Обобщить </a:t>
            </a:r>
            <a:r>
              <a:rPr lang="ru-RU" dirty="0"/>
              <a:t>и систематизировать знания по математике за  1 курс.</a:t>
            </a:r>
            <a:br>
              <a:rPr lang="ru-RU" dirty="0"/>
            </a:br>
            <a:r>
              <a:rPr lang="ru-RU" dirty="0"/>
              <a:t>2.Развить коммуникативные возможности учащихся в процессе подготовке к    внеклассному мероприятию по предмету.</a:t>
            </a:r>
            <a:br>
              <a:rPr lang="ru-RU" dirty="0"/>
            </a:br>
            <a:r>
              <a:rPr lang="ru-RU" dirty="0"/>
              <a:t>3.Формирование познавательного интереса к математике.</a:t>
            </a:r>
            <a:br>
              <a:rPr lang="ru-RU" dirty="0"/>
            </a:br>
            <a:r>
              <a:rPr lang="ru-RU" dirty="0"/>
              <a:t>4.Развитие логического мышления учащихся.</a:t>
            </a:r>
            <a:br>
              <a:rPr lang="ru-RU" dirty="0"/>
            </a:br>
            <a:r>
              <a:rPr lang="ru-RU" dirty="0"/>
              <a:t>5.Привитие интереса к математике.</a:t>
            </a:r>
          </a:p>
        </p:txBody>
      </p:sp>
    </p:spTree>
    <p:extLst>
      <p:ext uri="{BB962C8B-B14F-4D97-AF65-F5344CB8AC3E}">
        <p14:creationId xmlns:p14="http://schemas.microsoft.com/office/powerpoint/2010/main" val="217498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204231"/>
              </p:ext>
            </p:extLst>
          </p:nvPr>
        </p:nvGraphicFramePr>
        <p:xfrm>
          <a:off x="238991" y="353290"/>
          <a:ext cx="11658599" cy="617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3854"/>
                <a:gridCol w="1984664"/>
                <a:gridCol w="2078182"/>
                <a:gridCol w="2109354"/>
                <a:gridCol w="1662545"/>
              </a:tblGrid>
              <a:tr h="1097822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Цилиндр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hlinkClick r:id="rId2" action="ppaction://hlinksldjump"/>
                        </a:rPr>
                        <a:t>10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hlinkClick r:id="rId3" action="ppaction://hlinksldjump"/>
                        </a:rPr>
                        <a:t>20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hlinkClick r:id="rId4" action="ppaction://hlinksldjump"/>
                        </a:rPr>
                        <a:t>30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hlinkClick r:id="rId5" action="ppaction://hlinksldjump"/>
                        </a:rPr>
                        <a:t>40</a:t>
                      </a:r>
                      <a:endParaRPr lang="ru-RU" sz="4000" dirty="0"/>
                    </a:p>
                  </a:txBody>
                  <a:tcPr/>
                </a:tc>
              </a:tr>
              <a:tr h="1097822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Пирамида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hlinkClick r:id="rId6" action="ppaction://hlinksldjump"/>
                        </a:rPr>
                        <a:t>10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hlinkClick r:id="rId7" action="ppaction://hlinksldjump"/>
                        </a:rPr>
                        <a:t>20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hlinkClick r:id="rId8" action="ppaction://hlinksldjump"/>
                        </a:rPr>
                        <a:t>30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hlinkClick r:id="rId9" action="ppaction://hlinksldjump"/>
                        </a:rPr>
                        <a:t>40</a:t>
                      </a:r>
                      <a:endParaRPr lang="ru-RU" sz="4000" dirty="0"/>
                    </a:p>
                  </a:txBody>
                  <a:tcPr/>
                </a:tc>
              </a:tr>
              <a:tr h="1097822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Конус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hlinkClick r:id="rId10" action="ppaction://hlinksldjump"/>
                        </a:rPr>
                        <a:t>10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hlinkClick r:id="rId11" action="ppaction://hlinksldjump"/>
                        </a:rPr>
                        <a:t>20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hlinkClick r:id="rId12" action="ppaction://hlinksldjump"/>
                        </a:rPr>
                        <a:t>30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hlinkClick r:id="rId13" action="ppaction://hlinksldjump"/>
                        </a:rPr>
                        <a:t>40</a:t>
                      </a:r>
                      <a:endParaRPr lang="ru-RU" sz="4000" dirty="0"/>
                    </a:p>
                  </a:txBody>
                  <a:tcPr/>
                </a:tc>
              </a:tr>
              <a:tr h="1097822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Призма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hlinkClick r:id="rId14" action="ppaction://hlinksldjump"/>
                        </a:rPr>
                        <a:t>10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hlinkClick r:id="rId15" action="ppaction://hlinksldjump"/>
                        </a:rPr>
                        <a:t>20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hlinkClick r:id="rId16" action="ppaction://hlinksldjump"/>
                        </a:rPr>
                        <a:t>30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hlinkClick r:id="rId17" action="ppaction://hlinksldjump"/>
                        </a:rPr>
                        <a:t>40</a:t>
                      </a:r>
                      <a:endParaRPr lang="ru-RU" sz="4000" dirty="0"/>
                    </a:p>
                  </a:txBody>
                  <a:tcPr/>
                </a:tc>
              </a:tr>
              <a:tr h="1780912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Правильные</a:t>
                      </a:r>
                      <a:r>
                        <a:rPr lang="ru-RU" sz="4000" baseline="0" dirty="0" smtClean="0"/>
                        <a:t> многогранники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dirty="0" smtClean="0"/>
                    </a:p>
                    <a:p>
                      <a:pPr algn="ctr"/>
                      <a:r>
                        <a:rPr lang="ru-RU" sz="4000" dirty="0" smtClean="0">
                          <a:hlinkClick r:id="rId18" action="ppaction://hlinksldjump"/>
                        </a:rPr>
                        <a:t>10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dirty="0" smtClean="0"/>
                    </a:p>
                    <a:p>
                      <a:pPr algn="ctr"/>
                      <a:r>
                        <a:rPr lang="ru-RU" sz="4000" dirty="0" smtClean="0">
                          <a:hlinkClick r:id="rId19" action="ppaction://hlinksldjump"/>
                        </a:rPr>
                        <a:t>20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dirty="0" smtClean="0"/>
                    </a:p>
                    <a:p>
                      <a:pPr algn="ctr"/>
                      <a:r>
                        <a:rPr lang="ru-RU" sz="4000" dirty="0" smtClean="0">
                          <a:hlinkClick r:id="rId20" action="ppaction://hlinksldjump"/>
                        </a:rPr>
                        <a:t>30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dirty="0" smtClean="0"/>
                    </a:p>
                    <a:p>
                      <a:pPr algn="ctr"/>
                      <a:r>
                        <a:rPr lang="ru-RU" sz="4000" dirty="0" smtClean="0">
                          <a:hlinkClick r:id="rId21" action="ppaction://hlinksldjump"/>
                        </a:rPr>
                        <a:t>40</a:t>
                      </a:r>
                      <a:endParaRPr lang="ru-RU" sz="4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Прямоугольник 1">
            <a:hlinkClick r:id="rId22" action="ppaction://hlinksldjump"/>
          </p:cNvPr>
          <p:cNvSpPr/>
          <p:nvPr/>
        </p:nvSpPr>
        <p:spPr>
          <a:xfrm>
            <a:off x="10214264" y="6567055"/>
            <a:ext cx="1977736" cy="290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43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61" cy="5564445"/>
          </a:xfrm>
        </p:spPr>
        <p:txBody>
          <a:bodyPr>
            <a:normAutofit/>
          </a:bodyPr>
          <a:lstStyle/>
          <a:p>
            <a:pPr algn="just"/>
            <a:r>
              <a:rPr lang="ru-RU" sz="6600" dirty="0" smtClean="0"/>
              <a:t/>
            </a:r>
            <a:br>
              <a:rPr lang="ru-RU" sz="6600" dirty="0" smtClean="0"/>
            </a:br>
            <a:r>
              <a:rPr lang="ru-RU" sz="6600" dirty="0" smtClean="0"/>
              <a:t>В </a:t>
            </a:r>
            <a:r>
              <a:rPr lang="ru-RU" sz="6600" dirty="0"/>
              <a:t>каком отношении находятся радиусы нижнего и верхнего основания </a:t>
            </a:r>
            <a:r>
              <a:rPr lang="ru-RU" sz="6600" dirty="0" smtClean="0"/>
              <a:t>цилиндра?</a:t>
            </a:r>
            <a:endParaRPr lang="ru-RU" sz="6600" dirty="0"/>
          </a:p>
        </p:txBody>
      </p:sp>
      <p:sp>
        <p:nvSpPr>
          <p:cNvPr id="3" name="Овал 2">
            <a:hlinkClick r:id="rId2" action="ppaction://hlinksldjump"/>
          </p:cNvPr>
          <p:cNvSpPr/>
          <p:nvPr/>
        </p:nvSpPr>
        <p:spPr>
          <a:xfrm>
            <a:off x="10131136" y="5683827"/>
            <a:ext cx="1714500" cy="10287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08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4458" y="2145610"/>
            <a:ext cx="10697724" cy="3496654"/>
          </a:xfrm>
        </p:spPr>
        <p:txBody>
          <a:bodyPr>
            <a:normAutofit/>
          </a:bodyPr>
          <a:lstStyle/>
          <a:p>
            <a:r>
              <a:rPr lang="ru-RU" sz="7200" dirty="0"/>
              <a:t>Р</a:t>
            </a:r>
            <a:r>
              <a:rPr lang="ru-RU" sz="7200" dirty="0" smtClean="0"/>
              <a:t>асстояние </a:t>
            </a:r>
            <a:r>
              <a:rPr lang="ru-RU" sz="7200" dirty="0"/>
              <a:t>между основаниями цилиндра. </a:t>
            </a:r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6678" y="5567820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7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4982554"/>
          </a:xfrm>
        </p:spPr>
        <p:txBody>
          <a:bodyPr>
            <a:normAutofit/>
          </a:bodyPr>
          <a:lstStyle/>
          <a:p>
            <a:r>
              <a:rPr lang="ru-RU" sz="7200" dirty="0"/>
              <a:t>С</a:t>
            </a:r>
            <a:r>
              <a:rPr lang="ru-RU" sz="7200" dirty="0" smtClean="0"/>
              <a:t>ечение </a:t>
            </a:r>
            <a:r>
              <a:rPr lang="ru-RU" sz="7200" dirty="0"/>
              <a:t>цилиндра плоскостью, проходящей через ось цилиндра</a:t>
            </a:r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0195" y="5588601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08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61" cy="5543663"/>
          </a:xfrm>
        </p:spPr>
        <p:txBody>
          <a:bodyPr/>
          <a:lstStyle/>
          <a:p>
            <a:r>
              <a:rPr lang="ru-RU" sz="7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Цилиндр</a:t>
            </a:r>
            <a:r>
              <a:rPr lang="ru-RU" sz="7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у которого образующие не </a:t>
            </a:r>
            <a:r>
              <a:rPr lang="ru-RU" sz="7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перпендикулярны </a:t>
            </a:r>
            <a:r>
              <a:rPr lang="ru-RU" sz="7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основаниям </a:t>
            </a:r>
            <a:r>
              <a:rPr lang="ru-RU" sz="7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цилиндра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/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1595" y="5463911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24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61" cy="5502099"/>
          </a:xfrm>
        </p:spPr>
        <p:txBody>
          <a:bodyPr>
            <a:normAutofit/>
          </a:bodyPr>
          <a:lstStyle/>
          <a:p>
            <a:r>
              <a:rPr lang="ru-RU" sz="7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Сколько вершин имеет четырехугольная </a:t>
            </a:r>
            <a:r>
              <a:rPr lang="ru-RU" sz="7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пирамида?</a:t>
            </a:r>
            <a:endParaRPr lang="ru-RU" sz="7200" dirty="0"/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332" y="5380784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06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8907" y="2124828"/>
            <a:ext cx="9613861" cy="1080938"/>
          </a:xfrm>
        </p:spPr>
        <p:txBody>
          <a:bodyPr>
            <a:normAutofit fontScale="90000"/>
          </a:bodyPr>
          <a:lstStyle/>
          <a:p>
            <a:r>
              <a:rPr lang="ru-RU" sz="7200" dirty="0" smtClean="0"/>
              <a:t/>
            </a:r>
            <a:br>
              <a:rPr lang="ru-RU" sz="7200" dirty="0" smtClean="0"/>
            </a:br>
            <a:r>
              <a:rPr lang="ru-RU" sz="7200" dirty="0"/>
              <a:t/>
            </a:r>
            <a:br>
              <a:rPr lang="ru-RU" sz="7200" dirty="0"/>
            </a:br>
            <a:r>
              <a:rPr lang="ru-RU" sz="7200" dirty="0" smtClean="0"/>
              <a:t/>
            </a:r>
            <a:br>
              <a:rPr lang="ru-RU" sz="7200" dirty="0" smtClean="0"/>
            </a:br>
            <a:r>
              <a:rPr lang="ru-RU" sz="7200" dirty="0" smtClean="0"/>
              <a:t>Сколько </a:t>
            </a:r>
            <a:r>
              <a:rPr lang="ru-RU" sz="7200" dirty="0"/>
              <a:t>ребер имеет треугольная усеченная пирамида?</a:t>
            </a:r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2768" y="5515865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02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382" y="753228"/>
            <a:ext cx="11471563" cy="5491708"/>
          </a:xfrm>
        </p:spPr>
        <p:txBody>
          <a:bodyPr>
            <a:noAutofit/>
          </a:bodyPr>
          <a:lstStyle/>
          <a:p>
            <a:r>
              <a:rPr lang="ru-RU" sz="7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Перпендикуляр </a:t>
            </a:r>
            <a:r>
              <a:rPr lang="ru-RU" sz="7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боковой грани  правильной пирамиды, опущенный из вершины пирамиды к стороне основания.</a:t>
            </a:r>
            <a:endParaRPr lang="ru-RU" sz="7200" dirty="0"/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9251" y="5443129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0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321" y="2688353"/>
            <a:ext cx="9613861" cy="1080938"/>
          </a:xfrm>
        </p:spPr>
        <p:txBody>
          <a:bodyPr>
            <a:noAutofit/>
          </a:bodyPr>
          <a:lstStyle/>
          <a:p>
            <a:r>
              <a:rPr lang="ru-RU" sz="7200" dirty="0"/>
              <a:t>Четырехгранная пирамида</a:t>
            </a:r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9641" y="5339220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80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321" y="2284317"/>
            <a:ext cx="10186153" cy="3712446"/>
          </a:xfrm>
        </p:spPr>
        <p:txBody>
          <a:bodyPr>
            <a:noAutofit/>
          </a:bodyPr>
          <a:lstStyle/>
          <a:p>
            <a:r>
              <a:rPr lang="ru-RU" sz="7200" dirty="0" smtClean="0"/>
              <a:t>Конус, </a:t>
            </a:r>
            <a:r>
              <a:rPr lang="ru-RU" sz="7200" dirty="0"/>
              <a:t>в основании которого лежит круг</a:t>
            </a:r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8468" y="5475510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3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21" y="2254774"/>
            <a:ext cx="5986373" cy="3643879"/>
          </a:xfrm>
          <a:prstGeom prst="rect">
            <a:avLst/>
          </a:prstGeom>
        </p:spPr>
      </p:pic>
      <p:pic>
        <p:nvPicPr>
          <p:cNvPr id="9" name="Рисунок 8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0032" y="5214529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74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994767" cy="5541246"/>
          </a:xfrm>
        </p:spPr>
        <p:txBody>
          <a:bodyPr>
            <a:normAutofit/>
          </a:bodyPr>
          <a:lstStyle/>
          <a:p>
            <a:r>
              <a:rPr lang="ru-RU" sz="7200" dirty="0" smtClean="0"/>
              <a:t>Прямая</a:t>
            </a:r>
            <a:r>
              <a:rPr lang="ru-RU" sz="7200" dirty="0"/>
              <a:t>, проходящая через вершину конуса и центр основания конуса.</a:t>
            </a:r>
          </a:p>
        </p:txBody>
      </p:sp>
      <p:pic>
        <p:nvPicPr>
          <p:cNvPr id="4" name="Рисунок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0032" y="5251968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23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3995" y="2603293"/>
            <a:ext cx="9613861" cy="4010158"/>
          </a:xfrm>
        </p:spPr>
        <p:txBody>
          <a:bodyPr>
            <a:normAutofit/>
          </a:bodyPr>
          <a:lstStyle/>
          <a:p>
            <a:r>
              <a:rPr lang="ru-RU" sz="7200" dirty="0" smtClean="0"/>
              <a:t>Совокупность </a:t>
            </a:r>
            <a:r>
              <a:rPr lang="ru-RU" sz="7200" dirty="0"/>
              <a:t>всех образующих конуса.</a:t>
            </a:r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0814" y="5570945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23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1465" y="2220520"/>
            <a:ext cx="11023226" cy="4414195"/>
          </a:xfrm>
        </p:spPr>
        <p:txBody>
          <a:bodyPr>
            <a:normAutofit/>
          </a:bodyPr>
          <a:lstStyle/>
          <a:p>
            <a:r>
              <a:rPr lang="ru-RU" sz="7200" dirty="0"/>
              <a:t>Сколько  боковых граней имеет шестиугольная призма?</a:t>
            </a:r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1432" y="5380783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07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610" y="2560763"/>
            <a:ext cx="10994227" cy="4052688"/>
          </a:xfrm>
        </p:spPr>
        <p:txBody>
          <a:bodyPr>
            <a:normAutofit/>
          </a:bodyPr>
          <a:lstStyle/>
          <a:p>
            <a:r>
              <a:rPr lang="ru-RU" sz="7200" dirty="0"/>
              <a:t>Боковые грани призмы </a:t>
            </a:r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5341" y="5214529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95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61" cy="5902753"/>
          </a:xfrm>
        </p:spPr>
        <p:txBody>
          <a:bodyPr>
            <a:normAutofit/>
          </a:bodyPr>
          <a:lstStyle/>
          <a:p>
            <a:r>
              <a:rPr lang="ru-RU" sz="7200" dirty="0" smtClean="0"/>
              <a:t>Прямая </a:t>
            </a:r>
            <a:r>
              <a:rPr lang="ru-RU" sz="7200" dirty="0"/>
              <a:t>призма, в которой основания являются правильными многоугольниками.</a:t>
            </a:r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2768" y="5349610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90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405" y="2411907"/>
            <a:ext cx="9613861" cy="3712446"/>
          </a:xfrm>
        </p:spPr>
        <p:txBody>
          <a:bodyPr>
            <a:normAutofit/>
          </a:bodyPr>
          <a:lstStyle/>
          <a:p>
            <a:r>
              <a:rPr lang="ru-RU" sz="7200" dirty="0" smtClean="0"/>
              <a:t>Общая </a:t>
            </a:r>
            <a:r>
              <a:rPr lang="ru-RU" sz="7200" dirty="0"/>
              <a:t>сторона двух боковых граней.</a:t>
            </a:r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1986" y="5276874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23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51" y="2539498"/>
            <a:ext cx="9613861" cy="1080938"/>
          </a:xfrm>
        </p:spPr>
        <p:txBody>
          <a:bodyPr>
            <a:noAutofit/>
          </a:bodyPr>
          <a:lstStyle/>
          <a:p>
            <a:r>
              <a:rPr lang="ru-RU" sz="7200" dirty="0"/>
              <a:t>Правильный шестигранник</a:t>
            </a:r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0032" y="5474301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93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0363" y="3338621"/>
            <a:ext cx="9783819" cy="2041452"/>
          </a:xfrm>
        </p:spPr>
        <p:txBody>
          <a:bodyPr>
            <a:noAutofit/>
          </a:bodyPr>
          <a:lstStyle/>
          <a:p>
            <a:r>
              <a:rPr lang="ru-RU" sz="7200" dirty="0"/>
              <a:t>Правильный восьмигранник</a:t>
            </a:r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168" y="5341649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22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9177" y="2837208"/>
            <a:ext cx="9613861" cy="4286605"/>
          </a:xfrm>
        </p:spPr>
        <p:txBody>
          <a:bodyPr>
            <a:normAutofit/>
          </a:bodyPr>
          <a:lstStyle/>
          <a:p>
            <a:r>
              <a:rPr lang="ru-RU" sz="7200" dirty="0"/>
              <a:t>Правильный двенадцатигранник</a:t>
            </a:r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332" y="5308047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5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84" y="3028596"/>
            <a:ext cx="9613861" cy="1080938"/>
          </a:xfrm>
        </p:spPr>
        <p:txBody>
          <a:bodyPr>
            <a:noAutofit/>
          </a:bodyPr>
          <a:lstStyle/>
          <a:p>
            <a:r>
              <a:rPr lang="ru-RU" sz="7200" dirty="0"/>
              <a:t>Правильный двадцатигранник</a:t>
            </a:r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1987" y="5256092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52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889624"/>
              </p:ext>
            </p:extLst>
          </p:nvPr>
        </p:nvGraphicFramePr>
        <p:xfrm>
          <a:off x="405243" y="283247"/>
          <a:ext cx="11483164" cy="621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2"/>
                <a:gridCol w="2462645"/>
                <a:gridCol w="2119746"/>
                <a:gridCol w="1871571"/>
              </a:tblGrid>
              <a:tr h="13458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Тригонометрия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4800" dirty="0" smtClean="0"/>
                    </a:p>
                    <a:p>
                      <a:pPr algn="ctr"/>
                      <a:r>
                        <a:rPr lang="ru-RU" sz="4800" dirty="0" smtClean="0">
                          <a:hlinkClick r:id="rId2" action="ppaction://hlinksldjump"/>
                        </a:rPr>
                        <a:t>20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800" dirty="0" smtClean="0"/>
                    </a:p>
                    <a:p>
                      <a:pPr algn="ctr"/>
                      <a:r>
                        <a:rPr lang="ru-RU" sz="4800" dirty="0" smtClean="0">
                          <a:hlinkClick r:id="rId3" action="ppaction://hlinksldjump"/>
                        </a:rPr>
                        <a:t>25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800" dirty="0" smtClean="0"/>
                    </a:p>
                    <a:p>
                      <a:pPr algn="ctr"/>
                      <a:r>
                        <a:rPr lang="ru-RU" sz="4800" dirty="0" smtClean="0">
                          <a:hlinkClick r:id="rId4" action="ppaction://hlinksldjump"/>
                        </a:rPr>
                        <a:t>30</a:t>
                      </a:r>
                      <a:endParaRPr lang="ru-RU" sz="4800" dirty="0"/>
                    </a:p>
                  </a:txBody>
                  <a:tcPr/>
                </a:tc>
              </a:tr>
              <a:tr h="13458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Алгебра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4800" dirty="0" smtClean="0"/>
                    </a:p>
                    <a:p>
                      <a:pPr algn="ctr"/>
                      <a:r>
                        <a:rPr lang="ru-RU" sz="4800" dirty="0" smtClean="0">
                          <a:hlinkClick r:id="rId5" action="ppaction://hlinksldjump"/>
                        </a:rPr>
                        <a:t>20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800" dirty="0" smtClean="0"/>
                    </a:p>
                    <a:p>
                      <a:pPr algn="ctr"/>
                      <a:r>
                        <a:rPr lang="ru-RU" sz="4800" dirty="0" smtClean="0">
                          <a:hlinkClick r:id="rId6" action="ppaction://hlinksldjump"/>
                        </a:rPr>
                        <a:t>25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800" dirty="0" smtClean="0"/>
                    </a:p>
                    <a:p>
                      <a:pPr algn="ctr"/>
                      <a:r>
                        <a:rPr lang="ru-RU" sz="4800" dirty="0" smtClean="0">
                          <a:hlinkClick r:id="rId7" action="ppaction://hlinksldjump"/>
                        </a:rPr>
                        <a:t>30</a:t>
                      </a:r>
                      <a:endParaRPr lang="ru-RU" sz="4800" dirty="0"/>
                    </a:p>
                  </a:txBody>
                  <a:tcPr/>
                </a:tc>
              </a:tr>
              <a:tr h="13458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Начала анализа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4800" dirty="0" smtClean="0"/>
                    </a:p>
                    <a:p>
                      <a:pPr algn="ctr"/>
                      <a:r>
                        <a:rPr lang="ru-RU" sz="4800" dirty="0" smtClean="0">
                          <a:hlinkClick r:id="rId8" action="ppaction://hlinksldjump"/>
                        </a:rPr>
                        <a:t>20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800" dirty="0" smtClean="0"/>
                    </a:p>
                    <a:p>
                      <a:pPr algn="ctr"/>
                      <a:r>
                        <a:rPr lang="ru-RU" sz="4800" dirty="0" smtClean="0">
                          <a:hlinkClick r:id="rId9" action="ppaction://hlinksldjump"/>
                        </a:rPr>
                        <a:t>25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800" dirty="0" smtClean="0"/>
                    </a:p>
                    <a:p>
                      <a:pPr algn="ctr"/>
                      <a:r>
                        <a:rPr lang="ru-RU" sz="4800" dirty="0" smtClean="0">
                          <a:hlinkClick r:id="rId10" action="ppaction://hlinksldjump"/>
                        </a:rPr>
                        <a:t>30</a:t>
                      </a:r>
                      <a:endParaRPr lang="ru-RU" sz="4800" dirty="0"/>
                    </a:p>
                  </a:txBody>
                  <a:tcPr/>
                </a:tc>
              </a:tr>
              <a:tr h="13458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Комбинаторика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4800" dirty="0" smtClean="0"/>
                    </a:p>
                    <a:p>
                      <a:pPr algn="ctr"/>
                      <a:r>
                        <a:rPr lang="ru-RU" sz="4800" dirty="0" smtClean="0">
                          <a:hlinkClick r:id="rId11" action="ppaction://hlinksldjump"/>
                        </a:rPr>
                        <a:t>20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800" dirty="0" smtClean="0"/>
                    </a:p>
                    <a:p>
                      <a:pPr algn="ctr"/>
                      <a:r>
                        <a:rPr lang="ru-RU" sz="4800" dirty="0" smtClean="0">
                          <a:hlinkClick r:id="rId12" action="ppaction://hlinksldjump"/>
                        </a:rPr>
                        <a:t>25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800" dirty="0" smtClean="0"/>
                    </a:p>
                    <a:p>
                      <a:pPr algn="ctr"/>
                      <a:r>
                        <a:rPr lang="ru-RU" sz="4800" dirty="0" smtClean="0">
                          <a:hlinkClick r:id="rId13" action="ppaction://hlinksldjump"/>
                        </a:rPr>
                        <a:t>30</a:t>
                      </a:r>
                      <a:endParaRPr lang="ru-RU" sz="4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347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3995" y="2390642"/>
            <a:ext cx="10675252" cy="1080938"/>
          </a:xfrm>
        </p:spPr>
        <p:txBody>
          <a:bodyPr>
            <a:noAutofit/>
          </a:bodyPr>
          <a:lstStyle/>
          <a:p>
            <a:r>
              <a:rPr lang="ru-RU" sz="7200" dirty="0" smtClean="0"/>
              <a:t/>
            </a:r>
            <a:br>
              <a:rPr lang="ru-RU" sz="7200" dirty="0" smtClean="0"/>
            </a:br>
            <a:r>
              <a:rPr lang="ru-RU" sz="7200" dirty="0"/>
              <a:t/>
            </a:r>
            <a:br>
              <a:rPr lang="ru-RU" sz="7200" dirty="0"/>
            </a:br>
            <a:r>
              <a:rPr lang="ru-RU" sz="7200" dirty="0" smtClean="0"/>
              <a:t>Отношение противолежащего </a:t>
            </a:r>
            <a:r>
              <a:rPr lang="ru-RU" sz="7200" dirty="0"/>
              <a:t>катета к прилежащему</a:t>
            </a:r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7992" y="5523356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43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dirty="0">
                <a:hlinkClick r:id="rId2" action="ppaction://hlinksldjump"/>
              </a:rPr>
              <a:t>Вопрос - аукцион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45581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502" y="2032895"/>
            <a:ext cx="4137659" cy="4773420"/>
          </a:xfrm>
          <a:prstGeom prst="rect">
            <a:avLst/>
          </a:prstGeom>
        </p:spPr>
      </p:pic>
      <p:pic>
        <p:nvPicPr>
          <p:cNvPr id="4" name="Рисунок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4182" y="5717804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51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0684" y="3581489"/>
            <a:ext cx="9613861" cy="1080938"/>
          </a:xfrm>
        </p:spPr>
        <p:txBody>
          <a:bodyPr>
            <a:normAutofit fontScale="90000"/>
          </a:bodyPr>
          <a:lstStyle/>
          <a:p>
            <a:r>
              <a:rPr lang="en-US" sz="9600" dirty="0"/>
              <a:t>Sin</a:t>
            </a:r>
            <a:r>
              <a:rPr lang="en-US" sz="9600" baseline="30000" dirty="0"/>
              <a:t>2</a:t>
            </a:r>
            <a:r>
              <a:rPr lang="en-US" sz="9600" i="1" dirty="0"/>
              <a:t>a</a:t>
            </a:r>
            <a:r>
              <a:rPr lang="en-US" sz="9600" dirty="0"/>
              <a:t> + cos</a:t>
            </a:r>
            <a:r>
              <a:rPr lang="en-US" sz="9600" baseline="30000" dirty="0"/>
              <a:t>2</a:t>
            </a:r>
            <a:r>
              <a:rPr lang="en-US" sz="9600" dirty="0"/>
              <a:t> </a:t>
            </a:r>
            <a:r>
              <a:rPr lang="en-US" sz="9600" i="1" dirty="0"/>
              <a:t>a </a:t>
            </a:r>
            <a:r>
              <a:rPr lang="en-US" sz="9600" dirty="0"/>
              <a:t>= 1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173" y="5310706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4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dirty="0">
                <a:hlinkClick r:id="rId2" action="ppaction://hlinksldjump"/>
              </a:rPr>
              <a:t>Кот в мешке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31607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4708" y="0"/>
            <a:ext cx="5762846" cy="7061516"/>
          </a:xfrm>
          <a:prstGeom prst="rect">
            <a:avLst/>
          </a:prstGeom>
        </p:spPr>
      </p:pic>
      <p:pic>
        <p:nvPicPr>
          <p:cNvPr id="4" name="Рисунок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9282" y="5629682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11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7912" y="3368838"/>
            <a:ext cx="10802841" cy="1080938"/>
          </a:xfrm>
        </p:spPr>
        <p:txBody>
          <a:bodyPr>
            <a:noAutofit/>
          </a:bodyPr>
          <a:lstStyle/>
          <a:p>
            <a:pPr algn="ctr"/>
            <a:r>
              <a:rPr lang="ru-RU" sz="8000" dirty="0"/>
              <a:t>Чему равно произведение корней данного квадратного уравнения</a:t>
            </a:r>
            <a:br>
              <a:rPr lang="ru-RU" sz="8000" dirty="0"/>
            </a:br>
            <a:r>
              <a:rPr lang="ru-RU" sz="8000" dirty="0"/>
              <a:t>4х</a:t>
            </a:r>
            <a:r>
              <a:rPr lang="ru-RU" sz="8000" baseline="30000" dirty="0"/>
              <a:t>2</a:t>
            </a:r>
            <a:r>
              <a:rPr lang="ru-RU" sz="8000" dirty="0"/>
              <a:t> – 9 = 0 </a:t>
            </a:r>
            <a:br>
              <a:rPr lang="ru-RU" sz="8000" dirty="0"/>
            </a:br>
            <a:endParaRPr lang="ru-RU" sz="8000" dirty="0"/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8113" y="5544622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87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130" y="1974706"/>
            <a:ext cx="5465133" cy="488329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dirty="0" smtClean="0"/>
              <a:t>График какой функции изображен на слайде?</a:t>
            </a:r>
            <a:endParaRPr lang="ru-RU" sz="4400" dirty="0"/>
          </a:p>
        </p:txBody>
      </p:sp>
      <p:pic>
        <p:nvPicPr>
          <p:cNvPr id="4" name="Рисунок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6727" y="5480826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70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Сколько точек максимума имеет данная функция?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929" y="2097803"/>
            <a:ext cx="7719238" cy="4760197"/>
          </a:xfrm>
          <a:prstGeom prst="rect">
            <a:avLst/>
          </a:prstGeom>
        </p:spPr>
      </p:pic>
      <p:pic>
        <p:nvPicPr>
          <p:cNvPr id="4" name="Рисунок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4182" y="5650947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01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321" y="-467833"/>
            <a:ext cx="10420070" cy="7038753"/>
          </a:xfrm>
        </p:spPr>
        <p:txBody>
          <a:bodyPr>
            <a:normAutofit/>
          </a:bodyPr>
          <a:lstStyle/>
          <a:p>
            <a:r>
              <a:rPr lang="ru-RU" i="1" dirty="0"/>
              <a:t>И</a:t>
            </a:r>
            <a:r>
              <a:rPr lang="ru-RU" i="1" dirty="0" smtClean="0"/>
              <a:t>з трех задач, выберите ту, для решения которой применяется определенный интеграл:</a:t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dirty="0" smtClean="0"/>
              <a:t>1. </a:t>
            </a:r>
            <a:r>
              <a:rPr lang="ru-RU" dirty="0"/>
              <a:t>Нахождение наибольшего и наименьшего значения </a:t>
            </a:r>
            <a:r>
              <a:rPr lang="ru-RU" dirty="0" smtClean="0"/>
              <a:t>функции.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2. </a:t>
            </a:r>
            <a:r>
              <a:rPr lang="ru-RU" dirty="0" smtClean="0"/>
              <a:t>Нахождение </a:t>
            </a:r>
            <a:r>
              <a:rPr lang="ru-RU" dirty="0"/>
              <a:t>площади фигуры, ограниченной графиками </a:t>
            </a:r>
            <a:r>
              <a:rPr lang="ru-RU" dirty="0" smtClean="0"/>
              <a:t>функций.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3. </a:t>
            </a:r>
            <a:r>
              <a:rPr lang="ru-RU" dirty="0" smtClean="0"/>
              <a:t>Построение </a:t>
            </a:r>
            <a:r>
              <a:rPr lang="ru-RU" dirty="0"/>
              <a:t>графиков </a:t>
            </a:r>
            <a:r>
              <a:rPr lang="ru-RU" dirty="0" smtClean="0"/>
              <a:t>функции.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7732" y="5528414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00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800" dirty="0">
                <a:hlinkClick r:id="rId2" action="ppaction://hlinksldjump"/>
              </a:rPr>
              <a:t>Кот в мешке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28032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6795" y="0"/>
            <a:ext cx="7061704" cy="6858000"/>
          </a:xfrm>
          <a:prstGeom prst="rect">
            <a:avLst/>
          </a:prstGeom>
        </p:spPr>
      </p:pic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10611293" y="5777062"/>
            <a:ext cx="1580707" cy="1080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19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935" y="2943534"/>
            <a:ext cx="9613861" cy="1080938"/>
          </a:xfrm>
        </p:spPr>
        <p:txBody>
          <a:bodyPr>
            <a:noAutofit/>
          </a:bodyPr>
          <a:lstStyle/>
          <a:p>
            <a:r>
              <a:rPr lang="ru-RU" sz="8800" dirty="0"/>
              <a:t>Сколькими способами можно расставить три книги на полке? </a:t>
            </a:r>
          </a:p>
        </p:txBody>
      </p:sp>
      <p:pic>
        <p:nvPicPr>
          <p:cNvPr id="4" name="Рисунок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4439" y="5565887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20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7912" y="2603294"/>
            <a:ext cx="9613861" cy="1080938"/>
          </a:xfrm>
        </p:spPr>
        <p:txBody>
          <a:bodyPr>
            <a:noAutofit/>
          </a:bodyPr>
          <a:lstStyle/>
          <a:p>
            <a:r>
              <a:rPr lang="ru-RU" sz="8800" dirty="0"/>
              <a:t>Сколькими способами можно выбрать 2 открытки из 4? </a:t>
            </a:r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4318" y="5480826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50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6646" y="3071126"/>
            <a:ext cx="9613861" cy="1080938"/>
          </a:xfrm>
        </p:spPr>
        <p:txBody>
          <a:bodyPr>
            <a:noAutofit/>
          </a:bodyPr>
          <a:lstStyle/>
          <a:p>
            <a:r>
              <a:rPr lang="ru-RU" sz="6600" dirty="0"/>
              <a:t>Сколькими способами можно составить расписание из трех уроков, используя 4 дисциплины? </a:t>
            </a:r>
          </a:p>
        </p:txBody>
      </p:sp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8113" y="5438296"/>
            <a:ext cx="1725318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62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104</TotalTime>
  <Words>245</Words>
  <Application>Microsoft Office PowerPoint</Application>
  <PresentationFormat>Произвольный</PresentationFormat>
  <Paragraphs>94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Берлин</vt:lpstr>
      <vt:lpstr>Математический бой </vt:lpstr>
      <vt:lpstr>Задачи игры: 1.Обобщить и систематизировать знания по математике за  1 курс. 2.Развить коммуникативные возможности учащихся в процессе подготовке к    внеклассному мероприятию по предмету. 3.Формирование познавательного интереса к математике. 4.Развитие логического мышления учащихся. 5.Привитие интереса к математике.</vt:lpstr>
      <vt:lpstr>Презентация PowerPoint</vt:lpstr>
      <vt:lpstr> В каком отношении находятся радиусы нижнего и верхнего основания цилиндра?</vt:lpstr>
      <vt:lpstr>Расстояние между основаниями цилиндра. </vt:lpstr>
      <vt:lpstr>Сечение цилиндра плоскостью, проходящей через ось цилиндра</vt:lpstr>
      <vt:lpstr>Цилиндр, у которого образующие не перпендикулярны основаниям цилиндра </vt:lpstr>
      <vt:lpstr>Сколько вершин имеет четырехугольная пирамида?</vt:lpstr>
      <vt:lpstr>   Сколько ребер имеет треугольная усеченная пирамида?</vt:lpstr>
      <vt:lpstr>Перпендикуляр боковой грани  правильной пирамиды, опущенный из вершины пирамиды к стороне основания.</vt:lpstr>
      <vt:lpstr>Четырехгранная пирамида</vt:lpstr>
      <vt:lpstr>Конус, в основании которого лежит круг</vt:lpstr>
      <vt:lpstr>Презентация PowerPoint</vt:lpstr>
      <vt:lpstr>Прямая, проходящая через вершину конуса и центр основания конуса.</vt:lpstr>
      <vt:lpstr>Совокупность всех образующих конуса.</vt:lpstr>
      <vt:lpstr>Сколько  боковых граней имеет шестиугольная призма?</vt:lpstr>
      <vt:lpstr>Боковые грани призмы </vt:lpstr>
      <vt:lpstr>Прямая призма, в которой основания являются правильными многоугольниками.</vt:lpstr>
      <vt:lpstr>Общая сторона двух боковых граней.</vt:lpstr>
      <vt:lpstr>Правильный шестигранник</vt:lpstr>
      <vt:lpstr>Правильный восьмигранник</vt:lpstr>
      <vt:lpstr>Правильный двенадцатигранник</vt:lpstr>
      <vt:lpstr>Правильный двадцатигранник</vt:lpstr>
      <vt:lpstr>Презентация PowerPoint</vt:lpstr>
      <vt:lpstr>  Отношение противолежащего катета к прилежащему</vt:lpstr>
      <vt:lpstr>Вопрос - аукцион</vt:lpstr>
      <vt:lpstr>Презентация PowerPoint</vt:lpstr>
      <vt:lpstr>Sin2a + cos2 a = 1 </vt:lpstr>
      <vt:lpstr>Кот в мешке</vt:lpstr>
      <vt:lpstr>Презентация PowerPoint</vt:lpstr>
      <vt:lpstr>Чему равно произведение корней данного квадратного уравнения 4х2 – 9 = 0  </vt:lpstr>
      <vt:lpstr>График какой функции изображен на слайде?</vt:lpstr>
      <vt:lpstr>Сколько точек максимума имеет данная функция?</vt:lpstr>
      <vt:lpstr>Из трех задач, выберите ту, для решения которой применяется определенный интеграл:  1. Нахождение наибольшего и наименьшего значения функции. 2. Нахождение площади фигуры, ограниченной графиками функций. 3. Построение графиков функции. </vt:lpstr>
      <vt:lpstr>Кот в мешке</vt:lpstr>
      <vt:lpstr>Презентация PowerPoint</vt:lpstr>
      <vt:lpstr>Сколькими способами можно расставить три книги на полке? </vt:lpstr>
      <vt:lpstr>Сколькими способами можно выбрать 2 открытки из 4? </vt:lpstr>
      <vt:lpstr>Сколькими способами можно составить расписание из трех уроков, используя 4 дисциплины?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Математический бой</dc:title>
  <dc:creator>gh</dc:creator>
  <cp:lastModifiedBy>Светлана</cp:lastModifiedBy>
  <cp:revision>12</cp:revision>
  <dcterms:created xsi:type="dcterms:W3CDTF">2018-06-19T19:11:13Z</dcterms:created>
  <dcterms:modified xsi:type="dcterms:W3CDTF">2018-06-21T05:12:39Z</dcterms:modified>
</cp:coreProperties>
</file>