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  <p:sldMasterId id="2147483852" r:id="rId5"/>
  </p:sldMasterIdLst>
  <p:notesMasterIdLst>
    <p:notesMasterId r:id="rId29"/>
  </p:notesMasterIdLst>
  <p:sldIdLst>
    <p:sldId id="256" r:id="rId6"/>
    <p:sldId id="257" r:id="rId7"/>
    <p:sldId id="258" r:id="rId8"/>
    <p:sldId id="259" r:id="rId9"/>
    <p:sldId id="260" r:id="rId10"/>
    <p:sldId id="262" r:id="rId11"/>
    <p:sldId id="261" r:id="rId12"/>
    <p:sldId id="277" r:id="rId13"/>
    <p:sldId id="263" r:id="rId14"/>
    <p:sldId id="267" r:id="rId15"/>
    <p:sldId id="265" r:id="rId16"/>
    <p:sldId id="264" r:id="rId17"/>
    <p:sldId id="280" r:id="rId18"/>
    <p:sldId id="273" r:id="rId19"/>
    <p:sldId id="274" r:id="rId20"/>
    <p:sldId id="275" r:id="rId21"/>
    <p:sldId id="266" r:id="rId22"/>
    <p:sldId id="276" r:id="rId23"/>
    <p:sldId id="278" r:id="rId24"/>
    <p:sldId id="279" r:id="rId25"/>
    <p:sldId id="269" r:id="rId26"/>
    <p:sldId id="282" r:id="rId27"/>
    <p:sldId id="26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07" autoAdjust="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C4DB3-2015-4774-AC52-7D646BF4572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4F281-0E6D-4FD7-A1F0-9935495C3D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892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D4906-FB0A-467E-8FF5-902B544298EF}" type="slidenum">
              <a:rPr lang="en-US">
                <a:solidFill>
                  <a:srgbClr val="000000"/>
                </a:solidFill>
              </a:rPr>
              <a:pPr/>
              <a:t>14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417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831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470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2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4700" y="2162175"/>
            <a:ext cx="103632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4700" y="2847975"/>
            <a:ext cx="103632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2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45872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95418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208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992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97004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39036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598041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133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2082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0402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2601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67313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36000" y="1676400"/>
            <a:ext cx="2438400" cy="4876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20800" y="1676400"/>
            <a:ext cx="7112000" cy="4876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003449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4700" y="2162175"/>
            <a:ext cx="103632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4700" y="2847975"/>
            <a:ext cx="103632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121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124421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309486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208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992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06895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197162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4555167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79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47990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413609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91245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84617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36000" y="1676400"/>
            <a:ext cx="2438400" cy="4876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20800" y="1676400"/>
            <a:ext cx="7112000" cy="4876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219198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74700" y="2162175"/>
            <a:ext cx="10363200" cy="704850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4700" y="2847975"/>
            <a:ext cx="10363200" cy="685800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9159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828623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088134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208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99200" y="2682876"/>
            <a:ext cx="47752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620478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757966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98814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2196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8456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686502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726188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74279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36000" y="1676400"/>
            <a:ext cx="2438400" cy="4876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20800" y="1676400"/>
            <a:ext cx="7112000" cy="4876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38415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25845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9360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510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262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18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911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4297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8128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7646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5125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877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005E7E07-7EC9-4541-A586-D3AC4ACE4B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15.03.2017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6C3FB0A-50CB-4614-8FB6-C0EA0F311C0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59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46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1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5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44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0800" y="1676400"/>
            <a:ext cx="9753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0800" y="2682876"/>
            <a:ext cx="97536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0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0800" y="1676400"/>
            <a:ext cx="9753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0800" y="2682876"/>
            <a:ext cx="97536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3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20800" y="1676400"/>
            <a:ext cx="97536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0800" y="2682876"/>
            <a:ext cx="97536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73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B04378-B0C4-4617-B29C-C87BE74C0074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6EEC3B3-8AC1-4B20-9533-AA42A15F248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74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tc.lib.r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82788" y="478785"/>
            <a:ext cx="6209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cs typeface="Aharoni" panose="02010803020104030203" pitchFamily="2" charset="-79"/>
              </a:rPr>
              <a:t>КАКУЮ ПОЛЬЗУ ПРИНЕСЁТ ОСВОЕНИЕ ЛУНЫ.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733211" y="49346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Научный руководитель : Л. В. Митюшенко</a:t>
            </a:r>
          </a:p>
          <a:p>
            <a:r>
              <a:rPr lang="ru-RU" dirty="0">
                <a:solidFill>
                  <a:schemeClr val="bg1"/>
                </a:solidFill>
              </a:rPr>
              <a:t>преподаватель физики.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087394" y="3509963"/>
            <a:ext cx="24217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Автор: </a:t>
            </a:r>
            <a:r>
              <a:rPr lang="ru-RU" sz="2000" dirty="0" err="1">
                <a:solidFill>
                  <a:schemeClr val="bg1"/>
                </a:solidFill>
              </a:rPr>
              <a:t>М.В.Бушуева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655" y="6211768"/>
            <a:ext cx="914479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1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28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225" y="592183"/>
            <a:ext cx="11138647" cy="6176963"/>
          </a:xfrm>
        </p:spPr>
        <p:txBody>
          <a:bodyPr>
            <a:normAutofit/>
          </a:bodyPr>
          <a:lstStyle/>
          <a:p>
            <a:r>
              <a:rPr lang="ru-RU" sz="2400" dirty="0"/>
              <a:t>Технически к освоению Луны мы готовы, на 2021г. намечен первый запуск космического корабля "Федерация", который заменит устаревшие "Союзы". Этому кораблю предстоит отправиться к Луне уже с экипажем на борту.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548" y="2535142"/>
            <a:ext cx="5723404" cy="38079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53" y="1928793"/>
            <a:ext cx="5430024" cy="318108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2052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9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Rectangle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1" name="Straight Connector 17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1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2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25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999" y="991138"/>
            <a:ext cx="6909801" cy="461229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43800" y="0"/>
            <a:ext cx="4645039" cy="208570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65000"/>
              </a:lnSpc>
            </a:pPr>
            <a:r>
              <a:rPr lang="en-US" sz="2800" dirty="0">
                <a:latin typeface="Britannic Bold" panose="020B0903060703020204" pitchFamily="34" charset="0"/>
              </a:rPr>
              <a:t>Что </a:t>
            </a:r>
            <a:r>
              <a:rPr lang="en-US" sz="2800" dirty="0" err="1">
                <a:latin typeface="Britannic Bold" panose="020B0903060703020204" pitchFamily="34" charset="0"/>
              </a:rPr>
              <a:t>можно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добыть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из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лунного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карьера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размером</a:t>
            </a:r>
            <a:r>
              <a:rPr lang="en-US" sz="2800" dirty="0">
                <a:latin typeface="Britannic Bold" panose="020B0903060703020204" pitchFamily="34" charset="0"/>
              </a:rPr>
              <a:t> с </a:t>
            </a:r>
            <a:r>
              <a:rPr lang="en-US" sz="2800" dirty="0" err="1">
                <a:latin typeface="Britannic Bold" panose="020B0903060703020204" pitchFamily="34" charset="0"/>
              </a:rPr>
              <a:t>футбольное</a:t>
            </a:r>
            <a:r>
              <a:rPr lang="en-US" sz="2800" dirty="0">
                <a:latin typeface="Britannic Bold" panose="020B0903060703020204" pitchFamily="34" charset="0"/>
              </a:rPr>
              <a:t> </a:t>
            </a:r>
            <a:r>
              <a:rPr lang="en-US" sz="2800" dirty="0" err="1">
                <a:latin typeface="Britannic Bold" panose="020B0903060703020204" pitchFamily="34" charset="0"/>
              </a:rPr>
              <a:t>поле</a:t>
            </a:r>
            <a:r>
              <a:rPr lang="en-US" sz="2800" dirty="0">
                <a:latin typeface="Britannic Bold" panose="020B0903060703020204" pitchFamily="34" charset="0"/>
              </a:rPr>
              <a:t> и </a:t>
            </a:r>
            <a:r>
              <a:rPr lang="en-US" sz="2800" dirty="0" err="1">
                <a:latin typeface="Britannic Bold" panose="020B0903060703020204" pitchFamily="34" charset="0"/>
              </a:rPr>
              <a:t>глубиной</a:t>
            </a:r>
            <a:r>
              <a:rPr lang="en-US" sz="2800" dirty="0">
                <a:latin typeface="Britannic Bold" panose="020B0903060703020204" pitchFamily="34" charset="0"/>
              </a:rPr>
              <a:t> 10м?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859485" y="2198914"/>
            <a:ext cx="3690257" cy="3670180"/>
          </a:xfrm>
        </p:spPr>
        <p:txBody>
          <a:bodyPr vert="horz" lIns="0" tIns="45720" rIns="0" bIns="45720" rtlCol="0">
            <a:normAutofit/>
          </a:bodyPr>
          <a:lstStyle/>
          <a:p>
            <a:r>
              <a:rPr lang="en-US" sz="3200" dirty="0">
                <a:latin typeface="Curlz MT" panose="04040404050702020202" pitchFamily="82" charset="0"/>
              </a:rPr>
              <a:t>Прежде </a:t>
            </a:r>
            <a:r>
              <a:rPr lang="en-US" sz="3200" dirty="0" err="1">
                <a:latin typeface="Curlz MT" panose="04040404050702020202" pitchFamily="82" charset="0"/>
              </a:rPr>
              <a:t>всего</a:t>
            </a:r>
            <a:r>
              <a:rPr lang="en-US" sz="3200" dirty="0">
                <a:latin typeface="Curlz MT" panose="04040404050702020202" pitchFamily="82" charset="0"/>
              </a:rPr>
              <a:t> </a:t>
            </a:r>
            <a:r>
              <a:rPr lang="en-US" sz="3200" dirty="0" err="1">
                <a:latin typeface="Curlz MT" panose="04040404050702020202" pitchFamily="82" charset="0"/>
              </a:rPr>
              <a:t>кремний</a:t>
            </a:r>
            <a:r>
              <a:rPr lang="en-US" sz="3200" dirty="0">
                <a:latin typeface="Curlz MT" panose="04040404050702020202" pitchFamily="82" charset="0"/>
              </a:rPr>
              <a:t>, </a:t>
            </a:r>
            <a:r>
              <a:rPr lang="en-US" sz="3200" dirty="0" err="1">
                <a:latin typeface="Curlz MT" panose="04040404050702020202" pitchFamily="82" charset="0"/>
              </a:rPr>
              <a:t>где-то</a:t>
            </a:r>
            <a:r>
              <a:rPr lang="en-US" sz="3200" dirty="0">
                <a:latin typeface="Curlz MT" panose="04040404050702020202" pitchFamily="82" charset="0"/>
              </a:rPr>
              <a:t> 40тыс.т,  </a:t>
            </a:r>
            <a:r>
              <a:rPr lang="en-US" sz="3200" dirty="0" err="1">
                <a:latin typeface="Curlz MT" panose="04040404050702020202" pitchFamily="82" charset="0"/>
              </a:rPr>
              <a:t>алюминий</a:t>
            </a:r>
            <a:r>
              <a:rPr lang="en-US" sz="3200" dirty="0">
                <a:latin typeface="Curlz MT" panose="04040404050702020202" pitchFamily="82" charset="0"/>
              </a:rPr>
              <a:t> 15-30 </a:t>
            </a:r>
            <a:r>
              <a:rPr lang="en-US" sz="3200" dirty="0" err="1">
                <a:latin typeface="Curlz MT" panose="04040404050702020202" pitchFamily="82" charset="0"/>
              </a:rPr>
              <a:t>тыс.т.и</a:t>
            </a:r>
            <a:r>
              <a:rPr lang="en-US" sz="3200" dirty="0">
                <a:latin typeface="Curlz MT" panose="04040404050702020202" pitchFamily="82" charset="0"/>
              </a:rPr>
              <a:t> </a:t>
            </a:r>
            <a:r>
              <a:rPr lang="en-US" sz="3200" dirty="0" err="1">
                <a:latin typeface="Curlz MT" panose="04040404050702020202" pitchFamily="82" charset="0"/>
              </a:rPr>
              <a:t>титан</a:t>
            </a:r>
            <a:r>
              <a:rPr lang="en-US" sz="3200" dirty="0">
                <a:latin typeface="Curlz MT" panose="04040404050702020202" pitchFamily="82" charset="0"/>
              </a:rPr>
              <a:t> 9 </a:t>
            </a:r>
            <a:r>
              <a:rPr lang="en-US" sz="3200" dirty="0" err="1">
                <a:latin typeface="Curlz MT" panose="04040404050702020202" pitchFamily="82" charset="0"/>
              </a:rPr>
              <a:t>тыс.т</a:t>
            </a:r>
            <a:r>
              <a:rPr lang="en-US" sz="3200" dirty="0">
                <a:latin typeface="Curlz MT" panose="04040404050702020202" pitchFamily="8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0715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05803"/>
            <a:ext cx="10058400" cy="462067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Какую пользу приносит освоение космоса в настоящее время?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22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1"/>
            <a:ext cx="9126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4D4D4D"/>
                </a:solidFill>
                <a:latin typeface="Arial" charset="0"/>
              </a:rPr>
              <a:t> 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7466" y="875267"/>
            <a:ext cx="4392488" cy="439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4" name="Прямоугольник 3"/>
          <p:cNvSpPr/>
          <p:nvPr/>
        </p:nvSpPr>
        <p:spPr>
          <a:xfrm>
            <a:off x="6087126" y="2110233"/>
            <a:ext cx="5192610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</a:rPr>
              <a:t>Новый составной материал , состоящий из нитевидных кристаллов бора , склеенных специальной резиной , вдвое прочнее и в два с половиной раза тверже алюминия .</a:t>
            </a:r>
            <a:br>
              <a:rPr lang="ru-RU" sz="2400" dirty="0">
                <a:solidFill>
                  <a:srgbClr val="FFFFFF"/>
                </a:solidFill>
              </a:rPr>
            </a:br>
            <a:r>
              <a:rPr lang="ru-RU" sz="2400" dirty="0">
                <a:solidFill>
                  <a:srgbClr val="FFFFFF"/>
                </a:solidFill>
              </a:rPr>
              <a:t> При этом он на 25 </a:t>
            </a:r>
            <a:r>
              <a:rPr lang="en-US" sz="2400" dirty="0">
                <a:solidFill>
                  <a:srgbClr val="FFFFFF"/>
                </a:solidFill>
              </a:rPr>
              <a:t>%</a:t>
            </a:r>
            <a:r>
              <a:rPr lang="ru-RU" sz="2400" dirty="0">
                <a:solidFill>
                  <a:srgbClr val="FFFFFF"/>
                </a:solidFill>
              </a:rPr>
              <a:t> легче его .</a:t>
            </a:r>
          </a:p>
        </p:txBody>
      </p:sp>
    </p:spTree>
    <p:extLst>
      <p:ext uri="{BB962C8B-B14F-4D97-AF65-F5344CB8AC3E}">
        <p14:creationId xmlns:p14="http://schemas.microsoft.com/office/powerpoint/2010/main" val="388192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икита\Desktop\Astronomy-Galaxy-Spiral-EdgeOn-NG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108" y="-60962"/>
            <a:ext cx="9225283" cy="6918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184571" y="1358536"/>
            <a:ext cx="4545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  <a:latin typeface="Arial" charset="0"/>
              </a:rPr>
              <a:t>«Слоеный» материал , состоит из алюминия и пластиковой пены . Применяется в производстве стеновых панелей и прочных и лёгких лыж . </a:t>
            </a:r>
          </a:p>
        </p:txBody>
      </p:sp>
      <p:pic>
        <p:nvPicPr>
          <p:cNvPr id="2050" name="Picture 2" descr="C:\Users\Никита\Desktop\Физика !\050_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6059"/>
            <a:ext cx="4401067" cy="330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Никита\Desktop\Audi-carbon-ski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8513" y="1149530"/>
            <a:ext cx="3288613" cy="4437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73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икита\Desktop\4898479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5920" y="311941"/>
            <a:ext cx="4394770" cy="339025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4099" name="Picture 3" descr="C:\Users\Никита\Desktop\Физика !\foto_pnd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8" y="332656"/>
            <a:ext cx="3921730" cy="29406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1966068" y="3923441"/>
            <a:ext cx="305983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</a:rPr>
              <a:t>армированный пластик </a:t>
            </a:r>
            <a:br>
              <a:rPr lang="ru-RU" sz="2400" dirty="0">
                <a:solidFill>
                  <a:srgbClr val="FFFFFF"/>
                </a:solidFill>
              </a:rPr>
            </a:br>
            <a:r>
              <a:rPr lang="ru-RU" sz="2400" dirty="0">
                <a:solidFill>
                  <a:srgbClr val="FFFFFF"/>
                </a:solidFill>
              </a:rPr>
              <a:t>(из стекловолокна).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56040" y="3429000"/>
            <a:ext cx="3923928" cy="2011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</a:rPr>
              <a:t>Сейчас он широко используется для производства водопроводных и канализационных труб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5661249"/>
            <a:ext cx="9144000" cy="84028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</a:rPr>
              <a:t>пригоден для получения тонкостенных труб</a:t>
            </a:r>
            <a:br>
              <a:rPr lang="ru-RU" sz="2400" dirty="0">
                <a:solidFill>
                  <a:srgbClr val="FFFFFF"/>
                </a:solidFill>
              </a:rPr>
            </a:br>
            <a:r>
              <a:rPr lang="ru-RU" sz="2400" dirty="0">
                <a:solidFill>
                  <a:srgbClr val="FFFFFF"/>
                </a:solidFill>
              </a:rPr>
              <a:t> (особенно большого диаметра)</a:t>
            </a:r>
          </a:p>
        </p:txBody>
      </p:sp>
    </p:spTree>
    <p:extLst>
      <p:ext uri="{BB962C8B-B14F-4D97-AF65-F5344CB8AC3E}">
        <p14:creationId xmlns:p14="http://schemas.microsoft.com/office/powerpoint/2010/main" val="33619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икита\Desktop\sp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5632" y="1533178"/>
            <a:ext cx="388613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8195" name="Picture 3" descr="C:\Users\Никита\Desktop\649988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908" y="1740839"/>
            <a:ext cx="4047836" cy="3238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4" name="Прямоугольник 3"/>
          <p:cNvSpPr/>
          <p:nvPr/>
        </p:nvSpPr>
        <p:spPr>
          <a:xfrm>
            <a:off x="508194" y="400595"/>
            <a:ext cx="1018593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Развитие космической энергетики позволило значительно усовершенствовать существующие источники тока.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34962">
            <a:off x="4965217" y="2731781"/>
            <a:ext cx="2515382" cy="1965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35887" y="5162706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Ядерный источник тока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31228" y="4380008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Солнечные батареи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7413" y="5048658"/>
            <a:ext cx="3633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Топливные элементы на водороде.</a:t>
            </a:r>
          </a:p>
        </p:txBody>
      </p:sp>
    </p:spTree>
    <p:extLst>
      <p:ext uri="{BB962C8B-B14F-4D97-AF65-F5344CB8AC3E}">
        <p14:creationId xmlns:p14="http://schemas.microsoft.com/office/powerpoint/2010/main" val="242369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Rectangle 2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6" name="Straight Connector 25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7685671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288" r="10210" b="4"/>
          <a:stretch/>
        </p:blipFill>
        <p:spPr>
          <a:xfrm>
            <a:off x="98193" y="245641"/>
            <a:ext cx="4216654" cy="3357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496" r="5" b="976"/>
          <a:stretch/>
        </p:blipFill>
        <p:spPr>
          <a:xfrm>
            <a:off x="4420689" y="2418283"/>
            <a:ext cx="3083632" cy="4009069"/>
          </a:xfrm>
          <a:prstGeom prst="rect">
            <a:avLst/>
          </a:prstGeom>
        </p:spPr>
      </p:pic>
      <p:sp>
        <p:nvSpPr>
          <p:cNvPr id="28" name="Rectangle 2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65863" y="623178"/>
            <a:ext cx="2447148" cy="17286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0080" y="3709572"/>
            <a:ext cx="3659927" cy="197347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2" b="3568"/>
          <a:stretch/>
        </p:blipFill>
        <p:spPr>
          <a:xfrm>
            <a:off x="4390355" y="238253"/>
            <a:ext cx="3219808" cy="22744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4655" y="634946"/>
            <a:ext cx="4015087" cy="1450757"/>
          </a:xfrm>
        </p:spPr>
        <p:txBody>
          <a:bodyPr>
            <a:normAutofit/>
          </a:bodyPr>
          <a:lstStyle/>
          <a:p>
            <a:r>
              <a:rPr lang="ru-RU" b="1" dirty="0"/>
              <a:t>    Вывод: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4655" y="1969477"/>
            <a:ext cx="4390340" cy="3899617"/>
          </a:xfrm>
        </p:spPr>
        <p:txBody>
          <a:bodyPr>
            <a:normAutofit/>
          </a:bodyPr>
          <a:lstStyle/>
          <a:p>
            <a:r>
              <a:rPr lang="ru-RU" sz="2800" dirty="0"/>
              <a:t>1.Освоение космоса уже приносит пользу. Материалы, созданные космической индустрией применяются в народном хозяйстве.</a:t>
            </a:r>
          </a:p>
          <a:p>
            <a:r>
              <a:rPr lang="ru-RU" sz="2800" dirty="0"/>
              <a:t/>
            </a:r>
            <a:br>
              <a:rPr lang="ru-RU" sz="28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9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2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" name="Rectangle 2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2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81247" y="2086188"/>
            <a:ext cx="5852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55518" y="202532"/>
            <a:ext cx="4923276" cy="3680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178794" y="2230690"/>
            <a:ext cx="3883373" cy="388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8647" y="202531"/>
            <a:ext cx="6405063" cy="3680151"/>
          </a:xfrm>
        </p:spPr>
        <p:txBody>
          <a:bodyPr>
            <a:normAutofit/>
          </a:bodyPr>
          <a:lstStyle/>
          <a:p>
            <a:r>
              <a:rPr lang="ru-RU" sz="3200" dirty="0"/>
              <a:t>2.Освоение Луны, богатой редкими металлами, минералами позволяет решить проблему сырья для будущего поколения.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39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nstantia" panose="02030602050306030303" pitchFamily="18" charset="0"/>
              </a:rPr>
              <a:t>Цель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cs typeface="Aharoni" panose="02010803020104030203" pitchFamily="2" charset="-79"/>
              </a:rPr>
              <a:t>Исследовать с помощью теоретических источников, какую пользу принесёт освоение Луны.</a:t>
            </a:r>
          </a:p>
        </p:txBody>
      </p:sp>
    </p:spTree>
    <p:extLst>
      <p:ext uri="{BB962C8B-B14F-4D97-AF65-F5344CB8AC3E}">
        <p14:creationId xmlns:p14="http://schemas.microsoft.com/office/powerpoint/2010/main" val="300530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Rectangle 2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2" name="Straight Connector 31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181247" y="2086188"/>
            <a:ext cx="5852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79828" y="399338"/>
            <a:ext cx="4983498" cy="3650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5683348" y="2385918"/>
            <a:ext cx="5187016" cy="389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5132" y="251098"/>
            <a:ext cx="6405063" cy="3670180"/>
          </a:xfrm>
        </p:spPr>
        <p:txBody>
          <a:bodyPr>
            <a:normAutofit/>
          </a:bodyPr>
          <a:lstStyle/>
          <a:p>
            <a:r>
              <a:rPr lang="ru-RU" sz="2400" dirty="0"/>
              <a:t>3.Наличие на Луне гелия-3 использование его для производства энергии позволит снизить потребление углеводородов и решить проблему глобального потепления с « парниковым эффектом.»</a:t>
            </a:r>
          </a:p>
        </p:txBody>
      </p:sp>
    </p:spTree>
    <p:extLst>
      <p:ext uri="{BB962C8B-B14F-4D97-AF65-F5344CB8AC3E}">
        <p14:creationId xmlns:p14="http://schemas.microsoft.com/office/powerpoint/2010/main" val="154899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53011" y="503997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9868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effectLst/>
              </a:rPr>
              <a:t>.</a:t>
            </a:r>
            <a:r>
              <a:rPr lang="ru-RU" dirty="0">
                <a:effectLst/>
              </a:rPr>
              <a:t> </a:t>
            </a:r>
            <a:r>
              <a:rPr lang="ru-RU" dirty="0">
                <a:solidFill>
                  <a:schemeClr val="tx1"/>
                </a:solidFill>
                <a:effectLst/>
              </a:rPr>
              <a:t>Мы провели опыт по обнаружению «парникового эффекта». </a:t>
            </a:r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5"/>
              <p:cNvSpPr>
                <a:spLocks noGrp="1" noChangeArrowheads="1"/>
              </p:cNvSpPr>
              <p:nvPr>
                <p:ph idx="1"/>
              </p:nvPr>
            </p:nvSpPr>
            <p:spPr bwMode="auto">
              <a:xfrm>
                <a:off x="319310" y="4313722"/>
                <a:ext cx="10281982" cy="7078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ru-RU" sz="40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NaHCO</a:t>
                </a:r>
                <a:r>
                  <a:rPr kumimoji="0" lang="ru-RU" altLang="ru-RU" sz="40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kumimoji="0" lang="ru-RU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</a:t>
                </a:r>
                <a:r>
                  <a:rPr kumimoji="0" lang="ru-RU" altLang="ru-RU" sz="40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COOH</a:t>
                </a:r>
                <a:r>
                  <a:rPr kumimoji="0" lang="ru-RU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ru-RU" altLang="ru-RU" sz="4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kumimoji="0" lang="ru-RU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</a:t>
                </a:r>
                <a:r>
                  <a:rPr kumimoji="0" lang="ru-RU" altLang="ru-RU" sz="40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r>
                  <a:rPr kumimoji="0" lang="en-US" altLang="ru-RU" sz="40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COONa</a:t>
                </a:r>
                <a:r>
                  <a:rPr kumimoji="0" lang="ru-RU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</a:t>
                </a:r>
                <a:r>
                  <a:rPr kumimoji="0" lang="ru-RU" altLang="ru-RU" sz="40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kumimoji="0" lang="ru-RU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</a:t>
                </a:r>
                <a:r>
                  <a:rPr kumimoji="0" lang="ru-RU" altLang="ru-RU" sz="4000" b="0" i="0" u="none" strike="noStrike" cap="none" normalizeH="0" baseline="-3000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</a:t>
                </a:r>
                <a:r>
                  <a:rPr kumimoji="0" lang="en-US" altLang="ru-RU" sz="4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</a:t>
                </a:r>
                <a:endParaRPr kumimoji="0" lang="en-US" altLang="ru-RU" sz="4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" name="Rectangle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 bwMode="auto">
              <a:xfrm>
                <a:off x="319310" y="4313722"/>
                <a:ext cx="10281982" cy="707886"/>
              </a:xfrm>
              <a:prstGeom prst="rect">
                <a:avLst/>
              </a:prstGeom>
              <a:blipFill rotWithShape="0">
                <a:blip r:embed="rId2"/>
                <a:stretch>
                  <a:fillRect l="-2075" t="-14655" r="-1067" b="-379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DSCF07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8" y="1798436"/>
            <a:ext cx="2909777" cy="218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DSCF07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614" y="1789341"/>
            <a:ext cx="3338623" cy="218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DSCF077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331" y="1798437"/>
            <a:ext cx="2845981" cy="2134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74" name="AutoShape 6"/>
          <p:cNvCxnSpPr>
            <a:cxnSpLocks noChangeShapeType="1"/>
          </p:cNvCxnSpPr>
          <p:nvPr/>
        </p:nvCxnSpPr>
        <p:spPr bwMode="auto">
          <a:xfrm>
            <a:off x="2871788" y="8924925"/>
            <a:ext cx="333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49880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/>
              <a:t>1. А. Д. Коваль, Ю. А. Тюрин “Космос – земле” М:; “Знание” 1989г.</a:t>
            </a:r>
          </a:p>
          <a:p>
            <a:r>
              <a:rPr lang="ru-RU" sz="3200" dirty="0"/>
              <a:t>2. Для подготовки данной работы были использованы материалы с сайта </a:t>
            </a:r>
            <a:r>
              <a:rPr lang="ru-RU" sz="3200" dirty="0">
                <a:hlinkClick r:id="rId2"/>
              </a:rPr>
              <a:t>http://tc.lib.ru/</a:t>
            </a:r>
            <a:endParaRPr lang="ru-RU" sz="3200" dirty="0"/>
          </a:p>
          <a:p>
            <a:r>
              <a:rPr lang="ru-RU" sz="3200" dirty="0"/>
              <a:t>3.Работы ученых, которые занимаются исследованиями Луны:</a:t>
            </a:r>
          </a:p>
          <a:p>
            <a:r>
              <a:rPr lang="ru-RU" sz="3200" dirty="0"/>
              <a:t>-академиков </a:t>
            </a:r>
            <a:r>
              <a:rPr lang="ru-RU" sz="3200" dirty="0" err="1"/>
              <a:t>Галимова</a:t>
            </a:r>
            <a:r>
              <a:rPr lang="ru-RU" sz="3200" dirty="0"/>
              <a:t> и Шевченко.</a:t>
            </a:r>
          </a:p>
          <a:p>
            <a:r>
              <a:rPr lang="ru-RU" sz="3200" dirty="0"/>
              <a:t>4.</a:t>
            </a:r>
            <a:r>
              <a:rPr lang="en-US" sz="3200" dirty="0"/>
              <a:t> hht://yandex.ru/images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5180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nstantia" panose="02030602050306030303" pitchFamily="18" charset="0"/>
              </a:rPr>
              <a:t>Задачи: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949911" y="1737360"/>
            <a:ext cx="10205769" cy="4131734"/>
          </a:xfrm>
        </p:spPr>
        <p:txBody>
          <a:bodyPr/>
          <a:lstStyle/>
          <a:p>
            <a:r>
              <a:rPr lang="ru-RU" sz="2400" dirty="0"/>
              <a:t>1.Познакомиться с отечественными и зарубежными исследованиями Луны.</a:t>
            </a:r>
          </a:p>
          <a:p>
            <a:r>
              <a:rPr lang="ru-RU" sz="2400" dirty="0"/>
              <a:t>2.С помощью соответствующей литературой и других источников узнать, какие химические элементы и в каком количестве присутствуют на Луне.</a:t>
            </a:r>
          </a:p>
          <a:p>
            <a:r>
              <a:rPr lang="ru-RU" sz="2400" dirty="0"/>
              <a:t>3.Узнать какую практическую пользу мы можем получить, изучая и осваивая Луну.</a:t>
            </a:r>
          </a:p>
          <a:p>
            <a:r>
              <a:rPr lang="ru-RU" sz="2400" dirty="0"/>
              <a:t>4. Узнать, как развитие космической индустрии влияет на технический прогресс и появление новых конструктивно-технологических решений в различных областях народного хозяйства.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07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2938" y="119722"/>
            <a:ext cx="11026123" cy="2160000"/>
          </a:xfrm>
          <a:noFill/>
          <a:effectLst>
            <a:outerShdw blurRad="38100" dist="25400" dir="2700000" algn="br" rotWithShape="0">
              <a:srgbClr val="000000">
                <a:alpha val="60000"/>
              </a:srgbClr>
            </a:outerShdw>
            <a:softEdge rad="127000"/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nstantia" panose="02030602050306030303" pitchFamily="18" charset="0"/>
              </a:rPr>
              <a:t>45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лет назад на Землю вернулась автоматическая межпланетная станция "Луна-20", она доставила образцы лунного грунта. США затратили на свою программу "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Апполон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" 20 млрд. долларов. На Луну было отправлено 6 экипажей, на её поверхность ступили 12 человек, на Землю было привезено 382 кг лунного грунта.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Что можно добывать на Луне?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  <a:p>
            <a:pPr marL="364608" lvl="1">
              <a:lnSpc>
                <a:spcPct val="100000"/>
              </a:lnSpc>
            </a:pPr>
            <a:r>
              <a:rPr lang="ru-RU" sz="2000" dirty="0">
                <a:solidFill>
                  <a:schemeClr val="bg1">
                    <a:lumMod val="95000"/>
                  </a:schemeClr>
                </a:solidFill>
              </a:rPr>
              <a:t>Там есть редкие минералы, местами металлы и радиоактивные элементы, но главное гелий-3, который можно использовать для термоядерного синтеза.</a:t>
            </a:r>
          </a:p>
        </p:txBody>
      </p:sp>
    </p:spTree>
    <p:extLst>
      <p:ext uri="{BB962C8B-B14F-4D97-AF65-F5344CB8AC3E}">
        <p14:creationId xmlns:p14="http://schemas.microsoft.com/office/powerpoint/2010/main" val="107987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79" y="4511040"/>
            <a:ext cx="11118669" cy="5924414"/>
          </a:xfrm>
        </p:spPr>
        <p:txBody>
          <a:bodyPr>
            <a:normAutofit/>
          </a:bodyPr>
          <a:lstStyle/>
          <a:p>
            <a:r>
              <a:rPr lang="ru-RU" sz="2400" dirty="0"/>
              <a:t>По оценке НАСА запасов этого сырья в лунном грунте - 1млрд тонн, их должно хватить на 5 тыс. лет обеспечения энергией всего человечества. Годовое потребление США в электроэнергии может быть обеспечено всего 25 т. лунного гелия-3,его стоимость 25 млрд долл. Сейчас США тратят 40 млрд долл. ежегодно.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25" y="401713"/>
            <a:ext cx="6768252" cy="423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8789" y="166596"/>
            <a:ext cx="5400799" cy="3587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256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1179" y="320511"/>
            <a:ext cx="4888741" cy="4773924"/>
          </a:xfrm>
        </p:spPr>
        <p:txBody>
          <a:bodyPr>
            <a:normAutofit/>
          </a:bodyPr>
          <a:lstStyle/>
          <a:p>
            <a:pPr lvl="1"/>
            <a:r>
              <a:rPr lang="ru-RU" sz="2200" dirty="0">
                <a:latin typeface="Century Gothic" panose="020B0502020202020204" pitchFamily="34" charset="0"/>
              </a:rPr>
              <a:t>Термоядерная реакция проходит при температуре 1 млрд. </a:t>
            </a:r>
            <a:r>
              <a:rPr lang="ru-RU" sz="2200" dirty="0" err="1">
                <a:latin typeface="Century Gothic" panose="020B0502020202020204" pitchFamily="34" charset="0"/>
              </a:rPr>
              <a:t>градусов,что</a:t>
            </a:r>
            <a:r>
              <a:rPr lang="ru-RU" sz="2200" dirty="0">
                <a:latin typeface="Century Gothic" panose="020B0502020202020204" pitchFamily="34" charset="0"/>
              </a:rPr>
              <a:t> науке пока не под силу.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426823" y="4953271"/>
                <a:ext cx="4715691" cy="564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𝐻𝑒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𝐻𝑒</m:t>
                              </m:r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</m:t>
                              </m:r>
                              <m:sPre>
                                <m:sPrePr>
                                  <m:ctrlPr>
                                    <a:rPr lang="en-US" sz="3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PrePr>
                                <m:sub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  <m:e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𝐻𝑒</m:t>
                                  </m:r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+2</m:t>
                                  </m:r>
                                  <m:sPre>
                                    <m:sPrePr>
                                      <m:ctrlP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PrePr>
                                    <m:sub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p>
                                    <m:e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  <m:r>
                                        <a:rPr lang="en-US" sz="3600" b="0" i="1" smtClean="0">
                                          <a:latin typeface="Cambria Math" panose="02040503050406030204" pitchFamily="18" charset="0"/>
                                        </a:rPr>
                                        <m:t>+энергия</m:t>
                                      </m:r>
                                    </m:e>
                                  </m:sPre>
                                </m:e>
                              </m:sPre>
                            </m:e>
                          </m:sPre>
                        </m:e>
                      </m:sPre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6823" y="4953271"/>
                <a:ext cx="4715691" cy="564257"/>
              </a:xfrm>
              <a:prstGeom prst="rect">
                <a:avLst/>
              </a:prstGeom>
              <a:blipFill rotWithShape="0">
                <a:blip r:embed="rId2"/>
                <a:stretch>
                  <a:fillRect r="-502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42" y="803495"/>
            <a:ext cx="5428162" cy="360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2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2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863" r="708" b="2"/>
          <a:stretch/>
        </p:blipFill>
        <p:spPr>
          <a:xfrm>
            <a:off x="4742017" y="640080"/>
            <a:ext cx="6798082" cy="557784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689" y="1067174"/>
            <a:ext cx="3301444" cy="445080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FFFF"/>
                </a:solidFill>
              </a:rPr>
              <a:t>Небольшая область на Луне, кратер </a:t>
            </a:r>
            <a:r>
              <a:rPr lang="ru-RU" sz="2800" dirty="0" err="1">
                <a:solidFill>
                  <a:srgbClr val="FFFFFF"/>
                </a:solidFill>
              </a:rPr>
              <a:t>Флемстид</a:t>
            </a:r>
            <a:r>
              <a:rPr lang="ru-RU" sz="2800" dirty="0">
                <a:solidFill>
                  <a:srgbClr val="FFFFFF"/>
                </a:solidFill>
              </a:rPr>
              <a:t> </a:t>
            </a:r>
            <a:r>
              <a:rPr lang="ru-RU" sz="2800" dirty="0" err="1">
                <a:solidFill>
                  <a:srgbClr val="FFFFFF"/>
                </a:solidFill>
              </a:rPr>
              <a:t>Пи,даст</a:t>
            </a:r>
            <a:r>
              <a:rPr lang="ru-RU" sz="2800" dirty="0">
                <a:solidFill>
                  <a:srgbClr val="FFFFFF"/>
                </a:solidFill>
              </a:rPr>
              <a:t> 65 т. гелия-3.,которые дадут 6,5 тераватта энергии.</a:t>
            </a:r>
          </a:p>
          <a:p>
            <a:r>
              <a:rPr lang="ru-RU" sz="2800" dirty="0">
                <a:solidFill>
                  <a:srgbClr val="FFFFFF"/>
                </a:solidFill>
              </a:rPr>
              <a:t> Для сравнения: во всем мире сейчас потребляется 17 тераватт в год.</a:t>
            </a:r>
          </a:p>
        </p:txBody>
      </p:sp>
    </p:spTree>
    <p:extLst>
      <p:ext uri="{BB962C8B-B14F-4D97-AF65-F5344CB8AC3E}">
        <p14:creationId xmlns:p14="http://schemas.microsoft.com/office/powerpoint/2010/main" val="152141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4867" y="999811"/>
            <a:ext cx="5266007" cy="2161400"/>
          </a:xfrm>
        </p:spPr>
        <p:txBody>
          <a:bodyPr>
            <a:noAutofit/>
          </a:bodyPr>
          <a:lstStyle/>
          <a:p>
            <a:r>
              <a:rPr lang="ru-RU" sz="3600" dirty="0"/>
              <a:t>Уже есть проекты добычи сырья на Луне и строительство роботизированной базы.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4" y="113211"/>
            <a:ext cx="5364480" cy="3358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03399" y="3045123"/>
            <a:ext cx="4834164" cy="313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003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862" y="286603"/>
            <a:ext cx="10058400" cy="1450757"/>
          </a:xfrm>
        </p:spPr>
        <p:txBody>
          <a:bodyPr>
            <a:normAutofit/>
          </a:bodyPr>
          <a:lstStyle/>
          <a:p>
            <a:r>
              <a:rPr lang="ru-RU" sz="4000" dirty="0"/>
              <a:t>АСТЕРОИДЫ состоят из: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862" y="1881246"/>
            <a:ext cx="10782818" cy="4023360"/>
          </a:xfrm>
        </p:spPr>
        <p:txBody>
          <a:bodyPr/>
          <a:lstStyle/>
          <a:p>
            <a:r>
              <a:rPr lang="ru-RU" dirty="0"/>
              <a:t>1.МЕТАЛЛОВ(ПЛАТИНОВОЙ ГРУППЫ)</a:t>
            </a:r>
          </a:p>
          <a:p>
            <a:r>
              <a:rPr lang="ru-RU" dirty="0"/>
              <a:t>2.НИКЕЛЯ</a:t>
            </a:r>
          </a:p>
          <a:p>
            <a:r>
              <a:rPr lang="ru-RU" dirty="0"/>
              <a:t>3.КОБАЛЬТА </a:t>
            </a:r>
          </a:p>
          <a:p>
            <a:r>
              <a:rPr lang="ru-RU" dirty="0"/>
              <a:t>4. ЖЕЛЕЗА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6078" y="389576"/>
            <a:ext cx="6228178" cy="3503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228948" y="4190260"/>
            <a:ext cx="68624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Они миллиарды лет падают на поверхность Луны.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069" y="3183672"/>
            <a:ext cx="3447879" cy="253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52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powerpoint-template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1C2F3F"/>
      </a:lt2>
      <a:accent1>
        <a:srgbClr val="3A4750"/>
      </a:accent1>
      <a:accent2>
        <a:srgbClr val="40515B"/>
      </a:accent2>
      <a:accent3>
        <a:srgbClr val="FFFFFF"/>
      </a:accent3>
      <a:accent4>
        <a:srgbClr val="404040"/>
      </a:accent4>
      <a:accent5>
        <a:srgbClr val="AEB1B3"/>
      </a:accent5>
      <a:accent6>
        <a:srgbClr val="394952"/>
      </a:accent6>
      <a:hlink>
        <a:srgbClr val="296BA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371710"/>
        </a:lt2>
        <a:accent1>
          <a:srgbClr val="542216"/>
        </a:accent1>
        <a:accent2>
          <a:srgbClr val="21110E"/>
        </a:accent2>
        <a:accent3>
          <a:srgbClr val="FFFFFF"/>
        </a:accent3>
        <a:accent4>
          <a:srgbClr val="404040"/>
        </a:accent4>
        <a:accent5>
          <a:srgbClr val="B3ABAB"/>
        </a:accent5>
        <a:accent6>
          <a:srgbClr val="1D0E0C"/>
        </a:accent6>
        <a:hlink>
          <a:srgbClr val="84391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4958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296BA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owerpoint-template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1C2F3F"/>
      </a:lt2>
      <a:accent1>
        <a:srgbClr val="3A4750"/>
      </a:accent1>
      <a:accent2>
        <a:srgbClr val="40515B"/>
      </a:accent2>
      <a:accent3>
        <a:srgbClr val="FFFFFF"/>
      </a:accent3>
      <a:accent4>
        <a:srgbClr val="404040"/>
      </a:accent4>
      <a:accent5>
        <a:srgbClr val="AEB1B3"/>
      </a:accent5>
      <a:accent6>
        <a:srgbClr val="394952"/>
      </a:accent6>
      <a:hlink>
        <a:srgbClr val="296BA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371710"/>
        </a:lt2>
        <a:accent1>
          <a:srgbClr val="542216"/>
        </a:accent1>
        <a:accent2>
          <a:srgbClr val="21110E"/>
        </a:accent2>
        <a:accent3>
          <a:srgbClr val="FFFFFF"/>
        </a:accent3>
        <a:accent4>
          <a:srgbClr val="404040"/>
        </a:accent4>
        <a:accent5>
          <a:srgbClr val="B3ABAB"/>
        </a:accent5>
        <a:accent6>
          <a:srgbClr val="1D0E0C"/>
        </a:accent6>
        <a:hlink>
          <a:srgbClr val="84391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4958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296BA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owerpoint-template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1C2F3F"/>
      </a:lt2>
      <a:accent1>
        <a:srgbClr val="3A4750"/>
      </a:accent1>
      <a:accent2>
        <a:srgbClr val="40515B"/>
      </a:accent2>
      <a:accent3>
        <a:srgbClr val="FFFFFF"/>
      </a:accent3>
      <a:accent4>
        <a:srgbClr val="404040"/>
      </a:accent4>
      <a:accent5>
        <a:srgbClr val="AEB1B3"/>
      </a:accent5>
      <a:accent6>
        <a:srgbClr val="394952"/>
      </a:accent6>
      <a:hlink>
        <a:srgbClr val="296BAF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371710"/>
        </a:lt2>
        <a:accent1>
          <a:srgbClr val="542216"/>
        </a:accent1>
        <a:accent2>
          <a:srgbClr val="21110E"/>
        </a:accent2>
        <a:accent3>
          <a:srgbClr val="FFFFFF"/>
        </a:accent3>
        <a:accent4>
          <a:srgbClr val="404040"/>
        </a:accent4>
        <a:accent5>
          <a:srgbClr val="B3ABAB"/>
        </a:accent5>
        <a:accent6>
          <a:srgbClr val="1D0E0C"/>
        </a:accent6>
        <a:hlink>
          <a:srgbClr val="84391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4958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296BA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D8484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296BAF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24609E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1C2F3F"/>
        </a:lt2>
        <a:accent1>
          <a:srgbClr val="3A4750"/>
        </a:accent1>
        <a:accent2>
          <a:srgbClr val="40515B"/>
        </a:accent2>
        <a:accent3>
          <a:srgbClr val="FFFFFF"/>
        </a:accent3>
        <a:accent4>
          <a:srgbClr val="404040"/>
        </a:accent4>
        <a:accent5>
          <a:srgbClr val="AEB1B3"/>
        </a:accent5>
        <a:accent6>
          <a:srgbClr val="394952"/>
        </a:accent6>
        <a:hlink>
          <a:srgbClr val="A3383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355</TotalTime>
  <Words>623</Words>
  <Application>Microsoft Office PowerPoint</Application>
  <PresentationFormat>Широкоэкранный</PresentationFormat>
  <Paragraphs>55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23</vt:i4>
      </vt:variant>
    </vt:vector>
  </HeadingPairs>
  <TitlesOfParts>
    <vt:vector size="39" baseType="lpstr">
      <vt:lpstr>Aharoni</vt:lpstr>
      <vt:lpstr>Arial</vt:lpstr>
      <vt:lpstr>Britannic Bold</vt:lpstr>
      <vt:lpstr>Calibri</vt:lpstr>
      <vt:lpstr>Calibri Light</vt:lpstr>
      <vt:lpstr>Cambria Math</vt:lpstr>
      <vt:lpstr>Century Gothic</vt:lpstr>
      <vt:lpstr>Constantia</vt:lpstr>
      <vt:lpstr>Curlz MT</vt:lpstr>
      <vt:lpstr>Microsoft Sans Serif</vt:lpstr>
      <vt:lpstr>Times New Roman</vt:lpstr>
      <vt:lpstr>Ретро</vt:lpstr>
      <vt:lpstr>powerpoint-template</vt:lpstr>
      <vt:lpstr>1_powerpoint-template</vt:lpstr>
      <vt:lpstr>2_powerpoint-template</vt:lpstr>
      <vt:lpstr>1_Ретро</vt:lpstr>
      <vt:lpstr>Презентация PowerPoint</vt:lpstr>
      <vt:lpstr>Цель:</vt:lpstr>
      <vt:lpstr>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Уже есть проекты добычи сырья на Луне и строительство роботизированной базы.</vt:lpstr>
      <vt:lpstr>АСТЕРОИДЫ состоят из:</vt:lpstr>
      <vt:lpstr>Презентация PowerPoint</vt:lpstr>
      <vt:lpstr>Презентация PowerPoint</vt:lpstr>
      <vt:lpstr>Что можно добыть из лунного карьера размером с футбольное поле и глубиной 10м? </vt:lpstr>
      <vt:lpstr>Какую пользу приносит освоение космоса в настоящее время?</vt:lpstr>
      <vt:lpstr>Презентация PowerPoint</vt:lpstr>
      <vt:lpstr>Презентация PowerPoint</vt:lpstr>
      <vt:lpstr>Презентация PowerPoint</vt:lpstr>
      <vt:lpstr>Презентация PowerPoint</vt:lpstr>
      <vt:lpstr>    Вывод:</vt:lpstr>
      <vt:lpstr>Презентация PowerPoint</vt:lpstr>
      <vt:lpstr>Презентация PowerPoint</vt:lpstr>
      <vt:lpstr>Презентация PowerPoint</vt:lpstr>
      <vt:lpstr>. Мы провели опыт по обнаружению «парникового эффекта». </vt:lpstr>
      <vt:lpstr>Литература: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</cp:revision>
  <dcterms:created xsi:type="dcterms:W3CDTF">2017-03-10T05:06:37Z</dcterms:created>
  <dcterms:modified xsi:type="dcterms:W3CDTF">2017-03-15T04:13:14Z</dcterms:modified>
</cp:coreProperties>
</file>