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 id="2147483696" r:id="rId2"/>
  </p:sldMasterIdLst>
  <p:notesMasterIdLst>
    <p:notesMasterId r:id="rId23"/>
  </p:notesMasterIdLst>
  <p:sldIdLst>
    <p:sldId id="256" r:id="rId3"/>
    <p:sldId id="257" r:id="rId4"/>
    <p:sldId id="258" r:id="rId5"/>
    <p:sldId id="260" r:id="rId6"/>
    <p:sldId id="261" r:id="rId7"/>
    <p:sldId id="262" r:id="rId8"/>
    <p:sldId id="276" r:id="rId9"/>
    <p:sldId id="259" r:id="rId10"/>
    <p:sldId id="263" r:id="rId11"/>
    <p:sldId id="264" r:id="rId12"/>
    <p:sldId id="266" r:id="rId13"/>
    <p:sldId id="274" r:id="rId14"/>
    <p:sldId id="267" r:id="rId15"/>
    <p:sldId id="268" r:id="rId16"/>
    <p:sldId id="269" r:id="rId17"/>
    <p:sldId id="265" r:id="rId18"/>
    <p:sldId id="270" r:id="rId19"/>
    <p:sldId id="271" r:id="rId20"/>
    <p:sldId id="273" r:id="rId21"/>
    <p:sldId id="272"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BAE033-5BAB-4AE8-9BE5-7DAC2A5F3A3F}" type="datetimeFigureOut">
              <a:rPr lang="ru-RU" smtClean="0"/>
              <a:t>29.05.2018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2DC516-A5FB-4088-902C-6056A996E2AE}" type="slidenum">
              <a:rPr lang="ru-RU" smtClean="0"/>
              <a:t>‹#›</a:t>
            </a:fld>
            <a:endParaRPr lang="ru-RU"/>
          </a:p>
        </p:txBody>
      </p:sp>
    </p:spTree>
    <p:extLst>
      <p:ext uri="{BB962C8B-B14F-4D97-AF65-F5344CB8AC3E}">
        <p14:creationId xmlns:p14="http://schemas.microsoft.com/office/powerpoint/2010/main" val="22468403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6033F21-5FA5-4240-9351-156AB3691F97}" type="datetime1">
              <a:rPr lang="ru-RU" smtClean="0"/>
              <a:t>29.05.2018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94D98C9-3F62-475F-B85C-19E3D9F88D25}"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B64990C-4F6C-4E9A-86C2-AFDB9F646DCF}" type="datetime1">
              <a:rPr lang="ru-RU" smtClean="0"/>
              <a:t>29.05.2018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94D98C9-3F62-475F-B85C-19E3D9F88D2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A3D2A71-74CA-43D3-A3CA-F29C75387EB4}" type="datetime1">
              <a:rPr lang="ru-RU" smtClean="0"/>
              <a:t>29.05.2018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94D98C9-3F62-475F-B85C-19E3D9F88D25}"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069FA4D-BB8B-4299-9765-A2111D16601E}" type="datetime1">
              <a:rPr lang="ru-RU" smtClean="0">
                <a:solidFill>
                  <a:prstClr val="black">
                    <a:tint val="75000"/>
                  </a:prstClr>
                </a:solidFill>
              </a:rPr>
              <a:t>29.05.2018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385470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6B3BC8-71A1-4EE3-89DC-9F882A271C6C}" type="datetime1">
              <a:rPr lang="ru-RU" smtClean="0">
                <a:solidFill>
                  <a:prstClr val="black">
                    <a:tint val="75000"/>
                  </a:prstClr>
                </a:solidFill>
              </a:rPr>
              <a:t>29.05.2018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81028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5D5F870-209D-4090-A650-0329DDA9D38F}" type="datetime1">
              <a:rPr lang="ru-RU" smtClean="0">
                <a:solidFill>
                  <a:prstClr val="black">
                    <a:tint val="75000"/>
                  </a:prstClr>
                </a:solidFill>
              </a:rPr>
              <a:t>29.05.2018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92156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CACAF48-9468-4A55-A0AC-5DD57DEEFB17}" type="datetime1">
              <a:rPr lang="ru-RU" smtClean="0">
                <a:solidFill>
                  <a:prstClr val="black">
                    <a:tint val="75000"/>
                  </a:prstClr>
                </a:solidFill>
              </a:rPr>
              <a:t>29.05.2018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83842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1921A26-8F4B-4DF3-B63E-DDBFCE381325}" type="datetime1">
              <a:rPr lang="ru-RU" smtClean="0">
                <a:solidFill>
                  <a:prstClr val="black">
                    <a:tint val="75000"/>
                  </a:prstClr>
                </a:solidFill>
              </a:rPr>
              <a:t>29.05.2018</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349567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9333A52-D6AA-468D-8AAA-C59942B07181}" type="datetime1">
              <a:rPr lang="ru-RU" smtClean="0">
                <a:solidFill>
                  <a:prstClr val="black">
                    <a:tint val="75000"/>
                  </a:prstClr>
                </a:solidFill>
              </a:rPr>
              <a:t>29.05.2018</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798171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AACF41E-E11D-4A0A-8A4A-D6C6BFEB870C}" type="datetime1">
              <a:rPr lang="ru-RU" smtClean="0">
                <a:solidFill>
                  <a:prstClr val="black">
                    <a:tint val="75000"/>
                  </a:prstClr>
                </a:solidFill>
              </a:rPr>
              <a:t>29.05.2018</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97024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AA758C-7FDC-48C3-8891-9E535ACEB909}" type="datetime1">
              <a:rPr lang="ru-RU" smtClean="0">
                <a:solidFill>
                  <a:prstClr val="black">
                    <a:tint val="75000"/>
                  </a:prstClr>
                </a:solidFill>
              </a:rPr>
              <a:t>29.05.2018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59008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5253269-FA2F-4E44-BE9F-3A650B8E7E0C}" type="datetime1">
              <a:rPr lang="ru-RU" smtClean="0"/>
              <a:t>29.05.2018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94D98C9-3F62-475F-B85C-19E3D9F88D25}"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372E4C5-607D-489A-8DF3-8DE06D528DF0}" type="datetime1">
              <a:rPr lang="ru-RU" smtClean="0">
                <a:solidFill>
                  <a:prstClr val="black">
                    <a:tint val="75000"/>
                  </a:prstClr>
                </a:solidFill>
              </a:rPr>
              <a:t>29.05.2018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504002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ADB1934-3919-494D-85F2-DC2601311D6B}" type="datetime1">
              <a:rPr lang="ru-RU" smtClean="0">
                <a:solidFill>
                  <a:prstClr val="black">
                    <a:tint val="75000"/>
                  </a:prstClr>
                </a:solidFill>
              </a:rPr>
              <a:t>29.05.2018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801568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BE59F84-19CD-430B-8F6B-6EC9491585D4}" type="datetime1">
              <a:rPr lang="ru-RU" smtClean="0">
                <a:solidFill>
                  <a:prstClr val="black">
                    <a:tint val="75000"/>
                  </a:prstClr>
                </a:solidFill>
              </a:rPr>
              <a:t>29.05.2018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39049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AC5FA3E-945B-47E8-8EFD-F698D6BED1F1}" type="datetime1">
              <a:rPr lang="ru-RU" smtClean="0"/>
              <a:t>29.05.2018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94D98C9-3F62-475F-B85C-19E3D9F88D25}"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632A2FC-7D30-4F60-8307-3F1F9D4A74C8}" type="datetime1">
              <a:rPr lang="ru-RU" smtClean="0"/>
              <a:t>29.05.2018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94D98C9-3F62-475F-B85C-19E3D9F88D25}"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85FB694D-AF21-4A0D-AA1D-AFF872F1C6F9}" type="datetime1">
              <a:rPr lang="ru-RU" smtClean="0"/>
              <a:t>29.05.2018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94D98C9-3F62-475F-B85C-19E3D9F88D25}"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8D7CBE3B-1069-47D8-978C-14A41C5455B8}" type="datetime1">
              <a:rPr lang="ru-RU" smtClean="0"/>
              <a:t>29.05.2018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94D98C9-3F62-475F-B85C-19E3D9F88D2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39BFA7-19A0-4E0E-A00B-42FAC96FC575}" type="datetime1">
              <a:rPr lang="ru-RU" smtClean="0"/>
              <a:t>29.05.2018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94D98C9-3F62-475F-B85C-19E3D9F88D2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ru-RU" smtClean="0"/>
              <a:t>Образец заголовка</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5DB55E8-B696-4F8E-9246-05FD884C95DE}" type="datetime1">
              <a:rPr lang="ru-RU" smtClean="0"/>
              <a:t>29.05.2018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94D98C9-3F62-475F-B85C-19E3D9F88D25}" type="slidenum">
              <a:rPr lang="ru-RU" smtClean="0"/>
              <a:t>‹#›</a:t>
            </a:fld>
            <a:endParaRPr lang="ru-RU"/>
          </a:p>
        </p:txBody>
      </p:sp>
      <p:sp>
        <p:nvSpPr>
          <p:cNvPr id="9" name="Content Placeholder 8"/>
          <p:cNvSpPr>
            <a:spLocks noGrp="1"/>
          </p:cNvSpPr>
          <p:nvPr>
            <p:ph sz="quarter" idx="13"/>
          </p:nvPr>
        </p:nvSpPr>
        <p:spPr>
          <a:xfrm>
            <a:off x="304800" y="381000"/>
            <a:ext cx="7772400" cy="494284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Date Placeholder 7"/>
          <p:cNvSpPr>
            <a:spLocks noGrp="1"/>
          </p:cNvSpPr>
          <p:nvPr>
            <p:ph type="dt" sz="half" idx="10"/>
          </p:nvPr>
        </p:nvSpPr>
        <p:spPr/>
        <p:txBody>
          <a:bodyPr/>
          <a:lstStyle/>
          <a:p>
            <a:fld id="{C91F6DCC-94DB-4482-A1C6-ED6431687A4B}" type="datetime1">
              <a:rPr lang="ru-RU" smtClean="0"/>
              <a:t>29.05.2018</a:t>
            </a:fld>
            <a:endParaRPr lang="ru-RU"/>
          </a:p>
        </p:txBody>
      </p:sp>
      <p:sp>
        <p:nvSpPr>
          <p:cNvPr id="9" name="Slide Number Placeholder 8"/>
          <p:cNvSpPr>
            <a:spLocks noGrp="1"/>
          </p:cNvSpPr>
          <p:nvPr>
            <p:ph type="sldNum" sz="quarter" idx="11"/>
          </p:nvPr>
        </p:nvSpPr>
        <p:spPr/>
        <p:txBody>
          <a:bodyPr/>
          <a:lstStyle/>
          <a:p>
            <a:fld id="{A94D98C9-3F62-475F-B85C-19E3D9F88D25}" type="slidenum">
              <a:rPr lang="ru-RU" smtClean="0"/>
              <a:t>‹#›</a:t>
            </a:fld>
            <a:endParaRPr lang="ru-RU"/>
          </a:p>
        </p:txBody>
      </p:sp>
      <p:sp>
        <p:nvSpPr>
          <p:cNvPr id="10" name="Footer Placeholder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A94D98C9-3F62-475F-B85C-19E3D9F88D25}" type="slidenum">
              <a:rPr lang="ru-RU" smtClean="0"/>
              <a:t>‹#›</a:t>
            </a:fld>
            <a:endParaRPr lang="ru-RU"/>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ru-RU"/>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71B84581-B345-44A8-B8B1-1025DA4A8456}" type="datetime1">
              <a:rPr lang="ru-RU" smtClean="0"/>
              <a:t>29.05.2018</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231886-F80A-4C1C-8EE6-F77EFC93C405}" type="datetime1">
              <a:rPr lang="ru-RU" smtClean="0">
                <a:solidFill>
                  <a:prstClr val="black">
                    <a:tint val="75000"/>
                  </a:prstClr>
                </a:solidFill>
              </a:rPr>
              <a:t>29.05.2018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AFDE2A-E2EC-4E69-A5B0-DF4357A22F63}"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4243592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hyperlink" Target="https://drive.google.com/open?id=1lNBQwdOLWDnDSliGQexfN7qbvegg0Vg025NhSFNP1to"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7.gif"/><Relationship Id="rId5" Type="http://schemas.openxmlformats.org/officeDocument/2006/relationships/image" Target="../media/image26.gif"/><Relationship Id="rId4" Type="http://schemas.openxmlformats.org/officeDocument/2006/relationships/image" Target="../media/image25.gif"/></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drive.google.com/open?id=1zon4gPSL2uxcYfm0S02rzhGQjx1lwaU4-i8bthkzrbQ"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74" y="1628800"/>
            <a:ext cx="8640960" cy="1440160"/>
          </a:xfrm>
        </p:spPr>
        <p:txBody>
          <a:bodyPr/>
          <a:lstStyle/>
          <a:p>
            <a:pPr algn="ctr"/>
            <a:r>
              <a:rPr lang="ru-RU" sz="2400" dirty="0" smtClean="0">
                <a:effectLst/>
              </a:rPr>
              <a:t>«</a:t>
            </a:r>
            <a:r>
              <a:rPr lang="en-US" sz="2400" b="1" dirty="0"/>
              <a:t>Scientific Progress</a:t>
            </a:r>
            <a:r>
              <a:rPr lang="ru-RU" sz="2400" b="1" dirty="0"/>
              <a:t>. </a:t>
            </a:r>
            <a:r>
              <a:rPr lang="en-US" sz="2400" b="1" dirty="0"/>
              <a:t>How to Use Computer </a:t>
            </a:r>
            <a:r>
              <a:rPr lang="ru-RU" sz="2400" b="1" dirty="0" smtClean="0"/>
              <a:t/>
            </a:r>
            <a:br>
              <a:rPr lang="ru-RU" sz="2400" b="1" dirty="0" smtClean="0"/>
            </a:br>
            <a:r>
              <a:rPr lang="en-US" sz="2400" b="1" dirty="0" smtClean="0"/>
              <a:t>Hardware </a:t>
            </a:r>
            <a:r>
              <a:rPr lang="en-US" sz="2400" b="1" dirty="0"/>
              <a:t>at the English Lesson.</a:t>
            </a:r>
            <a:r>
              <a:rPr lang="ru-RU" sz="2400" dirty="0"/>
              <a:t/>
            </a:r>
            <a:br>
              <a:rPr lang="ru-RU" sz="2400" dirty="0"/>
            </a:br>
            <a:r>
              <a:rPr lang="ru-RU" sz="2400" b="1" dirty="0"/>
              <a:t>Научно-технический прогресс. </a:t>
            </a:r>
            <a:br>
              <a:rPr lang="ru-RU" sz="2400" b="1" dirty="0"/>
            </a:br>
            <a:r>
              <a:rPr lang="ru-RU" sz="2400" b="1" dirty="0"/>
              <a:t>Использование компьютерной техники</a:t>
            </a:r>
            <a:r>
              <a:rPr lang="ru-RU" sz="2400" dirty="0" smtClean="0">
                <a:effectLst/>
              </a:rPr>
              <a:t>»</a:t>
            </a:r>
            <a:endParaRPr lang="ru-RU" sz="2400" dirty="0"/>
          </a:p>
        </p:txBody>
      </p:sp>
      <p:sp>
        <p:nvSpPr>
          <p:cNvPr id="3" name="Подзаголовок 2"/>
          <p:cNvSpPr>
            <a:spLocks noGrp="1"/>
          </p:cNvSpPr>
          <p:nvPr>
            <p:ph type="subTitle" idx="1"/>
          </p:nvPr>
        </p:nvSpPr>
        <p:spPr>
          <a:xfrm>
            <a:off x="647564" y="5558926"/>
            <a:ext cx="7992888" cy="576064"/>
          </a:xfrm>
        </p:spPr>
        <p:txBody>
          <a:bodyPr>
            <a:normAutofit/>
          </a:bodyPr>
          <a:lstStyle/>
          <a:p>
            <a:pPr marL="2417763" indent="-2417763"/>
            <a:r>
              <a:rPr lang="ru-RU" dirty="0" smtClean="0"/>
              <a:t>Преподаватели: Евстигнеева Н.А., Третьякова К.А.</a:t>
            </a:r>
            <a:endParaRPr lang="ru-RU" dirty="0"/>
          </a:p>
        </p:txBody>
      </p:sp>
      <p:sp>
        <p:nvSpPr>
          <p:cNvPr id="4" name="Подзаголовок 2"/>
          <p:cNvSpPr txBox="1">
            <a:spLocks/>
          </p:cNvSpPr>
          <p:nvPr/>
        </p:nvSpPr>
        <p:spPr>
          <a:xfrm>
            <a:off x="3347864" y="6162572"/>
            <a:ext cx="2592288" cy="441059"/>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2200" kern="1200">
                <a:solidFill>
                  <a:schemeClr val="tx2"/>
                </a:solidFill>
                <a:latin typeface="+mn-lt"/>
                <a:ea typeface="+mn-ea"/>
                <a:cs typeface="+mn-cs"/>
              </a:defRPr>
            </a:lvl1pPr>
            <a:lvl2pPr marL="457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algn="ctr"/>
            <a:r>
              <a:rPr lang="ru-RU" dirty="0" smtClean="0"/>
              <a:t>Пушкино-2017</a:t>
            </a:r>
            <a:endParaRPr lang="ru-RU" dirty="0"/>
          </a:p>
        </p:txBody>
      </p:sp>
      <p:sp>
        <p:nvSpPr>
          <p:cNvPr id="5" name="Подзаголовок 2"/>
          <p:cNvSpPr txBox="1">
            <a:spLocks/>
          </p:cNvSpPr>
          <p:nvPr/>
        </p:nvSpPr>
        <p:spPr>
          <a:xfrm>
            <a:off x="532592" y="404553"/>
            <a:ext cx="8640960" cy="592816"/>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2200" kern="1200">
                <a:solidFill>
                  <a:schemeClr val="tx2"/>
                </a:solidFill>
                <a:latin typeface="+mn-lt"/>
                <a:ea typeface="+mn-ea"/>
                <a:cs typeface="+mn-cs"/>
              </a:defRPr>
            </a:lvl1pPr>
            <a:lvl2pPr marL="457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r>
              <a:rPr lang="ru-RU" sz="2000" dirty="0" smtClean="0"/>
              <a:t>ГБПОУ МО «Московский областной медицинский колледж №4»</a:t>
            </a:r>
            <a:endParaRPr lang="ru-RU" sz="2000"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9483" y="3356992"/>
            <a:ext cx="2590669" cy="1845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38969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4" y="5517232"/>
            <a:ext cx="1996102" cy="1323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0" y="260648"/>
            <a:ext cx="8964488" cy="1143000"/>
          </a:xfrm>
        </p:spPr>
        <p:txBody>
          <a:bodyPr/>
          <a:lstStyle/>
          <a:p>
            <a:pPr algn="ctr" hangingPunct="0"/>
            <a:r>
              <a:rPr lang="ru-RU" sz="4000" b="1" dirty="0"/>
              <a:t>Беседа по</a:t>
            </a:r>
            <a:r>
              <a:rPr lang="en-US" sz="4000" b="1" dirty="0"/>
              <a:t>  </a:t>
            </a:r>
            <a:r>
              <a:rPr lang="ru-RU" sz="4000" b="1" dirty="0"/>
              <a:t>темам</a:t>
            </a:r>
            <a:r>
              <a:rPr lang="en-US" sz="4000" b="1" dirty="0"/>
              <a:t> </a:t>
            </a:r>
            <a:r>
              <a:rPr lang="ru-RU" sz="4000" b="1" dirty="0" smtClean="0"/>
              <a:t/>
            </a:r>
            <a:br>
              <a:rPr lang="ru-RU" sz="4000" b="1" dirty="0" smtClean="0"/>
            </a:br>
            <a:r>
              <a:rPr lang="en-US" sz="2800" b="1" dirty="0" smtClean="0"/>
              <a:t> </a:t>
            </a:r>
            <a:r>
              <a:rPr lang="en-US" sz="2800" b="1" dirty="0"/>
              <a:t>«What is a Computer</a:t>
            </a:r>
            <a:r>
              <a:rPr lang="en-US" sz="2800" dirty="0" smtClean="0"/>
              <a:t>?</a:t>
            </a:r>
            <a:r>
              <a:rPr lang="en-US" sz="2800" b="1" dirty="0" smtClean="0"/>
              <a:t>»</a:t>
            </a:r>
            <a:r>
              <a:rPr lang="ru-RU" sz="2800" b="1" dirty="0" smtClean="0"/>
              <a:t> </a:t>
            </a:r>
            <a:r>
              <a:rPr lang="en-US" sz="2800" b="1" dirty="0" smtClean="0"/>
              <a:t>«</a:t>
            </a:r>
            <a:r>
              <a:rPr lang="en-US" sz="2800" b="1" dirty="0"/>
              <a:t>What is Hardware</a:t>
            </a:r>
            <a:r>
              <a:rPr lang="en-US" sz="2800" dirty="0" smtClean="0"/>
              <a:t>?</a:t>
            </a:r>
            <a:r>
              <a:rPr lang="en-US" sz="2800" b="1" dirty="0" smtClean="0"/>
              <a:t>»</a:t>
            </a:r>
            <a:endParaRPr lang="ru-RU" sz="2800" dirty="0"/>
          </a:p>
        </p:txBody>
      </p:sp>
      <p:sp>
        <p:nvSpPr>
          <p:cNvPr id="3" name="Объект 2"/>
          <p:cNvSpPr>
            <a:spLocks noGrp="1"/>
          </p:cNvSpPr>
          <p:nvPr>
            <p:ph idx="1"/>
          </p:nvPr>
        </p:nvSpPr>
        <p:spPr>
          <a:xfrm>
            <a:off x="0" y="1364233"/>
            <a:ext cx="8568952" cy="4536504"/>
          </a:xfrm>
        </p:spPr>
        <p:txBody>
          <a:bodyPr>
            <a:normAutofit/>
          </a:bodyPr>
          <a:lstStyle/>
          <a:p>
            <a:pPr hangingPunct="0"/>
            <a:r>
              <a:rPr lang="en-US" sz="2800" dirty="0"/>
              <a:t>What does the term computer describe? </a:t>
            </a:r>
            <a:endParaRPr lang="ru-RU" sz="2800" dirty="0"/>
          </a:p>
          <a:p>
            <a:pPr hangingPunct="0"/>
            <a:r>
              <a:rPr lang="en-US" sz="2800" dirty="0"/>
              <a:t>Is computer intelligent?</a:t>
            </a:r>
            <a:endParaRPr lang="ru-RU" sz="2800" dirty="0"/>
          </a:p>
          <a:p>
            <a:pPr hangingPunct="0"/>
            <a:r>
              <a:rPr lang="en-US" sz="2800" dirty="0"/>
              <a:t>What are four components of computer system?</a:t>
            </a:r>
            <a:endParaRPr lang="ru-RU" sz="2800" dirty="0"/>
          </a:p>
          <a:p>
            <a:pPr hangingPunct="0"/>
            <a:r>
              <a:rPr lang="en-US" sz="2800" dirty="0"/>
              <a:t>What is software?</a:t>
            </a:r>
            <a:endParaRPr lang="ru-RU" sz="2800" dirty="0"/>
          </a:p>
          <a:p>
            <a:pPr hangingPunct="0"/>
            <a:r>
              <a:rPr lang="en-US" sz="2800" dirty="0"/>
              <a:t>What is the difference between the hardware and software?</a:t>
            </a:r>
            <a:endParaRPr lang="ru-RU" sz="2800" dirty="0"/>
          </a:p>
          <a:p>
            <a:pPr hangingPunct="0"/>
            <a:r>
              <a:rPr lang="en-US" sz="2800" dirty="0"/>
              <a:t>In what way terms data and information differ?</a:t>
            </a:r>
            <a:endParaRPr lang="ru-RU" sz="2800" dirty="0"/>
          </a:p>
          <a:p>
            <a:pPr hangingPunct="0"/>
            <a:r>
              <a:rPr lang="en-US" sz="2800" dirty="0"/>
              <a:t>How does computer convert data into information?</a:t>
            </a:r>
            <a:endParaRPr lang="ru-RU" sz="2800" dirty="0"/>
          </a:p>
          <a:p>
            <a:pPr>
              <a:lnSpc>
                <a:spcPct val="150000"/>
              </a:lnSpc>
            </a:pPr>
            <a:endParaRPr lang="ru-RU" sz="2800" b="1"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4" y="8065"/>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7864" y="5302627"/>
            <a:ext cx="1944216" cy="155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2" y="5333522"/>
            <a:ext cx="1653397" cy="1479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Номер слайда 4"/>
          <p:cNvSpPr>
            <a:spLocks noGrp="1"/>
          </p:cNvSpPr>
          <p:nvPr>
            <p:ph type="sldNum" sz="quarter" idx="12"/>
          </p:nvPr>
        </p:nvSpPr>
        <p:spPr>
          <a:xfrm>
            <a:off x="8531788" y="404664"/>
            <a:ext cx="548640" cy="396240"/>
          </a:xfrm>
        </p:spPr>
        <p:txBody>
          <a:bodyPr/>
          <a:lstStyle/>
          <a:p>
            <a:fld id="{A94D98C9-3F62-475F-B85C-19E3D9F88D25}" type="slidenum">
              <a:rPr lang="ru-RU" smtClean="0"/>
              <a:t>10</a:t>
            </a:fld>
            <a:endParaRPr lang="ru-RU" dirty="0"/>
          </a:p>
        </p:txBody>
      </p:sp>
    </p:spTree>
    <p:extLst>
      <p:ext uri="{BB962C8B-B14F-4D97-AF65-F5344CB8AC3E}">
        <p14:creationId xmlns:p14="http://schemas.microsoft.com/office/powerpoint/2010/main" val="1488500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3438128"/>
            <a:ext cx="3419872" cy="3419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67544" y="0"/>
            <a:ext cx="7620000" cy="1143000"/>
          </a:xfrm>
        </p:spPr>
        <p:txBody>
          <a:bodyPr/>
          <a:lstStyle/>
          <a:p>
            <a:pPr algn="ctr" hangingPunct="0"/>
            <a:r>
              <a:rPr lang="ru-RU" sz="3200" dirty="0"/>
              <a:t>Устройства </a:t>
            </a:r>
            <a:r>
              <a:rPr lang="ru-RU" sz="3200" dirty="0" smtClean="0"/>
              <a:t>компьютера</a:t>
            </a:r>
            <a:endParaRPr lang="ru-RU" sz="3200" dirty="0"/>
          </a:p>
        </p:txBody>
      </p:sp>
      <p:sp>
        <p:nvSpPr>
          <p:cNvPr id="3" name="Объект 2"/>
          <p:cNvSpPr>
            <a:spLocks noGrp="1"/>
          </p:cNvSpPr>
          <p:nvPr>
            <p:ph idx="1"/>
          </p:nvPr>
        </p:nvSpPr>
        <p:spPr>
          <a:xfrm>
            <a:off x="25132" y="1124744"/>
            <a:ext cx="8712968" cy="3096344"/>
          </a:xfrm>
        </p:spPr>
        <p:txBody>
          <a:bodyPr>
            <a:noAutofit/>
          </a:bodyPr>
          <a:lstStyle/>
          <a:p>
            <a:pPr>
              <a:lnSpc>
                <a:spcPct val="150000"/>
              </a:lnSpc>
            </a:pPr>
            <a:r>
              <a:rPr lang="ru-RU" sz="2800" dirty="0"/>
              <a:t>Назовите основные устройства </a:t>
            </a:r>
            <a:r>
              <a:rPr lang="ru-RU" sz="2800" dirty="0" smtClean="0"/>
              <a:t>ПК.</a:t>
            </a:r>
          </a:p>
          <a:p>
            <a:pPr>
              <a:lnSpc>
                <a:spcPct val="150000"/>
              </a:lnSpc>
            </a:pPr>
            <a:r>
              <a:rPr lang="ru-RU" sz="2800" dirty="0" smtClean="0"/>
              <a:t>Как </a:t>
            </a:r>
            <a:r>
              <a:rPr lang="ru-RU" sz="2800" dirty="0"/>
              <a:t>называется плата, на которой расположены ROM, RAM, CPU</a:t>
            </a:r>
            <a:r>
              <a:rPr lang="ru-RU" sz="2800" dirty="0" smtClean="0"/>
              <a:t>?</a:t>
            </a:r>
          </a:p>
          <a:p>
            <a:pPr>
              <a:lnSpc>
                <a:spcPct val="150000"/>
              </a:lnSpc>
            </a:pPr>
            <a:r>
              <a:rPr lang="ru-RU" sz="2800" dirty="0" smtClean="0"/>
              <a:t>Какое </a:t>
            </a:r>
            <a:r>
              <a:rPr lang="ru-RU" sz="2800" dirty="0"/>
              <a:t>устройство называется мозгом компьютера</a:t>
            </a:r>
            <a:r>
              <a:rPr lang="ru-RU" sz="2800" dirty="0" smtClean="0"/>
              <a: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0419" y="0"/>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725144"/>
            <a:ext cx="4581128" cy="1717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Номер слайда 4"/>
          <p:cNvSpPr>
            <a:spLocks noGrp="1"/>
          </p:cNvSpPr>
          <p:nvPr>
            <p:ph type="sldNum" sz="quarter" idx="12"/>
          </p:nvPr>
        </p:nvSpPr>
        <p:spPr>
          <a:xfrm>
            <a:off x="8531788" y="404664"/>
            <a:ext cx="548640" cy="396240"/>
          </a:xfrm>
        </p:spPr>
        <p:txBody>
          <a:bodyPr/>
          <a:lstStyle/>
          <a:p>
            <a:fld id="{A94D98C9-3F62-475F-B85C-19E3D9F88D25}" type="slidenum">
              <a:rPr lang="ru-RU" smtClean="0"/>
              <a:t>11</a:t>
            </a:fld>
            <a:endParaRPr lang="ru-RU" dirty="0"/>
          </a:p>
        </p:txBody>
      </p:sp>
    </p:spTree>
    <p:extLst>
      <p:ext uri="{BB962C8B-B14F-4D97-AF65-F5344CB8AC3E}">
        <p14:creationId xmlns:p14="http://schemas.microsoft.com/office/powerpoint/2010/main" val="22285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7620000" cy="1143000"/>
          </a:xfrm>
        </p:spPr>
        <p:txBody>
          <a:bodyPr/>
          <a:lstStyle/>
          <a:p>
            <a:pPr algn="ctr" hangingPunct="0"/>
            <a:r>
              <a:rPr lang="ru-RU" sz="3200" dirty="0"/>
              <a:t>Устройства </a:t>
            </a:r>
            <a:r>
              <a:rPr lang="ru-RU" sz="3200" dirty="0" smtClean="0"/>
              <a:t>компьютера</a:t>
            </a:r>
            <a:endParaRPr lang="ru-RU" sz="3200" dirty="0"/>
          </a:p>
        </p:txBody>
      </p:sp>
      <p:sp>
        <p:nvSpPr>
          <p:cNvPr id="3" name="Объект 2"/>
          <p:cNvSpPr>
            <a:spLocks noGrp="1"/>
          </p:cNvSpPr>
          <p:nvPr>
            <p:ph idx="1"/>
          </p:nvPr>
        </p:nvSpPr>
        <p:spPr>
          <a:xfrm>
            <a:off x="7773" y="1124744"/>
            <a:ext cx="8892480" cy="3024336"/>
          </a:xfrm>
        </p:spPr>
        <p:txBody>
          <a:bodyPr>
            <a:noAutofit/>
          </a:bodyPr>
          <a:lstStyle/>
          <a:p>
            <a:pPr>
              <a:lnSpc>
                <a:spcPct val="150000"/>
              </a:lnSpc>
            </a:pPr>
            <a:r>
              <a:rPr lang="ru-RU" sz="2800" dirty="0" smtClean="0"/>
              <a:t>Назовите </a:t>
            </a:r>
            <a:r>
              <a:rPr lang="ru-RU" sz="2800" dirty="0"/>
              <a:t>устройства ввода </a:t>
            </a:r>
            <a:r>
              <a:rPr lang="ru-RU" sz="2800" dirty="0" smtClean="0"/>
              <a:t>информации.</a:t>
            </a:r>
          </a:p>
          <a:p>
            <a:pPr>
              <a:lnSpc>
                <a:spcPct val="150000"/>
              </a:lnSpc>
            </a:pPr>
            <a:r>
              <a:rPr lang="ru-RU" sz="2800" dirty="0" smtClean="0"/>
              <a:t>Назовите </a:t>
            </a:r>
            <a:r>
              <a:rPr lang="ru-RU" sz="2800" dirty="0"/>
              <a:t>устройства вывода </a:t>
            </a:r>
            <a:r>
              <a:rPr lang="ru-RU" sz="2800" dirty="0" smtClean="0"/>
              <a:t>информации.</a:t>
            </a:r>
          </a:p>
          <a:p>
            <a:pPr>
              <a:lnSpc>
                <a:spcPct val="150000"/>
              </a:lnSpc>
            </a:pPr>
            <a:r>
              <a:rPr lang="ru-RU" sz="2800" dirty="0" smtClean="0"/>
              <a:t>Какие </a:t>
            </a:r>
            <a:r>
              <a:rPr lang="ru-RU" sz="2800" dirty="0"/>
              <a:t>вы знаете внешние носители информации</a:t>
            </a:r>
            <a:r>
              <a:rPr lang="ru-RU" sz="2800" dirty="0" smtClean="0"/>
              <a:t>?</a:t>
            </a:r>
            <a:r>
              <a:rPr lang="ru-RU" sz="2800" dirty="0"/>
              <a:t> </a:t>
            </a:r>
            <a:endParaRPr lang="ru-RU" sz="2800" dirty="0" smtClean="0"/>
          </a:p>
          <a:p>
            <a:pPr>
              <a:lnSpc>
                <a:spcPct val="150000"/>
              </a:lnSpc>
            </a:pPr>
            <a:r>
              <a:rPr lang="ru-RU" sz="2800" dirty="0" smtClean="0"/>
              <a:t>Для </a:t>
            </a:r>
            <a:r>
              <a:rPr lang="ru-RU" sz="2800" dirty="0"/>
              <a:t>чего предназначен модем?</a:t>
            </a:r>
            <a:endParaRPr lang="ru-RU" sz="28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0419" y="0"/>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3870176"/>
            <a:ext cx="2987824" cy="2987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8612" y="3925813"/>
            <a:ext cx="3409950"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Номер слайда 4"/>
          <p:cNvSpPr>
            <a:spLocks noGrp="1"/>
          </p:cNvSpPr>
          <p:nvPr>
            <p:ph type="sldNum" sz="quarter" idx="12"/>
          </p:nvPr>
        </p:nvSpPr>
        <p:spPr>
          <a:xfrm>
            <a:off x="8531788" y="260648"/>
            <a:ext cx="548640" cy="396240"/>
          </a:xfrm>
        </p:spPr>
        <p:txBody>
          <a:bodyPr/>
          <a:lstStyle/>
          <a:p>
            <a:fld id="{A94D98C9-3F62-475F-B85C-19E3D9F88D25}" type="slidenum">
              <a:rPr lang="ru-RU" smtClean="0"/>
              <a:t>12</a:t>
            </a:fld>
            <a:endParaRPr lang="ru-RU" dirty="0"/>
          </a:p>
        </p:txBody>
      </p:sp>
    </p:spTree>
    <p:extLst>
      <p:ext uri="{BB962C8B-B14F-4D97-AF65-F5344CB8AC3E}">
        <p14:creationId xmlns:p14="http://schemas.microsoft.com/office/powerpoint/2010/main" val="408698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96752"/>
            <a:ext cx="8015262" cy="1800200"/>
          </a:xfrm>
        </p:spPr>
        <p:txBody>
          <a:bodyPr/>
          <a:lstStyle/>
          <a:p>
            <a:pPr hangingPunct="0"/>
            <a:r>
              <a:rPr lang="ru-RU" sz="4400" b="1" dirty="0" smtClean="0"/>
              <a:t>Тест 1. </a:t>
            </a:r>
            <a:br>
              <a:rPr lang="ru-RU" sz="4400" b="1" dirty="0" smtClean="0"/>
            </a:br>
            <a:r>
              <a:rPr lang="ru-RU" sz="4400" b="1" dirty="0" smtClean="0"/>
              <a:t>Выясните, </a:t>
            </a:r>
            <a:r>
              <a:rPr lang="ru-RU" sz="4400" b="1" dirty="0" smtClean="0"/>
              <a:t>о каком устройстве идет речь</a:t>
            </a:r>
            <a:endParaRPr lang="ru-RU" sz="4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1520" y="5661248"/>
            <a:ext cx="8064896" cy="923330"/>
          </a:xfrm>
          <a:prstGeom prst="rect">
            <a:avLst/>
          </a:prstGeom>
          <a:noFill/>
        </p:spPr>
        <p:txBody>
          <a:bodyPr wrap="square" rtlCol="0">
            <a:spAutoFit/>
          </a:bodyPr>
          <a:lstStyle/>
          <a:p>
            <a:r>
              <a:rPr lang="en-US" dirty="0">
                <a:hlinkClick r:id="rId3"/>
              </a:rPr>
              <a:t>https://</a:t>
            </a:r>
            <a:r>
              <a:rPr lang="en-US" dirty="0" smtClean="0">
                <a:hlinkClick r:id="rId3"/>
              </a:rPr>
              <a:t>drive.google.com/open?id=1lNBQwdOLWDnDSliGQexfN7qbvegg0Vg025NhSFNP1to</a:t>
            </a:r>
            <a:endParaRPr lang="ru-RU" dirty="0" smtClean="0"/>
          </a:p>
          <a:p>
            <a:endParaRPr lang="ru-RU"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4011" y="4215438"/>
            <a:ext cx="1439913" cy="1019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6" y="4215438"/>
            <a:ext cx="1569039" cy="990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645" y="4040510"/>
            <a:ext cx="1561896" cy="1369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Стрелка вправо 4"/>
          <p:cNvSpPr/>
          <p:nvPr/>
        </p:nvSpPr>
        <p:spPr>
          <a:xfrm>
            <a:off x="2771800" y="4710924"/>
            <a:ext cx="648072" cy="2302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право 9"/>
          <p:cNvSpPr/>
          <p:nvPr/>
        </p:nvSpPr>
        <p:spPr>
          <a:xfrm>
            <a:off x="5364088" y="4710924"/>
            <a:ext cx="648072" cy="2302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Номер слайда 6"/>
          <p:cNvSpPr>
            <a:spLocks noGrp="1"/>
          </p:cNvSpPr>
          <p:nvPr>
            <p:ph type="sldNum" sz="quarter" idx="12"/>
          </p:nvPr>
        </p:nvSpPr>
        <p:spPr>
          <a:xfrm>
            <a:off x="8531788" y="404664"/>
            <a:ext cx="548640" cy="396240"/>
          </a:xfrm>
        </p:spPr>
        <p:txBody>
          <a:bodyPr/>
          <a:lstStyle/>
          <a:p>
            <a:fld id="{A94D98C9-3F62-475F-B85C-19E3D9F88D25}" type="slidenum">
              <a:rPr lang="ru-RU" smtClean="0"/>
              <a:t>13</a:t>
            </a:fld>
            <a:endParaRPr lang="ru-RU"/>
          </a:p>
        </p:txBody>
      </p:sp>
    </p:spTree>
    <p:extLst>
      <p:ext uri="{BB962C8B-B14F-4D97-AF65-F5344CB8AC3E}">
        <p14:creationId xmlns:p14="http://schemas.microsoft.com/office/powerpoint/2010/main" val="41722193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hangingPunct="0"/>
            <a:r>
              <a:rPr lang="ru-RU" sz="3200" dirty="0" smtClean="0"/>
              <a:t>Критерии оценивания:</a:t>
            </a:r>
            <a:endParaRPr lang="ru-RU" sz="3200" dirty="0"/>
          </a:p>
        </p:txBody>
      </p:sp>
      <p:sp>
        <p:nvSpPr>
          <p:cNvPr id="3" name="Объект 2"/>
          <p:cNvSpPr>
            <a:spLocks noGrp="1"/>
          </p:cNvSpPr>
          <p:nvPr>
            <p:ph idx="1"/>
          </p:nvPr>
        </p:nvSpPr>
        <p:spPr>
          <a:xfrm>
            <a:off x="879690" y="2055713"/>
            <a:ext cx="8231286" cy="3845024"/>
          </a:xfrm>
        </p:spPr>
        <p:txBody>
          <a:bodyPr>
            <a:normAutofit/>
          </a:bodyPr>
          <a:lstStyle/>
          <a:p>
            <a:pPr marL="628650" indent="-498475">
              <a:lnSpc>
                <a:spcPct val="150000"/>
              </a:lnSpc>
              <a:buFont typeface="Wingdings" pitchFamily="2" charset="2"/>
              <a:buChar char="Ø"/>
            </a:pPr>
            <a:r>
              <a:rPr lang="ru-RU" sz="2800" b="1" dirty="0" smtClean="0">
                <a:solidFill>
                  <a:schemeClr val="tx2">
                    <a:lumMod val="50000"/>
                  </a:schemeClr>
                </a:solidFill>
              </a:rPr>
              <a:t>0 – 5 из 12 – «неудовлетворительно»</a:t>
            </a:r>
          </a:p>
          <a:p>
            <a:pPr marL="628650" indent="-498475">
              <a:lnSpc>
                <a:spcPct val="150000"/>
              </a:lnSpc>
              <a:buFont typeface="Wingdings" pitchFamily="2" charset="2"/>
              <a:buChar char="Ø"/>
            </a:pPr>
            <a:r>
              <a:rPr lang="ru-RU" sz="2800" b="1" dirty="0" smtClean="0">
                <a:solidFill>
                  <a:schemeClr val="tx2">
                    <a:lumMod val="50000"/>
                  </a:schemeClr>
                </a:solidFill>
              </a:rPr>
              <a:t>6 </a:t>
            </a:r>
            <a:r>
              <a:rPr lang="ru-RU" sz="2800" b="1" dirty="0">
                <a:solidFill>
                  <a:schemeClr val="tx2">
                    <a:lumMod val="50000"/>
                  </a:schemeClr>
                </a:solidFill>
              </a:rPr>
              <a:t>– </a:t>
            </a:r>
            <a:r>
              <a:rPr lang="ru-RU" sz="2800" b="1" dirty="0" smtClean="0">
                <a:solidFill>
                  <a:schemeClr val="tx2">
                    <a:lumMod val="50000"/>
                  </a:schemeClr>
                </a:solidFill>
              </a:rPr>
              <a:t>7 </a:t>
            </a:r>
            <a:r>
              <a:rPr lang="ru-RU" sz="2800" b="1" dirty="0">
                <a:solidFill>
                  <a:schemeClr val="tx2">
                    <a:lumMod val="50000"/>
                  </a:schemeClr>
                </a:solidFill>
              </a:rPr>
              <a:t>из </a:t>
            </a:r>
            <a:r>
              <a:rPr lang="ru-RU" sz="2800" b="1" dirty="0" smtClean="0">
                <a:solidFill>
                  <a:schemeClr val="tx2">
                    <a:lumMod val="50000"/>
                  </a:schemeClr>
                </a:solidFill>
              </a:rPr>
              <a:t>12</a:t>
            </a:r>
            <a:r>
              <a:rPr lang="ru-RU" sz="2800" b="1" dirty="0">
                <a:solidFill>
                  <a:schemeClr val="tx2">
                    <a:lumMod val="50000"/>
                  </a:schemeClr>
                </a:solidFill>
              </a:rPr>
              <a:t>– </a:t>
            </a:r>
            <a:r>
              <a:rPr lang="ru-RU" sz="2800" b="1" dirty="0" smtClean="0">
                <a:solidFill>
                  <a:schemeClr val="tx2">
                    <a:lumMod val="50000"/>
                  </a:schemeClr>
                </a:solidFill>
              </a:rPr>
              <a:t>«удовлетворительно</a:t>
            </a:r>
            <a:r>
              <a:rPr lang="ru-RU" sz="2800" b="1" dirty="0">
                <a:solidFill>
                  <a:schemeClr val="tx2">
                    <a:lumMod val="50000"/>
                  </a:schemeClr>
                </a:solidFill>
              </a:rPr>
              <a:t>»</a:t>
            </a:r>
            <a:endParaRPr lang="ru-RU" sz="2800" b="1" dirty="0" smtClean="0">
              <a:solidFill>
                <a:schemeClr val="tx2">
                  <a:lumMod val="50000"/>
                </a:schemeClr>
              </a:solidFill>
            </a:endParaRPr>
          </a:p>
          <a:p>
            <a:pPr marL="628650" indent="-498475">
              <a:lnSpc>
                <a:spcPct val="150000"/>
              </a:lnSpc>
              <a:buFont typeface="Wingdings" pitchFamily="2" charset="2"/>
              <a:buChar char="Ø"/>
            </a:pPr>
            <a:r>
              <a:rPr lang="ru-RU" sz="2800" b="1" dirty="0" smtClean="0">
                <a:solidFill>
                  <a:schemeClr val="tx2">
                    <a:lumMod val="50000"/>
                  </a:schemeClr>
                </a:solidFill>
              </a:rPr>
              <a:t>8 </a:t>
            </a:r>
            <a:r>
              <a:rPr lang="ru-RU" sz="2800" b="1" dirty="0">
                <a:solidFill>
                  <a:schemeClr val="tx2">
                    <a:lumMod val="50000"/>
                  </a:schemeClr>
                </a:solidFill>
              </a:rPr>
              <a:t>– 9</a:t>
            </a:r>
            <a:r>
              <a:rPr lang="ru-RU" sz="2800" b="1" dirty="0" smtClean="0">
                <a:solidFill>
                  <a:schemeClr val="tx2">
                    <a:lumMod val="50000"/>
                  </a:schemeClr>
                </a:solidFill>
              </a:rPr>
              <a:t> </a:t>
            </a:r>
            <a:r>
              <a:rPr lang="ru-RU" sz="2800" b="1" dirty="0">
                <a:solidFill>
                  <a:schemeClr val="tx2">
                    <a:lumMod val="50000"/>
                  </a:schemeClr>
                </a:solidFill>
              </a:rPr>
              <a:t>из </a:t>
            </a:r>
            <a:r>
              <a:rPr lang="ru-RU" sz="2800" b="1" dirty="0" smtClean="0">
                <a:solidFill>
                  <a:schemeClr val="tx2">
                    <a:lumMod val="50000"/>
                  </a:schemeClr>
                </a:solidFill>
              </a:rPr>
              <a:t>12</a:t>
            </a:r>
            <a:r>
              <a:rPr lang="ru-RU" sz="2800" b="1" dirty="0">
                <a:solidFill>
                  <a:schemeClr val="tx2">
                    <a:lumMod val="50000"/>
                  </a:schemeClr>
                </a:solidFill>
              </a:rPr>
              <a:t>– </a:t>
            </a:r>
            <a:r>
              <a:rPr lang="ru-RU" sz="2800" b="1" dirty="0" smtClean="0">
                <a:solidFill>
                  <a:schemeClr val="tx2">
                    <a:lumMod val="50000"/>
                  </a:schemeClr>
                </a:solidFill>
              </a:rPr>
              <a:t>«хорошо»</a:t>
            </a:r>
            <a:endParaRPr lang="ru-RU" sz="2800" b="1" dirty="0">
              <a:solidFill>
                <a:schemeClr val="tx2">
                  <a:lumMod val="50000"/>
                </a:schemeClr>
              </a:solidFill>
            </a:endParaRPr>
          </a:p>
          <a:p>
            <a:pPr marL="628650" indent="-498475">
              <a:lnSpc>
                <a:spcPct val="150000"/>
              </a:lnSpc>
              <a:buFont typeface="Wingdings" pitchFamily="2" charset="2"/>
              <a:buChar char="Ø"/>
            </a:pPr>
            <a:r>
              <a:rPr lang="ru-RU" sz="2800" b="1" dirty="0" smtClean="0">
                <a:solidFill>
                  <a:schemeClr val="tx2">
                    <a:lumMod val="50000"/>
                  </a:schemeClr>
                </a:solidFill>
              </a:rPr>
              <a:t>10 </a:t>
            </a:r>
            <a:r>
              <a:rPr lang="ru-RU" sz="2800" b="1" dirty="0">
                <a:solidFill>
                  <a:schemeClr val="tx2">
                    <a:lumMod val="50000"/>
                  </a:schemeClr>
                </a:solidFill>
              </a:rPr>
              <a:t>– </a:t>
            </a:r>
            <a:r>
              <a:rPr lang="ru-RU" sz="2800" b="1" dirty="0" smtClean="0">
                <a:solidFill>
                  <a:schemeClr val="tx2">
                    <a:lumMod val="50000"/>
                  </a:schemeClr>
                </a:solidFill>
              </a:rPr>
              <a:t>12 </a:t>
            </a:r>
            <a:r>
              <a:rPr lang="ru-RU" sz="2800" b="1" dirty="0">
                <a:solidFill>
                  <a:schemeClr val="tx2">
                    <a:lumMod val="50000"/>
                  </a:schemeClr>
                </a:solidFill>
              </a:rPr>
              <a:t>из </a:t>
            </a:r>
            <a:r>
              <a:rPr lang="ru-RU" sz="2800" b="1" dirty="0" smtClean="0">
                <a:solidFill>
                  <a:schemeClr val="tx2">
                    <a:lumMod val="50000"/>
                  </a:schemeClr>
                </a:solidFill>
              </a:rPr>
              <a:t>12</a:t>
            </a:r>
            <a:r>
              <a:rPr lang="ru-RU" sz="2800" b="1" dirty="0">
                <a:solidFill>
                  <a:schemeClr val="tx2">
                    <a:lumMod val="50000"/>
                  </a:schemeClr>
                </a:solidFill>
              </a:rPr>
              <a:t>– </a:t>
            </a:r>
            <a:r>
              <a:rPr lang="ru-RU" sz="2800" b="1" dirty="0" smtClean="0">
                <a:solidFill>
                  <a:schemeClr val="tx2">
                    <a:lumMod val="50000"/>
                  </a:schemeClr>
                </a:solidFill>
              </a:rPr>
              <a:t>«отлично»</a:t>
            </a:r>
          </a:p>
          <a:p>
            <a:pPr>
              <a:lnSpc>
                <a:spcPct val="150000"/>
              </a:lnSpc>
            </a:pPr>
            <a:endParaRPr lang="ru-RU" sz="2800" b="1" dirty="0">
              <a:solidFill>
                <a:schemeClr val="tx2">
                  <a:lumMod val="50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Номер слайда 4"/>
          <p:cNvSpPr>
            <a:spLocks noGrp="1"/>
          </p:cNvSpPr>
          <p:nvPr>
            <p:ph type="sldNum" sz="quarter" idx="12"/>
          </p:nvPr>
        </p:nvSpPr>
        <p:spPr>
          <a:xfrm>
            <a:off x="8531788" y="404664"/>
            <a:ext cx="548640" cy="396240"/>
          </a:xfrm>
        </p:spPr>
        <p:txBody>
          <a:bodyPr/>
          <a:lstStyle/>
          <a:p>
            <a:fld id="{A94D98C9-3F62-475F-B85C-19E3D9F88D25}" type="slidenum">
              <a:rPr lang="ru-RU" smtClean="0"/>
              <a:t>14</a:t>
            </a:fld>
            <a:endParaRPr lang="ru-RU" dirty="0"/>
          </a:p>
        </p:txBody>
      </p:sp>
    </p:spTree>
    <p:extLst>
      <p:ext uri="{BB962C8B-B14F-4D97-AF65-F5344CB8AC3E}">
        <p14:creationId xmlns:p14="http://schemas.microsoft.com/office/powerpoint/2010/main" val="26559193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620688"/>
            <a:ext cx="7620000" cy="1143000"/>
          </a:xfrm>
        </p:spPr>
        <p:txBody>
          <a:bodyPr/>
          <a:lstStyle/>
          <a:p>
            <a:pPr algn="ctr" hangingPunct="0"/>
            <a:r>
              <a:rPr lang="ru-RU" sz="4400" b="1" dirty="0" smtClean="0"/>
              <a:t>Игра – соревнование </a:t>
            </a:r>
            <a:br>
              <a:rPr lang="ru-RU" sz="4400" b="1" dirty="0" smtClean="0"/>
            </a:br>
            <a:r>
              <a:rPr lang="ru-RU" sz="4400" b="1" dirty="0" smtClean="0"/>
              <a:t>«</a:t>
            </a:r>
            <a:r>
              <a:rPr lang="ru-RU" sz="4400" b="1" dirty="0"/>
              <a:t>Собери компьютер»</a:t>
            </a:r>
            <a:endParaRPr lang="ru-RU" sz="4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2234952"/>
            <a:ext cx="6177386" cy="3945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Номер слайда 4"/>
          <p:cNvSpPr>
            <a:spLocks noGrp="1"/>
          </p:cNvSpPr>
          <p:nvPr>
            <p:ph type="sldNum" sz="quarter" idx="12"/>
          </p:nvPr>
        </p:nvSpPr>
        <p:spPr>
          <a:xfrm>
            <a:off x="8531788" y="260648"/>
            <a:ext cx="548640" cy="396240"/>
          </a:xfrm>
        </p:spPr>
        <p:txBody>
          <a:bodyPr/>
          <a:lstStyle/>
          <a:p>
            <a:fld id="{A94D98C9-3F62-475F-B85C-19E3D9F88D25}" type="slidenum">
              <a:rPr lang="ru-RU" smtClean="0"/>
              <a:t>15</a:t>
            </a:fld>
            <a:endParaRPr lang="ru-RU" dirty="0"/>
          </a:p>
        </p:txBody>
      </p:sp>
    </p:spTree>
    <p:extLst>
      <p:ext uri="{BB962C8B-B14F-4D97-AF65-F5344CB8AC3E}">
        <p14:creationId xmlns:p14="http://schemas.microsoft.com/office/powerpoint/2010/main" val="7121329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548680"/>
            <a:ext cx="7344816" cy="2448272"/>
          </a:xfrm>
        </p:spPr>
        <p:txBody>
          <a:bodyPr/>
          <a:lstStyle/>
          <a:p>
            <a:pPr hangingPunct="0"/>
            <a:r>
              <a:rPr lang="ru-RU" sz="4400" b="1" dirty="0"/>
              <a:t>Тест 2. </a:t>
            </a:r>
            <a:br>
              <a:rPr lang="ru-RU" sz="4400" b="1" dirty="0"/>
            </a:br>
            <a:r>
              <a:rPr lang="en-US" sz="4400" b="1" dirty="0"/>
              <a:t>Agree or </a:t>
            </a:r>
            <a:r>
              <a:rPr lang="en-US" sz="4400" b="1" dirty="0" smtClean="0"/>
              <a:t>disagree</a:t>
            </a:r>
            <a:endParaRPr lang="ru-RU" sz="44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744" y="2708958"/>
            <a:ext cx="3861990" cy="4153845"/>
          </a:xfrm>
          <a:prstGeom prst="rect">
            <a:avLst/>
          </a:prstGeom>
        </p:spPr>
      </p:pic>
      <p:pic>
        <p:nvPicPr>
          <p:cNvPr id="6148" name="Picture 4" descr="https://st8.cannypic.com/thumbs/19/196417_352_canny_pi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5810763"/>
            <a:ext cx="930604" cy="93060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w7phone.ru/wp-content/uploads/2013/01/8905410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07696" y="0"/>
            <a:ext cx="1052736" cy="1052736"/>
          </a:xfrm>
          <a:prstGeom prst="rect">
            <a:avLst/>
          </a:prstGeom>
          <a:noFill/>
          <a:extLst>
            <a:ext uri="{909E8E84-426E-40DD-AFC4-6F175D3DCCD1}">
              <a14:hiddenFill xmlns:a14="http://schemas.microsoft.com/office/drawing/2010/main">
                <a:solidFill>
                  <a:srgbClr val="FFFFFF"/>
                </a:solidFill>
              </a14:hiddenFill>
            </a:ext>
          </a:extLst>
        </p:spPr>
      </p:pic>
      <p:sp>
        <p:nvSpPr>
          <p:cNvPr id="5" name="Номер слайда 4"/>
          <p:cNvSpPr>
            <a:spLocks noGrp="1"/>
          </p:cNvSpPr>
          <p:nvPr>
            <p:ph type="sldNum" sz="quarter" idx="12"/>
          </p:nvPr>
        </p:nvSpPr>
        <p:spPr>
          <a:xfrm>
            <a:off x="8531788" y="332656"/>
            <a:ext cx="548640" cy="396240"/>
          </a:xfrm>
        </p:spPr>
        <p:txBody>
          <a:bodyPr/>
          <a:lstStyle/>
          <a:p>
            <a:fld id="{A94D98C9-3F62-475F-B85C-19E3D9F88D25}" type="slidenum">
              <a:rPr lang="ru-RU" smtClean="0"/>
              <a:t>16</a:t>
            </a:fld>
            <a:endParaRPr lang="ru-RU"/>
          </a:p>
        </p:txBody>
      </p:sp>
    </p:spTree>
    <p:extLst>
      <p:ext uri="{BB962C8B-B14F-4D97-AF65-F5344CB8AC3E}">
        <p14:creationId xmlns:p14="http://schemas.microsoft.com/office/powerpoint/2010/main" val="10131076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2055713"/>
            <a:ext cx="8231286" cy="3845024"/>
          </a:xfrm>
        </p:spPr>
        <p:txBody>
          <a:bodyPr>
            <a:normAutofit/>
          </a:bodyPr>
          <a:lstStyle/>
          <a:p>
            <a:pPr marL="628650" indent="-498475">
              <a:lnSpc>
                <a:spcPct val="150000"/>
              </a:lnSpc>
              <a:buFont typeface="Wingdings" pitchFamily="2" charset="2"/>
              <a:buChar char="Ø"/>
            </a:pPr>
            <a:r>
              <a:rPr lang="ru-RU" sz="2800" b="1" dirty="0">
                <a:solidFill>
                  <a:schemeClr val="tx2">
                    <a:lumMod val="50000"/>
                  </a:schemeClr>
                </a:solidFill>
              </a:rPr>
              <a:t>0 </a:t>
            </a:r>
            <a:r>
              <a:rPr lang="ru-RU" sz="2800" b="1" dirty="0" smtClean="0">
                <a:solidFill>
                  <a:schemeClr val="tx2">
                    <a:lumMod val="50000"/>
                  </a:schemeClr>
                </a:solidFill>
              </a:rPr>
              <a:t>% – 49%– </a:t>
            </a:r>
            <a:r>
              <a:rPr lang="ru-RU" sz="2800" b="1" dirty="0">
                <a:solidFill>
                  <a:schemeClr val="tx2">
                    <a:lumMod val="50000"/>
                  </a:schemeClr>
                </a:solidFill>
              </a:rPr>
              <a:t>«неудовлетворительно»</a:t>
            </a:r>
          </a:p>
          <a:p>
            <a:pPr marL="628650" indent="-498475">
              <a:lnSpc>
                <a:spcPct val="150000"/>
              </a:lnSpc>
              <a:buFont typeface="Wingdings" pitchFamily="2" charset="2"/>
              <a:buChar char="Ø"/>
            </a:pPr>
            <a:r>
              <a:rPr lang="ru-RU" sz="2800" b="1" dirty="0" smtClean="0">
                <a:solidFill>
                  <a:schemeClr val="tx2">
                    <a:lumMod val="50000"/>
                  </a:schemeClr>
                </a:solidFill>
              </a:rPr>
              <a:t>50% </a:t>
            </a:r>
            <a:r>
              <a:rPr lang="ru-RU" sz="2800" b="1" dirty="0">
                <a:solidFill>
                  <a:schemeClr val="tx2">
                    <a:lumMod val="50000"/>
                  </a:schemeClr>
                </a:solidFill>
              </a:rPr>
              <a:t>– </a:t>
            </a:r>
            <a:r>
              <a:rPr lang="ru-RU" sz="2800" b="1" dirty="0" smtClean="0">
                <a:solidFill>
                  <a:schemeClr val="tx2">
                    <a:lumMod val="50000"/>
                  </a:schemeClr>
                </a:solidFill>
              </a:rPr>
              <a:t>74% – </a:t>
            </a:r>
            <a:r>
              <a:rPr lang="ru-RU" sz="2800" b="1" dirty="0">
                <a:solidFill>
                  <a:schemeClr val="tx2">
                    <a:lumMod val="50000"/>
                  </a:schemeClr>
                </a:solidFill>
              </a:rPr>
              <a:t>«удовлетворительно»</a:t>
            </a:r>
          </a:p>
          <a:p>
            <a:pPr marL="628650" indent="-498475">
              <a:lnSpc>
                <a:spcPct val="150000"/>
              </a:lnSpc>
              <a:buFont typeface="Wingdings" pitchFamily="2" charset="2"/>
              <a:buChar char="Ø"/>
            </a:pPr>
            <a:r>
              <a:rPr lang="ru-RU" sz="2800" b="1" dirty="0" smtClean="0">
                <a:solidFill>
                  <a:schemeClr val="tx2">
                    <a:lumMod val="50000"/>
                  </a:schemeClr>
                </a:solidFill>
              </a:rPr>
              <a:t>75%</a:t>
            </a:r>
            <a:r>
              <a:rPr lang="ru-RU" sz="2800" b="1" dirty="0">
                <a:solidFill>
                  <a:schemeClr val="tx2">
                    <a:lumMod val="50000"/>
                  </a:schemeClr>
                </a:solidFill>
              </a:rPr>
              <a:t> –</a:t>
            </a:r>
            <a:r>
              <a:rPr lang="ru-RU" sz="2800" b="1" dirty="0" smtClean="0">
                <a:solidFill>
                  <a:schemeClr val="tx2">
                    <a:lumMod val="50000"/>
                  </a:schemeClr>
                </a:solidFill>
              </a:rPr>
              <a:t> 89% – </a:t>
            </a:r>
            <a:r>
              <a:rPr lang="ru-RU" sz="2800" b="1" dirty="0">
                <a:solidFill>
                  <a:schemeClr val="tx2">
                    <a:lumMod val="50000"/>
                  </a:schemeClr>
                </a:solidFill>
              </a:rPr>
              <a:t>«хорошо»</a:t>
            </a:r>
          </a:p>
          <a:p>
            <a:pPr marL="628650" indent="-498475">
              <a:lnSpc>
                <a:spcPct val="150000"/>
              </a:lnSpc>
              <a:buFont typeface="Wingdings" pitchFamily="2" charset="2"/>
              <a:buChar char="Ø"/>
            </a:pPr>
            <a:r>
              <a:rPr lang="ru-RU" sz="2800" b="1" dirty="0" smtClean="0">
                <a:solidFill>
                  <a:schemeClr val="tx2">
                    <a:lumMod val="50000"/>
                  </a:schemeClr>
                </a:solidFill>
              </a:rPr>
              <a:t>90%</a:t>
            </a:r>
            <a:r>
              <a:rPr lang="ru-RU" sz="2800" b="1" dirty="0">
                <a:solidFill>
                  <a:schemeClr val="tx2">
                    <a:lumMod val="50000"/>
                  </a:schemeClr>
                </a:solidFill>
              </a:rPr>
              <a:t> – </a:t>
            </a:r>
            <a:r>
              <a:rPr lang="ru-RU" sz="2800" b="1" dirty="0" smtClean="0">
                <a:solidFill>
                  <a:schemeClr val="tx2">
                    <a:lumMod val="50000"/>
                  </a:schemeClr>
                </a:solidFill>
              </a:rPr>
              <a:t>100% – </a:t>
            </a:r>
            <a:r>
              <a:rPr lang="ru-RU" sz="2800" b="1" dirty="0">
                <a:solidFill>
                  <a:schemeClr val="tx2">
                    <a:lumMod val="50000"/>
                  </a:schemeClr>
                </a:solidFill>
              </a:rPr>
              <a:t>«отлично»</a:t>
            </a:r>
          </a:p>
          <a:p>
            <a:pPr>
              <a:lnSpc>
                <a:spcPct val="150000"/>
              </a:lnSpc>
            </a:pPr>
            <a:endParaRPr lang="ru-RU" sz="2800" b="1" dirty="0">
              <a:solidFill>
                <a:schemeClr val="tx2">
                  <a:lumMod val="50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Заголовок 1"/>
          <p:cNvSpPr>
            <a:spLocks noGrp="1"/>
          </p:cNvSpPr>
          <p:nvPr>
            <p:ph type="title"/>
          </p:nvPr>
        </p:nvSpPr>
        <p:spPr/>
        <p:txBody>
          <a:bodyPr/>
          <a:lstStyle/>
          <a:p>
            <a:pPr algn="ctr" hangingPunct="0"/>
            <a:r>
              <a:rPr lang="ru-RU" sz="3200" dirty="0" smtClean="0"/>
              <a:t>Критерии оценивания:</a:t>
            </a:r>
            <a:endParaRPr lang="ru-RU" sz="3200" dirty="0"/>
          </a:p>
        </p:txBody>
      </p:sp>
      <p:sp>
        <p:nvSpPr>
          <p:cNvPr id="4" name="Номер слайда 3"/>
          <p:cNvSpPr>
            <a:spLocks noGrp="1"/>
          </p:cNvSpPr>
          <p:nvPr>
            <p:ph type="sldNum" sz="quarter" idx="12"/>
          </p:nvPr>
        </p:nvSpPr>
        <p:spPr>
          <a:xfrm>
            <a:off x="8531788" y="404664"/>
            <a:ext cx="548640" cy="396240"/>
          </a:xfrm>
        </p:spPr>
        <p:txBody>
          <a:bodyPr/>
          <a:lstStyle/>
          <a:p>
            <a:fld id="{A94D98C9-3F62-475F-B85C-19E3D9F88D25}" type="slidenum">
              <a:rPr lang="ru-RU" smtClean="0"/>
              <a:t>17</a:t>
            </a:fld>
            <a:endParaRPr lang="ru-RU" dirty="0"/>
          </a:p>
        </p:txBody>
      </p:sp>
    </p:spTree>
    <p:extLst>
      <p:ext uri="{BB962C8B-B14F-4D97-AF65-F5344CB8AC3E}">
        <p14:creationId xmlns:p14="http://schemas.microsoft.com/office/powerpoint/2010/main" val="23177946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060848"/>
            <a:ext cx="8231286" cy="2434282"/>
          </a:xfrm>
        </p:spPr>
        <p:txBody>
          <a:bodyPr/>
          <a:lstStyle/>
          <a:p>
            <a:pPr algn="ctr" hangingPunct="0"/>
            <a:r>
              <a:rPr lang="ru-RU" sz="4000" b="1" dirty="0"/>
              <a:t>Анализ </a:t>
            </a:r>
            <a:r>
              <a:rPr lang="ru-RU" sz="4000" b="1" dirty="0" smtClean="0"/>
              <a:t>выполненных заданий </a:t>
            </a:r>
            <a:r>
              <a:rPr lang="ru-RU" sz="4000" b="1" dirty="0"/>
              <a:t>и подведение итогов занятия</a:t>
            </a:r>
            <a:endParaRPr lang="ru-RU" sz="4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0129"/>
          <a:stretch/>
        </p:blipFill>
        <p:spPr bwMode="auto">
          <a:xfrm>
            <a:off x="5559531" y="0"/>
            <a:ext cx="2900901" cy="242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0297" y="4588062"/>
            <a:ext cx="571500" cy="714375"/>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9672" y="987321"/>
            <a:ext cx="792088" cy="990110"/>
          </a:xfrm>
          <a:prstGeom prst="rect">
            <a:avLst/>
          </a:prstGeom>
        </p:spPr>
      </p:pic>
      <p:pic>
        <p:nvPicPr>
          <p:cNvPr id="6" name="Рисунок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55976" y="5035260"/>
            <a:ext cx="1080120" cy="1350150"/>
          </a:xfrm>
          <a:prstGeom prst="rect">
            <a:avLst/>
          </a:prstGeom>
        </p:spPr>
      </p:pic>
      <p:pic>
        <p:nvPicPr>
          <p:cNvPr id="11" name="Рисунок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381850"/>
            <a:ext cx="965710" cy="1207138"/>
          </a:xfrm>
          <a:prstGeom prst="rect">
            <a:avLst/>
          </a:prstGeom>
        </p:spPr>
      </p:pic>
      <p:pic>
        <p:nvPicPr>
          <p:cNvPr id="12" name="Рисунок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5584" y="5201364"/>
            <a:ext cx="918501" cy="1148126"/>
          </a:xfrm>
          <a:prstGeom prst="rect">
            <a:avLst/>
          </a:prstGeom>
        </p:spPr>
      </p:pic>
      <p:pic>
        <p:nvPicPr>
          <p:cNvPr id="13" name="Рисунок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834" y="249109"/>
            <a:ext cx="571500" cy="714375"/>
          </a:xfrm>
          <a:prstGeom prst="rect">
            <a:avLst/>
          </a:prstGeom>
        </p:spPr>
      </p:pic>
      <p:sp>
        <p:nvSpPr>
          <p:cNvPr id="7" name="Номер слайда 6"/>
          <p:cNvSpPr>
            <a:spLocks noGrp="1"/>
          </p:cNvSpPr>
          <p:nvPr>
            <p:ph type="sldNum" sz="quarter" idx="12"/>
          </p:nvPr>
        </p:nvSpPr>
        <p:spPr>
          <a:xfrm>
            <a:off x="8531788" y="188640"/>
            <a:ext cx="548640" cy="396240"/>
          </a:xfrm>
        </p:spPr>
        <p:txBody>
          <a:bodyPr/>
          <a:lstStyle/>
          <a:p>
            <a:fld id="{A94D98C9-3F62-475F-B85C-19E3D9F88D25}" type="slidenum">
              <a:rPr lang="ru-RU" smtClean="0"/>
              <a:t>18</a:t>
            </a:fld>
            <a:endParaRPr lang="ru-RU"/>
          </a:p>
        </p:txBody>
      </p:sp>
    </p:spTree>
    <p:extLst>
      <p:ext uri="{BB962C8B-B14F-4D97-AF65-F5344CB8AC3E}">
        <p14:creationId xmlns:p14="http://schemas.microsoft.com/office/powerpoint/2010/main" val="14938412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hangingPunct="0"/>
            <a:r>
              <a:rPr lang="ru-RU" sz="3200" b="1" dirty="0"/>
              <a:t>Домашнее задание:</a:t>
            </a:r>
            <a:endParaRPr lang="ru-RU" sz="3200"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4100593758"/>
              </p:ext>
            </p:extLst>
          </p:nvPr>
        </p:nvGraphicFramePr>
        <p:xfrm>
          <a:off x="683568" y="3284984"/>
          <a:ext cx="7416824" cy="2063884"/>
        </p:xfrm>
        <a:graphic>
          <a:graphicData uri="http://schemas.openxmlformats.org/drawingml/2006/table">
            <a:tbl>
              <a:tblPr firstRow="1" firstCol="1" bandRow="1">
                <a:tableStyleId>{69012ECD-51FC-41F1-AA8D-1B2483CD663E}</a:tableStyleId>
              </a:tblPr>
              <a:tblGrid>
                <a:gridCol w="2154898"/>
                <a:gridCol w="2634350"/>
                <a:gridCol w="2627576"/>
              </a:tblGrid>
              <a:tr h="1279881">
                <a:tc>
                  <a:txBody>
                    <a:bodyPr/>
                    <a:lstStyle/>
                    <a:p>
                      <a:pPr algn="ctr" hangingPunct="0">
                        <a:spcAft>
                          <a:spcPts val="0"/>
                        </a:spcAft>
                      </a:pPr>
                      <a:r>
                        <a:rPr lang="ru-RU" sz="2400" dirty="0">
                          <a:effectLst/>
                        </a:rPr>
                        <a:t>Изображение </a:t>
                      </a:r>
                      <a:br>
                        <a:rPr lang="ru-RU" sz="2400" dirty="0">
                          <a:effectLst/>
                        </a:rPr>
                      </a:br>
                      <a:r>
                        <a:rPr lang="ru-RU" sz="2400" dirty="0">
                          <a:effectLst/>
                        </a:rPr>
                        <a:t>устройства</a:t>
                      </a:r>
                      <a:endParaRPr lang="ru-RU" sz="2400" dirty="0">
                        <a:effectLst/>
                        <a:latin typeface="Times New Roman"/>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Aft>
                          <a:spcPts val="0"/>
                        </a:spcAft>
                      </a:pPr>
                      <a:r>
                        <a:rPr lang="ru-RU" sz="2400" dirty="0">
                          <a:effectLst/>
                        </a:rPr>
                        <a:t>Название на русском языке</a:t>
                      </a:r>
                      <a:endParaRPr lang="ru-RU" sz="2400" dirty="0">
                        <a:effectLst/>
                        <a:latin typeface="Times New Roman"/>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hangingPunct="0">
                        <a:spcAft>
                          <a:spcPts val="0"/>
                        </a:spcAft>
                      </a:pPr>
                      <a:r>
                        <a:rPr lang="ru-RU" sz="2400" dirty="0">
                          <a:effectLst/>
                        </a:rPr>
                        <a:t>Английское название</a:t>
                      </a:r>
                      <a:endParaRPr lang="ru-RU" sz="2400" dirty="0">
                        <a:effectLst/>
                        <a:latin typeface="Times New Roman"/>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4003">
                <a:tc>
                  <a:txBody>
                    <a:bodyPr/>
                    <a:lstStyle/>
                    <a:p>
                      <a:pPr hangingPunct="0">
                        <a:spcAft>
                          <a:spcPts val="0"/>
                        </a:spcAft>
                      </a:pPr>
                      <a:r>
                        <a:rPr lang="ru-RU" sz="1400">
                          <a:effectLst/>
                        </a:rPr>
                        <a:t> </a:t>
                      </a:r>
                      <a:endParaRPr lang="ru-RU" sz="100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0"/>
                        </a:spcAft>
                      </a:pPr>
                      <a:r>
                        <a:rPr lang="ru-RU" sz="1400" dirty="0">
                          <a:effectLst/>
                        </a:rPr>
                        <a:t> </a:t>
                      </a:r>
                      <a:endParaRPr lang="ru-RU" sz="10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0"/>
                        </a:spcAft>
                      </a:pPr>
                      <a:r>
                        <a:rPr lang="ru-RU" sz="1400" dirty="0">
                          <a:effectLst/>
                        </a:rPr>
                        <a:t> </a:t>
                      </a:r>
                      <a:endParaRPr lang="ru-RU" sz="10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2"/>
          <p:cNvSpPr>
            <a:spLocks noChangeArrowheads="1"/>
          </p:cNvSpPr>
          <p:nvPr/>
        </p:nvSpPr>
        <p:spPr bwMode="auto">
          <a:xfrm>
            <a:off x="1043608" y="1053317"/>
            <a:ext cx="7243393"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Составить таблицу устройств компьютера</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на русском языке  и английском языке.</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Результат представить в виде таблицы:</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Номер слайда 3"/>
          <p:cNvSpPr>
            <a:spLocks noGrp="1"/>
          </p:cNvSpPr>
          <p:nvPr>
            <p:ph type="sldNum" sz="quarter" idx="12"/>
          </p:nvPr>
        </p:nvSpPr>
        <p:spPr>
          <a:xfrm>
            <a:off x="8531788" y="260648"/>
            <a:ext cx="548640" cy="396240"/>
          </a:xfrm>
        </p:spPr>
        <p:txBody>
          <a:bodyPr/>
          <a:lstStyle/>
          <a:p>
            <a:fld id="{A94D98C9-3F62-475F-B85C-19E3D9F88D25}" type="slidenum">
              <a:rPr lang="ru-RU" smtClean="0"/>
              <a:t>19</a:t>
            </a:fld>
            <a:endParaRPr lang="ru-RU" dirty="0"/>
          </a:p>
        </p:txBody>
      </p:sp>
    </p:spTree>
    <p:extLst>
      <p:ext uri="{BB962C8B-B14F-4D97-AF65-F5344CB8AC3E}">
        <p14:creationId xmlns:p14="http://schemas.microsoft.com/office/powerpoint/2010/main" val="34906045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a:xfrm>
            <a:off x="683568" y="620688"/>
            <a:ext cx="7543800" cy="1676400"/>
          </a:xfrm>
        </p:spPr>
        <p:txBody>
          <a:bodyPr/>
          <a:lstStyle/>
          <a:p>
            <a:r>
              <a:rPr lang="ru-RU" dirty="0" smtClean="0"/>
              <a:t>Цель:</a:t>
            </a:r>
            <a:endParaRPr lang="ru-RU" dirty="0"/>
          </a:p>
        </p:txBody>
      </p:sp>
      <p:sp>
        <p:nvSpPr>
          <p:cNvPr id="11" name="Текст 10"/>
          <p:cNvSpPr>
            <a:spLocks noGrp="1"/>
          </p:cNvSpPr>
          <p:nvPr>
            <p:ph type="body" idx="1"/>
          </p:nvPr>
        </p:nvSpPr>
        <p:spPr>
          <a:xfrm>
            <a:off x="899592" y="1916832"/>
            <a:ext cx="7488832" cy="1633538"/>
          </a:xfrm>
        </p:spPr>
        <p:txBody>
          <a:bodyPr>
            <a:noAutofit/>
          </a:bodyPr>
          <a:lstStyle/>
          <a:p>
            <a:pPr marL="457200" indent="-457200">
              <a:buFont typeface="Wingdings" pitchFamily="2" charset="2"/>
              <a:buChar char="Ø"/>
            </a:pPr>
            <a:r>
              <a:rPr lang="ru-RU" sz="3200" dirty="0">
                <a:solidFill>
                  <a:schemeClr val="tx1"/>
                </a:solidFill>
              </a:rPr>
              <a:t>познакомить обучающихся со способами </a:t>
            </a:r>
            <a:r>
              <a:rPr lang="ru-RU" sz="3200" dirty="0" smtClean="0">
                <a:solidFill>
                  <a:schemeClr val="tx1"/>
                </a:solidFill>
              </a:rPr>
              <a:t>использования </a:t>
            </a:r>
            <a:r>
              <a:rPr lang="ru-RU" sz="3200" dirty="0">
                <a:solidFill>
                  <a:schemeClr val="tx1"/>
                </a:solidFill>
              </a:rPr>
              <a:t>компьютерной </a:t>
            </a:r>
            <a:r>
              <a:rPr lang="ru-RU" sz="3200" dirty="0" smtClean="0">
                <a:solidFill>
                  <a:schemeClr val="tx1"/>
                </a:solidFill>
              </a:rPr>
              <a:t>техники </a:t>
            </a:r>
            <a:r>
              <a:rPr lang="ru-RU" sz="3200" dirty="0">
                <a:solidFill>
                  <a:schemeClr val="tx1"/>
                </a:solidFill>
              </a:rPr>
              <a:t>при изучении английского </a:t>
            </a:r>
            <a:r>
              <a:rPr lang="ru-RU" sz="3200" dirty="0" smtClean="0">
                <a:solidFill>
                  <a:schemeClr val="tx1"/>
                </a:solidFill>
              </a:rPr>
              <a:t>языка</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461051"/>
            <a:ext cx="4895825" cy="3396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Номер слайда 2"/>
          <p:cNvSpPr>
            <a:spLocks noGrp="1"/>
          </p:cNvSpPr>
          <p:nvPr>
            <p:ph type="sldNum" sz="quarter" idx="12"/>
          </p:nvPr>
        </p:nvSpPr>
        <p:spPr>
          <a:xfrm>
            <a:off x="8531788" y="404664"/>
            <a:ext cx="548640" cy="396240"/>
          </a:xfrm>
        </p:spPr>
        <p:txBody>
          <a:bodyPr/>
          <a:lstStyle/>
          <a:p>
            <a:fld id="{A94D98C9-3F62-475F-B85C-19E3D9F88D25}" type="slidenum">
              <a:rPr lang="ru-RU" smtClean="0"/>
              <a:t>2</a:t>
            </a:fld>
            <a:endParaRPr lang="ru-RU" dirty="0"/>
          </a:p>
        </p:txBody>
      </p:sp>
    </p:spTree>
    <p:extLst>
      <p:ext uri="{BB962C8B-B14F-4D97-AF65-F5344CB8AC3E}">
        <p14:creationId xmlns:p14="http://schemas.microsoft.com/office/powerpoint/2010/main" val="40164551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19" y="66750"/>
            <a:ext cx="7620000" cy="1143000"/>
          </a:xfrm>
        </p:spPr>
        <p:txBody>
          <a:bodyPr/>
          <a:lstStyle/>
          <a:p>
            <a:pPr hangingPunct="0"/>
            <a:r>
              <a:rPr lang="ru-RU" sz="3200" b="1" dirty="0" smtClean="0"/>
              <a:t>Рефлексия</a:t>
            </a:r>
            <a:endParaRPr lang="ru-RU" sz="32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980728"/>
            <a:ext cx="5693306" cy="429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51519" y="5445224"/>
            <a:ext cx="7570093" cy="1200329"/>
          </a:xfrm>
          <a:prstGeom prst="rect">
            <a:avLst/>
          </a:prstGeom>
          <a:noFill/>
        </p:spPr>
        <p:txBody>
          <a:bodyPr wrap="square" rtlCol="0">
            <a:spAutoFit/>
          </a:bodyPr>
          <a:lstStyle/>
          <a:p>
            <a:r>
              <a:rPr lang="ru-RU" dirty="0" smtClean="0"/>
              <a:t>Ссылка: </a:t>
            </a:r>
            <a:r>
              <a:rPr lang="en-US" dirty="0">
                <a:hlinkClick r:id="rId4"/>
              </a:rPr>
              <a:t>https://</a:t>
            </a:r>
            <a:r>
              <a:rPr lang="en-US" dirty="0" smtClean="0">
                <a:hlinkClick r:id="rId4"/>
              </a:rPr>
              <a:t>drive.google.com/open?id=1zon4gPSL2uxcYfm0S02rzhGQjx1lwaU4-i8bthkzrbQ</a:t>
            </a:r>
            <a:endParaRPr lang="ru-RU" dirty="0" smtClean="0"/>
          </a:p>
          <a:p>
            <a:endParaRPr lang="ru-RU" dirty="0"/>
          </a:p>
        </p:txBody>
      </p:sp>
      <p:sp>
        <p:nvSpPr>
          <p:cNvPr id="6" name="Номер слайда 5"/>
          <p:cNvSpPr>
            <a:spLocks noGrp="1"/>
          </p:cNvSpPr>
          <p:nvPr>
            <p:ph type="sldNum" sz="quarter" idx="12"/>
          </p:nvPr>
        </p:nvSpPr>
        <p:spPr>
          <a:xfrm>
            <a:off x="8531788" y="260648"/>
            <a:ext cx="548640" cy="396240"/>
          </a:xfrm>
        </p:spPr>
        <p:txBody>
          <a:bodyPr/>
          <a:lstStyle/>
          <a:p>
            <a:fld id="{A94D98C9-3F62-475F-B85C-19E3D9F88D25}" type="slidenum">
              <a:rPr lang="ru-RU" smtClean="0"/>
              <a:t>20</a:t>
            </a:fld>
            <a:endParaRPr lang="ru-RU" dirty="0"/>
          </a:p>
        </p:txBody>
      </p:sp>
    </p:spTree>
    <p:extLst>
      <p:ext uri="{BB962C8B-B14F-4D97-AF65-F5344CB8AC3E}">
        <p14:creationId xmlns:p14="http://schemas.microsoft.com/office/powerpoint/2010/main" val="13985690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323528" y="188640"/>
            <a:ext cx="7920880" cy="6264696"/>
          </a:xfrm>
        </p:spPr>
        <p:txBody>
          <a:bodyPr>
            <a:normAutofit fontScale="77500" lnSpcReduction="20000"/>
          </a:bodyPr>
          <a:lstStyle/>
          <a:p>
            <a:pPr marL="114300" indent="0">
              <a:spcBef>
                <a:spcPts val="0"/>
              </a:spcBef>
              <a:spcAft>
                <a:spcPts val="1200"/>
              </a:spcAft>
              <a:buNone/>
            </a:pPr>
            <a:r>
              <a:rPr lang="en-US" sz="2300" dirty="0" smtClean="0"/>
              <a:t>Science </a:t>
            </a:r>
            <a:r>
              <a:rPr lang="en-US" sz="2300" dirty="0"/>
              <a:t>and </a:t>
            </a:r>
            <a:r>
              <a:rPr lang="en-US" sz="2300" dirty="0" smtClean="0"/>
              <a:t>Technology</a:t>
            </a:r>
            <a:endParaRPr lang="en-US" sz="2300" dirty="0"/>
          </a:p>
          <a:p>
            <a:pPr marL="114300" indent="0">
              <a:lnSpc>
                <a:spcPct val="120000"/>
              </a:lnSpc>
              <a:spcBef>
                <a:spcPts val="0"/>
              </a:spcBef>
              <a:spcAft>
                <a:spcPts val="1200"/>
              </a:spcAft>
              <a:buNone/>
            </a:pPr>
            <a:r>
              <a:rPr lang="en-US" sz="2300" dirty="0"/>
              <a:t>When we speak about scientific progress we must   know what the word science means. The word science comes from the Latin word «</a:t>
            </a:r>
            <a:r>
              <a:rPr lang="en-US" sz="2300" dirty="0" err="1"/>
              <a:t>scientia</a:t>
            </a:r>
            <a:r>
              <a:rPr lang="en-US" sz="2300" dirty="0"/>
              <a:t>» which means knowledge. Science covers the broad field of knowledge that deals with facts and relationship among these facts</a:t>
            </a:r>
            <a:r>
              <a:rPr lang="en-US" sz="2300" dirty="0" smtClean="0"/>
              <a:t>. </a:t>
            </a:r>
            <a:r>
              <a:rPr lang="en-US" sz="2300" dirty="0"/>
              <a:t>Some scientists search for clues to the origin of the universe and examine the structure of the cells of living plants and animals.  Other researchers try to solve complicated mathematical </a:t>
            </a:r>
            <a:r>
              <a:rPr lang="en-US" sz="2300" dirty="0" smtClean="0"/>
              <a:t>problems.</a:t>
            </a:r>
            <a:r>
              <a:rPr lang="ru-RU" sz="2300" dirty="0" smtClean="0"/>
              <a:t> </a:t>
            </a:r>
            <a:r>
              <a:rPr lang="en-US" sz="2300" dirty="0" smtClean="0"/>
              <a:t>Scientists </a:t>
            </a:r>
            <a:r>
              <a:rPr lang="en-US" sz="2300" dirty="0"/>
              <a:t>use systematic methods of study to make observations and collects facts. They develop theories that help them order and unify facts. A theory is considered to become a part of scientific knowledge if it has been tested experimentally and proved to be true. </a:t>
            </a:r>
            <a:r>
              <a:rPr lang="en-US" sz="2300" dirty="0" smtClean="0"/>
              <a:t>Scientists </a:t>
            </a:r>
            <a:r>
              <a:rPr lang="en-US" sz="2300" dirty="0"/>
              <a:t>study can be divided into three major groups: the natural, social and technical sciences.  And the boundaries between scientific fields have become less and less </a:t>
            </a:r>
            <a:r>
              <a:rPr lang="en-US" sz="2300" dirty="0" smtClean="0"/>
              <a:t>clear.</a:t>
            </a:r>
            <a:r>
              <a:rPr lang="ru-RU" sz="2300" dirty="0" smtClean="0"/>
              <a:t> </a:t>
            </a:r>
            <a:r>
              <a:rPr lang="en-US" sz="2300" dirty="0" smtClean="0"/>
              <a:t>Science </a:t>
            </a:r>
            <a:r>
              <a:rPr lang="en-US" sz="2300" dirty="0"/>
              <a:t>provides the basis of modern technology-the tools and machines that make our life and work easier. Industrial progress began many thousands years ago with the development of steam engine. The development of cars, appearance of radio, television and telephone are the results of scientific progress</a:t>
            </a:r>
            <a:r>
              <a:rPr lang="en-US" sz="2300" dirty="0" smtClean="0"/>
              <a:t>.</a:t>
            </a:r>
            <a:r>
              <a:rPr lang="ru-RU" sz="2300" dirty="0" smtClean="0"/>
              <a:t> </a:t>
            </a:r>
            <a:r>
              <a:rPr lang="en-US" sz="2300" dirty="0" smtClean="0"/>
              <a:t>Modern </a:t>
            </a:r>
            <a:r>
              <a:rPr lang="en-US" sz="2300" dirty="0"/>
              <a:t>technologies, such as nuclear power production, space travel, computing technologies depend heavily on science.  At present computers are widely used </a:t>
            </a:r>
            <a:r>
              <a:rPr lang="en-US" sz="2300" dirty="0" smtClean="0"/>
              <a:t>in</a:t>
            </a:r>
            <a:r>
              <a:rPr lang="ru-RU" sz="2300" dirty="0" smtClean="0"/>
              <a:t> </a:t>
            </a:r>
            <a:r>
              <a:rPr lang="en-US" sz="2300" dirty="0" smtClean="0"/>
              <a:t>different </a:t>
            </a:r>
            <a:r>
              <a:rPr lang="en-US" sz="2300" dirty="0"/>
              <a:t>areas of peoples’ life.</a:t>
            </a:r>
          </a:p>
          <a:p>
            <a:pPr>
              <a:spcBef>
                <a:spcPts val="0"/>
              </a:spcBef>
              <a:spcAft>
                <a:spcPts val="1200"/>
              </a:spcAft>
            </a:pPr>
            <a:endParaRPr 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22374" y="5901144"/>
            <a:ext cx="1321625" cy="956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Номер слайда 2"/>
          <p:cNvSpPr>
            <a:spLocks noGrp="1"/>
          </p:cNvSpPr>
          <p:nvPr>
            <p:ph type="sldNum" sz="quarter" idx="12"/>
          </p:nvPr>
        </p:nvSpPr>
        <p:spPr>
          <a:xfrm>
            <a:off x="8531788" y="404664"/>
            <a:ext cx="548640" cy="396240"/>
          </a:xfrm>
        </p:spPr>
        <p:txBody>
          <a:bodyPr/>
          <a:lstStyle/>
          <a:p>
            <a:fld id="{A94D98C9-3F62-475F-B85C-19E3D9F88D25}" type="slidenum">
              <a:rPr lang="ru-RU" smtClean="0"/>
              <a:t>3</a:t>
            </a:fld>
            <a:endParaRPr lang="ru-RU"/>
          </a:p>
        </p:txBody>
      </p:sp>
    </p:spTree>
    <p:extLst>
      <p:ext uri="{BB962C8B-B14F-4D97-AF65-F5344CB8AC3E}">
        <p14:creationId xmlns:p14="http://schemas.microsoft.com/office/powerpoint/2010/main" val="38374853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hangingPunct="0"/>
            <a:r>
              <a:rPr lang="ru-RU" sz="3200" b="1" dirty="0"/>
              <a:t>Выполнение практических заданий по содержанию текста</a:t>
            </a:r>
            <a:r>
              <a:rPr lang="ru-RU" sz="3200" dirty="0"/>
              <a:t/>
            </a:r>
            <a:br>
              <a:rPr lang="ru-RU" sz="3200" dirty="0"/>
            </a:br>
            <a:r>
              <a:rPr lang="en-US" sz="3200" dirty="0"/>
              <a:t>«</a:t>
            </a:r>
            <a:r>
              <a:rPr lang="en-US" sz="3200" b="1" dirty="0"/>
              <a:t>Science and Technology»</a:t>
            </a:r>
            <a:endParaRPr lang="ru-RU" sz="3200" dirty="0"/>
          </a:p>
        </p:txBody>
      </p:sp>
      <p:sp>
        <p:nvSpPr>
          <p:cNvPr id="3" name="Объект 2"/>
          <p:cNvSpPr>
            <a:spLocks noGrp="1"/>
          </p:cNvSpPr>
          <p:nvPr>
            <p:ph idx="1"/>
          </p:nvPr>
        </p:nvSpPr>
        <p:spPr>
          <a:xfrm>
            <a:off x="251520" y="2055713"/>
            <a:ext cx="8231286" cy="3845024"/>
          </a:xfrm>
        </p:spPr>
        <p:txBody>
          <a:bodyPr>
            <a:normAutofit/>
          </a:bodyPr>
          <a:lstStyle/>
          <a:p>
            <a:pPr>
              <a:lnSpc>
                <a:spcPct val="150000"/>
              </a:lnSpc>
            </a:pPr>
            <a:r>
              <a:rPr lang="ru-RU" sz="2800" dirty="0"/>
              <a:t>Какие </a:t>
            </a:r>
            <a:r>
              <a:rPr lang="ru-RU" sz="2800" dirty="0" smtClean="0"/>
              <a:t>операции  применяются </a:t>
            </a:r>
            <a:r>
              <a:rPr lang="ru-RU" sz="2800" dirty="0"/>
              <a:t>для редактирования </a:t>
            </a:r>
            <a:r>
              <a:rPr lang="ru-RU" sz="2800" dirty="0" smtClean="0"/>
              <a:t>текста?</a:t>
            </a:r>
          </a:p>
          <a:p>
            <a:pPr>
              <a:lnSpc>
                <a:spcPct val="150000"/>
              </a:lnSpc>
            </a:pPr>
            <a:r>
              <a:rPr lang="ru-RU" sz="2800" dirty="0" smtClean="0"/>
              <a:t>Форматирование текста – это…</a:t>
            </a:r>
          </a:p>
          <a:p>
            <a:pPr>
              <a:lnSpc>
                <a:spcPct val="150000"/>
              </a:lnSpc>
            </a:pPr>
            <a:r>
              <a:rPr lang="ru-RU" sz="2800" dirty="0" smtClean="0"/>
              <a:t>Форматирование символов предполагает…</a:t>
            </a:r>
          </a:p>
          <a:p>
            <a:pPr>
              <a:lnSpc>
                <a:spcPct val="150000"/>
              </a:lnSpc>
            </a:pPr>
            <a:r>
              <a:rPr lang="ru-RU" sz="2800" dirty="0"/>
              <a:t>Форматирование </a:t>
            </a:r>
            <a:r>
              <a:rPr lang="ru-RU" sz="2800" dirty="0" smtClean="0"/>
              <a:t>абзацев предполагает…</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Номер слайда 4"/>
          <p:cNvSpPr>
            <a:spLocks noGrp="1"/>
          </p:cNvSpPr>
          <p:nvPr>
            <p:ph type="sldNum" sz="quarter" idx="12"/>
          </p:nvPr>
        </p:nvSpPr>
        <p:spPr>
          <a:xfrm>
            <a:off x="8531788" y="332656"/>
            <a:ext cx="548640" cy="396240"/>
          </a:xfrm>
        </p:spPr>
        <p:txBody>
          <a:bodyPr/>
          <a:lstStyle/>
          <a:p>
            <a:fld id="{A94D98C9-3F62-475F-B85C-19E3D9F88D25}" type="slidenum">
              <a:rPr lang="ru-RU" smtClean="0"/>
              <a:t>4</a:t>
            </a:fld>
            <a:endParaRPr lang="ru-RU" dirty="0"/>
          </a:p>
        </p:txBody>
      </p:sp>
    </p:spTree>
    <p:extLst>
      <p:ext uri="{BB962C8B-B14F-4D97-AF65-F5344CB8AC3E}">
        <p14:creationId xmlns:p14="http://schemas.microsoft.com/office/powerpoint/2010/main" val="1379708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hangingPunct="0"/>
            <a:r>
              <a:rPr lang="ru-RU" sz="3200" b="1" dirty="0"/>
              <a:t>Выполнение практических заданий по содержанию текста</a:t>
            </a:r>
            <a:r>
              <a:rPr lang="ru-RU" sz="3200" dirty="0"/>
              <a:t/>
            </a:r>
            <a:br>
              <a:rPr lang="ru-RU" sz="3200" dirty="0"/>
            </a:br>
            <a:r>
              <a:rPr lang="en-US" sz="3200" dirty="0"/>
              <a:t>«</a:t>
            </a:r>
            <a:r>
              <a:rPr lang="en-US" sz="3200" b="1" dirty="0"/>
              <a:t>Science and Technology»</a:t>
            </a:r>
            <a:endParaRPr lang="ru-RU" sz="3200" dirty="0"/>
          </a:p>
        </p:txBody>
      </p:sp>
      <p:sp>
        <p:nvSpPr>
          <p:cNvPr id="3" name="Объект 2"/>
          <p:cNvSpPr>
            <a:spLocks noGrp="1"/>
          </p:cNvSpPr>
          <p:nvPr>
            <p:ph idx="1"/>
          </p:nvPr>
        </p:nvSpPr>
        <p:spPr>
          <a:xfrm>
            <a:off x="251520" y="2055713"/>
            <a:ext cx="8231286" cy="3845024"/>
          </a:xfrm>
        </p:spPr>
        <p:txBody>
          <a:bodyPr>
            <a:normAutofit/>
          </a:bodyPr>
          <a:lstStyle/>
          <a:p>
            <a:pPr>
              <a:lnSpc>
                <a:spcPct val="150000"/>
              </a:lnSpc>
            </a:pPr>
            <a:r>
              <a:rPr lang="ru-RU" sz="2800" b="1" dirty="0"/>
              <a:t>Выполните компьютерный перевод </a:t>
            </a:r>
            <a:r>
              <a:rPr lang="ru-RU" sz="2800" b="1" dirty="0" smtClean="0"/>
              <a:t>текста</a:t>
            </a:r>
          </a:p>
          <a:p>
            <a:pPr>
              <a:lnSpc>
                <a:spcPct val="150000"/>
              </a:lnSpc>
            </a:pPr>
            <a:r>
              <a:rPr lang="ru-RU" sz="2800" b="1" dirty="0"/>
              <a:t>Выполните форматирование </a:t>
            </a:r>
            <a:r>
              <a:rPr lang="ru-RU" sz="2800" b="1" dirty="0" smtClean="0"/>
              <a:t>текста</a:t>
            </a:r>
          </a:p>
          <a:p>
            <a:pPr>
              <a:lnSpc>
                <a:spcPct val="150000"/>
              </a:lnSpc>
            </a:pPr>
            <a:r>
              <a:rPr lang="ru-RU" sz="2800" b="1" dirty="0"/>
              <a:t>Выполните редактирование </a:t>
            </a:r>
            <a:r>
              <a:rPr lang="ru-RU" sz="2800" b="1" dirty="0" smtClean="0"/>
              <a:t>текста</a:t>
            </a:r>
          </a:p>
          <a:p>
            <a:pPr>
              <a:lnSpc>
                <a:spcPct val="150000"/>
              </a:lnSpc>
            </a:pPr>
            <a:r>
              <a:rPr lang="ru-RU" sz="2800" b="1" dirty="0" smtClean="0"/>
              <a:t>Продемонстрируйте результат выполнения работы</a:t>
            </a:r>
            <a:endParaRPr lang="ru-RU" sz="28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Номер слайда 4"/>
          <p:cNvSpPr>
            <a:spLocks noGrp="1"/>
          </p:cNvSpPr>
          <p:nvPr>
            <p:ph type="sldNum" sz="quarter" idx="12"/>
          </p:nvPr>
        </p:nvSpPr>
        <p:spPr>
          <a:xfrm>
            <a:off x="8531788" y="404664"/>
            <a:ext cx="548640" cy="396240"/>
          </a:xfrm>
        </p:spPr>
        <p:txBody>
          <a:bodyPr/>
          <a:lstStyle/>
          <a:p>
            <a:fld id="{A94D98C9-3F62-475F-B85C-19E3D9F88D25}" type="slidenum">
              <a:rPr lang="ru-RU" smtClean="0"/>
              <a:t>5</a:t>
            </a:fld>
            <a:endParaRPr lang="ru-RU" dirty="0"/>
          </a:p>
        </p:txBody>
      </p:sp>
    </p:spTree>
    <p:extLst>
      <p:ext uri="{BB962C8B-B14F-4D97-AF65-F5344CB8AC3E}">
        <p14:creationId xmlns:p14="http://schemas.microsoft.com/office/powerpoint/2010/main" val="5495393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7620000" cy="1143000"/>
          </a:xfrm>
        </p:spPr>
        <p:txBody>
          <a:bodyPr/>
          <a:lstStyle/>
          <a:p>
            <a:pPr algn="ctr" hangingPunct="0"/>
            <a:r>
              <a:rPr lang="ru-RU" sz="3200" b="1" dirty="0"/>
              <a:t>Беседа по  содержанию текста «</a:t>
            </a:r>
            <a:r>
              <a:rPr lang="en-US" sz="3200" b="1" dirty="0"/>
              <a:t>Modern English</a:t>
            </a:r>
            <a:r>
              <a:rPr lang="ru-RU" sz="3200" b="1" dirty="0"/>
              <a:t>» </a:t>
            </a:r>
            <a:r>
              <a:rPr lang="ru-RU" sz="3200" b="1" dirty="0" smtClean="0"/>
              <a:t/>
            </a:r>
            <a:br>
              <a:rPr lang="ru-RU" sz="3200" b="1" dirty="0" smtClean="0"/>
            </a:br>
            <a:r>
              <a:rPr lang="ru-RU" sz="3200" b="1" dirty="0" smtClean="0"/>
              <a:t>(</a:t>
            </a:r>
            <a:r>
              <a:rPr lang="ru-RU" sz="3200" b="1" dirty="0"/>
              <a:t>показ презентации)</a:t>
            </a:r>
            <a:endParaRPr lang="ru-RU" sz="3200" dirty="0"/>
          </a:p>
        </p:txBody>
      </p:sp>
      <p:sp>
        <p:nvSpPr>
          <p:cNvPr id="3" name="Объект 2"/>
          <p:cNvSpPr>
            <a:spLocks noGrp="1"/>
          </p:cNvSpPr>
          <p:nvPr>
            <p:ph idx="1"/>
          </p:nvPr>
        </p:nvSpPr>
        <p:spPr>
          <a:xfrm>
            <a:off x="251520" y="2055713"/>
            <a:ext cx="8231286" cy="3845024"/>
          </a:xfrm>
        </p:spPr>
        <p:txBody>
          <a:bodyPr>
            <a:normAutofit/>
          </a:bodyPr>
          <a:lstStyle/>
          <a:p>
            <a:pPr>
              <a:lnSpc>
                <a:spcPct val="150000"/>
              </a:lnSpc>
            </a:pPr>
            <a:endParaRPr lang="ru-RU" sz="28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613" y="5900737"/>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Номер слайда 4"/>
          <p:cNvSpPr>
            <a:spLocks noGrp="1"/>
          </p:cNvSpPr>
          <p:nvPr>
            <p:ph type="sldNum" sz="quarter" idx="12"/>
          </p:nvPr>
        </p:nvSpPr>
        <p:spPr>
          <a:xfrm>
            <a:off x="8531788" y="404664"/>
            <a:ext cx="548640" cy="396240"/>
          </a:xfrm>
        </p:spPr>
        <p:txBody>
          <a:bodyPr/>
          <a:lstStyle/>
          <a:p>
            <a:fld id="{A94D98C9-3F62-475F-B85C-19E3D9F88D25}" type="slidenum">
              <a:rPr lang="ru-RU" smtClean="0"/>
              <a:t>6</a:t>
            </a:fld>
            <a:endParaRPr lang="ru-RU"/>
          </a:p>
        </p:txBody>
      </p:sp>
    </p:spTree>
    <p:extLst>
      <p:ext uri="{BB962C8B-B14F-4D97-AF65-F5344CB8AC3E}">
        <p14:creationId xmlns:p14="http://schemas.microsoft.com/office/powerpoint/2010/main" val="2066350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2" y="218712"/>
            <a:ext cx="9186824" cy="6450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Номер слайда 3"/>
          <p:cNvSpPr>
            <a:spLocks noGrp="1"/>
          </p:cNvSpPr>
          <p:nvPr>
            <p:ph type="sldNum" sz="quarter" idx="12"/>
          </p:nvPr>
        </p:nvSpPr>
        <p:spPr/>
        <p:txBody>
          <a:bodyPr/>
          <a:lstStyle/>
          <a:p>
            <a:fld id="{8FAFDE2A-E2EC-4E69-A5B0-DF4357A22F63}" type="slidenum">
              <a:rPr lang="ru-RU" smtClean="0">
                <a:solidFill>
                  <a:prstClr val="black">
                    <a:tint val="75000"/>
                  </a:prstClr>
                </a:solidFill>
              </a:rPr>
              <a:pPr/>
              <a:t>7</a:t>
            </a:fld>
            <a:endParaRPr lang="ru-RU">
              <a:solidFill>
                <a:prstClr val="black">
                  <a:tint val="75000"/>
                </a:prstClr>
              </a:solidFill>
            </a:endParaRPr>
          </a:p>
        </p:txBody>
      </p:sp>
    </p:spTree>
    <p:extLst>
      <p:ext uri="{BB962C8B-B14F-4D97-AF65-F5344CB8AC3E}">
        <p14:creationId xmlns:p14="http://schemas.microsoft.com/office/powerpoint/2010/main" val="36934668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3717032"/>
            <a:ext cx="7620000" cy="2323728"/>
          </a:xfrm>
        </p:spPr>
        <p:txBody>
          <a:bodyPr/>
          <a:lstStyle/>
          <a:p>
            <a:pPr>
              <a:spcAft>
                <a:spcPts val="600"/>
              </a:spcAft>
            </a:pPr>
            <a:r>
              <a:rPr lang="ru-RU" b="1" dirty="0"/>
              <a:t>Какие Вы знаете программы, с помощью которых мы можем звонить</a:t>
            </a:r>
            <a:r>
              <a:rPr lang="ru-RU" b="1" dirty="0" smtClean="0"/>
              <a:t>?</a:t>
            </a:r>
          </a:p>
          <a:p>
            <a:pPr>
              <a:spcAft>
                <a:spcPts val="600"/>
              </a:spcAft>
            </a:pPr>
            <a:r>
              <a:rPr lang="ru-RU" b="1" dirty="0"/>
              <a:t>Какие аппаратные и программные средства нужны для организации общения через </a:t>
            </a:r>
            <a:r>
              <a:rPr lang="ru-RU" b="1" dirty="0" err="1"/>
              <a:t>Skype</a:t>
            </a:r>
            <a:r>
              <a:rPr lang="ru-RU" b="1" dirty="0"/>
              <a:t>?</a:t>
            </a:r>
          </a:p>
        </p:txBody>
      </p:sp>
      <p:pic>
        <p:nvPicPr>
          <p:cNvPr id="1030" name="Picture 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0338"/>
          <a:stretch/>
        </p:blipFill>
        <p:spPr bwMode="auto">
          <a:xfrm>
            <a:off x="1" y="14291"/>
            <a:ext cx="2227005" cy="1122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7006" y="332656"/>
            <a:ext cx="5296742"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Номер слайда 3"/>
          <p:cNvSpPr>
            <a:spLocks noGrp="1"/>
          </p:cNvSpPr>
          <p:nvPr>
            <p:ph type="sldNum" sz="quarter" idx="12"/>
          </p:nvPr>
        </p:nvSpPr>
        <p:spPr/>
        <p:txBody>
          <a:bodyPr/>
          <a:lstStyle/>
          <a:p>
            <a:fld id="{A94D98C9-3F62-475F-B85C-19E3D9F88D25}" type="slidenum">
              <a:rPr lang="ru-RU" smtClean="0"/>
              <a:t>8</a:t>
            </a:fld>
            <a:endParaRPr lang="ru-RU"/>
          </a:p>
        </p:txBody>
      </p:sp>
    </p:spTree>
    <p:extLst>
      <p:ext uri="{BB962C8B-B14F-4D97-AF65-F5344CB8AC3E}">
        <p14:creationId xmlns:p14="http://schemas.microsoft.com/office/powerpoint/2010/main" val="3868405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836712"/>
            <a:ext cx="7620000" cy="1143000"/>
          </a:xfrm>
        </p:spPr>
        <p:txBody>
          <a:bodyPr/>
          <a:lstStyle/>
          <a:p>
            <a:pPr algn="ctr" hangingPunct="0"/>
            <a:r>
              <a:rPr lang="en-US" sz="3200" b="1" dirty="0" smtClean="0"/>
              <a:t>Dialogue</a:t>
            </a:r>
            <a:r>
              <a:rPr lang="ru-RU" sz="3200" b="1" dirty="0" smtClean="0"/>
              <a:t> </a:t>
            </a:r>
            <a:r>
              <a:rPr lang="en-US" sz="3200" b="1" dirty="0" smtClean="0"/>
              <a:t>«About Computers»</a:t>
            </a:r>
            <a:endParaRPr lang="ru-RU" sz="32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223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211960" y="3645024"/>
            <a:ext cx="4223792" cy="3167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060848"/>
            <a:ext cx="3634384" cy="3000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0338"/>
          <a:stretch/>
        </p:blipFill>
        <p:spPr bwMode="auto">
          <a:xfrm>
            <a:off x="1" y="5733256"/>
            <a:ext cx="2227005" cy="1122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Номер слайда 3"/>
          <p:cNvSpPr>
            <a:spLocks noGrp="1"/>
          </p:cNvSpPr>
          <p:nvPr>
            <p:ph type="sldNum" sz="quarter" idx="12"/>
          </p:nvPr>
        </p:nvSpPr>
        <p:spPr>
          <a:xfrm>
            <a:off x="8532440" y="332656"/>
            <a:ext cx="548640" cy="396240"/>
          </a:xfrm>
        </p:spPr>
        <p:txBody>
          <a:bodyPr/>
          <a:lstStyle/>
          <a:p>
            <a:fld id="{A94D98C9-3F62-475F-B85C-19E3D9F88D25}" type="slidenum">
              <a:rPr lang="ru-RU" smtClean="0"/>
              <a:t>9</a:t>
            </a:fld>
            <a:endParaRPr lang="ru-RU" dirty="0"/>
          </a:p>
        </p:txBody>
      </p:sp>
    </p:spTree>
    <p:extLst>
      <p:ext uri="{BB962C8B-B14F-4D97-AF65-F5344CB8AC3E}">
        <p14:creationId xmlns:p14="http://schemas.microsoft.com/office/powerpoint/2010/main" val="8443996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седство">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Главная">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седство">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494</TotalTime>
  <Words>620</Words>
  <Application>Microsoft Office PowerPoint</Application>
  <PresentationFormat>Экран (4:3)</PresentationFormat>
  <Paragraphs>86</Paragraphs>
  <Slides>20</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20</vt:i4>
      </vt:variant>
    </vt:vector>
  </HeadingPairs>
  <TitlesOfParts>
    <vt:vector size="28" baseType="lpstr">
      <vt:lpstr>Arial</vt:lpstr>
      <vt:lpstr>Arial Black</vt:lpstr>
      <vt:lpstr>Calibri</vt:lpstr>
      <vt:lpstr>Georgia</vt:lpstr>
      <vt:lpstr>Times New Roman</vt:lpstr>
      <vt:lpstr>Wingdings</vt:lpstr>
      <vt:lpstr>Соседство</vt:lpstr>
      <vt:lpstr>Тема Office</vt:lpstr>
      <vt:lpstr>«Scientific Progress. How to Use Computer  Hardware at the English Lesson. Научно-технический прогресс.  Использование компьютерной техники»</vt:lpstr>
      <vt:lpstr>Цель:</vt:lpstr>
      <vt:lpstr>Презентация PowerPoint</vt:lpstr>
      <vt:lpstr>Выполнение практических заданий по содержанию текста «Science and Technology»</vt:lpstr>
      <vt:lpstr>Выполнение практических заданий по содержанию текста «Science and Technology»</vt:lpstr>
      <vt:lpstr>Беседа по  содержанию текста «Modern English»  (показ презентации)</vt:lpstr>
      <vt:lpstr>Презентация PowerPoint</vt:lpstr>
      <vt:lpstr>Презентация PowerPoint</vt:lpstr>
      <vt:lpstr>Dialogue «About Computers»</vt:lpstr>
      <vt:lpstr>Беседа по  темам   «What is a Computer?» «What is Hardware?»</vt:lpstr>
      <vt:lpstr>Устройства компьютера</vt:lpstr>
      <vt:lpstr>Устройства компьютера</vt:lpstr>
      <vt:lpstr>Тест 1.  Выясните, о каком устройстве идет речь</vt:lpstr>
      <vt:lpstr>Критерии оценивания:</vt:lpstr>
      <vt:lpstr>Игра – соревнование  «Собери компьютер»</vt:lpstr>
      <vt:lpstr>Тест 2.  Agree or disagree</vt:lpstr>
      <vt:lpstr>Критерии оценивания:</vt:lpstr>
      <vt:lpstr>Анализ выполненных заданий и подведение итогов занятия</vt:lpstr>
      <vt:lpstr>Домашнее задание:</vt:lpstr>
      <vt:lpstr>Рефлексия</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LEXUS</dc:creator>
  <cp:lastModifiedBy>ЛезинаНВ</cp:lastModifiedBy>
  <cp:revision>33</cp:revision>
  <dcterms:created xsi:type="dcterms:W3CDTF">2017-09-30T20:36:33Z</dcterms:created>
  <dcterms:modified xsi:type="dcterms:W3CDTF">2018-05-29T11:40:18Z</dcterms:modified>
</cp:coreProperties>
</file>