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F33"/>
    <a:srgbClr val="2597FF"/>
    <a:srgbClr val="760000"/>
    <a:srgbClr val="D68B1C"/>
    <a:srgbClr val="FF9E1D"/>
    <a:srgbClr val="253600"/>
    <a:srgbClr val="552579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69" y="374900"/>
            <a:ext cx="7940661" cy="763525"/>
          </a:xfrm>
          <a:effectLst/>
        </p:spPr>
        <p:txBody>
          <a:bodyPr>
            <a:normAutofit/>
          </a:bodyPr>
          <a:lstStyle>
            <a:lvl1pPr algn="ctr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69" y="1138425"/>
            <a:ext cx="7940661" cy="6108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254F3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605" y="527605"/>
            <a:ext cx="732984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5" y="1138425"/>
            <a:ext cx="7329840" cy="4581150"/>
          </a:xfrm>
        </p:spPr>
        <p:txBody>
          <a:bodyPr/>
          <a:lstStyle>
            <a:lvl1pPr algn="l">
              <a:defRPr sz="2800">
                <a:solidFill>
                  <a:srgbClr val="254F33"/>
                </a:solidFill>
              </a:defRPr>
            </a:lvl1pPr>
            <a:lvl2pPr algn="l">
              <a:defRPr>
                <a:solidFill>
                  <a:srgbClr val="254F33"/>
                </a:solidFill>
              </a:defRPr>
            </a:lvl2pPr>
            <a:lvl3pPr algn="l">
              <a:defRPr>
                <a:solidFill>
                  <a:srgbClr val="254F33"/>
                </a:solidFill>
              </a:defRPr>
            </a:lvl3pPr>
            <a:lvl4pPr algn="l">
              <a:defRPr>
                <a:solidFill>
                  <a:srgbClr val="254F33"/>
                </a:solidFill>
              </a:defRPr>
            </a:lvl4pPr>
            <a:lvl5pPr algn="l">
              <a:defRPr>
                <a:solidFill>
                  <a:srgbClr val="254F3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09" y="527605"/>
            <a:ext cx="7024429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24429" cy="4275740"/>
          </a:xfrm>
        </p:spPr>
        <p:txBody>
          <a:bodyPr/>
          <a:lstStyle>
            <a:lvl1pPr>
              <a:defRPr sz="2800">
                <a:solidFill>
                  <a:srgbClr val="254F33"/>
                </a:solidFill>
              </a:defRPr>
            </a:lvl1pPr>
            <a:lvl2pPr>
              <a:defRPr>
                <a:solidFill>
                  <a:srgbClr val="254F33"/>
                </a:solidFill>
              </a:defRPr>
            </a:lvl2pPr>
            <a:lvl3pPr>
              <a:defRPr>
                <a:solidFill>
                  <a:srgbClr val="254F33"/>
                </a:solidFill>
              </a:defRPr>
            </a:lvl3pPr>
            <a:lvl4pPr>
              <a:defRPr>
                <a:solidFill>
                  <a:srgbClr val="254F33"/>
                </a:solidFill>
              </a:defRPr>
            </a:lvl4pPr>
            <a:lvl5pPr>
              <a:defRPr>
                <a:solidFill>
                  <a:srgbClr val="254F3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15" y="527605"/>
            <a:ext cx="671902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6014" y="1138425"/>
            <a:ext cx="3512215" cy="773424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6014" y="1901949"/>
            <a:ext cx="3512215" cy="4123035"/>
          </a:xfrm>
        </p:spPr>
        <p:txBody>
          <a:bodyPr/>
          <a:lstStyle>
            <a:lvl1pPr algn="l">
              <a:defRPr sz="2400">
                <a:solidFill>
                  <a:srgbClr val="254F33"/>
                </a:solidFill>
              </a:defRPr>
            </a:lvl1pPr>
            <a:lvl2pPr algn="l">
              <a:defRPr sz="2000">
                <a:solidFill>
                  <a:srgbClr val="254F33"/>
                </a:solidFill>
              </a:defRPr>
            </a:lvl2pPr>
            <a:lvl3pPr algn="l">
              <a:defRPr sz="1800">
                <a:solidFill>
                  <a:srgbClr val="254F33"/>
                </a:solidFill>
              </a:defRPr>
            </a:lvl3pPr>
            <a:lvl4pPr algn="l">
              <a:defRPr sz="1600">
                <a:solidFill>
                  <a:srgbClr val="254F33"/>
                </a:solidFill>
              </a:defRPr>
            </a:lvl4pPr>
            <a:lvl5pPr algn="l">
              <a:defRPr sz="1600">
                <a:solidFill>
                  <a:srgbClr val="254F3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8230" y="1138425"/>
            <a:ext cx="3359510" cy="773424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8230" y="1901949"/>
            <a:ext cx="3359510" cy="4123035"/>
          </a:xfrm>
        </p:spPr>
        <p:txBody>
          <a:bodyPr/>
          <a:lstStyle>
            <a:lvl1pPr algn="l">
              <a:defRPr sz="2400">
                <a:solidFill>
                  <a:srgbClr val="254F33"/>
                </a:solidFill>
              </a:defRPr>
            </a:lvl1pPr>
            <a:lvl2pPr algn="l">
              <a:defRPr sz="2000">
                <a:solidFill>
                  <a:srgbClr val="254F33"/>
                </a:solidFill>
              </a:defRPr>
            </a:lvl2pPr>
            <a:lvl3pPr algn="l">
              <a:defRPr sz="1800">
                <a:solidFill>
                  <a:srgbClr val="254F33"/>
                </a:solidFill>
              </a:defRPr>
            </a:lvl3pPr>
            <a:lvl4pPr algn="l">
              <a:defRPr sz="1600">
                <a:solidFill>
                  <a:srgbClr val="254F33"/>
                </a:solidFill>
              </a:defRPr>
            </a:lvl4pPr>
            <a:lvl5pPr algn="l">
              <a:defRPr sz="1600">
                <a:solidFill>
                  <a:srgbClr val="254F3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642918"/>
            <a:ext cx="7940660" cy="1411026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Ribbon Heart" pitchFamily="34" charset="0"/>
              </a:rPr>
              <a:t>Традиции Празднования Дня Святого Валентина В Европейских Странах</a:t>
            </a:r>
            <a:endParaRPr lang="en-US" sz="6000" dirty="0">
              <a:latin typeface="Ribbon Hear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1357298"/>
            <a:ext cx="7940660" cy="763525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latin typeface="Ribbon Heart" pitchFamily="34" charset="0"/>
              </a:rPr>
              <a:t>Немного истории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5" y="1571611"/>
            <a:ext cx="7329840" cy="4147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</a:t>
            </a:r>
            <a:r>
              <a:rPr lang="ru-RU" b="1" dirty="0" smtClean="0"/>
              <a:t>496</a:t>
            </a:r>
            <a:r>
              <a:rPr lang="ru-RU" dirty="0" smtClean="0"/>
              <a:t> г Папа Римский провозгласил 14 февраля Днем Святого Валентина.</a:t>
            </a:r>
          </a:p>
          <a:p>
            <a:pPr>
              <a:buNone/>
            </a:pPr>
            <a:r>
              <a:rPr lang="ru-RU" dirty="0" smtClean="0"/>
              <a:t>Существует несколько </a:t>
            </a:r>
            <a:r>
              <a:rPr lang="ru-RU" b="1" dirty="0" smtClean="0"/>
              <a:t>легенд</a:t>
            </a:r>
            <a:r>
              <a:rPr lang="ru-RU" dirty="0" smtClean="0"/>
              <a:t>, повествующих о судьбе главного святого всех влюбленных – Валентина.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По одной из них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443834"/>
            <a:ext cx="7561887" cy="469980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Валентин </a:t>
            </a:r>
            <a:r>
              <a:rPr lang="ru-RU" dirty="0" smtClean="0"/>
              <a:t>был узником, попавшим в тюрьму за исцеление больных с помощью неведомой силы. Люди не забывали своего спасителя и несли ему записки. Однажды записка попала в руки охранника, который, поверив в способности юноши, попросил его исцелить свою слепую дочь. </a:t>
            </a:r>
            <a:r>
              <a:rPr lang="ru-RU" dirty="0" smtClean="0"/>
              <a:t>Лекарь согласился </a:t>
            </a:r>
            <a:r>
              <a:rPr lang="ru-RU" dirty="0" smtClean="0"/>
              <a:t>и вылечил девушку от недуга. Увидев белый свет и красивого парня, юная особа тут же влюбилась в своего спасителя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Эта история имеет печальный финал — 14 февраля влюбленный юноша был казнен. Зная о том, что ему осталось жить совсем недолго, он написал своей возлюбленной и всем близким людям записки с признаниями.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Отсюда </a:t>
            </a:r>
            <a:r>
              <a:rPr lang="ru-RU" dirty="0" smtClean="0"/>
              <a:t>и зародилась традиция дарить друг другу валентинки.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По другой красивой,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443834"/>
            <a:ext cx="7561887" cy="477124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но </a:t>
            </a:r>
            <a:r>
              <a:rPr lang="ru-RU" dirty="0" smtClean="0"/>
              <a:t>тоже печальной легенде, Валентин был римским священником, служившим в третьем веке нашей эры. Хорошо известно, что в те времена существовал запрет на женитьбу солдат — создавать семьи воинам запретил Юлий Клавдий II, считавший, что жены мешают мужчинам спокойно воевать и защищать родину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Священник Валентин вопреки строгим запретам продолжал венчать влюбленных солдат, за что и был приговорен к смертной казни. Находясь в тюрьме, юный священник безумно влюбился в прелестную дочь надзирателя. Девушка тоже ответила ему взаимностью, но о том, что парень неравнодушен к ней она узнала только после его смерти.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ночь на 14 февраля влюбленный Валентин написал даме своего сердца красивое признание в сердечных чувствах, а утром смертный приговор бы приведен в исполнение.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Валентинка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443834"/>
            <a:ext cx="7561887" cy="47712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Самой первой поздравительной </a:t>
            </a:r>
            <a:r>
              <a:rPr lang="ru-RU" dirty="0" smtClean="0"/>
              <a:t>открыткой-валентинкой </a:t>
            </a:r>
            <a:r>
              <a:rPr lang="ru-RU" dirty="0" smtClean="0"/>
              <a:t>в мире считается записка, которую отправил Карл, герцог Орлеанский своей супруге из лондонского Тауэра, где находился в заключении в </a:t>
            </a:r>
            <a:r>
              <a:rPr lang="ru-RU" dirty="0" smtClean="0"/>
              <a:t>1415 </a:t>
            </a:r>
            <a:r>
              <a:rPr lang="ru-RU" dirty="0" smtClean="0"/>
              <a:t>году</a:t>
            </a:r>
            <a:r>
              <a:rPr lang="ru-RU" dirty="0" smtClean="0"/>
              <a:t>.</a:t>
            </a:r>
          </a:p>
          <a:p>
            <a:pPr algn="ctr">
              <a:buNone/>
            </a:pPr>
            <a:endParaRPr lang="en-US" dirty="0" smtClean="0"/>
          </a:p>
        </p:txBody>
      </p:sp>
      <p:pic>
        <p:nvPicPr>
          <p:cNvPr id="6" name="Рисунок 5" descr="ef31f1a5219f5eca6e93f28591c1551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786190"/>
            <a:ext cx="5810250" cy="28575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61887" cy="48577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раньше вырезали деревянные "ложки любви" и дарили их своим любимым. Их украшали сердечками, ключами и замочными скважинами, что символизировало — путь к сердцу открыт.</a:t>
            </a:r>
            <a:endParaRPr lang="en-US" sz="2400" dirty="0" smtClean="0"/>
          </a:p>
        </p:txBody>
      </p:sp>
      <p:pic>
        <p:nvPicPr>
          <p:cNvPr id="7" name="Рисунок 6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835680"/>
            <a:ext cx="6234130" cy="3838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54813943-365482918_2048b05fa9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3000372"/>
            <a:ext cx="5717249" cy="3666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61887" cy="48577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перед </a:t>
            </a:r>
            <a:r>
              <a:rPr lang="ru-RU" sz="2400" dirty="0" smtClean="0"/>
              <a:t>Днем Святого Валентина повсюду можно увидеть весьма популярные в эти дни фигурки и изображения Купидона. Обычно его изображают в виде маленького крылатого мальчика с луком и стрелами. Мифы гласят, что его стрелы приносят любовь в те с</a:t>
            </a:r>
            <a:r>
              <a:rPr lang="ru-RU" sz="2400" dirty="0" smtClean="0">
                <a:solidFill>
                  <a:schemeClr val="bg1"/>
                </a:solidFill>
              </a:rPr>
              <a:t>ердца, которые они пронзают.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4349" y="1357298"/>
            <a:ext cx="3929089" cy="514353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400" dirty="0" smtClean="0"/>
              <a:t>Несколько мужчин собирались вместе, писали на кусках пергамента имена женщин, складывали их в шапку и вытягивали жребий. Имя девушки, которое доставал парень, делало её «Валентиной» этого человека на целый год. Эти отношения строились в духе рыцаря и дамы сердца. Мужчина должен был весь год сочинять стихи и петь своей даме, и быть ее защитником.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" name="Рисунок 6" descr="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892" y="2214554"/>
            <a:ext cx="4398439" cy="4405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4349" y="1357298"/>
            <a:ext cx="8072493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незамужние </a:t>
            </a:r>
            <a:r>
              <a:rPr lang="ru-RU" sz="2400" dirty="0" smtClean="0"/>
              <a:t>девушки </a:t>
            </a:r>
            <a:r>
              <a:rPr lang="ru-RU" sz="2400" dirty="0" smtClean="0"/>
              <a:t>просыпались </a:t>
            </a:r>
            <a:r>
              <a:rPr lang="ru-RU" sz="2400" dirty="0" smtClean="0"/>
              <a:t>до восхода солнца и возле окна ждали своего суженого, которым становился первый утренний прохожий. Весьма опасная, надо сказать традиция!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first-light-devochka-okno-svet-obrabot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928934"/>
            <a:ext cx="6143668" cy="3690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00100" y="1357298"/>
            <a:ext cx="7786742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популярными </a:t>
            </a:r>
            <a:r>
              <a:rPr lang="ru-RU" sz="2400" dirty="0" smtClean="0"/>
              <a:t>подарками </a:t>
            </a:r>
            <a:r>
              <a:rPr lang="ru-RU" sz="2400" dirty="0" smtClean="0"/>
              <a:t>являются </a:t>
            </a:r>
            <a:r>
              <a:rPr lang="ru-RU" sz="2400" dirty="0" smtClean="0"/>
              <a:t>кондитерские изделия в форме сердечек. А из мягких игрушек безусловным лидером неизменно становится британский уроженец медвежонок Teddy.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" name="Рисунок 6" descr="Valentines_8160592 (1).jpg"/>
          <p:cNvPicPr>
            <a:picLocks noChangeAspect="1"/>
          </p:cNvPicPr>
          <p:nvPr/>
        </p:nvPicPr>
        <p:blipFill>
          <a:blip r:embed="rId2"/>
          <a:srcRect t="17467"/>
          <a:stretch>
            <a:fillRect/>
          </a:stretch>
        </p:blipFill>
        <p:spPr>
          <a:xfrm>
            <a:off x="4429124" y="3000372"/>
            <a:ext cx="4505680" cy="3713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Англии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поздравляют не только своих возлюбленных. Там принято дарить подарки и любимым домашним питомцам.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2.13.15-Valentines-Day-Dogs1.jpg"/>
          <p:cNvPicPr>
            <a:picLocks noChangeAspect="1"/>
          </p:cNvPicPr>
          <p:nvPr/>
        </p:nvPicPr>
        <p:blipFill>
          <a:blip r:embed="rId2"/>
          <a:srcRect t="4881"/>
          <a:stretch>
            <a:fillRect/>
          </a:stretch>
        </p:blipFill>
        <p:spPr>
          <a:xfrm>
            <a:off x="4214810" y="2500306"/>
            <a:ext cx="4686300" cy="4176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Германии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Ни для кого не секрет, что 14 февраля в Германии, помимо всемирного Дня Влюбленных, отмечают еще и день душевнобольных людей. </a:t>
            </a:r>
            <a:r>
              <a:rPr lang="ru-RU" sz="2400" dirty="0" smtClean="0"/>
              <a:t>Немцы всерьез </a:t>
            </a:r>
            <a:r>
              <a:rPr lang="ru-RU" sz="2400" dirty="0" smtClean="0"/>
              <a:t>считают, что такое чувство, как любовь — есть форма серьезного душевного недуга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В </a:t>
            </a:r>
            <a:r>
              <a:rPr lang="ru-RU" sz="2400" dirty="0" smtClean="0"/>
              <a:t>Германии принято украшать здания таких лечебных учреждений красными лентами, а в церквях и храмах проводятся специальные служения за </a:t>
            </a:r>
            <a:r>
              <a:rPr lang="ru-RU" sz="2400" dirty="0" smtClean="0"/>
              <a:t>души душевнобольных. </a:t>
            </a:r>
          </a:p>
          <a:p>
            <a:pPr algn="ctr">
              <a:buNone/>
            </a:pPr>
            <a:r>
              <a:rPr lang="ru-RU" sz="2400" dirty="0" smtClean="0"/>
              <a:t>Если </a:t>
            </a:r>
            <a:r>
              <a:rPr lang="ru-RU" sz="2400" dirty="0" smtClean="0"/>
              <a:t>в день всех влюбленных где-то на просторах Германии перед вами окажется украшенное таким манером здание, можете не сомневаться — это психиатрическая лечебница.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2215_13_500x3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14" y="2214554"/>
            <a:ext cx="6350000" cy="4229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Германии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14 февраля 2010 года тысячи немецких пар устроили так называемый флеш-моб. Вышли в определенное </a:t>
            </a:r>
            <a:r>
              <a:rPr lang="ru-RU" sz="2400" dirty="0" smtClean="0">
                <a:solidFill>
                  <a:schemeClr val="tx1"/>
                </a:solidFill>
              </a:rPr>
              <a:t>время у Бранденбургских ворот что в Берлине и стали целоваться, устроив тем самым «массовый поцелуй</a:t>
            </a:r>
            <a:r>
              <a:rPr lang="ru-RU" sz="2400" dirty="0" smtClean="0">
                <a:solidFill>
                  <a:schemeClr val="tx1"/>
                </a:solidFill>
              </a:rPr>
              <a:t>»</a:t>
            </a:r>
          </a:p>
          <a:p>
            <a:pPr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Германии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Как и во многих других странах, есть традиция </a:t>
            </a:r>
            <a:r>
              <a:rPr lang="ru-RU" sz="2400" dirty="0" smtClean="0"/>
              <a:t>вешать замочки с именами влюбленных на перила, мосты переходы и заборы. Существует множество подобных «запертых навечно» мостов.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" name="Рисунок 6" descr="9-valentines-day-traditions-from-around-the-globe-1-size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98" y="2928934"/>
            <a:ext cx="561975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 Германии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на день Всех Влюбленных принято дарить свинюшку из фарфора, стекла или шоколада, как знак удачи и пожелание любви. А также у немцев есть традиция дарить пряники с пожеланием в виде сердца. Слова бывают разные, но в основном что-то вроде «Ты моя сладость», «Я очень тебя люблю».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3136828-864116-traditional-german-handmade-gingerbread-heart-used-as-christmas-deco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905252"/>
            <a:ext cx="4000528" cy="266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88020_700x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3429000"/>
            <a:ext cx="3262312" cy="3262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ukrasheniya-podarok-14-fevral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785926"/>
            <a:ext cx="7248525" cy="4829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Во Франции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в которой к вопросам любви всегда относились с </a:t>
            </a:r>
            <a:r>
              <a:rPr lang="ru-RU" sz="2400" dirty="0" smtClean="0">
                <a:solidFill>
                  <a:schemeClr val="bg1"/>
                </a:solidFill>
              </a:rPr>
              <a:t>должным уважением, день всех влюбленных издавна был весьма почитаемым. Традиционным подарком в этот день являются драгоценности.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lock_195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357298"/>
            <a:ext cx="7524750" cy="5019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Во Франции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особенностью Дня Святого Валентина является </a:t>
            </a:r>
            <a:r>
              <a:rPr lang="ru-RU" sz="2400" dirty="0" smtClean="0">
                <a:solidFill>
                  <a:schemeClr val="bg1"/>
                </a:solidFill>
              </a:rPr>
              <a:t>то, что </a:t>
            </a:r>
            <a:r>
              <a:rPr lang="ru-RU" sz="2400" dirty="0" smtClean="0">
                <a:solidFill>
                  <a:schemeClr val="bg1"/>
                </a:solidFill>
              </a:rPr>
              <a:t>это праздник </a:t>
            </a:r>
            <a:r>
              <a:rPr lang="ru-RU" sz="2400" dirty="0" smtClean="0">
                <a:solidFill>
                  <a:schemeClr val="bg1"/>
                </a:solidFill>
              </a:rPr>
              <a:t>не только двух любящих людей, но и всех, кого любят: </a:t>
            </a:r>
            <a:r>
              <a:rPr lang="ru-RU" sz="2400" dirty="0" smtClean="0">
                <a:solidFill>
                  <a:schemeClr val="bg1"/>
                </a:solidFill>
              </a:rPr>
              <a:t>бабушек, дедушек, друзей, знакомых..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Во Франции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Именно галантные французы претендуют на право «введения» первыми у себя столь популярных нынче «валентинок». Только в Средние века это были не открытки, а любовные послания-четверостишия.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9" name="Рисунок 8" descr="72c9f3d3aecce89ef01732361ff5428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071810"/>
            <a:ext cx="3124200" cy="308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b1fca3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4000504"/>
            <a:ext cx="5143500" cy="253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uvelirnie-ykrasheniya-na-14-fevral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857496"/>
            <a:ext cx="6119827" cy="3845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09" y="357167"/>
            <a:ext cx="7024429" cy="8572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Во Франции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85852" y="1357298"/>
            <a:ext cx="750099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Также день св. Валентина считается наиболее удачным днем для предложения руки и сердца. Под шампанское и десерт, возлюбленной протягивается красная (синяя, белая, голубая) коробочка с «фиансай», так называемым «кольцом на помолвку».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0704764_f_4be128d41948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2428868"/>
            <a:ext cx="4261104" cy="4169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633324" cy="1143009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Ribbon Heart" pitchFamily="34" charset="0"/>
              </a:rPr>
              <a:t>Во Всех Странах Мира</a:t>
            </a:r>
            <a:endParaRPr lang="en-US" sz="8000" dirty="0">
              <a:latin typeface="Ribbon Hear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28860" y="1571612"/>
            <a:ext cx="6357982" cy="5143536"/>
          </a:xfrm>
        </p:spPr>
        <p:txBody>
          <a:bodyPr>
            <a:normAutofit/>
          </a:bodyPr>
          <a:lstStyle/>
          <a:p>
            <a:pPr marL="0" indent="355600">
              <a:buNone/>
            </a:pPr>
            <a:r>
              <a:rPr lang="ru-RU" dirty="0" smtClean="0"/>
              <a:t>Принято читать своим любимым стихи и петь песни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902</Words>
  <Application>Microsoft Office PowerPoint</Application>
  <PresentationFormat>Экран (4:3)</PresentationFormat>
  <Paragraphs>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Традиции Празднования Дня Святого Валентина В Европейских Странах</vt:lpstr>
      <vt:lpstr>Немного истории</vt:lpstr>
      <vt:lpstr>По одной из них</vt:lpstr>
      <vt:lpstr>По другой красивой,</vt:lpstr>
      <vt:lpstr>Валентинка</vt:lpstr>
      <vt:lpstr>В Англии</vt:lpstr>
      <vt:lpstr>В Англии</vt:lpstr>
      <vt:lpstr>В Англии</vt:lpstr>
      <vt:lpstr>В Англии</vt:lpstr>
      <vt:lpstr>В Англии</vt:lpstr>
      <vt:lpstr>В Англии</vt:lpstr>
      <vt:lpstr>В Германии</vt:lpstr>
      <vt:lpstr>В Германии</vt:lpstr>
      <vt:lpstr>В Германии</vt:lpstr>
      <vt:lpstr>В Германии</vt:lpstr>
      <vt:lpstr>Во Франции</vt:lpstr>
      <vt:lpstr>Во Франции</vt:lpstr>
      <vt:lpstr>Во Франции</vt:lpstr>
      <vt:lpstr>Во Франции</vt:lpstr>
      <vt:lpstr>Во Всех Странах Мира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Алексей</cp:lastModifiedBy>
  <cp:revision>91</cp:revision>
  <dcterms:created xsi:type="dcterms:W3CDTF">2013-08-21T19:17:07Z</dcterms:created>
  <dcterms:modified xsi:type="dcterms:W3CDTF">2018-01-21T13:00:46Z</dcterms:modified>
</cp:coreProperties>
</file>