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56" r:id="rId7"/>
    <p:sldId id="257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title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Уязвимость к стрессу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C00FF"/>
              </a:solidFill>
            </c:spPr>
            <c:extLst>
              <c:ext xmlns:c16="http://schemas.microsoft.com/office/drawing/2014/chart" uri="{C3380CC4-5D6E-409C-BE32-E72D297353CC}">
                <c16:uniqueId val="{00000000-0B10-4B48-8C38-755DECF839E1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0B10-4B48-8C38-755DECF839E1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2-0B10-4B48-8C38-755DECF839E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1 группа - высокая степень уязвимости к стрессу</c:v>
                </c:pt>
                <c:pt idx="1">
                  <c:v>2 группа - средняя степень уязвимости к стрессу</c:v>
                </c:pt>
                <c:pt idx="2">
                  <c:v>3 группа - низкая степень уязвимости к стрессу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0.30000000000000004</c:v>
                </c:pt>
                <c:pt idx="1">
                  <c:v>0.30000000000000004</c:v>
                </c:pt>
                <c:pt idx="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10-4B48-8C38-755DECF839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82013568"/>
        <c:axId val="82012032"/>
        <c:axId val="0"/>
      </c:bar3DChart>
      <c:valAx>
        <c:axId val="8201203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crossAx val="82013568"/>
        <c:crosses val="autoZero"/>
        <c:crossBetween val="between"/>
      </c:valAx>
      <c:catAx>
        <c:axId val="820135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201203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pattFill prst="pct5">
          <a:fgClr>
            <a:schemeClr val="accent1"/>
          </a:fgClr>
          <a:bgClr>
            <a:schemeClr val="bg1"/>
          </a:bgClr>
        </a:pattFill>
      </c:spPr>
    </c:floor>
    <c:sideWall>
      <c:thickness val="0"/>
      <c:spPr>
        <a:pattFill prst="pct5">
          <a:fgClr>
            <a:schemeClr val="accent1"/>
          </a:fgClr>
          <a:bgClr>
            <a:schemeClr val="bg1"/>
          </a:bgClr>
        </a:pattFill>
      </c:spPr>
    </c:sideWall>
    <c:backWall>
      <c:thickness val="0"/>
      <c:spPr>
        <a:pattFill prst="pct5">
          <a:fgClr>
            <a:schemeClr val="accent1"/>
          </a:fgClr>
          <a:bgClr>
            <a:schemeClr val="bg1"/>
          </a:bgClr>
        </a:pattFill>
      </c:spPr>
    </c:backWall>
    <c:plotArea>
      <c:layout>
        <c:manualLayout>
          <c:layoutTarget val="inner"/>
          <c:xMode val="edge"/>
          <c:yMode val="edge"/>
          <c:x val="8.3133587008850873E-2"/>
          <c:y val="7.794171434135283E-2"/>
          <c:w val="0.90069922786357093"/>
          <c:h val="0.8235161761052766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Диаграмма проявления признаков эмоционального выгорания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74360256267823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2D6-4359-963B-3438881C48AA}"/>
                </c:ext>
              </c:extLst>
            </c:dLbl>
            <c:dLbl>
              <c:idx val="1"/>
              <c:layout>
                <c:manualLayout>
                  <c:x val="2.64553938451283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D6-4359-963B-3438881C48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6 медицинских сестер</c:v>
                </c:pt>
                <c:pt idx="1">
                  <c:v>4 медицинских сестры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0.60000000000000009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6-4359-963B-3438881C48A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7"/>
        <c:gapDepth val="112"/>
        <c:shape val="cylinder"/>
        <c:axId val="67769856"/>
        <c:axId val="74775936"/>
        <c:axId val="74807936"/>
      </c:bar3DChart>
      <c:catAx>
        <c:axId val="677698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74775936"/>
        <c:crosses val="autoZero"/>
        <c:auto val="1"/>
        <c:lblAlgn val="ctr"/>
        <c:lblOffset val="100"/>
        <c:noMultiLvlLbl val="0"/>
      </c:catAx>
      <c:valAx>
        <c:axId val="7477593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crossAx val="67769856"/>
        <c:crosses val="autoZero"/>
        <c:crossBetween val="between"/>
      </c:valAx>
      <c:serAx>
        <c:axId val="74807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74775936"/>
        <c:crosses val="autoZero"/>
      </c:serAx>
    </c:plotArea>
    <c:legend>
      <c:legendPos val="t"/>
      <c:layout>
        <c:manualLayout>
          <c:xMode val="edge"/>
          <c:yMode val="edge"/>
          <c:x val="5.9146090249231578E-2"/>
          <c:y val="3.3688516506904985E-2"/>
          <c:w val="0.8758287273636266"/>
          <c:h val="5.577673017604786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AD0FB2F-FCFC-4E60-9ADE-963071CFDCA8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738C394-1DD3-43A0-8630-7CCE30AA4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0"/>
            <a:ext cx="7929618" cy="6858000"/>
          </a:xfrm>
        </p:spPr>
        <p:txBody>
          <a:bodyPr>
            <a:normAutofit fontScale="47500" lnSpcReduction="20000"/>
          </a:bodyPr>
          <a:lstStyle/>
          <a:p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VII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республиканская (межрегиональная) научно – практическая конференция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учебно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– исследовательской работы обучающихся образовательных организаций СПО 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«Здоровье нации – в наших руках», посвященная Году добровольца (волонтера) в Российской Федерации, Году занятости населения в Республике Саха (Якутия) и Году новаторства (г. Якутск) 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Тема исследовательской работы: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« ДЕЯТЕЛЬНОСТЬ МЕДИЦИНСКОЙ СЕСТРЫ ПРИЕМНОГО ОТДЕЛЕНИЯ, ЭМОЦИОНАЛЬНОЕ ВЫГОРАНИЕ В ПРОЦЕССЕ РАБОТЫ»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900" dirty="0">
              <a:latin typeface="Times New Roman" pitchFamily="18" charset="0"/>
              <a:cs typeface="Times New Roman" pitchFamily="18" charset="0"/>
            </a:endParaRPr>
          </a:p>
          <a:p>
            <a:endParaRPr lang="en-US" sz="2900" dirty="0">
              <a:latin typeface="Times New Roman" pitchFamily="18" charset="0"/>
              <a:cs typeface="Times New Roman" pitchFamily="18" charset="0"/>
            </a:endParaRPr>
          </a:p>
          <a:p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Автор: Малышева Ирина Сергеевна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   Специальность: «Сестринское дело», группа 23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Якутский медицинский колледж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                  Научный руководитель: Барашков Иван Иванович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Преподаватель хирургии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Якутский медицинский колледж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г. Якутск, 2018.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Содержание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1. Аннотация</a:t>
            </a:r>
          </a:p>
          <a:p>
            <a:r>
              <a:rPr lang="ru-RU" sz="1800" dirty="0"/>
              <a:t>2. Введение</a:t>
            </a:r>
          </a:p>
          <a:p>
            <a:r>
              <a:rPr lang="ru-RU" sz="1800" dirty="0"/>
              <a:t>3. Исследовательская работа «Деятельность медицинской сестры приемного отделения (на примере ГБУ РС(Я) Республиканская больница №2 «Центр экстренной медицинской помощи»)</a:t>
            </a:r>
          </a:p>
          <a:p>
            <a:r>
              <a:rPr lang="ru-RU" sz="1800" dirty="0"/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Аннотация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/>
              <a:t>Приемное отделение  (приемный покой) является одним из важнейших подразделений стационара. В его функции входит регистрация больного, установка предварительного диагноза, оказание первой помощи, санитарная обработка и транспортировка больного в палату.</a:t>
            </a:r>
          </a:p>
          <a:p>
            <a:endParaRPr lang="ru-RU" dirty="0"/>
          </a:p>
        </p:txBody>
      </p:sp>
      <p:pic>
        <p:nvPicPr>
          <p:cNvPr id="5" name="Рисунок 4" descr="рб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872926"/>
            <a:ext cx="5451538" cy="3556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Введение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709160"/>
          </a:xfrm>
        </p:spPr>
        <p:txBody>
          <a:bodyPr>
            <a:normAutofit/>
          </a:bodyPr>
          <a:lstStyle/>
          <a:p>
            <a:r>
              <a:rPr lang="ru-RU" sz="2000" dirty="0"/>
              <a:t>Актуальность. Одним из самых важных структурных подразделений любого стационара, оказывающих большое влияние на все стороны его деятельности, является приемное отделение. Функции приемного отделения чрезвычайно разнообразны и ответственны, причем ответственность приемного отделения за рациональную, высокоэффективную работу всего стационара в последние годы заметно возросла. Увеличение доли больных, направленных в стационары по экстренным показаниям, заметное «утяжеление» контингента, направляемого на стационарное лечение, в определенной мере переориентирует функции приемного отделения. Важнейшими функциями приемного отделения становятся : отбор больных и пострадавших, доставленных по экстренным показаниям, на госпитализацию, что невозможно без точной диагностики; оказание лечебной помощи.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/>
          </a:bodyPr>
          <a:lstStyle/>
          <a:p>
            <a:r>
              <a:rPr lang="ru-RU" sz="2000" dirty="0"/>
              <a:t>Исследовательская работа «Деятельность медицинской сестры приемного отделения (на примере ГБУ РС(Я) Республиканская больница №2 «Центр экстренной медицинской помощи)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451996"/>
          </a:xfrm>
        </p:spPr>
        <p:txBody>
          <a:bodyPr>
            <a:normAutofit/>
          </a:bodyPr>
          <a:lstStyle/>
          <a:p>
            <a:r>
              <a:rPr lang="ru-RU" sz="1600" dirty="0"/>
              <a:t>По результатам исследования уязвимости к стрессу респонденты были разделены на 3 группы. Суть данной методики заключается в том, что каждый отрицательный ответ оценивался в 5 баллов. Итак. Респонденты были распределены по следующим группам:</a:t>
            </a:r>
          </a:p>
          <a:p>
            <a:r>
              <a:rPr lang="ru-RU" sz="1600" dirty="0"/>
              <a:t>1 группа – лица, имеющие высокую степень уязвимости к стрессу (5 – 20 баллов), вошли 3 медицинские сестры, что составило 30%;</a:t>
            </a:r>
          </a:p>
          <a:p>
            <a:r>
              <a:rPr lang="ru-RU" sz="1600" dirty="0"/>
              <a:t>2 группа – лица, имеющие среднюю степень уязвимости к стрессу (25 – 40 баллов), туда так же вошли 3 медицинские сестры, принимавшие участие в </a:t>
            </a:r>
            <a:r>
              <a:rPr lang="ru-RU" sz="1600" dirty="0" err="1"/>
              <a:t>опроснике</a:t>
            </a:r>
            <a:r>
              <a:rPr lang="ru-RU" sz="1600" dirty="0"/>
              <a:t>, что составило 30% от общего количества респондентов;</a:t>
            </a:r>
          </a:p>
          <a:p>
            <a:r>
              <a:rPr lang="ru-RU" sz="1600" dirty="0"/>
              <a:t>3 группа – лица, имеющие низкую степень уязвимости к стрессу (45 – 60 баллов), к данной группе относились остальные респонденты – 4 (40%)</a:t>
            </a:r>
          </a:p>
          <a:p>
            <a:r>
              <a:rPr lang="ru-RU" sz="1600" dirty="0"/>
              <a:t>	Результаты исследования показывают, что признаки синдрома эмоционального выгорания определены у 6 (60%) медицинских сестер, для них же была характерна высокая и средняя степени уязвимости к стрессу (от 5 – 20 и 25 – 40 баллов), что составила 60% от общего количества респондентов, 4(40%) респондента имели низкую  степень уязвимости к стрессу, набрали от 45 до 60 баллов.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504426696"/>
              </p:ext>
            </p:extLst>
          </p:nvPr>
        </p:nvGraphicFramePr>
        <p:xfrm>
          <a:off x="107504" y="764704"/>
          <a:ext cx="885698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554072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609916809"/>
              </p:ext>
            </p:extLst>
          </p:nvPr>
        </p:nvGraphicFramePr>
        <p:xfrm>
          <a:off x="251520" y="188640"/>
          <a:ext cx="8640960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7202486"/>
      </p:ext>
    </p:extLst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Выводы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52062"/>
          </a:xfrm>
        </p:spPr>
        <p:txBody>
          <a:bodyPr>
            <a:normAutofit/>
          </a:bodyPr>
          <a:lstStyle/>
          <a:p>
            <a:r>
              <a:rPr lang="ru-RU" sz="2000" dirty="0"/>
              <a:t>Анализ деятельности среднего медицинского персонала приемного отделения ГБУ РС(Я) РБ№2 ЦЭМП показал, что по времени пребывания больного в приемном отделении до 1 часа количество больных увеличилось с 65% до 71%, до2х часов уменьшилось с 29% до 25%, от 3х часов до 6 часов на прежнем уровне (3 – 4%), более 6 часов (1 – 2%). Манипуляций стало меньше, но с открытием травматологического центра стало больше малоинвазивных манипуляций, гипсовых повязок, тампонад при носовых кровотечениях.</a:t>
            </a:r>
          </a:p>
          <a:p>
            <a:r>
              <a:rPr lang="ru-RU" sz="2000" dirty="0"/>
              <a:t>	Анализ эмоционального выгорания приемного отделения показал, что экстремальные условия способствуют развитию синдрома эмоционального выгорания у медицинских сестер (60%) и степень уязвимости к стрессу составил также (60%).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110</TotalTime>
  <Words>455</Words>
  <Application>Microsoft Office PowerPoint</Application>
  <PresentationFormat>Экран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Содержание</vt:lpstr>
      <vt:lpstr>Аннотация</vt:lpstr>
      <vt:lpstr>Введение</vt:lpstr>
      <vt:lpstr>Исследовательская работа «Деятельность медицинской сестры приемного отделения (на примере ГБУ РС(Я) Республиканская больница №2 «Центр экстренной медицинской помощи)</vt:lpstr>
      <vt:lpstr>Презентация PowerPoint</vt:lpstr>
      <vt:lpstr>Презентация PowerPoint</vt:lpstr>
      <vt:lpstr>Выводы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Федоров Байытаан Павлович</cp:lastModifiedBy>
  <cp:revision>12</cp:revision>
  <dcterms:created xsi:type="dcterms:W3CDTF">2018-02-27T09:36:10Z</dcterms:created>
  <dcterms:modified xsi:type="dcterms:W3CDTF">2018-03-16T09:13:45Z</dcterms:modified>
</cp:coreProperties>
</file>