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7" r:id="rId5"/>
    <p:sldId id="266" r:id="rId6"/>
    <p:sldId id="298" r:id="rId7"/>
    <p:sldId id="300" r:id="rId8"/>
    <p:sldId id="272" r:id="rId9"/>
    <p:sldId id="268" r:id="rId10"/>
    <p:sldId id="269" r:id="rId11"/>
    <p:sldId id="270" r:id="rId12"/>
    <p:sldId id="264" r:id="rId13"/>
    <p:sldId id="263" r:id="rId14"/>
    <p:sldId id="262" r:id="rId15"/>
    <p:sldId id="261" r:id="rId16"/>
    <p:sldId id="277" r:id="rId17"/>
    <p:sldId id="276" r:id="rId18"/>
    <p:sldId id="275" r:id="rId19"/>
    <p:sldId id="274" r:id="rId20"/>
    <p:sldId id="289" r:id="rId21"/>
    <p:sldId id="273" r:id="rId22"/>
    <p:sldId id="280" r:id="rId23"/>
    <p:sldId id="279" r:id="rId24"/>
    <p:sldId id="282" r:id="rId25"/>
    <p:sldId id="293" r:id="rId26"/>
    <p:sldId id="295" r:id="rId27"/>
    <p:sldId id="292" r:id="rId28"/>
    <p:sldId id="287" r:id="rId29"/>
    <p:sldId id="288" r:id="rId30"/>
    <p:sldId id="286" r:id="rId31"/>
    <p:sldId id="283" r:id="rId32"/>
    <p:sldId id="284" r:id="rId33"/>
    <p:sldId id="285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2.jpe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jpe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32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58.jpe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ultnord.ru/Rakulskaja_rospis.html" TargetMode="External"/><Relationship Id="rId13" Type="http://schemas.openxmlformats.org/officeDocument/2006/relationships/image" Target="../media/image68.jpeg"/><Relationship Id="rId18" Type="http://schemas.openxmlformats.org/officeDocument/2006/relationships/hyperlink" Target="http://www.cultnord.ru/Mezenskaja_rospis.html" TargetMode="External"/><Relationship Id="rId26" Type="http://schemas.openxmlformats.org/officeDocument/2006/relationships/image" Target="../media/image33.png"/><Relationship Id="rId3" Type="http://schemas.openxmlformats.org/officeDocument/2006/relationships/image" Target="../media/image63.jpeg"/><Relationship Id="rId21" Type="http://schemas.openxmlformats.org/officeDocument/2006/relationships/image" Target="../media/image72.jpeg"/><Relationship Id="rId7" Type="http://schemas.openxmlformats.org/officeDocument/2006/relationships/image" Target="../media/image65.jpeg"/><Relationship Id="rId12" Type="http://schemas.openxmlformats.org/officeDocument/2006/relationships/hyperlink" Target="http://www.cultnord.ru/Uftjuzhskaja_rospis.html" TargetMode="External"/><Relationship Id="rId17" Type="http://schemas.openxmlformats.org/officeDocument/2006/relationships/image" Target="../media/image70.jpeg"/><Relationship Id="rId25" Type="http://schemas.openxmlformats.org/officeDocument/2006/relationships/image" Target="../media/image32.jpeg"/><Relationship Id="rId2" Type="http://schemas.openxmlformats.org/officeDocument/2006/relationships/hyperlink" Target="http://www.cultnord.ru/Kargopolskaja_rospis.html" TargetMode="External"/><Relationship Id="rId16" Type="http://schemas.openxmlformats.org/officeDocument/2006/relationships/hyperlink" Target="http://www.cultnord.ru/Nizhnetoemskaja_rospis.html" TargetMode="External"/><Relationship Id="rId20" Type="http://schemas.openxmlformats.org/officeDocument/2006/relationships/hyperlink" Target="http://www.cultnord.ru/Puchugskaja_rospi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ultnord.ru/Shenkurskaja_rospis.html" TargetMode="External"/><Relationship Id="rId11" Type="http://schemas.openxmlformats.org/officeDocument/2006/relationships/image" Target="../media/image67.jpeg"/><Relationship Id="rId24" Type="http://schemas.openxmlformats.org/officeDocument/2006/relationships/image" Target="../media/image74.jpeg"/><Relationship Id="rId5" Type="http://schemas.openxmlformats.org/officeDocument/2006/relationships/image" Target="../media/image64.jpeg"/><Relationship Id="rId15" Type="http://schemas.openxmlformats.org/officeDocument/2006/relationships/image" Target="../media/image69.jpeg"/><Relationship Id="rId23" Type="http://schemas.openxmlformats.org/officeDocument/2006/relationships/image" Target="../media/image73.jpeg"/><Relationship Id="rId10" Type="http://schemas.openxmlformats.org/officeDocument/2006/relationships/hyperlink" Target="http://www.cultnord.ru/Permogorskaja_rospis.html" TargetMode="External"/><Relationship Id="rId19" Type="http://schemas.openxmlformats.org/officeDocument/2006/relationships/image" Target="../media/image71.jpeg"/><Relationship Id="rId4" Type="http://schemas.openxmlformats.org/officeDocument/2006/relationships/hyperlink" Target="http://www.cultnord.ru/Onezhskaja_rospis.html" TargetMode="External"/><Relationship Id="rId9" Type="http://schemas.openxmlformats.org/officeDocument/2006/relationships/image" Target="../media/image66.jpeg"/><Relationship Id="rId14" Type="http://schemas.openxmlformats.org/officeDocument/2006/relationships/hyperlink" Target="http://www.cultnord.ru/Boreckaja_rospis.html" TargetMode="External"/><Relationship Id="rId22" Type="http://schemas.openxmlformats.org/officeDocument/2006/relationships/hyperlink" Target="http://www.cultnord.ru/Pizhemskaja_rospis.html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hyperlink" Target="http://www.cultnord.ru/Boreckaja_rospis.html" TargetMode="External"/><Relationship Id="rId7" Type="http://schemas.openxmlformats.org/officeDocument/2006/relationships/hyperlink" Target="http://www.cultnord.ru/Nizhnetoemskaja_rospis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hyperlink" Target="http://www.cultnord.ru/Puchugskaja_rospis.html" TargetMode="External"/><Relationship Id="rId10" Type="http://schemas.openxmlformats.org/officeDocument/2006/relationships/image" Target="../media/image67.jpeg"/><Relationship Id="rId4" Type="http://schemas.openxmlformats.org/officeDocument/2006/relationships/image" Target="../media/image69.jpeg"/><Relationship Id="rId9" Type="http://schemas.openxmlformats.org/officeDocument/2006/relationships/hyperlink" Target="http://www.cultnord.ru/Permogorskaja_rospis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ultnord.ru/Onezhskaja_rospis.html" TargetMode="External"/><Relationship Id="rId5" Type="http://schemas.openxmlformats.org/officeDocument/2006/relationships/image" Target="../media/image65.jpeg"/><Relationship Id="rId4" Type="http://schemas.openxmlformats.org/officeDocument/2006/relationships/hyperlink" Target="http://www.cultnord.ru/Shenkurskaja_rospis.html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8" y="-1828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473" y="894994"/>
            <a:ext cx="4262786" cy="5049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94350" y="1302088"/>
            <a:ext cx="5152245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Осекина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Юлия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Александровна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п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реподаватель 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ГАПОУ АО «ВСТ»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50131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476" y="4690010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«Индивидом рождаются. </a:t>
            </a:r>
            <a:endParaRPr lang="ru-RU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Личностью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становятся.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Индивидуальность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отстаивают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sz="1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А.Г. </a:t>
            </a:r>
            <a:r>
              <a:rPr lang="ru-RU" sz="16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Асмолов</a:t>
            </a:r>
            <a:endParaRPr lang="ru-RU" sz="1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6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3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44" y="1052736"/>
            <a:ext cx="6871311" cy="459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1412776"/>
            <a:ext cx="6912768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Северные росписи,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их роль в формировании творческого              потенциала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экологической культуры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обучающихся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449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052736"/>
            <a:ext cx="661743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Т</a:t>
            </a:r>
            <a:r>
              <a:rPr lang="ru-RU" sz="2800" b="1" dirty="0" smtClean="0">
                <a:solidFill>
                  <a:srgbClr val="FF0000"/>
                </a:solidFill>
              </a:rPr>
              <a:t>ворчество </a:t>
            </a:r>
            <a:r>
              <a:rPr lang="ru-RU" sz="2800" dirty="0"/>
              <a:t>- деятельность людей, преобразующая природный и социальный мир в соответствии с целями и потребностями человека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rgbClr val="FF0000"/>
                </a:solidFill>
              </a:rPr>
              <a:t>Цель </a:t>
            </a:r>
            <a:r>
              <a:rPr lang="ru-RU" sz="2800" b="1" dirty="0">
                <a:solidFill>
                  <a:srgbClr val="FF0000"/>
                </a:solidFill>
              </a:rPr>
              <a:t>педагогики творчества </a:t>
            </a:r>
            <a:r>
              <a:rPr lang="ru-RU" sz="2800" dirty="0"/>
              <a:t>- формирование творческой личности, для которой характерна устойчивая, высокого уровня направленность на творчество, творческий стиль в одном или нескольких видах </a:t>
            </a:r>
            <a:r>
              <a:rPr lang="ru-RU" sz="2800" dirty="0" smtClean="0"/>
              <a:t>деятельности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5264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052736"/>
            <a:ext cx="65527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Главные признаки творчества:</a:t>
            </a:r>
          </a:p>
          <a:p>
            <a:r>
              <a:rPr lang="ru-RU" sz="2800" dirty="0"/>
              <a:t>- создание нового или существенное усовершенствование известного;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- оригинальность</a:t>
            </a:r>
            <a:r>
              <a:rPr lang="ru-RU" sz="2800" dirty="0"/>
              <a:t>, </a:t>
            </a:r>
            <a:r>
              <a:rPr lang="ru-RU" sz="2800" dirty="0" smtClean="0"/>
              <a:t>неповторимость      </a:t>
            </a:r>
            <a:r>
              <a:rPr lang="ru-RU" sz="2800" dirty="0"/>
              <a:t>продукта </a:t>
            </a:r>
            <a:r>
              <a:rPr lang="ru-RU" sz="2800" dirty="0" smtClean="0"/>
              <a:t>деятельности</a:t>
            </a:r>
            <a:r>
              <a:rPr lang="ru-RU" sz="2800" dirty="0"/>
              <a:t>, </a:t>
            </a:r>
            <a:r>
              <a:rPr lang="ru-RU" sz="2800" dirty="0" smtClean="0"/>
              <a:t>её</a:t>
            </a:r>
            <a:r>
              <a:rPr lang="ru-RU" sz="2800" dirty="0"/>
              <a:t> </a:t>
            </a:r>
            <a:r>
              <a:rPr lang="ru-RU" sz="2800" dirty="0" smtClean="0"/>
              <a:t>результатов</a:t>
            </a:r>
            <a:r>
              <a:rPr lang="ru-RU" sz="2800" dirty="0"/>
              <a:t>;</a:t>
            </a:r>
          </a:p>
          <a:p>
            <a:r>
              <a:rPr lang="ru-RU" sz="2800" dirty="0"/>
              <a:t>- </a:t>
            </a:r>
            <a:r>
              <a:rPr lang="ru-RU" sz="2800" dirty="0" smtClean="0"/>
              <a:t>взаимосвязь </a:t>
            </a:r>
            <a:r>
              <a:rPr lang="ru-RU" sz="2800" dirty="0"/>
              <a:t>творчества </a:t>
            </a:r>
            <a:r>
              <a:rPr lang="ru-RU" sz="2800" dirty="0" smtClean="0"/>
              <a:t>и </a:t>
            </a:r>
            <a:r>
              <a:rPr lang="ru-RU" sz="2800" dirty="0" err="1" smtClean="0"/>
              <a:t>самотворчества</a:t>
            </a:r>
            <a:r>
              <a:rPr lang="ru-RU" sz="2800" dirty="0"/>
              <a:t>,  </a:t>
            </a:r>
            <a:r>
              <a:rPr lang="ru-RU" sz="2800" dirty="0" err="1"/>
              <a:t>самосозидания</a:t>
            </a:r>
            <a:r>
              <a:rPr lang="ru-RU" sz="2800" dirty="0"/>
              <a:t>,  </a:t>
            </a:r>
            <a:r>
              <a:rPr lang="ru-RU" sz="2800" dirty="0" err="1" smtClean="0"/>
              <a:t>тоесть</a:t>
            </a:r>
            <a:r>
              <a:rPr lang="ru-RU" sz="2800" dirty="0" smtClean="0"/>
              <a:t> </a:t>
            </a:r>
            <a:r>
              <a:rPr lang="ru-RU" sz="2800" dirty="0"/>
              <a:t>творческий человек постоянно работает над собой, над созданием </a:t>
            </a:r>
            <a:r>
              <a:rPr lang="ru-RU" sz="2800" dirty="0" smtClean="0"/>
              <a:t>нового</a:t>
            </a:r>
            <a:endParaRPr lang="ru-RU" sz="2800" dirty="0"/>
          </a:p>
          <a:p>
            <a:r>
              <a:rPr lang="ru-RU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2744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194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VSKHT+tekhnik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6413610" cy="4024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3628" y="58845"/>
            <a:ext cx="6696744" cy="41857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endParaRPr lang="ru-RU" sz="2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</a:t>
            </a:r>
          </a:p>
          <a:p>
            <a:r>
              <a:rPr lang="ru-RU" sz="4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ГАПОУ АО </a:t>
            </a:r>
          </a:p>
          <a:p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«Вельский     </a:t>
            </a:r>
          </a:p>
          <a:p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сельскохозяйственный </a:t>
            </a:r>
          </a:p>
          <a:p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техникум »</a:t>
            </a:r>
          </a:p>
          <a:p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 descr="C:\Users\1\Desktop\оскар повтор\IMG_18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 t="12915" r="2528"/>
          <a:stretch/>
        </p:blipFill>
        <p:spPr bwMode="auto">
          <a:xfrm>
            <a:off x="3707904" y="3397950"/>
            <a:ext cx="3960440" cy="2487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0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1052736"/>
            <a:ext cx="61926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Условия для сохранения и укрепления психологического здоровья подростка:</a:t>
            </a:r>
          </a:p>
          <a:p>
            <a:r>
              <a:rPr lang="ru-RU" sz="2800" dirty="0"/>
              <a:t>- учитывать каналы восприятия (аудиовизуальный, кинетический);</a:t>
            </a:r>
          </a:p>
          <a:p>
            <a:r>
              <a:rPr lang="ru-RU" sz="2800" dirty="0"/>
              <a:t>- проявлять эмоциональное отношение к своим занятиям;</a:t>
            </a:r>
          </a:p>
          <a:p>
            <a:r>
              <a:rPr lang="ru-RU" sz="2800" dirty="0"/>
              <a:t>- опираться на наглядно-образное мышление студента;</a:t>
            </a:r>
          </a:p>
          <a:p>
            <a:r>
              <a:rPr lang="ru-RU" sz="2800" dirty="0"/>
              <a:t>- помочь раскрыть каждому студенту его творческие способности</a:t>
            </a:r>
          </a:p>
        </p:txBody>
      </p:sp>
    </p:spTree>
    <p:extLst>
      <p:ext uri="{BB962C8B-B14F-4D97-AF65-F5344CB8AC3E}">
        <p14:creationId xmlns:p14="http://schemas.microsoft.com/office/powerpoint/2010/main" val="289824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VSKHT+tekhnik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60" y="1052736"/>
            <a:ext cx="7087880" cy="4447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58846"/>
            <a:ext cx="669674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</a:t>
            </a:r>
          </a:p>
          <a:p>
            <a:endParaRPr lang="ru-RU" sz="2400" b="1" i="1" dirty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                            </a:t>
            </a:r>
          </a:p>
          <a:p>
            <a:r>
              <a:rPr lang="ru-RU" sz="2400" b="1" i="1" dirty="0">
                <a:solidFill>
                  <a:srgbClr val="FF0000"/>
                </a:solidFill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                                ГАПОУ АО 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«Вельский сельскохозяйственный техникум»</a:t>
            </a: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«Монтаж </a:t>
            </a:r>
            <a:r>
              <a:rPr lang="ru-RU" sz="2400" b="1" i="1" dirty="0">
                <a:solidFill>
                  <a:srgbClr val="FF0000"/>
                </a:solidFill>
              </a:rPr>
              <a:t>и эксплуатация оборудования и систем </a:t>
            </a:r>
            <a:r>
              <a:rPr lang="ru-RU" sz="2400" b="1" i="1" dirty="0" smtClean="0">
                <a:solidFill>
                  <a:srgbClr val="FF0000"/>
                </a:solidFill>
              </a:rPr>
              <a:t>газоснабжения»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«Землеустройство»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«Техническое </a:t>
            </a:r>
            <a:r>
              <a:rPr lang="ru-RU" sz="2400" b="1" i="1" dirty="0">
                <a:solidFill>
                  <a:srgbClr val="FF0000"/>
                </a:solidFill>
              </a:rPr>
              <a:t>обслуживание и ремонт автомобильного </a:t>
            </a:r>
            <a:r>
              <a:rPr lang="ru-RU" sz="2400" b="1" i="1" dirty="0" smtClean="0">
                <a:solidFill>
                  <a:srgbClr val="FF0000"/>
                </a:solidFill>
              </a:rPr>
              <a:t>транспорта»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«Механизация </a:t>
            </a:r>
            <a:r>
              <a:rPr lang="ru-RU" sz="2400" b="1" i="1" dirty="0">
                <a:solidFill>
                  <a:srgbClr val="FF0000"/>
                </a:solidFill>
              </a:rPr>
              <a:t>сельского </a:t>
            </a:r>
            <a:r>
              <a:rPr lang="ru-RU" sz="2400" b="1" i="1" dirty="0" smtClean="0">
                <a:solidFill>
                  <a:srgbClr val="FF0000"/>
                </a:solidFill>
              </a:rPr>
              <a:t>хозяйства»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«Электрификация </a:t>
            </a:r>
            <a:r>
              <a:rPr lang="ru-RU" sz="2400" b="1" i="1" dirty="0">
                <a:solidFill>
                  <a:srgbClr val="FF0000"/>
                </a:solidFill>
              </a:rPr>
              <a:t>и автоматизация сельского </a:t>
            </a:r>
            <a:r>
              <a:rPr lang="ru-RU" sz="2400" b="1" i="1" dirty="0" smtClean="0">
                <a:solidFill>
                  <a:srgbClr val="FF0000"/>
                </a:solidFill>
              </a:rPr>
              <a:t>хозяйства»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i="1">
                <a:solidFill>
                  <a:srgbClr val="FF0000"/>
                </a:solidFill>
              </a:rPr>
              <a:t> </a:t>
            </a:r>
            <a:r>
              <a:rPr lang="ru-RU" sz="2400" b="1" i="1" smtClean="0">
                <a:solidFill>
                  <a:srgbClr val="FF0000"/>
                </a:solidFill>
              </a:rPr>
              <a:t>«</a:t>
            </a:r>
            <a:r>
              <a:rPr lang="ru-RU" sz="2400" b="1" i="1" dirty="0">
                <a:solidFill>
                  <a:srgbClr val="FF0000"/>
                </a:solidFill>
              </a:rPr>
              <a:t>Садово-парковое и ландшафтное строительство»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</a:p>
          <a:p>
            <a:r>
              <a:rPr lang="ru-RU" sz="2400" i="1" dirty="0"/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80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QUMO TROPIC\IMG_93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58"/>
          <a:stretch/>
        </p:blipFill>
        <p:spPr bwMode="auto">
          <a:xfrm>
            <a:off x="1042594" y="3703965"/>
            <a:ext cx="4588214" cy="22831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IMG_54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35" y="831708"/>
            <a:ext cx="4248472" cy="2832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сп мои\DCIM\100CANON\IMG_549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8" t="18981"/>
          <a:stretch/>
        </p:blipFill>
        <p:spPr bwMode="auto">
          <a:xfrm>
            <a:off x="179512" y="232976"/>
            <a:ext cx="2609759" cy="1771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QUMO TROPIC\IMG_93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30" y="764704"/>
            <a:ext cx="2545244" cy="3817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IMG_55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707" y="3341410"/>
            <a:ext cx="3968600" cy="2645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QUMO TROPIC\IMG_933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5306">
            <a:off x="6124704" y="4580140"/>
            <a:ext cx="2693340" cy="1795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2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IMG_78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02694"/>
            <a:ext cx="3816424" cy="2275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7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65" y="860926"/>
            <a:ext cx="4068134" cy="2712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IMG_76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36" y="1022831"/>
            <a:ext cx="3365948" cy="2243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1\Desktop\IMG_799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4"/>
          <a:stretch/>
        </p:blipFill>
        <p:spPr bwMode="auto">
          <a:xfrm>
            <a:off x="3059832" y="2240432"/>
            <a:ext cx="3656622" cy="2049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789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9"/>
          <a:stretch/>
        </p:blipFill>
        <p:spPr bwMode="auto">
          <a:xfrm>
            <a:off x="1087151" y="3573015"/>
            <a:ext cx="3176757" cy="2391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01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ry0W4tQwkjw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8" r="22202"/>
          <a:stretch/>
        </p:blipFill>
        <p:spPr bwMode="auto">
          <a:xfrm>
            <a:off x="3392447" y="812506"/>
            <a:ext cx="4742587" cy="3811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IMG_55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55" y="908720"/>
            <a:ext cx="4096517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СЕМЬЯ\Нежность родных сердец\фото нежность\IMG_12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87721"/>
            <a:ext cx="4253966" cy="28359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1\Desktop\СЕМЬЯ\Нежность родных сердец\фото нежность\IMG_128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62" y="3731787"/>
            <a:ext cx="3410436" cy="2273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3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esktop\DSC_0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35" y="3438143"/>
            <a:ext cx="4104456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фоточки\пасха\Дериш О.В\DCIM\100CANON\IMG_935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" r="24079"/>
          <a:stretch/>
        </p:blipFill>
        <p:spPr bwMode="auto">
          <a:xfrm>
            <a:off x="4283968" y="876131"/>
            <a:ext cx="3833568" cy="3744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портфолио)\пасха\IMG_30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9782">
            <a:off x="6933877" y="3712296"/>
            <a:ext cx="1872208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DSC_00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r="9296" b="3307"/>
          <a:stretch/>
        </p:blipFill>
        <p:spPr bwMode="auto">
          <a:xfrm>
            <a:off x="1098290" y="876686"/>
            <a:ext cx="3582568" cy="28779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портфолио)\пасха\IMG_30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070" y="3647376"/>
            <a:ext cx="1545225" cy="2317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портфолио)\пасха\IMG_306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4534">
            <a:off x="4149547" y="3810455"/>
            <a:ext cx="1848410" cy="2772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2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1\Desktop\арх обл\QFcw8T3nvr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533" y="2977211"/>
            <a:ext cx="2978157" cy="2947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эмблема-Год-экологи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04" y="4149079"/>
            <a:ext cx="3943722" cy="17063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174254" y="908721"/>
            <a:ext cx="69261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ЭКОЛОГИЧЕСКИЙ МАРАФОН</a:t>
            </a:r>
          </a:p>
          <a:p>
            <a:r>
              <a:rPr lang="ru-RU" sz="2800" b="1" dirty="0"/>
              <a:t>ц</a:t>
            </a:r>
            <a:r>
              <a:rPr lang="ru-RU" sz="2800" b="1" dirty="0" smtClean="0"/>
              <a:t>ели проекта: </a:t>
            </a:r>
            <a:r>
              <a:rPr lang="ru-RU" sz="2800" dirty="0"/>
              <a:t>привлечение учащихся к проблемам экологического характера; актуализация важности сохранения окружающей среды, через  осознание причастности каждого человека в решении её </a:t>
            </a:r>
            <a:r>
              <a:rPr lang="ru-RU" sz="2800" dirty="0" smtClean="0"/>
              <a:t>проблем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733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1\Desktop\арх обл\QFcw8T3nvr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53136"/>
            <a:ext cx="1371667" cy="127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эмблема-Год-экологи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04" y="5071539"/>
            <a:ext cx="2150960" cy="8531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196903" y="1052736"/>
            <a:ext cx="669097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Проект затронул </a:t>
            </a:r>
            <a:r>
              <a:rPr lang="ru-RU" sz="2800" b="1" dirty="0">
                <a:solidFill>
                  <a:srgbClr val="FF0000"/>
                </a:solidFill>
              </a:rPr>
              <a:t>самые актуальные вопросы современности:</a:t>
            </a:r>
          </a:p>
          <a:p>
            <a:r>
              <a:rPr lang="ru-RU" sz="2000" b="1" dirty="0"/>
              <a:t>-  воспитание неравнодушного, порядочного, эмоционального человека, любящего то </a:t>
            </a:r>
            <a:r>
              <a:rPr lang="ru-RU" sz="2000" b="1" dirty="0" smtClean="0"/>
              <a:t>место, </a:t>
            </a:r>
            <a:r>
              <a:rPr lang="ru-RU" sz="2000" b="1" dirty="0"/>
              <a:t>где он родился;</a:t>
            </a:r>
          </a:p>
          <a:p>
            <a:r>
              <a:rPr lang="ru-RU" sz="2000" b="1" dirty="0"/>
              <a:t>- создание условий формирования экологической культуры, основной чертой которой является ответственное отношение к природе;</a:t>
            </a:r>
          </a:p>
          <a:p>
            <a:r>
              <a:rPr lang="ru-RU" sz="2000" b="1" dirty="0"/>
              <a:t>- расширение и обогащение знаний, способствующих развитию экологической культуры обучающихся;</a:t>
            </a:r>
          </a:p>
          <a:p>
            <a:r>
              <a:rPr lang="ru-RU" sz="2000" b="1" dirty="0"/>
              <a:t>- развитие творческого потенциала личности </a:t>
            </a:r>
            <a:r>
              <a:rPr lang="ru-RU" sz="2000" b="1" dirty="0" smtClean="0"/>
              <a:t>студента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6505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U56UOK0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91477"/>
            <a:ext cx="6912768" cy="51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653136"/>
            <a:ext cx="6433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И ЕГО ПЕРНАТЫЕ ПИТОМЦЫ</a:t>
            </a:r>
            <a:endParaRPr lang="ru-RU" sz="36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1628800"/>
            <a:ext cx="1530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 ЭТАП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660232" y="4925951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1\Desktop\эмблема-Год-экологии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02482"/>
            <a:ext cx="1691937" cy="695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962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1\Desktop\dachnyi-dom7-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5"/>
            <a:ext cx="5616623" cy="38280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331640" y="1124744"/>
            <a:ext cx="16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2 ЭТАП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5" y="980728"/>
            <a:ext cx="49685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– </a:t>
            </a:r>
            <a:r>
              <a:rPr lang="ru-RU" sz="2400" b="1" dirty="0"/>
              <a:t>ИЗГОТОВЛЕНИЕ СКВОРЕЧНИКОВ – </a:t>
            </a:r>
            <a:r>
              <a:rPr lang="ru-RU" sz="2400" dirty="0"/>
              <a:t>д</a:t>
            </a:r>
            <a:r>
              <a:rPr lang="ru-RU" sz="2400" dirty="0" smtClean="0"/>
              <a:t>ата </a:t>
            </a:r>
            <a:r>
              <a:rPr lang="ru-RU" sz="2400" dirty="0"/>
              <a:t>проведения: ноябрь – январь (М-11, ТО-11, Э-11, МГ-11)</a:t>
            </a:r>
          </a:p>
          <a:p>
            <a:r>
              <a:rPr lang="ru-RU" dirty="0"/>
              <a:t> </a:t>
            </a:r>
          </a:p>
        </p:txBody>
      </p:sp>
      <p:pic>
        <p:nvPicPr>
          <p:cNvPr id="8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605601" y="4869160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1\Desktop\эмблема-Год-экологии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45691"/>
            <a:ext cx="1691937" cy="695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8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8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1052736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 ЭТАП </a:t>
            </a:r>
            <a:r>
              <a:rPr lang="ru-RU" sz="2000" b="1" dirty="0" smtClean="0"/>
              <a:t>– ИЗУЧЕНИЕ ОСНОВНЫХ ЭЛЕМЕНТОВ   </a:t>
            </a:r>
          </a:p>
          <a:p>
            <a:r>
              <a:rPr lang="ru-RU" sz="2000" b="1" dirty="0" smtClean="0"/>
              <a:t>                            РОСПИСЕЙ РУССКОГО СЕВЕРА</a:t>
            </a:r>
            <a:endParaRPr lang="ru-RU" sz="2000" b="1" dirty="0"/>
          </a:p>
        </p:txBody>
      </p:sp>
      <p:pic>
        <p:nvPicPr>
          <p:cNvPr id="7" name="Рисунок 6" descr="C:\Users\1\Desktop\эмблема-Год-экологии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45691"/>
            <a:ext cx="1691937" cy="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1\Desktop\на продажу\IMG_27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8" r="3016" b="13890"/>
          <a:stretch/>
        </p:blipFill>
        <p:spPr bwMode="auto">
          <a:xfrm>
            <a:off x="1619672" y="2007326"/>
            <a:ext cx="5976664" cy="3238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605601" y="4869160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1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" y="-17377"/>
            <a:ext cx="9180004" cy="690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124744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4 </a:t>
            </a:r>
            <a:r>
              <a:rPr lang="ru-RU" sz="3600" b="1" dirty="0" smtClean="0">
                <a:solidFill>
                  <a:srgbClr val="FF0000"/>
                </a:solidFill>
              </a:rPr>
              <a:t>ЭТАП </a:t>
            </a:r>
            <a:r>
              <a:rPr lang="ru-RU" sz="2000" b="1" dirty="0" smtClean="0"/>
              <a:t>– ДОКЛАДЫ О СЕВЕРНЫХ РОСПИСЯХ </a:t>
            </a:r>
            <a:endParaRPr lang="ru-RU" sz="2000" b="1" dirty="0"/>
          </a:p>
        </p:txBody>
      </p:sp>
      <p:pic>
        <p:nvPicPr>
          <p:cNvPr id="6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605601" y="4869160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1\Desktop\эмблема-Год-экологи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45691"/>
            <a:ext cx="1691937" cy="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1\Desktop\на продажу\IMG_27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4" r="9567"/>
          <a:stretch/>
        </p:blipFill>
        <p:spPr bwMode="auto">
          <a:xfrm>
            <a:off x="1157974" y="1844351"/>
            <a:ext cx="3331029" cy="3030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на продажу\IMG_273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8" r="8481"/>
          <a:stretch/>
        </p:blipFill>
        <p:spPr bwMode="auto">
          <a:xfrm>
            <a:off x="4705417" y="1816109"/>
            <a:ext cx="3268336" cy="2981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на продажу\IMG_272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6" b="28411"/>
          <a:stretch/>
        </p:blipFill>
        <p:spPr bwMode="auto">
          <a:xfrm>
            <a:off x="2888735" y="3931795"/>
            <a:ext cx="2962209" cy="2009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38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1124744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 ЭТАП </a:t>
            </a:r>
            <a:r>
              <a:rPr lang="ru-RU" sz="2000" b="1" dirty="0" smtClean="0"/>
              <a:t>– ОФОРМЛЕНИЕ СКВОРЕЧНИКОВ </a:t>
            </a:r>
          </a:p>
          <a:p>
            <a:r>
              <a:rPr lang="ru-RU" sz="2000" b="1" dirty="0" smtClean="0"/>
              <a:t>                            РОСПИСЯМИ РУССКОГО СЕВЕРА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03496" y="2078851"/>
            <a:ext cx="52928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</a:t>
            </a:r>
            <a:r>
              <a:rPr lang="ru-RU" dirty="0" smtClean="0"/>
              <a:t>СП-11)  </a:t>
            </a:r>
            <a:r>
              <a:rPr lang="ru-RU" dirty="0"/>
              <a:t>Дата проведения: январь - апрель</a:t>
            </a:r>
          </a:p>
        </p:txBody>
      </p:sp>
      <p:pic>
        <p:nvPicPr>
          <p:cNvPr id="7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7289677" y="5370726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С телефона Юли\IMG_20170322_0956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2" b="12571"/>
          <a:stretch/>
        </p:blipFill>
        <p:spPr bwMode="auto">
          <a:xfrm>
            <a:off x="6516612" y="893421"/>
            <a:ext cx="2438048" cy="2895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1\Desktop\С телефона Юли\IMG_20170322_09551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0791" b="21938"/>
          <a:stretch/>
        </p:blipFill>
        <p:spPr bwMode="auto">
          <a:xfrm>
            <a:off x="3203848" y="2390271"/>
            <a:ext cx="1800200" cy="2316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С телефона Юли\IMG_20170322_09552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" r="16032" b="12442"/>
          <a:stretch/>
        </p:blipFill>
        <p:spPr bwMode="auto">
          <a:xfrm>
            <a:off x="4355976" y="4225710"/>
            <a:ext cx="2718767" cy="1744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\Desktop\С телефона Юли\IMG_20170322_09555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40812"/>
            <a:ext cx="1872208" cy="3328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С телефона Юли\IMG_20170322_09550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5" b="12249"/>
          <a:stretch/>
        </p:blipFill>
        <p:spPr bwMode="auto">
          <a:xfrm>
            <a:off x="5760790" y="2390271"/>
            <a:ext cx="1835546" cy="2517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1\Desktop\эмблема-Год-экологии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47257"/>
            <a:ext cx="1691937" cy="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Users\1\Desktop\С телефона Юли\IMG_20170322_09535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97"/>
          <a:stretch/>
        </p:blipFill>
        <p:spPr bwMode="auto">
          <a:xfrm>
            <a:off x="1743526" y="3548551"/>
            <a:ext cx="1912532" cy="2526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3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1052736"/>
            <a:ext cx="6480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6 ЭТАП </a:t>
            </a:r>
            <a:r>
              <a:rPr lang="ru-RU" sz="2000" b="1" dirty="0" smtClean="0"/>
              <a:t>– ВЫСТАВКА СКВОРЕЧНИКОВ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26 апреля 2017 года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                   день общеобразовательных дисциплин</a:t>
            </a:r>
          </a:p>
          <a:p>
            <a:r>
              <a:rPr lang="ru-RU" b="1" smtClean="0">
                <a:solidFill>
                  <a:srgbClr val="FF0000"/>
                </a:solidFill>
              </a:rPr>
              <a:t>                        «</a:t>
            </a:r>
            <a:r>
              <a:rPr lang="ru-RU" b="1" dirty="0" smtClean="0">
                <a:solidFill>
                  <a:srgbClr val="FF0000"/>
                </a:solidFill>
              </a:rPr>
              <a:t>КРАЙ РОДНОЙ, НАВЕК ЛЮБИМЫЙ!»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</a:t>
            </a:r>
            <a:endParaRPr lang="ru-RU" sz="2000" b="1" dirty="0"/>
          </a:p>
        </p:txBody>
      </p:sp>
      <p:pic>
        <p:nvPicPr>
          <p:cNvPr id="5" name="Picture 2" descr="C:\Users\1\Desktop\G1i6l9GT8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88" y="2492896"/>
            <a:ext cx="6463208" cy="361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7092280" y="5378781"/>
            <a:ext cx="936104" cy="73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1\Desktop\эмблема-Год-экологии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5589240"/>
            <a:ext cx="1440160" cy="523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4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        6 ЭТАП </a:t>
            </a:r>
            <a:r>
              <a:rPr lang="ru-RU" sz="2000" b="1" dirty="0" smtClean="0"/>
              <a:t>– ВЫСТАВКА СКВОРЕЧНИКОВ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</a:t>
            </a:r>
            <a:endParaRPr lang="ru-RU" sz="2000" b="1" dirty="0"/>
          </a:p>
        </p:txBody>
      </p:sp>
      <p:pic>
        <p:nvPicPr>
          <p:cNvPr id="8" name="Рисунок 7" descr="C:\Users\1\Desktop\эмблема-Год-экологии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55" y="6021288"/>
            <a:ext cx="1691937" cy="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Users\1\Desktop\на продажу\IMG_27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48" y="3589673"/>
            <a:ext cx="1579749" cy="236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на продажу\IMG_27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9" y="992649"/>
            <a:ext cx="1584798" cy="237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1\Desktop\на продажу\IMG_27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17615" b="4534"/>
          <a:stretch/>
        </p:blipFill>
        <p:spPr bwMode="auto">
          <a:xfrm>
            <a:off x="7137324" y="3578040"/>
            <a:ext cx="1846628" cy="236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на продажу\IMG_27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316" y="979194"/>
            <a:ext cx="1584798" cy="237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\Desktop\на продажу\IMG_27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79194"/>
            <a:ext cx="1579749" cy="236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1\Desktop\на продажу\IMG_275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100" y="986767"/>
            <a:ext cx="1579750" cy="236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DCIM\101CANON\IMG_274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57829" y="1379180"/>
            <a:ext cx="2377197" cy="158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1\Desktop\на продажу\IMG_276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89673"/>
            <a:ext cx="1599055" cy="239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1\Desktop\на продажу\IMG_276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67890"/>
            <a:ext cx="1584798" cy="237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1\Desktop\на продажу\IMG_2758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104" y="3567890"/>
            <a:ext cx="1565786" cy="234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7668344" y="5587287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8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1052736"/>
            <a:ext cx="4424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7 ЭТАП </a:t>
            </a:r>
            <a:r>
              <a:rPr lang="ru-RU" sz="2000" b="1" dirty="0" smtClean="0"/>
              <a:t>– ПОДВЕДЕНИЕ ИТОГОВ</a:t>
            </a:r>
            <a:endParaRPr lang="ru-RU" sz="2000" b="1" dirty="0"/>
          </a:p>
        </p:txBody>
      </p:sp>
      <p:pic>
        <p:nvPicPr>
          <p:cNvPr id="9" name="Picture 2" descr="C:\Users\1\Desktop\С телефона Юли\IMG_20170428_1015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5" r="11614"/>
          <a:stretch/>
        </p:blipFill>
        <p:spPr bwMode="auto">
          <a:xfrm>
            <a:off x="1298116" y="1645348"/>
            <a:ext cx="3967749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С телефона Юли\IMG_20170427_1453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r="17225"/>
          <a:stretch/>
        </p:blipFill>
        <p:spPr bwMode="auto">
          <a:xfrm rot="1028519">
            <a:off x="5338966" y="1208313"/>
            <a:ext cx="3415007" cy="2686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С телефона Юли\IMG_20170427_1345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3" b="20893"/>
          <a:stretch/>
        </p:blipFill>
        <p:spPr bwMode="auto">
          <a:xfrm rot="20185154">
            <a:off x="496054" y="3399017"/>
            <a:ext cx="2219072" cy="2725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1\Desktop\эмблема-Год-экологии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71" y="5499690"/>
            <a:ext cx="1691937" cy="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C:\Users\1\Desktop\С телефона Юли\IMG_20170427_13313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1" r="6048" b="17590"/>
          <a:stretch/>
        </p:blipFill>
        <p:spPr bwMode="auto">
          <a:xfrm rot="1570275">
            <a:off x="6156766" y="3286504"/>
            <a:ext cx="2067443" cy="2768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920716" y="5123159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С телефона Юли\IMG_20170427_13411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0" r="16272"/>
          <a:stretch/>
        </p:blipFill>
        <p:spPr bwMode="auto">
          <a:xfrm>
            <a:off x="2607007" y="3494477"/>
            <a:ext cx="3929983" cy="2352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87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556792"/>
            <a:ext cx="66247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     ПОЧЕМУ СКВОРЕЧНИКИ?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   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2800" b="1" i="1" dirty="0" smtClean="0"/>
              <a:t>«</a:t>
            </a:r>
            <a:r>
              <a:rPr lang="ru-RU" sz="2800" b="1" i="1" dirty="0"/>
              <a:t>Бог дал нам птиц, чтобы мы видели каждый день, что такое красота. Но мы редко смотрим в небо и забываем про красоту и свободу» </a:t>
            </a:r>
            <a:r>
              <a:rPr lang="ru-RU" sz="2800" b="1" i="1" dirty="0" smtClean="0"/>
              <a:t>     </a:t>
            </a:r>
            <a:r>
              <a:rPr lang="ru-RU" sz="2000" b="1" i="1" dirty="0" smtClean="0"/>
              <a:t>Конфуций </a:t>
            </a:r>
            <a:endParaRPr lang="ru-RU" sz="2000" b="1" i="1" dirty="0"/>
          </a:p>
        </p:txBody>
      </p:sp>
      <p:pic>
        <p:nvPicPr>
          <p:cNvPr id="6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618989" y="4869159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1\Desktop\эмблема-Год-экологи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77334"/>
            <a:ext cx="1691937" cy="695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51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2289" y="980728"/>
            <a:ext cx="66640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 ПОЧЕМУ СЕВЕРНЫЕ РОСПИСИ?</a:t>
            </a:r>
          </a:p>
          <a:p>
            <a:endParaRPr lang="ru-RU" sz="2400" b="1" i="1" dirty="0" smtClean="0"/>
          </a:p>
          <a:p>
            <a:r>
              <a:rPr lang="ru-RU" sz="2800" b="1" i="1" dirty="0" smtClean="0"/>
              <a:t>«Человек живёт не только в природной среде, но и в среде, созданной культурой его предков и им самим. Сохранение культурной среды – задача не менее важная, чем сохранение окружающей природы»   </a:t>
            </a:r>
            <a:r>
              <a:rPr lang="ru-RU" sz="2000" b="1" dirty="0" err="1" smtClean="0"/>
              <a:t>Д.С.Лихачёв</a:t>
            </a:r>
            <a:endParaRPr lang="ru-RU" sz="2000" b="1" dirty="0"/>
          </a:p>
        </p:txBody>
      </p:sp>
      <p:pic>
        <p:nvPicPr>
          <p:cNvPr id="7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6732240" y="4869160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1\Desktop\эмблема-Год-экологи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77334"/>
            <a:ext cx="1691937" cy="695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96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гопольская роспись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54" y="225954"/>
            <a:ext cx="1624891" cy="202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нежская роспись">
            <a:hlinkClick r:id="rId4" tgtFrame="&quot;_blank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19" y="249551"/>
            <a:ext cx="1440160" cy="202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Шенкурская роспись">
            <a:hlinkClick r:id="rId6" tgtFrame="&quot;_blank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113" y="4580403"/>
            <a:ext cx="13335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Ракульская роспись">
            <a:hlinkClick r:id="rId8" tgtFrame="&quot;_blank&quot;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475" y="201815"/>
            <a:ext cx="1569741" cy="1986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Пермогорская роспись">
            <a:hlinkClick r:id="rId10" tgtFrame="&quot;_blank&quot;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551" y="201815"/>
            <a:ext cx="1519907" cy="1986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Уфтюжская роспись">
            <a:hlinkClick r:id="rId12" tgtFrame="&quot;_blank&quot;"/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93" y="2356446"/>
            <a:ext cx="1400011" cy="202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орецкая роспись">
            <a:hlinkClick r:id="rId14" tgtFrame="&quot;_blank&quot;"/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845" y="2373847"/>
            <a:ext cx="1372634" cy="201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Нижнетоемская роспись">
            <a:hlinkClick r:id="rId16" tgtFrame="&quot;_blank&quot;"/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716" y="2373847"/>
            <a:ext cx="1723257" cy="201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Мезенская роспись">
            <a:hlinkClick r:id="rId18" tgtFrame="&quot;_blank&quot;"/>
          </p:cNvPr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966" y="2356446"/>
            <a:ext cx="1670045" cy="201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Пучугская роспись">
            <a:hlinkClick r:id="rId20" tgtFrame="&quot;_blank&quot;"/>
          </p:cNvPr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2" y="4550484"/>
            <a:ext cx="1708119" cy="205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Пижемская роспись">
            <a:hlinkClick r:id="rId22" tgtFrame="&quot;_blank&quot;"/>
          </p:cNvPr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220" y="4725144"/>
            <a:ext cx="1552042" cy="157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1\Desktop\арх обл\353202_original.jp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2789" r="15276" b="11883"/>
          <a:stretch/>
        </p:blipFill>
        <p:spPr bwMode="auto">
          <a:xfrm>
            <a:off x="2483767" y="4550484"/>
            <a:ext cx="1681265" cy="199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279" y="1806481"/>
            <a:ext cx="191930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КАРГОПОЛЬСКАЯ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04319" y="1806481"/>
            <a:ext cx="144016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 ОНЕЖСКАЯ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946475" y="1806481"/>
            <a:ext cx="156974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РАКУЛЬСКАЯ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5047" y="4071610"/>
            <a:ext cx="149310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УФТЮЖСКАЯ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322124" y="3964529"/>
            <a:ext cx="139172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МЕЗЕНСКАЯ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44880" y="6173583"/>
            <a:ext cx="115903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ВАЖСКАЯ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135113" y="5842456"/>
            <a:ext cx="161254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ШЕНКУРСКАЯ</a:t>
            </a:r>
            <a:endParaRPr lang="ru-RU" b="1" dirty="0"/>
          </a:p>
        </p:txBody>
      </p:sp>
      <p:pic>
        <p:nvPicPr>
          <p:cNvPr id="4" name="Picture 2" descr="C:\Users\1\Desktop\арх обл\cJxWmq2utrc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b="9334"/>
          <a:stretch/>
        </p:blipFill>
        <p:spPr bwMode="auto">
          <a:xfrm>
            <a:off x="7747653" y="5760593"/>
            <a:ext cx="1368152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185703" y="1819246"/>
            <a:ext cx="181960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ПЕРМОГОРСКАЯ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728823" y="3964529"/>
            <a:ext cx="125867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БОРЕЦКАЯ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714656" y="3975414"/>
            <a:ext cx="203337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НИЖНЕТОЕМСКАЯ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2682" y="6203941"/>
            <a:ext cx="142455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ПУЧУЖСКАЯ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52265" y="5917394"/>
            <a:ext cx="151195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ПИЖЕМСКАЯ</a:t>
            </a:r>
            <a:endParaRPr lang="ru-RU" b="1" dirty="0"/>
          </a:p>
        </p:txBody>
      </p:sp>
      <p:pic>
        <p:nvPicPr>
          <p:cNvPr id="28" name="Рисунок 27" descr="C:\Users\1\Desktop\эмблема-Год-экологии.png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550" y="4889866"/>
            <a:ext cx="1691937" cy="695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64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" y="-2423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sochi2014.bosco.ru/img/map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74" y="1750950"/>
            <a:ext cx="6752238" cy="3157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ochi2014.bosco.ru/img/uzor_big/severodvinsk_pop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57" y="4762805"/>
            <a:ext cx="1762375" cy="188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ochi2014.bosco.ru/img/cruz/severodvinsk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489" y="5583083"/>
            <a:ext cx="1142286" cy="102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sochi2014.bosco.ru/img/uzor_big/mezenskaya_pop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323" y="260691"/>
            <a:ext cx="1872208" cy="188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sochi2014.bosco.ru/img/cruz/mezenskaya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34317"/>
            <a:ext cx="1163520" cy="102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sochi2014.bosco.ru/img/uzor_big/rakulskaya_pop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52" y="260691"/>
            <a:ext cx="1910033" cy="203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sochi2014.bosco.ru/img/cruz/rakulskaya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37" y="1719172"/>
            <a:ext cx="1213184" cy="1033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sochi2014.bosco.ru/img/uzor_big/uftujskaya_pop.jp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86010" y="4608922"/>
            <a:ext cx="2023521" cy="203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sochi2014.bosco.ru/img/cruz/uftujskaya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098" y="5583083"/>
            <a:ext cx="1152127" cy="1024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53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" y="-2423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5bf31726574f1b40b2527dfe154838b4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09" y="959599"/>
            <a:ext cx="6912768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1\Desktop\Рисунок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68" y="25219"/>
            <a:ext cx="7486650" cy="645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b4590e9ea6057a62805c484a8ac466c9.jpg"/>
          <p:cNvPicPr>
            <a:picLocks noChangeAspect="1" noChangeArrowheads="1"/>
          </p:cNvPicPr>
          <p:nvPr/>
        </p:nvPicPr>
        <p:blipFill rotWithShape="1">
          <a:blip r:embed="rId5">
            <a:extLst/>
          </a:blip>
          <a:srcRect t="14055"/>
          <a:stretch/>
        </p:blipFill>
        <p:spPr bwMode="auto">
          <a:xfrm>
            <a:off x="2852801" y="1525746"/>
            <a:ext cx="3456384" cy="3960801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35838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" y="-2423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43609" y="148478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                  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124745"/>
            <a:ext cx="66252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НАПРАВЛЕНИЯ </a:t>
            </a:r>
          </a:p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ДЕКОРАТИВНОЙ РОСПИСИ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5292080" y="2957601"/>
            <a:ext cx="891006" cy="9939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131840" y="2957601"/>
            <a:ext cx="864096" cy="9939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19672" y="4077072"/>
            <a:ext cx="29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ГРАФИЧЕСКАЯ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4077072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   </a:t>
            </a:r>
            <a:r>
              <a:rPr lang="ru-RU" sz="2800" b="1" dirty="0" smtClean="0">
                <a:solidFill>
                  <a:srgbClr val="FF0000"/>
                </a:solidFill>
              </a:rPr>
              <a:t>ЖИВОПИСНАЯ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СВОБОДНО-КИСТЕВАЯ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" y="-2423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43609" y="148478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                  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124745"/>
            <a:ext cx="66252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НАПРАВЛЕНИЯ </a:t>
            </a:r>
          </a:p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ДЕКОРАТИВНОЙ РОСПИСИ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1640" y="232507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       ГРАФИЧЕСКАЯ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Борецкая роспись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44096"/>
            <a:ext cx="1372634" cy="201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Пучугская роспись">
            <a:hlinkClick r:id="rId5" tgtFrame="&quot;_blank&quot;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359" y="3228171"/>
            <a:ext cx="1708119" cy="200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Нижнетоемская роспись">
            <a:hlinkClick r:id="rId7" tgtFrame="&quot;_blank&quot;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232422"/>
            <a:ext cx="1723257" cy="201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Пермогорская роспись">
            <a:hlinkClick r:id="rId9" tgtFrame="&quot;_blank&quot;"/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44096"/>
            <a:ext cx="1519907" cy="19867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44602" y="5309129"/>
            <a:ext cx="125867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БОРЕЦКАЯ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19447" y="5300377"/>
            <a:ext cx="142455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ПУЧУЖСКАЯ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45210" y="5290170"/>
            <a:ext cx="203337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НИЖНЕТОЕМСКАЯ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32149" y="5303683"/>
            <a:ext cx="181960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ПЕРМОГОРСКАЯ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9462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" y="27027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43609" y="148478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                  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124745"/>
            <a:ext cx="66252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НАПРАВЛЕНИЯ </a:t>
            </a:r>
          </a:p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ДЕКОРАТИВНОЙ РОСПИСИ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420889"/>
            <a:ext cx="5022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              ЖИВОПИСНАЯ</a:t>
            </a:r>
            <a:endParaRPr lang="ru-RU" sz="2800" b="1" dirty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СВОБОДНО-КИСТЕВАЯ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7" name="Picture 2" descr="C:\Users\1\Desktop\арх обл\353202_origina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2789" r="15276" b="11883"/>
          <a:stretch/>
        </p:blipFill>
        <p:spPr bwMode="auto">
          <a:xfrm>
            <a:off x="1691680" y="3422290"/>
            <a:ext cx="1681265" cy="199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Шенкурская роспись">
            <a:hlinkClick r:id="rId4" tgtFrame="&quot;_blank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13922"/>
            <a:ext cx="13335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Онежская роспись">
            <a:hlinkClick r:id="rId6" tgtFrame="&quot;_blank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28" y="3430319"/>
            <a:ext cx="1440160" cy="202751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952794" y="5478554"/>
            <a:ext cx="115903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ВАЖСКАЯ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20337" y="5046124"/>
            <a:ext cx="155363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ШЕНКУРСКАЯ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33186" y="5491697"/>
            <a:ext cx="130824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ОНЕЖСКАЯ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053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88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952576"/>
              </p:ext>
            </p:extLst>
          </p:nvPr>
        </p:nvGraphicFramePr>
        <p:xfrm>
          <a:off x="1187623" y="2132856"/>
          <a:ext cx="6768754" cy="4382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0239"/>
                <a:gridCol w="1683783"/>
                <a:gridCol w="1692366"/>
                <a:gridCol w="1692366"/>
              </a:tblGrid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   ОРНАМЕНТ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СЮЖЕТ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      ФОН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КОЛОРИТ (ЦВЕТ)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ЦВЕТОЧНЫЙ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ОХОТА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БЕЛЫЙ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КРАСНЫЙ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ТРАВНЫЙ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ПРОГУЛКИ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ТЁМНЫЙ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ЧЁРНЫЙ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ЖИВОТНЫЕ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ВИНОПИТИЕ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ЗЕЛЁНЫЙ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ЖЁЛТЫЙ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ПТИЦЫ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ЧАЕПИТИЕ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СИНИЙ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ЗЕЛЁНЫЙ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ГЕОМЕТРИЧЕСКИЙ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РУБКА ЛЕСА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ЖЁЛТЫЙ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ЗОЛОТОЙ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СОЛЯРНЫЙ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СДИРАНИЕ БЕРЕСТЫ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ЗОЛОТОЙ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ГРОМОВЫЕ ЗНАКИ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ПРЯДЕНИЕ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КРАСНЫЙ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СКАЗОЧНЫЕ ПЕРСОНАЖИ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ЗАСТОЛЬЕ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МОРСКИЕ МОТИВЫ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АРХИТЕКТУРНЫЙ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ПРИЕЗД ЖЕНИХА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СВАДЕБНЫЙ ВЫЕЗД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15616" y="78119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         Элементы </a:t>
            </a:r>
            <a:r>
              <a:rPr lang="ru-RU" sz="3600" b="1" dirty="0">
                <a:solidFill>
                  <a:srgbClr val="FF0000"/>
                </a:solidFill>
              </a:rPr>
              <a:t>декоративной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                  росписи </a:t>
            </a:r>
            <a:r>
              <a:rPr lang="ru-RU" sz="3600" b="1" dirty="0">
                <a:solidFill>
                  <a:srgbClr val="FF0000"/>
                </a:solidFill>
              </a:rPr>
              <a:t>Севера</a:t>
            </a:r>
          </a:p>
        </p:txBody>
      </p:sp>
    </p:spTree>
    <p:extLst>
      <p:ext uri="{BB962C8B-B14F-4D97-AF65-F5344CB8AC3E}">
        <p14:creationId xmlns:p14="http://schemas.microsoft.com/office/powerpoint/2010/main" val="79608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18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IMG_19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185" y="908720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18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89819"/>
            <a:ext cx="4212468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мероприятия АО\край родной\DCIM\101CANON\IMG_19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810" y="3184257"/>
            <a:ext cx="4070807" cy="27138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3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19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542" y="3528392"/>
            <a:ext cx="4303799" cy="2420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IMG_18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69" y="825002"/>
            <a:ext cx="3821037" cy="2843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-oxOXJa7bZ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00" y="3483267"/>
            <a:ext cx="3768174" cy="25111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19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389" y="853535"/>
            <a:ext cx="3989952" cy="2843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69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cGQzG7iIb2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16" y="3356993"/>
            <a:ext cx="3846243" cy="2563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IMG_22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8" r="14504"/>
          <a:stretch/>
        </p:blipFill>
        <p:spPr bwMode="auto">
          <a:xfrm>
            <a:off x="4607903" y="2924944"/>
            <a:ext cx="3500121" cy="3079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2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390" y="800447"/>
            <a:ext cx="3975906" cy="265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IMG_18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13354"/>
            <a:ext cx="4276743" cy="2624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8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908720"/>
            <a:ext cx="69127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"Русский Север - это огромный, раскинувшийся на тысячах квадратных километров музей, причем музей с большим запасом </a:t>
            </a:r>
            <a:r>
              <a:rPr lang="ru-RU" sz="2800" b="1" i="1" dirty="0" err="1" smtClean="0"/>
              <a:t>невыявленных</a:t>
            </a:r>
            <a:r>
              <a:rPr lang="ru-RU" sz="2800" b="1" i="1" dirty="0" smtClean="0"/>
              <a:t> </a:t>
            </a:r>
            <a:r>
              <a:rPr lang="ru-RU" sz="2800" b="1" i="1" dirty="0"/>
              <a:t>и </a:t>
            </a:r>
            <a:r>
              <a:rPr lang="ru-RU" sz="2800" b="1" i="1" dirty="0" err="1" smtClean="0"/>
              <a:t>не-</a:t>
            </a:r>
            <a:r>
              <a:rPr lang="ru-RU" sz="2800" b="1" i="1" dirty="0" smtClean="0"/>
              <a:t> исследованных </a:t>
            </a:r>
            <a:r>
              <a:rPr lang="ru-RU" sz="2800" b="1" i="1" dirty="0"/>
              <a:t>экспонатов. Сохранить все это историко-культурное богатство для потомков - задача государственной важности, наш </a:t>
            </a:r>
            <a:r>
              <a:rPr lang="ru-RU" sz="2800" b="1" i="1" dirty="0" smtClean="0"/>
              <a:t>гражданский,</a:t>
            </a:r>
          </a:p>
          <a:p>
            <a:r>
              <a:rPr lang="ru-RU" sz="2800" b="1" i="1" dirty="0" smtClean="0"/>
              <a:t>патриотический </a:t>
            </a:r>
            <a:r>
              <a:rPr lang="ru-RU" sz="2800" b="1" i="1" dirty="0"/>
              <a:t>долг. </a:t>
            </a:r>
            <a:r>
              <a:rPr lang="ru-RU" sz="2800" b="1" i="1" dirty="0">
                <a:solidFill>
                  <a:srgbClr val="FF0000"/>
                </a:solidFill>
              </a:rPr>
              <a:t>Необходимо сделать все возможное, чтобы сохранить Север как единое целое</a:t>
            </a:r>
            <a:r>
              <a:rPr lang="ru-RU" sz="2800" b="1" i="1" dirty="0"/>
              <a:t>" </a:t>
            </a:r>
            <a:endParaRPr lang="ru-RU" sz="2800" b="1" i="1" dirty="0" smtClean="0"/>
          </a:p>
          <a:p>
            <a:r>
              <a:rPr lang="ru-RU" sz="2800" b="1" i="1" dirty="0"/>
              <a:t> </a:t>
            </a:r>
            <a:r>
              <a:rPr lang="ru-RU" sz="2800" b="1" i="1" dirty="0" smtClean="0"/>
              <a:t>                                                       </a:t>
            </a:r>
            <a:r>
              <a:rPr lang="ru-RU" sz="2800" b="1" i="1" dirty="0"/>
              <a:t>Д. С. </a:t>
            </a:r>
            <a:r>
              <a:rPr lang="ru-RU" sz="2800" b="1" i="1" dirty="0" smtClean="0"/>
              <a:t>Лихачев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051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len-020pop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2564905"/>
            <a:ext cx="66967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СПАСИБО ЗА ВНИМАНИЕ!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719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662</Words>
  <Application>Microsoft Office PowerPoint</Application>
  <PresentationFormat>Экран (4:3)</PresentationFormat>
  <Paragraphs>173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155</cp:revision>
  <dcterms:created xsi:type="dcterms:W3CDTF">2017-06-17T14:36:40Z</dcterms:created>
  <dcterms:modified xsi:type="dcterms:W3CDTF">2017-06-23T11:57:11Z</dcterms:modified>
</cp:coreProperties>
</file>