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56" r:id="rId2"/>
    <p:sldId id="258" r:id="rId3"/>
    <p:sldId id="275" r:id="rId4"/>
    <p:sldId id="261" r:id="rId5"/>
    <p:sldId id="259" r:id="rId6"/>
    <p:sldId id="263" r:id="rId7"/>
    <p:sldId id="274" r:id="rId8"/>
    <p:sldId id="26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6" r:id="rId17"/>
    <p:sldId id="295" r:id="rId18"/>
    <p:sldId id="284" r:id="rId19"/>
    <p:sldId id="285" r:id="rId20"/>
    <p:sldId id="283" r:id="rId21"/>
    <p:sldId id="265" r:id="rId22"/>
    <p:sldId id="266" r:id="rId23"/>
    <p:sldId id="267" r:id="rId24"/>
    <p:sldId id="287" r:id="rId25"/>
    <p:sldId id="268" r:id="rId26"/>
    <p:sldId id="269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70" r:id="rId35"/>
    <p:sldId id="271" r:id="rId36"/>
    <p:sldId id="272" r:id="rId37"/>
    <p:sldId id="27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644"/>
    <a:srgbClr val="25FB58"/>
    <a:srgbClr val="FFFFFF"/>
    <a:srgbClr val="FF5797"/>
    <a:srgbClr val="FF5D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415" autoAdjust="0"/>
  </p:normalViewPr>
  <p:slideViewPr>
    <p:cSldViewPr>
      <p:cViewPr>
        <p:scale>
          <a:sx n="66" d="100"/>
          <a:sy n="66" d="100"/>
        </p:scale>
        <p:origin x="-11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image" Target="../media/image27.jpeg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2"/>
      <c:perspective val="90"/>
    </c:view3D>
    <c:plotArea>
      <c:layout>
        <c:manualLayout>
          <c:layoutTarget val="inner"/>
          <c:xMode val="edge"/>
          <c:yMode val="edge"/>
          <c:x val="6.8603455818022824E-2"/>
          <c:y val="0.10615079365079365"/>
          <c:w val="0.60628371974336537"/>
          <c:h val="0.863095238095243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spPr>
                <a:noFill/>
                <a:ln w="25698">
                  <a:noFill/>
                </a:ln>
              </c:spPr>
              <c:txPr>
                <a:bodyPr/>
                <a:lstStyle/>
                <a:p>
                  <a:pPr>
                    <a:defRPr sz="3600" b="1" i="1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8.1139428422430201E-2"/>
                  <c:y val="8.0105500289047546E-2"/>
                </c:manualLayout>
              </c:layout>
              <c:spPr>
                <a:noFill/>
                <a:ln w="25698">
                  <a:noFill/>
                </a:ln>
              </c:spPr>
              <c:txPr>
                <a:bodyPr/>
                <a:lstStyle/>
                <a:p>
                  <a:pPr>
                    <a:defRPr sz="3600" b="1" i="1"/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 w="25698">
                <a:noFill/>
              </a:ln>
            </c:spPr>
            <c:txPr>
              <a:bodyPr/>
              <a:lstStyle/>
              <a:p>
                <a:pPr>
                  <a:defRPr sz="3200" b="1" i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Есть генетическая предрасположенность</c:v>
                </c:pt>
                <c:pt idx="1">
                  <c:v>Нет генетической предрасположенности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0.52</c:v>
                </c:pt>
                <c:pt idx="1">
                  <c:v>0.48000000000000032</c:v>
                </c:pt>
              </c:numCache>
            </c:numRef>
          </c:val>
        </c:ser>
      </c:pie3DChart>
      <c:spPr>
        <a:noFill/>
        <a:ln w="256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10" b="1" baseline="0"/>
            </a:pPr>
            <a:endParaRPr lang="ru-RU"/>
          </a:p>
        </c:txPr>
      </c:legendEntry>
      <c:layout>
        <c:manualLayout>
          <c:xMode val="edge"/>
          <c:yMode val="edge"/>
          <c:x val="0.67043971163654292"/>
          <c:y val="6.0217726412132501E-2"/>
          <c:w val="0.31433189266398381"/>
          <c:h val="0.84314538121727789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</c:spPr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0.71000000000000063</c:v>
                </c:pt>
                <c:pt idx="1">
                  <c:v>0.29000000000000031</c:v>
                </c:pt>
              </c:numCache>
            </c:numRef>
          </c:val>
        </c:ser>
        <c:overlap val="100"/>
        <c:axId val="89695744"/>
        <c:axId val="89697280"/>
      </c:barChart>
      <c:catAx>
        <c:axId val="89695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Verdana" pitchFamily="34" charset="0"/>
              </a:defRPr>
            </a:pPr>
            <a:endParaRPr lang="ru-RU"/>
          </a:p>
        </c:txPr>
        <c:crossAx val="89697280"/>
        <c:crosses val="autoZero"/>
        <c:auto val="1"/>
        <c:lblAlgn val="ctr"/>
        <c:lblOffset val="100"/>
      </c:catAx>
      <c:valAx>
        <c:axId val="89697280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%" sourceLinked="1"/>
        <c:tickLblPos val="nextTo"/>
        <c:crossAx val="8969574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</c:chart>
  <c:txPr>
    <a:bodyPr/>
    <a:lstStyle/>
    <a:p>
      <a:pPr>
        <a:defRPr i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floor>
    <c:sideWall>
      <c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c:spPr>
    </c:sideWall>
    <c:backWall>
      <c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0578904199475066"/>
          <c:y val="4.405761779777545E-2"/>
          <c:w val="0.89421095800524719"/>
          <c:h val="0.667475604011039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2"/>
            <c:spPr>
              <a:solidFill>
                <a:srgbClr val="E91767"/>
              </a:solidFill>
            </c:spPr>
          </c:dPt>
          <c:dPt>
            <c:idx val="3"/>
            <c:spPr>
              <a:solidFill>
                <a:srgbClr val="E91767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/>
                      <a:t>3</a:t>
                    </a:r>
                    <a:r>
                      <a:rPr lang="en-US"/>
                      <a:t>,8%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/>
                      <a:t>1</a:t>
                    </a:r>
                    <a:r>
                      <a:rPr lang="en-US"/>
                      <a:t>0,6%</a:t>
                    </a:r>
                  </a:p>
                </c:rich>
              </c:tx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sz="2800" b="1" i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800" b="1" i="1">
                        <a:solidFill>
                          <a:srgbClr val="FF0000"/>
                        </a:solidFill>
                      </a:defRPr>
                    </a:pPr>
                    <a:r>
                      <a:rPr lang="en-US" sz="280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>
                        <a:solidFill>
                          <a:srgbClr val="FF0000"/>
                        </a:solidFill>
                      </a:rPr>
                      <a:t>2,1%</a:t>
                    </a:r>
                  </a:p>
                </c:rich>
              </c:tx>
              <c:spPr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/>
                      <a:t>1</a:t>
                    </a:r>
                    <a:r>
                      <a:rPr lang="en-US"/>
                      <a:t>6,3%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800"/>
                      <a:t>2</a:t>
                    </a:r>
                    <a:r>
                      <a:rPr lang="en-US"/>
                      <a:t>1,2%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 i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 и старше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3.7999999999999999E-2</c:v>
                </c:pt>
                <c:pt idx="1">
                  <c:v>0.10600000000000002</c:v>
                </c:pt>
                <c:pt idx="2" formatCode="0%">
                  <c:v>0.26</c:v>
                </c:pt>
                <c:pt idx="3">
                  <c:v>0.221</c:v>
                </c:pt>
                <c:pt idx="4">
                  <c:v>0.16300000000000001</c:v>
                </c:pt>
                <c:pt idx="5">
                  <c:v>0.21200000000000024</c:v>
                </c:pt>
              </c:numCache>
            </c:numRef>
          </c:val>
        </c:ser>
        <c:shape val="cylinder"/>
        <c:axId val="94788224"/>
        <c:axId val="94822784"/>
        <c:axId val="0"/>
      </c:bar3DChart>
      <c:catAx>
        <c:axId val="94788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0" i="1"/>
            </a:pPr>
            <a:endParaRPr lang="ru-RU"/>
          </a:p>
        </c:txPr>
        <c:crossAx val="94822784"/>
        <c:crosses val="autoZero"/>
        <c:auto val="1"/>
        <c:lblAlgn val="ctr"/>
        <c:lblOffset val="100"/>
      </c:catAx>
      <c:valAx>
        <c:axId val="94822784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9478822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8691396399600683E-2"/>
          <c:y val="4.5606043772914065E-2"/>
          <c:w val="0.67565454357989274"/>
          <c:h val="0.849098856345980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spPr>
              <a:solidFill>
                <a:srgbClr val="2A07F9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4DEFC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60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/>
                      <a:t>4,5%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60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/>
                      <a:t>5,5%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6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наличие МС</c:v>
                </c:pt>
                <c:pt idx="1">
                  <c:v>не имеют МС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0.64500000000000213</c:v>
                </c:pt>
                <c:pt idx="1">
                  <c:v>0.35500000000000032</c:v>
                </c:pt>
              </c:numCache>
            </c:numRef>
          </c:val>
        </c:ser>
      </c:pie3DChart>
      <c:spPr>
        <a:ln>
          <a:solidFill>
            <a:srgbClr val="FFFFFF">
              <a:alpha val="0"/>
            </a:srgb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1"/>
            </a:pPr>
            <a:endParaRPr lang="ru-RU"/>
          </a:p>
        </c:txPr>
      </c:legendEntry>
      <c:layout>
        <c:manualLayout>
          <c:xMode val="edge"/>
          <c:yMode val="edge"/>
          <c:x val="0.75138573731615765"/>
          <c:y val="6.1155518375238548E-2"/>
          <c:w val="0.20177092446777486"/>
          <c:h val="0.82939320084989465"/>
        </c:manualLayout>
      </c:layout>
      <c:spPr>
        <a:ln w="9525"/>
      </c:spPr>
      <c:txPr>
        <a:bodyPr/>
        <a:lstStyle/>
        <a:p>
          <a:pPr>
            <a:defRPr sz="1200" b="1" i="1"/>
          </a:pPr>
          <a:endParaRPr lang="ru-RU"/>
        </a:p>
      </c:txPr>
    </c:legend>
    <c:plotVisOnly val="1"/>
    <c:dispBlanksAs val="zero"/>
  </c:chart>
  <c:spPr>
    <a:solidFill>
      <a:schemeClr val="bg1">
        <a:alpha val="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7002405949256686E-2"/>
          <c:y val="0"/>
          <c:w val="0.6186342592592596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c:spPr>
          <c:explosion val="25"/>
          <c:dPt>
            <c:idx val="1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txPr>
              <a:bodyPr/>
              <a:lstStyle/>
              <a:p>
                <a:pPr>
                  <a:defRPr sz="4000" b="1" i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Имеют в анамнезе диагноз СД</c:v>
                </c:pt>
                <c:pt idx="1">
                  <c:v>Не болеют СД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0.51</c:v>
                </c:pt>
                <c:pt idx="1">
                  <c:v>0.49000000000000032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1"/>
            </a:pPr>
            <a:endParaRPr lang="ru-RU"/>
          </a:p>
        </c:txPr>
      </c:legendEntry>
      <c:layout>
        <c:manualLayout>
          <c:xMode val="edge"/>
          <c:yMode val="edge"/>
          <c:x val="0.66435181539807786"/>
          <c:y val="4.7290026246719193E-2"/>
          <c:w val="0.32175929571303585"/>
          <c:h val="0.92129296337957967"/>
        </c:manualLayout>
      </c:layout>
      <c:txPr>
        <a:bodyPr/>
        <a:lstStyle/>
        <a:p>
          <a:pPr>
            <a:defRPr sz="1200" b="1" i="1"/>
          </a:pPr>
          <a:endParaRPr lang="ru-RU"/>
        </a:p>
      </c:txPr>
    </c:legend>
    <c:plotVisOnly val="1"/>
    <c:dispBlanksAs val="zero"/>
  </c:chart>
  <c:spPr>
    <a:solidFill>
      <a:schemeClr val="bg1">
        <a:alpha val="0"/>
      </a:schemeClr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 cmpd="sng">
              <a:solidFill>
                <a:srgbClr val="FF000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2.3148148148148147E-3"/>
                  <c:y val="-4.3650793650793704E-2"/>
                </c:manualLayout>
              </c:layout>
              <c:showVal val="1"/>
            </c:dLbl>
            <c:dLbl>
              <c:idx val="2"/>
              <c:layout>
                <c:manualLayout>
                  <c:x val="-1.8518518518518576E-2"/>
                  <c:y val="1.984126984126991E-2"/>
                </c:manualLayout>
              </c:layout>
              <c:showVal val="1"/>
            </c:dLbl>
            <c:dLbl>
              <c:idx val="4"/>
              <c:layout>
                <c:manualLayout>
                  <c:x val="-1.1574074074074073E-2"/>
                  <c:y val="-3.9682539682539791E-2"/>
                </c:manualLayout>
              </c:layout>
              <c:showVal val="1"/>
            </c:dLbl>
            <c:dLbl>
              <c:idx val="5"/>
              <c:layout>
                <c:manualLayout>
                  <c:x val="-1.3888888888888954E-2"/>
                  <c:y val="-2.380952380952381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37431</c:v>
                </c:pt>
                <c:pt idx="1">
                  <c:v>35032</c:v>
                </c:pt>
                <c:pt idx="2">
                  <c:v>44461</c:v>
                </c:pt>
                <c:pt idx="3">
                  <c:v>46076</c:v>
                </c:pt>
                <c:pt idx="4">
                  <c:v>58037</c:v>
                </c:pt>
                <c:pt idx="5">
                  <c:v>55380</c:v>
                </c:pt>
              </c:numCache>
            </c:numRef>
          </c:val>
          <c:smooth val="1"/>
        </c:ser>
        <c:marker val="1"/>
        <c:axId val="115120384"/>
        <c:axId val="115142656"/>
      </c:lineChart>
      <c:catAx>
        <c:axId val="115120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15142656"/>
        <c:crosses val="autoZero"/>
        <c:auto val="1"/>
        <c:lblAlgn val="ctr"/>
        <c:lblOffset val="100"/>
      </c:catAx>
      <c:valAx>
        <c:axId val="115142656"/>
        <c:scaling>
          <c:orientation val="minMax"/>
        </c:scaling>
        <c:axPos val="l"/>
        <c:majorGridlines>
          <c:spPr>
            <a:ln>
              <a:solidFill>
                <a:srgbClr val="C00000"/>
              </a:solidFill>
            </a:ln>
          </c:spPr>
        </c:majorGridlines>
        <c:numFmt formatCode="General" sourceLinked="0"/>
        <c:tickLblPos val="nextTo"/>
        <c:crossAx val="11512038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000"/>
          </a:pPr>
          <a:endParaRPr lang="ru-RU"/>
        </a:p>
      </c:txPr>
    </c:title>
    <c:view3D>
      <c:perspective val="30"/>
    </c:view3D>
    <c:floor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floor>
    <c:sideWall>
      <c:spPr>
        <a:solidFill>
          <a:schemeClr val="bg1">
            <a:lumMod val="5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c:spPr>
    </c:sideWall>
    <c:backWall>
      <c:spPr>
        <a:solidFill>
          <a:schemeClr val="bg1">
            <a:lumMod val="5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Вредные привычки(курение,переедание,злоупотребление алкоголем)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7.6335877862594983E-3"/>
                  <c:y val="0.1626984126984127"/>
                </c:manualLayout>
              </c:layout>
              <c:showVal val="1"/>
            </c:dLbl>
            <c:dLbl>
              <c:idx val="1"/>
              <c:layout>
                <c:manualLayout>
                  <c:x val="5.0890585241730527E-3"/>
                  <c:y val="0.1666666666666666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 i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имеют</c:v>
                </c:pt>
                <c:pt idx="1">
                  <c:v>не имеют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0.43000000000000038</c:v>
                </c:pt>
              </c:numCache>
            </c:numRef>
          </c:val>
        </c:ser>
        <c:shape val="box"/>
        <c:axId val="132465024"/>
        <c:axId val="132466560"/>
        <c:axId val="0"/>
      </c:bar3DChart>
      <c:catAx>
        <c:axId val="132465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i="1"/>
            </a:pPr>
            <a:endParaRPr lang="ru-RU"/>
          </a:p>
        </c:txPr>
        <c:crossAx val="132466560"/>
        <c:crosses val="autoZero"/>
        <c:auto val="1"/>
        <c:lblAlgn val="ctr"/>
        <c:lblOffset val="100"/>
      </c:catAx>
      <c:valAx>
        <c:axId val="132466560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0%" sourceLinked="1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132465024"/>
        <c:crosses val="autoZero"/>
        <c:crossBetween val="between"/>
      </c:valAx>
    </c:plotArea>
    <c:plotVisOnly val="1"/>
    <c:dispBlanksAs val="gap"/>
  </c:chart>
  <c:spPr>
    <a:solidFill>
      <a:schemeClr val="bg1">
        <a:alpha val="0"/>
      </a:scheme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0000"/>
          </a:solidFill>
        </a:ln>
      </c:spPr>
    </c:floor>
    <c:sideWall>
      <c:spPr>
        <a:solidFill>
          <a:schemeClr val="bg1">
            <a:lumMod val="95000"/>
          </a:schemeClr>
        </a:solidFill>
        <a:ln>
          <a:solidFill>
            <a:srgbClr val="FF0000"/>
          </a:solidFill>
        </a:ln>
      </c:spPr>
    </c:sideWall>
    <c:backWall>
      <c:spPr>
        <a:solidFill>
          <a:schemeClr val="bg1">
            <a:lumMod val="95000"/>
          </a:schemeClr>
        </a:solidFill>
        <a:ln>
          <a:solidFill>
            <a:srgbClr val="FF0000"/>
          </a:solidFill>
        </a:ln>
      </c:spPr>
    </c:backWall>
    <c:plotArea>
      <c:layout>
        <c:manualLayout>
          <c:layoutTarget val="inner"/>
          <c:xMode val="edge"/>
          <c:yMode val="edge"/>
          <c:x val="0.18089886247717238"/>
          <c:y val="3.2882410428973184E-2"/>
          <c:w val="0.78918756501802756"/>
          <c:h val="0.8942681039206552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424BB"/>
            </a:solidFill>
            <a:ln w="1270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2.686202686202687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418803418803419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i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не знают </c:v>
                </c:pt>
                <c:pt idx="1">
                  <c:v>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0.21000000000000021</c:v>
                </c:pt>
              </c:numCache>
            </c:numRef>
          </c:val>
        </c:ser>
        <c:shape val="cylinder"/>
        <c:axId val="132385408"/>
        <c:axId val="132391296"/>
        <c:axId val="0"/>
      </c:bar3DChart>
      <c:catAx>
        <c:axId val="132385408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 i="1"/>
            </a:pPr>
            <a:endParaRPr lang="ru-RU"/>
          </a:p>
        </c:txPr>
        <c:crossAx val="132391296"/>
        <c:crosses val="autoZero"/>
        <c:auto val="1"/>
        <c:lblAlgn val="ctr"/>
        <c:lblOffset val="100"/>
      </c:catAx>
      <c:valAx>
        <c:axId val="132391296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238540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perspective val="30"/>
    </c:view3D>
    <c:floor>
      <c:spPr>
        <a:solidFill>
          <a:schemeClr val="bg1">
            <a:lumMod val="95000"/>
          </a:schemeClr>
        </a:solidFill>
      </c:spPr>
    </c:floor>
    <c:sideWall>
      <c:spPr>
        <a:solidFill>
          <a:schemeClr val="bg1">
            <a:lumMod val="95000"/>
          </a:schemeClr>
        </a:solidFill>
      </c:spPr>
    </c:sideWall>
    <c:backWall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39428623505395255"/>
          <c:y val="2.7049743782027358E-3"/>
          <c:w val="0.57181339311752699"/>
          <c:h val="0.92042994625671792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0.12608639779539027"/>
                  <c:y val="7.7354952763533102E-2"/>
                </c:manualLayout>
              </c:layout>
              <c:showVal val="1"/>
            </c:dLbl>
            <c:dLbl>
              <c:idx val="1"/>
              <c:layout>
                <c:manualLayout>
                  <c:x val="6.0918147249458092E-2"/>
                  <c:y val="7.4260754652991826E-2"/>
                </c:manualLayout>
              </c:layout>
              <c:showVal val="1"/>
            </c:dLbl>
            <c:dLbl>
              <c:idx val="2"/>
              <c:layout>
                <c:manualLayout>
                  <c:x val="5.8084745051808884E-2"/>
                  <c:y val="6.8072358431909105E-2"/>
                </c:manualLayout>
              </c:layout>
              <c:showVal val="1"/>
            </c:dLbl>
            <c:dLbl>
              <c:idx val="3"/>
              <c:layout>
                <c:manualLayout>
                  <c:x val="2.1250516482369142E-2"/>
                  <c:y val="6.4978160321367801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 i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Больше двигаться</c:v>
                </c:pt>
                <c:pt idx="1">
                  <c:v>меньше употреблять в пищу жирных продуктов</c:v>
                </c:pt>
                <c:pt idx="2">
                  <c:v>больше пить воды</c:v>
                </c:pt>
                <c:pt idx="3">
                  <c:v>не знают ничего о профилактике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0.31000000000000094</c:v>
                </c:pt>
                <c:pt idx="1">
                  <c:v>0.29000000000000031</c:v>
                </c:pt>
                <c:pt idx="2">
                  <c:v>0.19</c:v>
                </c:pt>
                <c:pt idx="3">
                  <c:v>0.21000000000000021</c:v>
                </c:pt>
              </c:numCache>
            </c:numRef>
          </c:val>
        </c:ser>
        <c:shape val="cone"/>
        <c:axId val="132809088"/>
        <c:axId val="132810624"/>
        <c:axId val="0"/>
      </c:bar3DChart>
      <c:catAx>
        <c:axId val="132809088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 i="0"/>
            </a:pPr>
            <a:endParaRPr lang="ru-RU"/>
          </a:p>
        </c:txPr>
        <c:crossAx val="132810624"/>
        <c:crosses val="autoZero"/>
        <c:auto val="1"/>
        <c:lblAlgn val="ctr"/>
        <c:lblOffset val="100"/>
      </c:catAx>
      <c:valAx>
        <c:axId val="1328106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1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13280908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E6BB5-2617-4332-BE76-D83117CC13CE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714AFE-6C44-4D05-AA3A-9418A3E5E0E7}">
      <dgm:prSet/>
      <dgm:spPr/>
      <dgm:t>
        <a:bodyPr/>
        <a:lstStyle/>
        <a:p>
          <a:pPr rtl="0"/>
          <a:r>
            <a:rPr lang="ru-RU" dirty="0" smtClean="0"/>
            <a:t>рассмотреть этиологию и предрасполагающие факторы желчнокаменной болезни</a:t>
          </a:r>
          <a:endParaRPr lang="ru-RU" dirty="0"/>
        </a:p>
      </dgm:t>
    </dgm:pt>
    <dgm:pt modelId="{B4E6AA75-A0E5-4DD4-8268-D7DB484AB789}" type="parTrans" cxnId="{AB4A4D37-BD98-453A-8772-C5C47F947C3C}">
      <dgm:prSet/>
      <dgm:spPr/>
      <dgm:t>
        <a:bodyPr/>
        <a:lstStyle/>
        <a:p>
          <a:endParaRPr lang="ru-RU"/>
        </a:p>
      </dgm:t>
    </dgm:pt>
    <dgm:pt modelId="{EF535F2A-B739-47E4-84D7-DF65F5053CEE}" type="sibTrans" cxnId="{AB4A4D37-BD98-453A-8772-C5C47F947C3C}">
      <dgm:prSet/>
      <dgm:spPr/>
      <dgm:t>
        <a:bodyPr/>
        <a:lstStyle/>
        <a:p>
          <a:endParaRPr lang="ru-RU"/>
        </a:p>
      </dgm:t>
    </dgm:pt>
    <dgm:pt modelId="{FABCAAB9-4277-47D6-AB38-3EF3E7B1170A}">
      <dgm:prSet/>
      <dgm:spPr/>
      <dgm:t>
        <a:bodyPr/>
        <a:lstStyle/>
        <a:p>
          <a:pPr rtl="0"/>
          <a:r>
            <a:rPr lang="ru-RU" dirty="0" smtClean="0"/>
            <a:t>выявить группу риска по желчнокаменной болезни</a:t>
          </a:r>
          <a:endParaRPr lang="ru-RU" dirty="0"/>
        </a:p>
      </dgm:t>
    </dgm:pt>
    <dgm:pt modelId="{03583215-2174-4006-9654-4FB087047A3C}" type="parTrans" cxnId="{432A0F9E-2323-4C18-A6A5-9B409F738324}">
      <dgm:prSet/>
      <dgm:spPr/>
      <dgm:t>
        <a:bodyPr/>
        <a:lstStyle/>
        <a:p>
          <a:endParaRPr lang="ru-RU"/>
        </a:p>
      </dgm:t>
    </dgm:pt>
    <dgm:pt modelId="{5D75B23E-484C-4750-BB53-DE257696C0C6}" type="sibTrans" cxnId="{432A0F9E-2323-4C18-A6A5-9B409F738324}">
      <dgm:prSet/>
      <dgm:spPr/>
      <dgm:t>
        <a:bodyPr/>
        <a:lstStyle/>
        <a:p>
          <a:endParaRPr lang="ru-RU"/>
        </a:p>
      </dgm:t>
    </dgm:pt>
    <dgm:pt modelId="{2228C177-D9D9-4EDE-8C2F-C7A19B8A6A01}">
      <dgm:prSet/>
      <dgm:spPr/>
      <dgm:t>
        <a:bodyPr/>
        <a:lstStyle/>
        <a:p>
          <a:pPr rtl="0"/>
          <a:r>
            <a:rPr lang="ru-RU" dirty="0" smtClean="0"/>
            <a:t>изучить специальные мероприятия по уходу за пациентами при ЖКБ</a:t>
          </a:r>
          <a:endParaRPr lang="ru-RU" dirty="0"/>
        </a:p>
      </dgm:t>
    </dgm:pt>
    <dgm:pt modelId="{A3521A51-90AF-4038-BF4E-01B18F7478B5}" type="parTrans" cxnId="{3AC63ACC-FBEC-4C9F-8852-10535724C088}">
      <dgm:prSet/>
      <dgm:spPr/>
      <dgm:t>
        <a:bodyPr/>
        <a:lstStyle/>
        <a:p>
          <a:endParaRPr lang="ru-RU"/>
        </a:p>
      </dgm:t>
    </dgm:pt>
    <dgm:pt modelId="{390BB574-9BE0-46AE-ABBC-3E280D5FD28F}" type="sibTrans" cxnId="{3AC63ACC-FBEC-4C9F-8852-10535724C088}">
      <dgm:prSet/>
      <dgm:spPr/>
      <dgm:t>
        <a:bodyPr/>
        <a:lstStyle/>
        <a:p>
          <a:endParaRPr lang="ru-RU"/>
        </a:p>
      </dgm:t>
    </dgm:pt>
    <dgm:pt modelId="{199940A9-32E5-428C-87ED-632A8F670FAD}">
      <dgm:prSet/>
      <dgm:spPr/>
      <dgm:t>
        <a:bodyPr/>
        <a:lstStyle/>
        <a:p>
          <a:pPr rtl="0"/>
          <a:r>
            <a:rPr lang="ru-RU" dirty="0" smtClean="0"/>
            <a:t>предложить принципы лечения и профилактики данного заболевания.</a:t>
          </a:r>
          <a:endParaRPr lang="ru-RU" dirty="0"/>
        </a:p>
      </dgm:t>
    </dgm:pt>
    <dgm:pt modelId="{508129A7-7382-4D27-B6A2-5A6077A6FD17}" type="parTrans" cxnId="{1B1B6A50-5F96-47C0-8500-96B7D7BE92B9}">
      <dgm:prSet/>
      <dgm:spPr/>
      <dgm:t>
        <a:bodyPr/>
        <a:lstStyle/>
        <a:p>
          <a:endParaRPr lang="ru-RU"/>
        </a:p>
      </dgm:t>
    </dgm:pt>
    <dgm:pt modelId="{132092A4-BABE-4327-8E83-2A600A2B4EBC}" type="sibTrans" cxnId="{1B1B6A50-5F96-47C0-8500-96B7D7BE92B9}">
      <dgm:prSet/>
      <dgm:spPr/>
      <dgm:t>
        <a:bodyPr/>
        <a:lstStyle/>
        <a:p>
          <a:endParaRPr lang="ru-RU"/>
        </a:p>
      </dgm:t>
    </dgm:pt>
    <dgm:pt modelId="{3E6C86E9-0FE2-4E29-AE46-EA6C9A0F09E4}" type="pres">
      <dgm:prSet presAssocID="{D30E6BB5-2617-4332-BE76-D83117CC13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E4DD4-F232-4407-A231-EFB644AA8764}" type="pres">
      <dgm:prSet presAssocID="{92714AFE-6C44-4D05-AA3A-9418A3E5E0E7}" presName="composite" presStyleCnt="0"/>
      <dgm:spPr/>
    </dgm:pt>
    <dgm:pt modelId="{203B55D7-5FB3-4A03-8634-8C082A5DF66C}" type="pres">
      <dgm:prSet presAssocID="{92714AFE-6C44-4D05-AA3A-9418A3E5E0E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1F0F3A-32AD-40DF-8CC2-33123BC3E17F}" type="pres">
      <dgm:prSet presAssocID="{92714AFE-6C44-4D05-AA3A-9418A3E5E0E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8AA24-B0F2-4959-B698-57E4B6FCE77A}" type="pres">
      <dgm:prSet presAssocID="{EF535F2A-B739-47E4-84D7-DF65F5053CEE}" presName="spacing" presStyleCnt="0"/>
      <dgm:spPr/>
    </dgm:pt>
    <dgm:pt modelId="{9AE041B7-AF3F-4BDA-BDE4-D7DF272ABF53}" type="pres">
      <dgm:prSet presAssocID="{FABCAAB9-4277-47D6-AB38-3EF3E7B1170A}" presName="composite" presStyleCnt="0"/>
      <dgm:spPr/>
    </dgm:pt>
    <dgm:pt modelId="{A90E0E65-04BE-41B9-B022-E4EB53031E2B}" type="pres">
      <dgm:prSet presAssocID="{FABCAAB9-4277-47D6-AB38-3EF3E7B1170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853DE6-0A64-4693-9990-92FD0CB6D974}" type="pres">
      <dgm:prSet presAssocID="{FABCAAB9-4277-47D6-AB38-3EF3E7B1170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5635E-A9E0-4F22-A848-48214835F9C1}" type="pres">
      <dgm:prSet presAssocID="{5D75B23E-484C-4750-BB53-DE257696C0C6}" presName="spacing" presStyleCnt="0"/>
      <dgm:spPr/>
    </dgm:pt>
    <dgm:pt modelId="{A3BBE2D5-A811-4683-862A-9E266AAB4CE9}" type="pres">
      <dgm:prSet presAssocID="{2228C177-D9D9-4EDE-8C2F-C7A19B8A6A01}" presName="composite" presStyleCnt="0"/>
      <dgm:spPr/>
    </dgm:pt>
    <dgm:pt modelId="{940DCC8D-7908-41DE-8EC6-8D61875956D2}" type="pres">
      <dgm:prSet presAssocID="{2228C177-D9D9-4EDE-8C2F-C7A19B8A6A01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D711BC-5BFE-4814-812C-3C92ED70C57A}" type="pres">
      <dgm:prSet presAssocID="{2228C177-D9D9-4EDE-8C2F-C7A19B8A6A0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85F14-F688-41FE-ABDE-109497D42702}" type="pres">
      <dgm:prSet presAssocID="{390BB574-9BE0-46AE-ABBC-3E280D5FD28F}" presName="spacing" presStyleCnt="0"/>
      <dgm:spPr/>
    </dgm:pt>
    <dgm:pt modelId="{DFB661C9-6CD0-4A47-B68E-20F606F46F3B}" type="pres">
      <dgm:prSet presAssocID="{199940A9-32E5-428C-87ED-632A8F670FAD}" presName="composite" presStyleCnt="0"/>
      <dgm:spPr/>
    </dgm:pt>
    <dgm:pt modelId="{4A26712E-ACF5-4A63-82FD-77128F3393BE}" type="pres">
      <dgm:prSet presAssocID="{199940A9-32E5-428C-87ED-632A8F670FAD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81A6C08-FFE4-4138-99D7-75730B4B1E77}" type="pres">
      <dgm:prSet presAssocID="{199940A9-32E5-428C-87ED-632A8F670FA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63ACC-FBEC-4C9F-8852-10535724C088}" srcId="{D30E6BB5-2617-4332-BE76-D83117CC13CE}" destId="{2228C177-D9D9-4EDE-8C2F-C7A19B8A6A01}" srcOrd="2" destOrd="0" parTransId="{A3521A51-90AF-4038-BF4E-01B18F7478B5}" sibTransId="{390BB574-9BE0-46AE-ABBC-3E280D5FD28F}"/>
    <dgm:cxn modelId="{55A65B21-ECBB-48E7-A302-9C985952B70F}" type="presOf" srcId="{FABCAAB9-4277-47D6-AB38-3EF3E7B1170A}" destId="{EB853DE6-0A64-4693-9990-92FD0CB6D974}" srcOrd="0" destOrd="0" presId="urn:microsoft.com/office/officeart/2005/8/layout/vList3"/>
    <dgm:cxn modelId="{AB4A4D37-BD98-453A-8772-C5C47F947C3C}" srcId="{D30E6BB5-2617-4332-BE76-D83117CC13CE}" destId="{92714AFE-6C44-4D05-AA3A-9418A3E5E0E7}" srcOrd="0" destOrd="0" parTransId="{B4E6AA75-A0E5-4DD4-8268-D7DB484AB789}" sibTransId="{EF535F2A-B739-47E4-84D7-DF65F5053CEE}"/>
    <dgm:cxn modelId="{B523B15E-74C0-4FAF-8DF1-3DB8682F592A}" type="presOf" srcId="{199940A9-32E5-428C-87ED-632A8F670FAD}" destId="{E81A6C08-FFE4-4138-99D7-75730B4B1E77}" srcOrd="0" destOrd="0" presId="urn:microsoft.com/office/officeart/2005/8/layout/vList3"/>
    <dgm:cxn modelId="{6954B5E0-B79E-4D42-8168-72649E3C37D7}" type="presOf" srcId="{92714AFE-6C44-4D05-AA3A-9418A3E5E0E7}" destId="{861F0F3A-32AD-40DF-8CC2-33123BC3E17F}" srcOrd="0" destOrd="0" presId="urn:microsoft.com/office/officeart/2005/8/layout/vList3"/>
    <dgm:cxn modelId="{1B1B6A50-5F96-47C0-8500-96B7D7BE92B9}" srcId="{D30E6BB5-2617-4332-BE76-D83117CC13CE}" destId="{199940A9-32E5-428C-87ED-632A8F670FAD}" srcOrd="3" destOrd="0" parTransId="{508129A7-7382-4D27-B6A2-5A6077A6FD17}" sibTransId="{132092A4-BABE-4327-8E83-2A600A2B4EBC}"/>
    <dgm:cxn modelId="{0634BF4D-C5DF-41A1-A4EE-64F42D2C2341}" type="presOf" srcId="{2228C177-D9D9-4EDE-8C2F-C7A19B8A6A01}" destId="{A9D711BC-5BFE-4814-812C-3C92ED70C57A}" srcOrd="0" destOrd="0" presId="urn:microsoft.com/office/officeart/2005/8/layout/vList3"/>
    <dgm:cxn modelId="{4D2303A6-7FEB-47C3-955D-14DC26E9BCC5}" type="presOf" srcId="{D30E6BB5-2617-4332-BE76-D83117CC13CE}" destId="{3E6C86E9-0FE2-4E29-AE46-EA6C9A0F09E4}" srcOrd="0" destOrd="0" presId="urn:microsoft.com/office/officeart/2005/8/layout/vList3"/>
    <dgm:cxn modelId="{432A0F9E-2323-4C18-A6A5-9B409F738324}" srcId="{D30E6BB5-2617-4332-BE76-D83117CC13CE}" destId="{FABCAAB9-4277-47D6-AB38-3EF3E7B1170A}" srcOrd="1" destOrd="0" parTransId="{03583215-2174-4006-9654-4FB087047A3C}" sibTransId="{5D75B23E-484C-4750-BB53-DE257696C0C6}"/>
    <dgm:cxn modelId="{EF8190AB-EB35-4BB8-AE22-12D0B44756BF}" type="presParOf" srcId="{3E6C86E9-0FE2-4E29-AE46-EA6C9A0F09E4}" destId="{A73E4DD4-F232-4407-A231-EFB644AA8764}" srcOrd="0" destOrd="0" presId="urn:microsoft.com/office/officeart/2005/8/layout/vList3"/>
    <dgm:cxn modelId="{588CFFEF-A473-450A-9126-E3F8C35A15A3}" type="presParOf" srcId="{A73E4DD4-F232-4407-A231-EFB644AA8764}" destId="{203B55D7-5FB3-4A03-8634-8C082A5DF66C}" srcOrd="0" destOrd="0" presId="urn:microsoft.com/office/officeart/2005/8/layout/vList3"/>
    <dgm:cxn modelId="{D72EC8CF-66A1-4A01-9DE4-6BD50296C53D}" type="presParOf" srcId="{A73E4DD4-F232-4407-A231-EFB644AA8764}" destId="{861F0F3A-32AD-40DF-8CC2-33123BC3E17F}" srcOrd="1" destOrd="0" presId="urn:microsoft.com/office/officeart/2005/8/layout/vList3"/>
    <dgm:cxn modelId="{53D6BD1B-2AE7-4A66-B64D-00B6D32CD839}" type="presParOf" srcId="{3E6C86E9-0FE2-4E29-AE46-EA6C9A0F09E4}" destId="{84E8AA24-B0F2-4959-B698-57E4B6FCE77A}" srcOrd="1" destOrd="0" presId="urn:microsoft.com/office/officeart/2005/8/layout/vList3"/>
    <dgm:cxn modelId="{826E1405-4767-423E-A0FD-C16C50B70C2E}" type="presParOf" srcId="{3E6C86E9-0FE2-4E29-AE46-EA6C9A0F09E4}" destId="{9AE041B7-AF3F-4BDA-BDE4-D7DF272ABF53}" srcOrd="2" destOrd="0" presId="urn:microsoft.com/office/officeart/2005/8/layout/vList3"/>
    <dgm:cxn modelId="{6EF1CFBD-3720-4BC9-9323-455C6FF5206E}" type="presParOf" srcId="{9AE041B7-AF3F-4BDA-BDE4-D7DF272ABF53}" destId="{A90E0E65-04BE-41B9-B022-E4EB53031E2B}" srcOrd="0" destOrd="0" presId="urn:microsoft.com/office/officeart/2005/8/layout/vList3"/>
    <dgm:cxn modelId="{F8277912-C997-4EFB-A44C-27C43E7FE7D7}" type="presParOf" srcId="{9AE041B7-AF3F-4BDA-BDE4-D7DF272ABF53}" destId="{EB853DE6-0A64-4693-9990-92FD0CB6D974}" srcOrd="1" destOrd="0" presId="urn:microsoft.com/office/officeart/2005/8/layout/vList3"/>
    <dgm:cxn modelId="{16994812-D390-4F46-80AE-4AE5A34A3FAA}" type="presParOf" srcId="{3E6C86E9-0FE2-4E29-AE46-EA6C9A0F09E4}" destId="{CB55635E-A9E0-4F22-A848-48214835F9C1}" srcOrd="3" destOrd="0" presId="urn:microsoft.com/office/officeart/2005/8/layout/vList3"/>
    <dgm:cxn modelId="{61802739-D469-404B-9CBA-A9E52C8E96D9}" type="presParOf" srcId="{3E6C86E9-0FE2-4E29-AE46-EA6C9A0F09E4}" destId="{A3BBE2D5-A811-4683-862A-9E266AAB4CE9}" srcOrd="4" destOrd="0" presId="urn:microsoft.com/office/officeart/2005/8/layout/vList3"/>
    <dgm:cxn modelId="{A33071C6-EF56-435A-85BE-3BC9CA0E007D}" type="presParOf" srcId="{A3BBE2D5-A811-4683-862A-9E266AAB4CE9}" destId="{940DCC8D-7908-41DE-8EC6-8D61875956D2}" srcOrd="0" destOrd="0" presId="urn:microsoft.com/office/officeart/2005/8/layout/vList3"/>
    <dgm:cxn modelId="{2C70AD63-B4CB-486F-9048-6F60FA6E7C88}" type="presParOf" srcId="{A3BBE2D5-A811-4683-862A-9E266AAB4CE9}" destId="{A9D711BC-5BFE-4814-812C-3C92ED70C57A}" srcOrd="1" destOrd="0" presId="urn:microsoft.com/office/officeart/2005/8/layout/vList3"/>
    <dgm:cxn modelId="{52C0EC0C-6205-4ACB-AC63-0141E408CBA6}" type="presParOf" srcId="{3E6C86E9-0FE2-4E29-AE46-EA6C9A0F09E4}" destId="{F7E85F14-F688-41FE-ABDE-109497D42702}" srcOrd="5" destOrd="0" presId="urn:microsoft.com/office/officeart/2005/8/layout/vList3"/>
    <dgm:cxn modelId="{0DC0E722-95E1-4EC4-A747-ACF31E1B8250}" type="presParOf" srcId="{3E6C86E9-0FE2-4E29-AE46-EA6C9A0F09E4}" destId="{DFB661C9-6CD0-4A47-B68E-20F606F46F3B}" srcOrd="6" destOrd="0" presId="urn:microsoft.com/office/officeart/2005/8/layout/vList3"/>
    <dgm:cxn modelId="{8C08AF0A-91AF-4EF2-8851-99C43DEE5EDA}" type="presParOf" srcId="{DFB661C9-6CD0-4A47-B68E-20F606F46F3B}" destId="{4A26712E-ACF5-4A63-82FD-77128F3393BE}" srcOrd="0" destOrd="0" presId="urn:microsoft.com/office/officeart/2005/8/layout/vList3"/>
    <dgm:cxn modelId="{7F32956A-962C-467D-8507-90E30F78B184}" type="presParOf" srcId="{DFB661C9-6CD0-4A47-B68E-20F606F46F3B}" destId="{E81A6C08-FFE4-4138-99D7-75730B4B1E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5E1A3-1890-4427-9DCA-6DB7CFC9C94B}" type="doc">
      <dgm:prSet loTypeId="urn:microsoft.com/office/officeart/2005/8/layout/vList5" loCatId="list" qsTypeId="urn:microsoft.com/office/officeart/2005/8/quickstyle/3d7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CA58245-7811-4406-89E9-008B58B87550}">
      <dgm:prSet/>
      <dgm:spPr/>
      <dgm:t>
        <a:bodyPr/>
        <a:lstStyle/>
        <a:p>
          <a:pPr rtl="0"/>
          <a:r>
            <a:rPr lang="ru-RU" dirty="0" smtClean="0"/>
            <a:t>Изучение литературы</a:t>
          </a:r>
          <a:endParaRPr lang="ru-RU" dirty="0"/>
        </a:p>
      </dgm:t>
    </dgm:pt>
    <dgm:pt modelId="{012EB978-F42E-4BE4-B56E-5BE84ECE14BA}" type="parTrans" cxnId="{1DF3BEF5-2494-4B26-842D-30497B106012}">
      <dgm:prSet/>
      <dgm:spPr/>
      <dgm:t>
        <a:bodyPr/>
        <a:lstStyle/>
        <a:p>
          <a:endParaRPr lang="ru-RU"/>
        </a:p>
      </dgm:t>
    </dgm:pt>
    <dgm:pt modelId="{0710435B-0F35-47CC-AE8D-EB4D6770AEF1}" type="sibTrans" cxnId="{1DF3BEF5-2494-4B26-842D-30497B106012}">
      <dgm:prSet/>
      <dgm:spPr/>
      <dgm:t>
        <a:bodyPr/>
        <a:lstStyle/>
        <a:p>
          <a:endParaRPr lang="ru-RU"/>
        </a:p>
      </dgm:t>
    </dgm:pt>
    <dgm:pt modelId="{AB873B23-0BFB-4E3E-9137-3E10EB0C73C3}">
      <dgm:prSet/>
      <dgm:spPr/>
      <dgm:t>
        <a:bodyPr/>
        <a:lstStyle/>
        <a:p>
          <a:pPr rtl="0"/>
          <a:r>
            <a:rPr lang="ru-RU" dirty="0" smtClean="0"/>
            <a:t>Беседа</a:t>
          </a:r>
          <a:endParaRPr lang="ru-RU" dirty="0"/>
        </a:p>
      </dgm:t>
    </dgm:pt>
    <dgm:pt modelId="{14252A3C-9064-453E-9F94-0C5A1B1DB95C}" type="parTrans" cxnId="{508BA42F-2FBE-4C88-8A67-452812774DB7}">
      <dgm:prSet/>
      <dgm:spPr/>
      <dgm:t>
        <a:bodyPr/>
        <a:lstStyle/>
        <a:p>
          <a:endParaRPr lang="ru-RU"/>
        </a:p>
      </dgm:t>
    </dgm:pt>
    <dgm:pt modelId="{393079A9-2916-4759-A416-218D4B1C9414}" type="sibTrans" cxnId="{508BA42F-2FBE-4C88-8A67-452812774DB7}">
      <dgm:prSet/>
      <dgm:spPr/>
      <dgm:t>
        <a:bodyPr/>
        <a:lstStyle/>
        <a:p>
          <a:endParaRPr lang="ru-RU"/>
        </a:p>
      </dgm:t>
    </dgm:pt>
    <dgm:pt modelId="{5DA12CFB-7157-4948-A8F8-91AA62619DEF}">
      <dgm:prSet/>
      <dgm:spPr/>
      <dgm:t>
        <a:bodyPr/>
        <a:lstStyle/>
        <a:p>
          <a:pPr rtl="0"/>
          <a:r>
            <a:rPr lang="ru-RU" dirty="0" smtClean="0"/>
            <a:t>Сравнение</a:t>
          </a:r>
          <a:endParaRPr lang="ru-RU" dirty="0"/>
        </a:p>
      </dgm:t>
    </dgm:pt>
    <dgm:pt modelId="{25149EA7-6A8D-4F91-8F4C-7C4A5B541B9C}" type="parTrans" cxnId="{3DD7535F-5516-44ED-9952-A134628F877C}">
      <dgm:prSet/>
      <dgm:spPr/>
      <dgm:t>
        <a:bodyPr/>
        <a:lstStyle/>
        <a:p>
          <a:endParaRPr lang="ru-RU"/>
        </a:p>
      </dgm:t>
    </dgm:pt>
    <dgm:pt modelId="{9196AA89-2E4B-404B-9FC5-F3D67354BA8F}" type="sibTrans" cxnId="{3DD7535F-5516-44ED-9952-A134628F877C}">
      <dgm:prSet/>
      <dgm:spPr/>
      <dgm:t>
        <a:bodyPr/>
        <a:lstStyle/>
        <a:p>
          <a:endParaRPr lang="ru-RU"/>
        </a:p>
      </dgm:t>
    </dgm:pt>
    <dgm:pt modelId="{241F36D8-E2B5-4841-BB87-19C8C6C5E8AF}">
      <dgm:prSet/>
      <dgm:spPr/>
      <dgm:t>
        <a:bodyPr/>
        <a:lstStyle/>
        <a:p>
          <a:pPr rtl="0"/>
          <a:r>
            <a:rPr lang="ru-RU" dirty="0" smtClean="0"/>
            <a:t>Наблюдение</a:t>
          </a:r>
          <a:endParaRPr lang="ru-RU" dirty="0"/>
        </a:p>
      </dgm:t>
    </dgm:pt>
    <dgm:pt modelId="{8D38FC6F-A6A5-4DA2-9E34-4A4631CEA65B}" type="parTrans" cxnId="{28DCDFCC-37A1-4472-9E6D-9053CB79DCD0}">
      <dgm:prSet/>
      <dgm:spPr/>
      <dgm:t>
        <a:bodyPr/>
        <a:lstStyle/>
        <a:p>
          <a:endParaRPr lang="ru-RU"/>
        </a:p>
      </dgm:t>
    </dgm:pt>
    <dgm:pt modelId="{26BC46C8-22AF-49F7-B6FB-BD72E8FAD08E}" type="sibTrans" cxnId="{28DCDFCC-37A1-4472-9E6D-9053CB79DCD0}">
      <dgm:prSet/>
      <dgm:spPr/>
      <dgm:t>
        <a:bodyPr/>
        <a:lstStyle/>
        <a:p>
          <a:endParaRPr lang="ru-RU"/>
        </a:p>
      </dgm:t>
    </dgm:pt>
    <dgm:pt modelId="{9E499B5B-FEEF-437F-AFFE-FC7BBB1CB2B4}">
      <dgm:prSet/>
      <dgm:spPr/>
      <dgm:t>
        <a:bodyPr/>
        <a:lstStyle/>
        <a:p>
          <a:pPr rtl="0"/>
          <a:r>
            <a:rPr lang="ru-RU" dirty="0" smtClean="0"/>
            <a:t>Анализ статистических данных</a:t>
          </a:r>
          <a:endParaRPr lang="ru-RU" dirty="0"/>
        </a:p>
      </dgm:t>
    </dgm:pt>
    <dgm:pt modelId="{B5DB379C-4ED5-45A7-86BE-2BF6C852971F}" type="parTrans" cxnId="{67F89906-2795-45EB-92A5-9AEA21FD8105}">
      <dgm:prSet/>
      <dgm:spPr/>
      <dgm:t>
        <a:bodyPr/>
        <a:lstStyle/>
        <a:p>
          <a:endParaRPr lang="ru-RU"/>
        </a:p>
      </dgm:t>
    </dgm:pt>
    <dgm:pt modelId="{3BBBA370-7F0D-422A-9A96-6DEB12341C4D}" type="sibTrans" cxnId="{67F89906-2795-45EB-92A5-9AEA21FD8105}">
      <dgm:prSet/>
      <dgm:spPr/>
      <dgm:t>
        <a:bodyPr/>
        <a:lstStyle/>
        <a:p>
          <a:endParaRPr lang="ru-RU"/>
        </a:p>
      </dgm:t>
    </dgm:pt>
    <dgm:pt modelId="{1B6A0D61-409D-440C-8C4D-8302DFA17F82}">
      <dgm:prSet/>
      <dgm:spPr/>
      <dgm:t>
        <a:bodyPr/>
        <a:lstStyle/>
        <a:p>
          <a:pPr rtl="0"/>
          <a:r>
            <a:rPr lang="ru-RU" dirty="0" smtClean="0"/>
            <a:t>Опрос</a:t>
          </a:r>
          <a:endParaRPr lang="ru-RU" dirty="0"/>
        </a:p>
      </dgm:t>
    </dgm:pt>
    <dgm:pt modelId="{93934A39-B2C8-4FDD-A2A3-F37F2B8BF760}" type="parTrans" cxnId="{3ABB9FA8-6269-4BB4-8C37-9A908543330F}">
      <dgm:prSet/>
      <dgm:spPr/>
      <dgm:t>
        <a:bodyPr/>
        <a:lstStyle/>
        <a:p>
          <a:endParaRPr lang="ru-RU"/>
        </a:p>
      </dgm:t>
    </dgm:pt>
    <dgm:pt modelId="{1879BD76-E96E-442F-A57D-6D7D7C7952F8}" type="sibTrans" cxnId="{3ABB9FA8-6269-4BB4-8C37-9A908543330F}">
      <dgm:prSet/>
      <dgm:spPr/>
      <dgm:t>
        <a:bodyPr/>
        <a:lstStyle/>
        <a:p>
          <a:endParaRPr lang="ru-RU"/>
        </a:p>
      </dgm:t>
    </dgm:pt>
    <dgm:pt modelId="{0CA3E32C-B164-4783-9527-3A4B4E069013}" type="pres">
      <dgm:prSet presAssocID="{FDD5E1A3-1890-4427-9DCA-6DB7CFC9C94B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7CCE6-CAFB-425F-AFB2-6E6D7A0FF738}" type="pres">
      <dgm:prSet presAssocID="{0CA58245-7811-4406-89E9-008B58B87550}" presName="linNode" presStyleCnt="0"/>
      <dgm:spPr/>
    </dgm:pt>
    <dgm:pt modelId="{BFC1F241-B221-44B3-A2C5-1E47D6878C5B}" type="pres">
      <dgm:prSet presAssocID="{0CA58245-7811-4406-89E9-008B58B87550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3DCA-0BCD-476B-89BE-1C92C153A863}" type="pres">
      <dgm:prSet presAssocID="{0710435B-0F35-47CC-AE8D-EB4D6770AEF1}" presName="sp" presStyleCnt="0"/>
      <dgm:spPr/>
    </dgm:pt>
    <dgm:pt modelId="{5A7F60FB-C9A4-4A44-856F-71B4BA972976}" type="pres">
      <dgm:prSet presAssocID="{AB873B23-0BFB-4E3E-9137-3E10EB0C73C3}" presName="linNode" presStyleCnt="0"/>
      <dgm:spPr/>
    </dgm:pt>
    <dgm:pt modelId="{C999E736-18A4-45F7-8995-D1B149B71750}" type="pres">
      <dgm:prSet presAssocID="{AB873B23-0BFB-4E3E-9137-3E10EB0C73C3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86ECD-D731-44CD-83DD-83FBD7B1E357}" type="pres">
      <dgm:prSet presAssocID="{393079A9-2916-4759-A416-218D4B1C9414}" presName="sp" presStyleCnt="0"/>
      <dgm:spPr/>
    </dgm:pt>
    <dgm:pt modelId="{0B562727-16CD-46D7-8232-DD29E8D516E1}" type="pres">
      <dgm:prSet presAssocID="{5DA12CFB-7157-4948-A8F8-91AA62619DEF}" presName="linNode" presStyleCnt="0"/>
      <dgm:spPr/>
    </dgm:pt>
    <dgm:pt modelId="{8D493163-64B8-42A5-A51E-F7A018B89EA1}" type="pres">
      <dgm:prSet presAssocID="{5DA12CFB-7157-4948-A8F8-91AA62619DEF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26A18-6D7A-4956-B356-D67A536B9B10}" type="pres">
      <dgm:prSet presAssocID="{9196AA89-2E4B-404B-9FC5-F3D67354BA8F}" presName="sp" presStyleCnt="0"/>
      <dgm:spPr/>
    </dgm:pt>
    <dgm:pt modelId="{F5C6E0F7-98F0-48BE-B948-DDA3F411F28E}" type="pres">
      <dgm:prSet presAssocID="{241F36D8-E2B5-4841-BB87-19C8C6C5E8AF}" presName="linNode" presStyleCnt="0"/>
      <dgm:spPr/>
    </dgm:pt>
    <dgm:pt modelId="{829B7D71-3780-4281-B53E-CCF79EFBE5CD}" type="pres">
      <dgm:prSet presAssocID="{241F36D8-E2B5-4841-BB87-19C8C6C5E8A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2EBCF-BDA8-4AB3-96F0-4C7F3602CA4B}" type="pres">
      <dgm:prSet presAssocID="{26BC46C8-22AF-49F7-B6FB-BD72E8FAD08E}" presName="sp" presStyleCnt="0"/>
      <dgm:spPr/>
    </dgm:pt>
    <dgm:pt modelId="{6FD490E2-0D09-44A7-9076-2497B6F647FF}" type="pres">
      <dgm:prSet presAssocID="{9E499B5B-FEEF-437F-AFFE-FC7BBB1CB2B4}" presName="linNode" presStyleCnt="0"/>
      <dgm:spPr/>
    </dgm:pt>
    <dgm:pt modelId="{EA9ECB03-D500-4431-8AA6-286D3D355814}" type="pres">
      <dgm:prSet presAssocID="{9E499B5B-FEEF-437F-AFFE-FC7BBB1CB2B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96448-8500-4FA8-9915-1E8F4609D3DA}" type="pres">
      <dgm:prSet presAssocID="{3BBBA370-7F0D-422A-9A96-6DEB12341C4D}" presName="sp" presStyleCnt="0"/>
      <dgm:spPr/>
    </dgm:pt>
    <dgm:pt modelId="{6D624786-D284-4B66-8A96-4C8E4890F89D}" type="pres">
      <dgm:prSet presAssocID="{1B6A0D61-409D-440C-8C4D-8302DFA17F82}" presName="linNode" presStyleCnt="0"/>
      <dgm:spPr/>
    </dgm:pt>
    <dgm:pt modelId="{12CF0A37-0FCE-4A5F-BBB2-49CD797977B8}" type="pres">
      <dgm:prSet presAssocID="{1B6A0D61-409D-440C-8C4D-8302DFA17F82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5467B0-6443-42FA-829E-3E009CDBFA37}" type="presOf" srcId="{241F36D8-E2B5-4841-BB87-19C8C6C5E8AF}" destId="{829B7D71-3780-4281-B53E-CCF79EFBE5CD}" srcOrd="0" destOrd="0" presId="urn:microsoft.com/office/officeart/2005/8/layout/vList5"/>
    <dgm:cxn modelId="{CD62ADC8-02D4-4FD3-8D4D-E05B318DD2C8}" type="presOf" srcId="{9E499B5B-FEEF-437F-AFFE-FC7BBB1CB2B4}" destId="{EA9ECB03-D500-4431-8AA6-286D3D355814}" srcOrd="0" destOrd="0" presId="urn:microsoft.com/office/officeart/2005/8/layout/vList5"/>
    <dgm:cxn modelId="{8950DD1F-98A6-4E78-A823-E83C67B92910}" type="presOf" srcId="{0CA58245-7811-4406-89E9-008B58B87550}" destId="{BFC1F241-B221-44B3-A2C5-1E47D6878C5B}" srcOrd="0" destOrd="0" presId="urn:microsoft.com/office/officeart/2005/8/layout/vList5"/>
    <dgm:cxn modelId="{19412550-D81B-41A6-B1D9-3DC58E6B50D0}" type="presOf" srcId="{AB873B23-0BFB-4E3E-9137-3E10EB0C73C3}" destId="{C999E736-18A4-45F7-8995-D1B149B71750}" srcOrd="0" destOrd="0" presId="urn:microsoft.com/office/officeart/2005/8/layout/vList5"/>
    <dgm:cxn modelId="{1DF3BEF5-2494-4B26-842D-30497B106012}" srcId="{FDD5E1A3-1890-4427-9DCA-6DB7CFC9C94B}" destId="{0CA58245-7811-4406-89E9-008B58B87550}" srcOrd="0" destOrd="0" parTransId="{012EB978-F42E-4BE4-B56E-5BE84ECE14BA}" sibTransId="{0710435B-0F35-47CC-AE8D-EB4D6770AEF1}"/>
    <dgm:cxn modelId="{251616C7-F7A2-47CB-87E6-FA8B34A73E75}" type="presOf" srcId="{5DA12CFB-7157-4948-A8F8-91AA62619DEF}" destId="{8D493163-64B8-42A5-A51E-F7A018B89EA1}" srcOrd="0" destOrd="0" presId="urn:microsoft.com/office/officeart/2005/8/layout/vList5"/>
    <dgm:cxn modelId="{65C43579-BAB4-422E-832B-EE7C9E455218}" type="presOf" srcId="{FDD5E1A3-1890-4427-9DCA-6DB7CFC9C94B}" destId="{0CA3E32C-B164-4783-9527-3A4B4E069013}" srcOrd="0" destOrd="0" presId="urn:microsoft.com/office/officeart/2005/8/layout/vList5"/>
    <dgm:cxn modelId="{508BA42F-2FBE-4C88-8A67-452812774DB7}" srcId="{FDD5E1A3-1890-4427-9DCA-6DB7CFC9C94B}" destId="{AB873B23-0BFB-4E3E-9137-3E10EB0C73C3}" srcOrd="1" destOrd="0" parTransId="{14252A3C-9064-453E-9F94-0C5A1B1DB95C}" sibTransId="{393079A9-2916-4759-A416-218D4B1C9414}"/>
    <dgm:cxn modelId="{67F89906-2795-45EB-92A5-9AEA21FD8105}" srcId="{FDD5E1A3-1890-4427-9DCA-6DB7CFC9C94B}" destId="{9E499B5B-FEEF-437F-AFFE-FC7BBB1CB2B4}" srcOrd="4" destOrd="0" parTransId="{B5DB379C-4ED5-45A7-86BE-2BF6C852971F}" sibTransId="{3BBBA370-7F0D-422A-9A96-6DEB12341C4D}"/>
    <dgm:cxn modelId="{28DCDFCC-37A1-4472-9E6D-9053CB79DCD0}" srcId="{FDD5E1A3-1890-4427-9DCA-6DB7CFC9C94B}" destId="{241F36D8-E2B5-4841-BB87-19C8C6C5E8AF}" srcOrd="3" destOrd="0" parTransId="{8D38FC6F-A6A5-4DA2-9E34-4A4631CEA65B}" sibTransId="{26BC46C8-22AF-49F7-B6FB-BD72E8FAD08E}"/>
    <dgm:cxn modelId="{3ABB9FA8-6269-4BB4-8C37-9A908543330F}" srcId="{FDD5E1A3-1890-4427-9DCA-6DB7CFC9C94B}" destId="{1B6A0D61-409D-440C-8C4D-8302DFA17F82}" srcOrd="5" destOrd="0" parTransId="{93934A39-B2C8-4FDD-A2A3-F37F2B8BF760}" sibTransId="{1879BD76-E96E-442F-A57D-6D7D7C7952F8}"/>
    <dgm:cxn modelId="{3DD7535F-5516-44ED-9952-A134628F877C}" srcId="{FDD5E1A3-1890-4427-9DCA-6DB7CFC9C94B}" destId="{5DA12CFB-7157-4948-A8F8-91AA62619DEF}" srcOrd="2" destOrd="0" parTransId="{25149EA7-6A8D-4F91-8F4C-7C4A5B541B9C}" sibTransId="{9196AA89-2E4B-404B-9FC5-F3D67354BA8F}"/>
    <dgm:cxn modelId="{C8EE7C06-DF0E-4DBE-9BA7-4842E57960A5}" type="presOf" srcId="{1B6A0D61-409D-440C-8C4D-8302DFA17F82}" destId="{12CF0A37-0FCE-4A5F-BBB2-49CD797977B8}" srcOrd="0" destOrd="0" presId="urn:microsoft.com/office/officeart/2005/8/layout/vList5"/>
    <dgm:cxn modelId="{CD69AC32-4FB3-44E2-8C1D-987F6DC3E62B}" type="presParOf" srcId="{0CA3E32C-B164-4783-9527-3A4B4E069013}" destId="{E3E7CCE6-CAFB-425F-AFB2-6E6D7A0FF738}" srcOrd="0" destOrd="0" presId="urn:microsoft.com/office/officeart/2005/8/layout/vList5"/>
    <dgm:cxn modelId="{FBA3030A-6267-439E-AA94-70611FEDB679}" type="presParOf" srcId="{E3E7CCE6-CAFB-425F-AFB2-6E6D7A0FF738}" destId="{BFC1F241-B221-44B3-A2C5-1E47D6878C5B}" srcOrd="0" destOrd="0" presId="urn:microsoft.com/office/officeart/2005/8/layout/vList5"/>
    <dgm:cxn modelId="{FF3EDD9C-FD0C-45B1-950C-1961ECCCBBF4}" type="presParOf" srcId="{0CA3E32C-B164-4783-9527-3A4B4E069013}" destId="{691F3DCA-0BCD-476B-89BE-1C92C153A863}" srcOrd="1" destOrd="0" presId="urn:microsoft.com/office/officeart/2005/8/layout/vList5"/>
    <dgm:cxn modelId="{79F0C3E6-C982-4799-939E-C906F74F81AE}" type="presParOf" srcId="{0CA3E32C-B164-4783-9527-3A4B4E069013}" destId="{5A7F60FB-C9A4-4A44-856F-71B4BA972976}" srcOrd="2" destOrd="0" presId="urn:microsoft.com/office/officeart/2005/8/layout/vList5"/>
    <dgm:cxn modelId="{160DE149-8259-4B10-A24C-4751FA998CD7}" type="presParOf" srcId="{5A7F60FB-C9A4-4A44-856F-71B4BA972976}" destId="{C999E736-18A4-45F7-8995-D1B149B71750}" srcOrd="0" destOrd="0" presId="urn:microsoft.com/office/officeart/2005/8/layout/vList5"/>
    <dgm:cxn modelId="{8D489239-DD0B-4DED-9113-069CD060364C}" type="presParOf" srcId="{0CA3E32C-B164-4783-9527-3A4B4E069013}" destId="{04D86ECD-D731-44CD-83DD-83FBD7B1E357}" srcOrd="3" destOrd="0" presId="urn:microsoft.com/office/officeart/2005/8/layout/vList5"/>
    <dgm:cxn modelId="{AF07A067-6CA2-4878-B067-374B06B6C157}" type="presParOf" srcId="{0CA3E32C-B164-4783-9527-3A4B4E069013}" destId="{0B562727-16CD-46D7-8232-DD29E8D516E1}" srcOrd="4" destOrd="0" presId="urn:microsoft.com/office/officeart/2005/8/layout/vList5"/>
    <dgm:cxn modelId="{516AC5C9-D4E5-448E-834C-624CE20FF55D}" type="presParOf" srcId="{0B562727-16CD-46D7-8232-DD29E8D516E1}" destId="{8D493163-64B8-42A5-A51E-F7A018B89EA1}" srcOrd="0" destOrd="0" presId="urn:microsoft.com/office/officeart/2005/8/layout/vList5"/>
    <dgm:cxn modelId="{19E19604-B3B9-4B25-88EC-D7C2E0649988}" type="presParOf" srcId="{0CA3E32C-B164-4783-9527-3A4B4E069013}" destId="{5C326A18-6D7A-4956-B356-D67A536B9B10}" srcOrd="5" destOrd="0" presId="urn:microsoft.com/office/officeart/2005/8/layout/vList5"/>
    <dgm:cxn modelId="{382F50A2-F69A-4671-902F-3445AF5E8698}" type="presParOf" srcId="{0CA3E32C-B164-4783-9527-3A4B4E069013}" destId="{F5C6E0F7-98F0-48BE-B948-DDA3F411F28E}" srcOrd="6" destOrd="0" presId="urn:microsoft.com/office/officeart/2005/8/layout/vList5"/>
    <dgm:cxn modelId="{9E5E0FF5-A0BA-4A3C-8220-127AFF888891}" type="presParOf" srcId="{F5C6E0F7-98F0-48BE-B948-DDA3F411F28E}" destId="{829B7D71-3780-4281-B53E-CCF79EFBE5CD}" srcOrd="0" destOrd="0" presId="urn:microsoft.com/office/officeart/2005/8/layout/vList5"/>
    <dgm:cxn modelId="{4793907F-22C9-4824-9BDB-AD0B5759242F}" type="presParOf" srcId="{0CA3E32C-B164-4783-9527-3A4B4E069013}" destId="{D862EBCF-BDA8-4AB3-96F0-4C7F3602CA4B}" srcOrd="7" destOrd="0" presId="urn:microsoft.com/office/officeart/2005/8/layout/vList5"/>
    <dgm:cxn modelId="{EF07AE90-309A-4425-9A32-C50BB1ED1119}" type="presParOf" srcId="{0CA3E32C-B164-4783-9527-3A4B4E069013}" destId="{6FD490E2-0D09-44A7-9076-2497B6F647FF}" srcOrd="8" destOrd="0" presId="urn:microsoft.com/office/officeart/2005/8/layout/vList5"/>
    <dgm:cxn modelId="{C2548C40-A6EF-4095-8DD7-91013F31AEB1}" type="presParOf" srcId="{6FD490E2-0D09-44A7-9076-2497B6F647FF}" destId="{EA9ECB03-D500-4431-8AA6-286D3D355814}" srcOrd="0" destOrd="0" presId="urn:microsoft.com/office/officeart/2005/8/layout/vList5"/>
    <dgm:cxn modelId="{9DC61E70-BF7C-4F0C-B6F8-6096E6AC49C7}" type="presParOf" srcId="{0CA3E32C-B164-4783-9527-3A4B4E069013}" destId="{15296448-8500-4FA8-9915-1E8F4609D3DA}" srcOrd="9" destOrd="0" presId="urn:microsoft.com/office/officeart/2005/8/layout/vList5"/>
    <dgm:cxn modelId="{B32A664F-4A96-4AD3-A804-E905876C6C9A}" type="presParOf" srcId="{0CA3E32C-B164-4783-9527-3A4B4E069013}" destId="{6D624786-D284-4B66-8A96-4C8E4890F89D}" srcOrd="10" destOrd="0" presId="urn:microsoft.com/office/officeart/2005/8/layout/vList5"/>
    <dgm:cxn modelId="{30484AD7-EC1D-45D0-B0A7-23A879DA488C}" type="presParOf" srcId="{6D624786-D284-4B66-8A96-4C8E4890F89D}" destId="{12CF0A37-0FCE-4A5F-BBB2-49CD797977B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96343-7E6C-4CF8-9A69-2CE16997144C}" type="doc">
      <dgm:prSet loTypeId="urn:microsoft.com/office/officeart/2005/8/layout/arrow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B32C65-D375-4635-9D08-5F01124C80AE}">
      <dgm:prSet custT="1"/>
      <dgm:spPr/>
      <dgm:t>
        <a:bodyPr/>
        <a:lstStyle/>
        <a:p>
          <a:pPr rtl="0"/>
          <a:r>
            <a: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</a:t>
          </a:r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</a:t>
          </a:r>
          <a:r>
            <a: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– </a:t>
          </a:r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Сбор информации о пациенте</a:t>
          </a:r>
          <a:endParaRPr lang="en-US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EBAA265-095F-4486-A916-2A725B1B0D30}" type="parTrans" cxnId="{0F2E9898-7FDF-4F6A-84B6-EA5C2F823FEA}">
      <dgm:prSet/>
      <dgm:spPr/>
      <dgm:t>
        <a:bodyPr/>
        <a:lstStyle/>
        <a:p>
          <a:endParaRPr lang="ru-RU"/>
        </a:p>
      </dgm:t>
    </dgm:pt>
    <dgm:pt modelId="{67100567-6A47-47B6-8A32-81FDE2C62BAE}" type="sibTrans" cxnId="{0F2E9898-7FDF-4F6A-84B6-EA5C2F823FEA}">
      <dgm:prSet/>
      <dgm:spPr/>
      <dgm:t>
        <a:bodyPr/>
        <a:lstStyle/>
        <a:p>
          <a:endParaRPr lang="ru-RU"/>
        </a:p>
      </dgm:t>
    </dgm:pt>
    <dgm:pt modelId="{3A34E854-235E-4BFB-9FD5-D81C04E9F131}">
      <dgm:prSet/>
      <dgm:spPr/>
      <dgm:t>
        <a:bodyPr/>
        <a:lstStyle/>
        <a:p>
          <a:pPr rtl="0"/>
          <a:r>
            <a:rPr lang="en-US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II</a:t>
          </a:r>
          <a:r>
            <a:rPr lang="ru-RU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 – Выявление проблем пациента</a:t>
          </a:r>
          <a:endParaRPr lang="en-US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63B5372-2C6F-41A5-BF72-D67728421EED}" type="parTrans" cxnId="{7E3D0B88-028C-4F62-A444-B7EA8DDEFE00}">
      <dgm:prSet/>
      <dgm:spPr/>
      <dgm:t>
        <a:bodyPr/>
        <a:lstStyle/>
        <a:p>
          <a:endParaRPr lang="ru-RU"/>
        </a:p>
      </dgm:t>
    </dgm:pt>
    <dgm:pt modelId="{FC111644-BF54-40E0-973D-247132871207}" type="sibTrans" cxnId="{7E3D0B88-028C-4F62-A444-B7EA8DDEFE00}">
      <dgm:prSet/>
      <dgm:spPr/>
      <dgm:t>
        <a:bodyPr/>
        <a:lstStyle/>
        <a:p>
          <a:endParaRPr lang="ru-RU"/>
        </a:p>
      </dgm:t>
    </dgm:pt>
    <dgm:pt modelId="{34294D9F-FC7D-4B2A-B3B1-DF88A717CD3C}">
      <dgm:prSet/>
      <dgm:spPr/>
      <dgm:t>
        <a:bodyPr/>
        <a:lstStyle/>
        <a:p>
          <a:pPr rtl="0"/>
          <a:r>
            <a:rPr lang="en-US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III</a:t>
          </a:r>
          <a:r>
            <a:rPr lang="ru-RU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 -  Планирование сестринского ухода</a:t>
          </a:r>
          <a:endParaRPr lang="en-US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604C00B-F0CD-48DC-913F-FF632DFCB037}" type="parTrans" cxnId="{C9A3CA0C-E618-401C-9A68-FF4E4999642B}">
      <dgm:prSet/>
      <dgm:spPr/>
      <dgm:t>
        <a:bodyPr/>
        <a:lstStyle/>
        <a:p>
          <a:endParaRPr lang="ru-RU"/>
        </a:p>
      </dgm:t>
    </dgm:pt>
    <dgm:pt modelId="{DD07FED7-8C4E-4EC4-9ED4-12F78AB78BC6}" type="sibTrans" cxnId="{C9A3CA0C-E618-401C-9A68-FF4E4999642B}">
      <dgm:prSet/>
      <dgm:spPr/>
      <dgm:t>
        <a:bodyPr/>
        <a:lstStyle/>
        <a:p>
          <a:endParaRPr lang="ru-RU"/>
        </a:p>
      </dgm:t>
    </dgm:pt>
    <dgm:pt modelId="{3B34798F-85B0-4BE6-977D-18AB312EC014}">
      <dgm:prSet/>
      <dgm:spPr/>
      <dgm:t>
        <a:bodyPr/>
        <a:lstStyle/>
        <a:p>
          <a:pPr rtl="0"/>
          <a:r>
            <a:rPr lang="en-US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IV</a:t>
          </a:r>
          <a:r>
            <a:rPr lang="ru-RU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 – Осуществление плана сестринских вмешательств</a:t>
          </a:r>
          <a:endParaRPr lang="ru-RU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1CF54CE-8E8B-427F-A53D-6CD0909CCAA9}" type="parTrans" cxnId="{7DE645B2-D25E-4BFB-9EF7-C4B29EB302F5}">
      <dgm:prSet/>
      <dgm:spPr/>
      <dgm:t>
        <a:bodyPr/>
        <a:lstStyle/>
        <a:p>
          <a:endParaRPr lang="ru-RU"/>
        </a:p>
      </dgm:t>
    </dgm:pt>
    <dgm:pt modelId="{A1FF7D75-2355-4E57-ACB5-CB014225DDB4}" type="sibTrans" cxnId="{7DE645B2-D25E-4BFB-9EF7-C4B29EB302F5}">
      <dgm:prSet/>
      <dgm:spPr/>
      <dgm:t>
        <a:bodyPr/>
        <a:lstStyle/>
        <a:p>
          <a:endParaRPr lang="ru-RU"/>
        </a:p>
      </dgm:t>
    </dgm:pt>
    <dgm:pt modelId="{40D784EF-A1D3-43D7-979C-C3B48F19298C}">
      <dgm:prSet custT="1"/>
      <dgm:spPr/>
      <dgm:t>
        <a:bodyPr/>
        <a:lstStyle/>
        <a:p>
          <a:pPr rtl="0"/>
          <a:r>
            <a: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V</a:t>
          </a:r>
          <a:r>
            <a: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 - Оценка эффективности ухода</a:t>
          </a:r>
          <a:endParaRPr lang="ru-RU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D9C86EB-CD84-4EDE-8639-EA5F3E49E49F}" type="parTrans" cxnId="{DC8CA64B-6DDA-44E7-8DBB-79D48A489FBE}">
      <dgm:prSet/>
      <dgm:spPr/>
      <dgm:t>
        <a:bodyPr/>
        <a:lstStyle/>
        <a:p>
          <a:endParaRPr lang="ru-RU"/>
        </a:p>
      </dgm:t>
    </dgm:pt>
    <dgm:pt modelId="{75A7E6CC-9C04-435E-B64B-17A4BC1F3040}" type="sibTrans" cxnId="{DC8CA64B-6DDA-44E7-8DBB-79D48A489FBE}">
      <dgm:prSet/>
      <dgm:spPr/>
      <dgm:t>
        <a:bodyPr/>
        <a:lstStyle/>
        <a:p>
          <a:endParaRPr lang="ru-RU"/>
        </a:p>
      </dgm:t>
    </dgm:pt>
    <dgm:pt modelId="{CF5594DE-B304-4819-97DB-36D35B0A844C}" type="pres">
      <dgm:prSet presAssocID="{78796343-7E6C-4CF8-9A69-2CE16997144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50E48-2CF4-4517-A04A-356A9FA6B6CD}" type="pres">
      <dgm:prSet presAssocID="{78796343-7E6C-4CF8-9A69-2CE16997144C}" presName="arrow" presStyleLbl="bgShp" presStyleIdx="0" presStyleCnt="1"/>
      <dgm:spPr/>
    </dgm:pt>
    <dgm:pt modelId="{444817CB-240D-44B6-BB07-1C1C6FABC8CC}" type="pres">
      <dgm:prSet presAssocID="{78796343-7E6C-4CF8-9A69-2CE16997144C}" presName="arrowDiagram5" presStyleCnt="0"/>
      <dgm:spPr/>
    </dgm:pt>
    <dgm:pt modelId="{E642BBC6-3965-4005-A517-1C5F71F19912}" type="pres">
      <dgm:prSet presAssocID="{57B32C65-D375-4635-9D08-5F01124C80AE}" presName="bullet5a" presStyleLbl="node1" presStyleIdx="0" presStyleCnt="5"/>
      <dgm:spPr/>
    </dgm:pt>
    <dgm:pt modelId="{7B95EC19-EC31-44FE-AF45-DE40C3AAEECF}" type="pres">
      <dgm:prSet presAssocID="{57B32C65-D375-4635-9D08-5F01124C80AE}" presName="textBox5a" presStyleLbl="revTx" presStyleIdx="0" presStyleCnt="5" custScaleX="146761" custLinFactNeighborX="-3523" custLinFactNeighborY="13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5AE59-1228-4B25-B3FF-587326DC427D}" type="pres">
      <dgm:prSet presAssocID="{3A34E854-235E-4BFB-9FD5-D81C04E9F131}" presName="bullet5b" presStyleLbl="node1" presStyleIdx="1" presStyleCnt="5"/>
      <dgm:spPr/>
    </dgm:pt>
    <dgm:pt modelId="{568E4AC7-4853-445B-9C12-98E41D18C43A}" type="pres">
      <dgm:prSet presAssocID="{3A34E854-235E-4BFB-9FD5-D81C04E9F131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73034-F0D5-4FF9-9F26-FDAB2E1B82D7}" type="pres">
      <dgm:prSet presAssocID="{34294D9F-FC7D-4B2A-B3B1-DF88A717CD3C}" presName="bullet5c" presStyleLbl="node1" presStyleIdx="2" presStyleCnt="5"/>
      <dgm:spPr/>
    </dgm:pt>
    <dgm:pt modelId="{0063C817-082E-4390-865C-0B89A26F7D49}" type="pres">
      <dgm:prSet presAssocID="{34294D9F-FC7D-4B2A-B3B1-DF88A717CD3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04012-6D3A-4AED-93BC-77A1CC3D389E}" type="pres">
      <dgm:prSet presAssocID="{3B34798F-85B0-4BE6-977D-18AB312EC014}" presName="bullet5d" presStyleLbl="node1" presStyleIdx="3" presStyleCnt="5"/>
      <dgm:spPr/>
    </dgm:pt>
    <dgm:pt modelId="{0AA53C37-149E-49BE-8716-BF71340071ED}" type="pres">
      <dgm:prSet presAssocID="{3B34798F-85B0-4BE6-977D-18AB312EC01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861D4-763F-4AEF-9817-F4F5C6E7A8E7}" type="pres">
      <dgm:prSet presAssocID="{40D784EF-A1D3-43D7-979C-C3B48F19298C}" presName="bullet5e" presStyleLbl="node1" presStyleIdx="4" presStyleCnt="5" custLinFactNeighborX="-37887" custLinFactNeighborY="-2221"/>
      <dgm:spPr/>
    </dgm:pt>
    <dgm:pt modelId="{3757CB25-E2C8-4F20-BF7C-FC5744E75236}" type="pres">
      <dgm:prSet presAssocID="{40D784EF-A1D3-43D7-979C-C3B48F19298C}" presName="textBox5e" presStyleLbl="revTx" presStyleIdx="4" presStyleCnt="5" custScaleX="119761" custScaleY="95340" custLinFactNeighborX="5231" custLinFactNeighborY="-9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E9898-7FDF-4F6A-84B6-EA5C2F823FEA}" srcId="{78796343-7E6C-4CF8-9A69-2CE16997144C}" destId="{57B32C65-D375-4635-9D08-5F01124C80AE}" srcOrd="0" destOrd="0" parTransId="{5EBAA265-095F-4486-A916-2A725B1B0D30}" sibTransId="{67100567-6A47-47B6-8A32-81FDE2C62BAE}"/>
    <dgm:cxn modelId="{2ECF4F6E-FC38-497F-8D52-4B80E2CFDC00}" type="presOf" srcId="{78796343-7E6C-4CF8-9A69-2CE16997144C}" destId="{CF5594DE-B304-4819-97DB-36D35B0A844C}" srcOrd="0" destOrd="0" presId="urn:microsoft.com/office/officeart/2005/8/layout/arrow2"/>
    <dgm:cxn modelId="{068839C1-334D-4CB0-84F5-921CBD8ED30B}" type="presOf" srcId="{40D784EF-A1D3-43D7-979C-C3B48F19298C}" destId="{3757CB25-E2C8-4F20-BF7C-FC5744E75236}" srcOrd="0" destOrd="0" presId="urn:microsoft.com/office/officeart/2005/8/layout/arrow2"/>
    <dgm:cxn modelId="{7E3D0B88-028C-4F62-A444-B7EA8DDEFE00}" srcId="{78796343-7E6C-4CF8-9A69-2CE16997144C}" destId="{3A34E854-235E-4BFB-9FD5-D81C04E9F131}" srcOrd="1" destOrd="0" parTransId="{C63B5372-2C6F-41A5-BF72-D67728421EED}" sibTransId="{FC111644-BF54-40E0-973D-247132871207}"/>
    <dgm:cxn modelId="{7DE645B2-D25E-4BFB-9EF7-C4B29EB302F5}" srcId="{78796343-7E6C-4CF8-9A69-2CE16997144C}" destId="{3B34798F-85B0-4BE6-977D-18AB312EC014}" srcOrd="3" destOrd="0" parTransId="{71CF54CE-8E8B-427F-A53D-6CD0909CCAA9}" sibTransId="{A1FF7D75-2355-4E57-ACB5-CB014225DDB4}"/>
    <dgm:cxn modelId="{C9A3CA0C-E618-401C-9A68-FF4E4999642B}" srcId="{78796343-7E6C-4CF8-9A69-2CE16997144C}" destId="{34294D9F-FC7D-4B2A-B3B1-DF88A717CD3C}" srcOrd="2" destOrd="0" parTransId="{5604C00B-F0CD-48DC-913F-FF632DFCB037}" sibTransId="{DD07FED7-8C4E-4EC4-9ED4-12F78AB78BC6}"/>
    <dgm:cxn modelId="{C78508E6-10B5-4196-A82F-58B80C5DE705}" type="presOf" srcId="{3B34798F-85B0-4BE6-977D-18AB312EC014}" destId="{0AA53C37-149E-49BE-8716-BF71340071ED}" srcOrd="0" destOrd="0" presId="urn:microsoft.com/office/officeart/2005/8/layout/arrow2"/>
    <dgm:cxn modelId="{46BE3FE8-1DB7-4A41-BD1B-F6A2749EF804}" type="presOf" srcId="{34294D9F-FC7D-4B2A-B3B1-DF88A717CD3C}" destId="{0063C817-082E-4390-865C-0B89A26F7D49}" srcOrd="0" destOrd="0" presId="urn:microsoft.com/office/officeart/2005/8/layout/arrow2"/>
    <dgm:cxn modelId="{FF0D9AA9-E7E4-4D89-B338-37FD05C6CE28}" type="presOf" srcId="{57B32C65-D375-4635-9D08-5F01124C80AE}" destId="{7B95EC19-EC31-44FE-AF45-DE40C3AAEECF}" srcOrd="0" destOrd="0" presId="urn:microsoft.com/office/officeart/2005/8/layout/arrow2"/>
    <dgm:cxn modelId="{C0AD3A33-66DA-4262-B94B-62787B5DCF76}" type="presOf" srcId="{3A34E854-235E-4BFB-9FD5-D81C04E9F131}" destId="{568E4AC7-4853-445B-9C12-98E41D18C43A}" srcOrd="0" destOrd="0" presId="urn:microsoft.com/office/officeart/2005/8/layout/arrow2"/>
    <dgm:cxn modelId="{DC8CA64B-6DDA-44E7-8DBB-79D48A489FBE}" srcId="{78796343-7E6C-4CF8-9A69-2CE16997144C}" destId="{40D784EF-A1D3-43D7-979C-C3B48F19298C}" srcOrd="4" destOrd="0" parTransId="{5D9C86EB-CD84-4EDE-8639-EA5F3E49E49F}" sibTransId="{75A7E6CC-9C04-435E-B64B-17A4BC1F3040}"/>
    <dgm:cxn modelId="{A9D1BCB3-0A79-430A-B5EC-6932D89B7C27}" type="presParOf" srcId="{CF5594DE-B304-4819-97DB-36D35B0A844C}" destId="{BA250E48-2CF4-4517-A04A-356A9FA6B6CD}" srcOrd="0" destOrd="0" presId="urn:microsoft.com/office/officeart/2005/8/layout/arrow2"/>
    <dgm:cxn modelId="{B6E3F54D-E43C-4E32-8A02-2B4020EC1A2C}" type="presParOf" srcId="{CF5594DE-B304-4819-97DB-36D35B0A844C}" destId="{444817CB-240D-44B6-BB07-1C1C6FABC8CC}" srcOrd="1" destOrd="0" presId="urn:microsoft.com/office/officeart/2005/8/layout/arrow2"/>
    <dgm:cxn modelId="{B3B7DEB2-0C6D-4F61-BFE3-78FFB810A99F}" type="presParOf" srcId="{444817CB-240D-44B6-BB07-1C1C6FABC8CC}" destId="{E642BBC6-3965-4005-A517-1C5F71F19912}" srcOrd="0" destOrd="0" presId="urn:microsoft.com/office/officeart/2005/8/layout/arrow2"/>
    <dgm:cxn modelId="{AB85DB16-1116-43D9-A96C-E81B77252C75}" type="presParOf" srcId="{444817CB-240D-44B6-BB07-1C1C6FABC8CC}" destId="{7B95EC19-EC31-44FE-AF45-DE40C3AAEECF}" srcOrd="1" destOrd="0" presId="urn:microsoft.com/office/officeart/2005/8/layout/arrow2"/>
    <dgm:cxn modelId="{35259531-997F-411C-ACDB-E99C07B11FBE}" type="presParOf" srcId="{444817CB-240D-44B6-BB07-1C1C6FABC8CC}" destId="{9815AE59-1228-4B25-B3FF-587326DC427D}" srcOrd="2" destOrd="0" presId="urn:microsoft.com/office/officeart/2005/8/layout/arrow2"/>
    <dgm:cxn modelId="{60EB1E0F-7590-4A8F-B48B-A9AE1F8AC01E}" type="presParOf" srcId="{444817CB-240D-44B6-BB07-1C1C6FABC8CC}" destId="{568E4AC7-4853-445B-9C12-98E41D18C43A}" srcOrd="3" destOrd="0" presId="urn:microsoft.com/office/officeart/2005/8/layout/arrow2"/>
    <dgm:cxn modelId="{C2CD67D1-8AFB-4BCC-8790-824A544A0664}" type="presParOf" srcId="{444817CB-240D-44B6-BB07-1C1C6FABC8CC}" destId="{67473034-F0D5-4FF9-9F26-FDAB2E1B82D7}" srcOrd="4" destOrd="0" presId="urn:microsoft.com/office/officeart/2005/8/layout/arrow2"/>
    <dgm:cxn modelId="{66D7AED2-3612-4256-A04D-4CF66116CC9F}" type="presParOf" srcId="{444817CB-240D-44B6-BB07-1C1C6FABC8CC}" destId="{0063C817-082E-4390-865C-0B89A26F7D49}" srcOrd="5" destOrd="0" presId="urn:microsoft.com/office/officeart/2005/8/layout/arrow2"/>
    <dgm:cxn modelId="{C4667A33-D4C7-44B9-85B4-E37A2A43D4ED}" type="presParOf" srcId="{444817CB-240D-44B6-BB07-1C1C6FABC8CC}" destId="{3C404012-6D3A-4AED-93BC-77A1CC3D389E}" srcOrd="6" destOrd="0" presId="urn:microsoft.com/office/officeart/2005/8/layout/arrow2"/>
    <dgm:cxn modelId="{141EFC9D-0033-47EF-8BE6-1CCB243BBA19}" type="presParOf" srcId="{444817CB-240D-44B6-BB07-1C1C6FABC8CC}" destId="{0AA53C37-149E-49BE-8716-BF71340071ED}" srcOrd="7" destOrd="0" presId="urn:microsoft.com/office/officeart/2005/8/layout/arrow2"/>
    <dgm:cxn modelId="{A13FB52C-BA0E-40F1-B70C-A480CA116A5F}" type="presParOf" srcId="{444817CB-240D-44B6-BB07-1C1C6FABC8CC}" destId="{B96861D4-763F-4AEF-9817-F4F5C6E7A8E7}" srcOrd="8" destOrd="0" presId="urn:microsoft.com/office/officeart/2005/8/layout/arrow2"/>
    <dgm:cxn modelId="{3BF7F7D7-B07F-412E-90FD-2BD7E24455D5}" type="presParOf" srcId="{444817CB-240D-44B6-BB07-1C1C6FABC8CC}" destId="{3757CB25-E2C8-4F20-BF7C-FC5744E7523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1F0F3A-32AD-40DF-8CC2-33123BC3E17F}">
      <dsp:nvSpPr>
        <dsp:cNvPr id="0" name=""/>
        <dsp:cNvSpPr/>
      </dsp:nvSpPr>
      <dsp:spPr>
        <a:xfrm rot="10800000">
          <a:off x="1750048" y="1544"/>
          <a:ext cx="5698601" cy="125874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7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рассмотреть этиологию и предрасполагающие факторы желчнокаменной болезни</a:t>
          </a:r>
          <a:endParaRPr lang="ru-RU" sz="2600" kern="1200" dirty="0"/>
        </a:p>
      </dsp:txBody>
      <dsp:txXfrm rot="10800000">
        <a:off x="1750048" y="1544"/>
        <a:ext cx="5698601" cy="1258745"/>
      </dsp:txXfrm>
    </dsp:sp>
    <dsp:sp modelId="{203B55D7-5FB3-4A03-8634-8C082A5DF66C}">
      <dsp:nvSpPr>
        <dsp:cNvPr id="0" name=""/>
        <dsp:cNvSpPr/>
      </dsp:nvSpPr>
      <dsp:spPr>
        <a:xfrm>
          <a:off x="1120675" y="1544"/>
          <a:ext cx="1258745" cy="12587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53DE6-0A64-4693-9990-92FD0CB6D974}">
      <dsp:nvSpPr>
        <dsp:cNvPr id="0" name=""/>
        <dsp:cNvSpPr/>
      </dsp:nvSpPr>
      <dsp:spPr>
        <a:xfrm rot="10800000">
          <a:off x="1750048" y="1636034"/>
          <a:ext cx="5698601" cy="1258745"/>
        </a:xfrm>
        <a:prstGeom prst="homePlate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7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выявить группу риска по желчнокаменной болезни</a:t>
          </a:r>
          <a:endParaRPr lang="ru-RU" sz="2600" kern="1200" dirty="0"/>
        </a:p>
      </dsp:txBody>
      <dsp:txXfrm rot="10800000">
        <a:off x="1750048" y="1636034"/>
        <a:ext cx="5698601" cy="1258745"/>
      </dsp:txXfrm>
    </dsp:sp>
    <dsp:sp modelId="{A90E0E65-04BE-41B9-B022-E4EB53031E2B}">
      <dsp:nvSpPr>
        <dsp:cNvPr id="0" name=""/>
        <dsp:cNvSpPr/>
      </dsp:nvSpPr>
      <dsp:spPr>
        <a:xfrm>
          <a:off x="1120675" y="1636034"/>
          <a:ext cx="1258745" cy="12587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711BC-5BFE-4814-812C-3C92ED70C57A}">
      <dsp:nvSpPr>
        <dsp:cNvPr id="0" name=""/>
        <dsp:cNvSpPr/>
      </dsp:nvSpPr>
      <dsp:spPr>
        <a:xfrm rot="10800000">
          <a:off x="1750048" y="3270524"/>
          <a:ext cx="5698601" cy="1258745"/>
        </a:xfrm>
        <a:prstGeom prst="homePlate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7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изучить специальные мероприятия по уходу за пациентами при ЖКБ</a:t>
          </a:r>
          <a:endParaRPr lang="ru-RU" sz="2600" kern="1200" dirty="0"/>
        </a:p>
      </dsp:txBody>
      <dsp:txXfrm rot="10800000">
        <a:off x="1750048" y="3270524"/>
        <a:ext cx="5698601" cy="1258745"/>
      </dsp:txXfrm>
    </dsp:sp>
    <dsp:sp modelId="{940DCC8D-7908-41DE-8EC6-8D61875956D2}">
      <dsp:nvSpPr>
        <dsp:cNvPr id="0" name=""/>
        <dsp:cNvSpPr/>
      </dsp:nvSpPr>
      <dsp:spPr>
        <a:xfrm>
          <a:off x="1120675" y="3270524"/>
          <a:ext cx="1258745" cy="12587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6C08-FFE4-4138-99D7-75730B4B1E77}">
      <dsp:nvSpPr>
        <dsp:cNvPr id="0" name=""/>
        <dsp:cNvSpPr/>
      </dsp:nvSpPr>
      <dsp:spPr>
        <a:xfrm rot="10800000">
          <a:off x="1750048" y="4905014"/>
          <a:ext cx="5698601" cy="1258745"/>
        </a:xfrm>
        <a:prstGeom prst="homePlate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7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предложить принципы лечения и профилактики данного заболевания.</a:t>
          </a:r>
          <a:endParaRPr lang="ru-RU" sz="2600" kern="1200" dirty="0"/>
        </a:p>
      </dsp:txBody>
      <dsp:txXfrm rot="10800000">
        <a:off x="1750048" y="4905014"/>
        <a:ext cx="5698601" cy="1258745"/>
      </dsp:txXfrm>
    </dsp:sp>
    <dsp:sp modelId="{4A26712E-ACF5-4A63-82FD-77128F3393BE}">
      <dsp:nvSpPr>
        <dsp:cNvPr id="0" name=""/>
        <dsp:cNvSpPr/>
      </dsp:nvSpPr>
      <dsp:spPr>
        <a:xfrm>
          <a:off x="1120675" y="4905014"/>
          <a:ext cx="1258745" cy="12587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C1F241-B221-44B3-A2C5-1E47D6878C5B}">
      <dsp:nvSpPr>
        <dsp:cNvPr id="0" name=""/>
        <dsp:cNvSpPr/>
      </dsp:nvSpPr>
      <dsp:spPr>
        <a:xfrm>
          <a:off x="3110745" y="1376"/>
          <a:ext cx="3499588" cy="8016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Изучение литературы</a:t>
          </a:r>
          <a:endParaRPr lang="ru-RU" sz="2300" kern="1200" dirty="0"/>
        </a:p>
      </dsp:txBody>
      <dsp:txXfrm>
        <a:off x="3110745" y="1376"/>
        <a:ext cx="3499588" cy="801667"/>
      </dsp:txXfrm>
    </dsp:sp>
    <dsp:sp modelId="{C999E736-18A4-45F7-8995-D1B149B71750}">
      <dsp:nvSpPr>
        <dsp:cNvPr id="0" name=""/>
        <dsp:cNvSpPr/>
      </dsp:nvSpPr>
      <dsp:spPr>
        <a:xfrm>
          <a:off x="3110745" y="843127"/>
          <a:ext cx="3499588" cy="8016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Беседа</a:t>
          </a:r>
          <a:endParaRPr lang="ru-RU" sz="2300" kern="1200" dirty="0"/>
        </a:p>
      </dsp:txBody>
      <dsp:txXfrm>
        <a:off x="3110745" y="843127"/>
        <a:ext cx="3499588" cy="801667"/>
      </dsp:txXfrm>
    </dsp:sp>
    <dsp:sp modelId="{8D493163-64B8-42A5-A51E-F7A018B89EA1}">
      <dsp:nvSpPr>
        <dsp:cNvPr id="0" name=""/>
        <dsp:cNvSpPr/>
      </dsp:nvSpPr>
      <dsp:spPr>
        <a:xfrm>
          <a:off x="3110745" y="1684878"/>
          <a:ext cx="3499588" cy="8016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Сравнение</a:t>
          </a:r>
          <a:endParaRPr lang="ru-RU" sz="2300" kern="1200" dirty="0"/>
        </a:p>
      </dsp:txBody>
      <dsp:txXfrm>
        <a:off x="3110745" y="1684878"/>
        <a:ext cx="3499588" cy="801667"/>
      </dsp:txXfrm>
    </dsp:sp>
    <dsp:sp modelId="{829B7D71-3780-4281-B53E-CCF79EFBE5CD}">
      <dsp:nvSpPr>
        <dsp:cNvPr id="0" name=""/>
        <dsp:cNvSpPr/>
      </dsp:nvSpPr>
      <dsp:spPr>
        <a:xfrm>
          <a:off x="3110745" y="2526629"/>
          <a:ext cx="3499588" cy="8016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Наблюдение</a:t>
          </a:r>
          <a:endParaRPr lang="ru-RU" sz="2300" kern="1200" dirty="0"/>
        </a:p>
      </dsp:txBody>
      <dsp:txXfrm>
        <a:off x="3110745" y="2526629"/>
        <a:ext cx="3499588" cy="801667"/>
      </dsp:txXfrm>
    </dsp:sp>
    <dsp:sp modelId="{EA9ECB03-D500-4431-8AA6-286D3D355814}">
      <dsp:nvSpPr>
        <dsp:cNvPr id="0" name=""/>
        <dsp:cNvSpPr/>
      </dsp:nvSpPr>
      <dsp:spPr>
        <a:xfrm>
          <a:off x="3110745" y="3368380"/>
          <a:ext cx="3499588" cy="8016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Анализ статистических данных</a:t>
          </a:r>
          <a:endParaRPr lang="ru-RU" sz="2300" kern="1200" dirty="0"/>
        </a:p>
      </dsp:txBody>
      <dsp:txXfrm>
        <a:off x="3110745" y="3368380"/>
        <a:ext cx="3499588" cy="801667"/>
      </dsp:txXfrm>
    </dsp:sp>
    <dsp:sp modelId="{12CF0A37-0FCE-4A5F-BBB2-49CD797977B8}">
      <dsp:nvSpPr>
        <dsp:cNvPr id="0" name=""/>
        <dsp:cNvSpPr/>
      </dsp:nvSpPr>
      <dsp:spPr>
        <a:xfrm>
          <a:off x="3110745" y="4210131"/>
          <a:ext cx="3499588" cy="8016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Опрос</a:t>
          </a:r>
          <a:endParaRPr lang="ru-RU" sz="2300" kern="1200" dirty="0"/>
        </a:p>
      </dsp:txBody>
      <dsp:txXfrm>
        <a:off x="3110745" y="4210131"/>
        <a:ext cx="3499588" cy="8016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50E48-2CF4-4517-A04A-356A9FA6B6CD}">
      <dsp:nvSpPr>
        <dsp:cNvPr id="0" name=""/>
        <dsp:cNvSpPr/>
      </dsp:nvSpPr>
      <dsp:spPr>
        <a:xfrm>
          <a:off x="-87862" y="267747"/>
          <a:ext cx="8892480" cy="55578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42BBC6-3965-4005-A517-1C5F71F19912}">
      <dsp:nvSpPr>
        <dsp:cNvPr id="0" name=""/>
        <dsp:cNvSpPr/>
      </dsp:nvSpPr>
      <dsp:spPr>
        <a:xfrm>
          <a:off x="788047" y="4400528"/>
          <a:ext cx="204527" cy="2045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5EC19-EC31-44FE-AF45-DE40C3AAEECF}">
      <dsp:nvSpPr>
        <dsp:cNvPr id="0" name=""/>
        <dsp:cNvSpPr/>
      </dsp:nvSpPr>
      <dsp:spPr>
        <a:xfrm>
          <a:off x="576907" y="4686734"/>
          <a:ext cx="1709640" cy="132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75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</a:t>
          </a: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</a:t>
          </a:r>
          <a:r>
            <a:rPr lang="en-US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– </a:t>
          </a: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Сбор информации о пациенте</a:t>
          </a:r>
          <a:endParaRPr lang="en-US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76907" y="4686734"/>
        <a:ext cx="1709640" cy="1322756"/>
      </dsp:txXfrm>
    </dsp:sp>
    <dsp:sp modelId="{9815AE59-1228-4B25-B3FF-587326DC427D}">
      <dsp:nvSpPr>
        <dsp:cNvPr id="0" name=""/>
        <dsp:cNvSpPr/>
      </dsp:nvSpPr>
      <dsp:spPr>
        <a:xfrm>
          <a:off x="1895160" y="3336765"/>
          <a:ext cx="320129" cy="320129"/>
        </a:xfrm>
        <a:prstGeom prst="ellipse">
          <a:avLst/>
        </a:prstGeom>
        <a:gradFill rotWithShape="0">
          <a:gsLst>
            <a:gs pos="0">
              <a:schemeClr val="accent5">
                <a:hueOff val="-257806"/>
                <a:satOff val="-3004"/>
                <a:lumOff val="-540"/>
                <a:alphaOff val="0"/>
                <a:lumMod val="95000"/>
              </a:schemeClr>
            </a:gs>
            <a:gs pos="100000">
              <a:schemeClr val="accent5">
                <a:hueOff val="-257806"/>
                <a:satOff val="-3004"/>
                <a:lumOff val="-54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8E4AC7-4853-445B-9C12-98E41D18C43A}">
      <dsp:nvSpPr>
        <dsp:cNvPr id="0" name=""/>
        <dsp:cNvSpPr/>
      </dsp:nvSpPr>
      <dsp:spPr>
        <a:xfrm>
          <a:off x="2055225" y="3496829"/>
          <a:ext cx="1476151" cy="232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30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II</a:t>
          </a:r>
          <a:r>
            <a:rPr lang="ru-RU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 – Выявление проблем пациента</a:t>
          </a:r>
          <a:endParaRPr lang="en-US" sz="1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055225" y="3496829"/>
        <a:ext cx="1476151" cy="2328718"/>
      </dsp:txXfrm>
    </dsp:sp>
    <dsp:sp modelId="{67473034-F0D5-4FF9-9F26-FDAB2E1B82D7}">
      <dsp:nvSpPr>
        <dsp:cNvPr id="0" name=""/>
        <dsp:cNvSpPr/>
      </dsp:nvSpPr>
      <dsp:spPr>
        <a:xfrm>
          <a:off x="3317957" y="2488644"/>
          <a:ext cx="426839" cy="426839"/>
        </a:xfrm>
        <a:prstGeom prst="ellipse">
          <a:avLst/>
        </a:prstGeom>
        <a:gradFill rotWithShape="0">
          <a:gsLst>
            <a:gs pos="0">
              <a:schemeClr val="accent5">
                <a:hueOff val="-515611"/>
                <a:satOff val="-6008"/>
                <a:lumOff val="-1079"/>
                <a:alphaOff val="0"/>
                <a:lumMod val="95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3C817-082E-4390-865C-0B89A26F7D49}">
      <dsp:nvSpPr>
        <dsp:cNvPr id="0" name=""/>
        <dsp:cNvSpPr/>
      </dsp:nvSpPr>
      <dsp:spPr>
        <a:xfrm>
          <a:off x="3531377" y="2702064"/>
          <a:ext cx="1716248" cy="31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173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III</a:t>
          </a:r>
          <a:r>
            <a:rPr lang="ru-RU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 -  Планирование сестринского ухода</a:t>
          </a:r>
          <a:endParaRPr lang="en-US" sz="1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531377" y="2702064"/>
        <a:ext cx="1716248" cy="3123483"/>
      </dsp:txXfrm>
    </dsp:sp>
    <dsp:sp modelId="{3C404012-6D3A-4AED-93BC-77A1CC3D389E}">
      <dsp:nvSpPr>
        <dsp:cNvPr id="0" name=""/>
        <dsp:cNvSpPr/>
      </dsp:nvSpPr>
      <dsp:spPr>
        <a:xfrm>
          <a:off x="4971958" y="1826155"/>
          <a:ext cx="551333" cy="551333"/>
        </a:xfrm>
        <a:prstGeom prst="ellipse">
          <a:avLst/>
        </a:prstGeom>
        <a:gradFill rotWithShape="0">
          <a:gsLst>
            <a:gs pos="0">
              <a:schemeClr val="accent5">
                <a:hueOff val="-773417"/>
                <a:satOff val="-9013"/>
                <a:lumOff val="-1619"/>
                <a:alphaOff val="0"/>
                <a:lumMod val="95000"/>
              </a:schemeClr>
            </a:gs>
            <a:gs pos="100000">
              <a:schemeClr val="accent5">
                <a:hueOff val="-773417"/>
                <a:satOff val="-9013"/>
                <a:lumOff val="-161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53C37-149E-49BE-8716-BF71340071ED}">
      <dsp:nvSpPr>
        <dsp:cNvPr id="0" name=""/>
        <dsp:cNvSpPr/>
      </dsp:nvSpPr>
      <dsp:spPr>
        <a:xfrm>
          <a:off x="5247625" y="2101822"/>
          <a:ext cx="1778496" cy="3723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40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IV</a:t>
          </a:r>
          <a:r>
            <a:rPr lang="ru-RU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 – Осуществление плана сестринских вмешательств</a:t>
          </a:r>
          <a:endParaRPr lang="ru-RU" sz="1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247625" y="2101822"/>
        <a:ext cx="1778496" cy="3723726"/>
      </dsp:txXfrm>
    </dsp:sp>
    <dsp:sp modelId="{B96861D4-763F-4AEF-9817-F4F5C6E7A8E7}">
      <dsp:nvSpPr>
        <dsp:cNvPr id="0" name=""/>
        <dsp:cNvSpPr/>
      </dsp:nvSpPr>
      <dsp:spPr>
        <a:xfrm>
          <a:off x="6408710" y="1368151"/>
          <a:ext cx="702505" cy="702505"/>
        </a:xfrm>
        <a:prstGeom prst="ellipse">
          <a:avLst/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lumMod val="95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7CB25-E2C8-4F20-BF7C-FC5744E75236}">
      <dsp:nvSpPr>
        <dsp:cNvPr id="0" name=""/>
        <dsp:cNvSpPr/>
      </dsp:nvSpPr>
      <dsp:spPr>
        <a:xfrm>
          <a:off x="6850397" y="1428666"/>
          <a:ext cx="2129944" cy="389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243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V</a:t>
          </a:r>
          <a:r>
            <a:rPr lang="ru-RU" sz="1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этап - Оценка эффективности ухода</a:t>
          </a:r>
          <a:endParaRPr lang="ru-RU" sz="1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850397" y="1428666"/>
        <a:ext cx="2129944" cy="389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0.43229</cdr:x>
      <cdr:y>0.55897</cdr:y>
    </cdr:from>
    <cdr:to>
      <cdr:x>0.62153</cdr:x>
      <cdr:y>0.69872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6200000">
          <a:off x="2631283" y="1816891"/>
          <a:ext cx="519111" cy="1038227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6A0E0-8800-4749-99A7-2F2AF1385035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67CBF-F878-40B6-ADCC-F330DEEE7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87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67CBF-F878-40B6-ADCC-F330DEEE7E5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20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8BC9-96C5-4505-92D8-A2BD0EA23ED4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6EF1-F653-4866-A061-E8514A579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05EF-9FA9-4377-B60D-602ED31D036B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EF87-15D3-4052-8C5D-41A52FDF2F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4736-1A9C-4EB9-BE29-300EDA9E05B1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1509-4889-464F-BFD1-A23CEE3BD4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C1900-100A-4A6F-9A92-CB4240A57C1B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1FA5-1918-4C4A-BBCB-CDCC8BD911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3545-11DF-4285-8594-82C8DD0578B4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831A-2FD0-4DF3-B8A0-D559AE0F0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0F1D-4D15-4649-B46E-D8180BE2B3AB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67D0-4234-4918-8A26-7491F7456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A016-E81A-4D05-B04E-E6B7DCAD727F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DAE6-7EAB-45DB-BE01-92B86FA39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F6D5-68BF-4515-A352-507FD1686E24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154D-1F7C-4E9C-A0B6-9EB6ED8C8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45B5-78EF-4260-83C3-759716E57042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D71C-C70B-4E3F-AFC7-FA9DC6471A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FD3E-D848-463A-BAE8-E49520B7AE70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157F-E2D3-42C2-B72E-A1FB99D17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3FBAB-A5C8-4B47-A3CA-CA5372049607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E805-2997-437B-BEF4-0E25BEEB5D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C8A51-1A1D-4613-ACE8-B8EAAA717561}" type="datetimeFigureOut">
              <a:rPr lang="ru-RU"/>
              <a:pPr>
                <a:defRPr/>
              </a:pPr>
              <a:t>05.09.2017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1D87D-4037-473C-AAF0-4D30DAEEEE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med-info.ru/content/view/2976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Текст 2"/>
          <p:cNvSpPr>
            <a:spLocks noGrp="1"/>
          </p:cNvSpPr>
          <p:nvPr>
            <p:ph type="body" idx="1"/>
          </p:nvPr>
        </p:nvSpPr>
        <p:spPr>
          <a:xfrm>
            <a:off x="107950" y="188913"/>
            <a:ext cx="8928100" cy="4608512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</a:rPr>
              <a:t>МИНИСТЕРСТВО ЗДРАВООХРАНЕНИЯ ТУЛЬСКОЙ ОБЛАСТИ</a:t>
            </a:r>
            <a:endParaRPr lang="ru-RU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</a:rPr>
              <a:t> </a:t>
            </a:r>
            <a:r>
              <a:rPr lang="ru-RU" sz="1400" b="1" baseline="30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Verdana" pitchFamily="34" charset="0"/>
              </a:rPr>
              <a:t>Узловский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</a:rPr>
              <a:t> филиал</a:t>
            </a:r>
            <a:endParaRPr lang="ru-RU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</a:rPr>
              <a:t>      Государственное профессиональное </a:t>
            </a:r>
            <a:endParaRPr lang="ru-RU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</a:rPr>
              <a:t>       образовательное учреждение</a:t>
            </a:r>
            <a:endParaRPr lang="ru-RU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Verdana" pitchFamily="34" charset="0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</a:rPr>
              <a:t>Тульский областной медицинский колледж»</a:t>
            </a:r>
            <a:endParaRPr lang="ru-RU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400" b="1" baseline="30000" dirty="0" smtClean="0">
                <a:solidFill>
                  <a:schemeClr val="tx1"/>
                </a:solidFill>
                <a:latin typeface="Verdana" pitchFamily="34" charset="0"/>
              </a:rPr>
              <a:t> </a:t>
            </a:r>
            <a:endParaRPr lang="ru-RU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</a:rPr>
              <a:t>ИССЛЕДОВАТЕЛЬСКАЯ РАБОТА</a:t>
            </a:r>
            <a:endParaRPr lang="ru-RU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400" b="1" baseline="30000" dirty="0" smtClean="0">
                <a:solidFill>
                  <a:schemeClr val="tx1"/>
                </a:solidFill>
                <a:latin typeface="Verdana" pitchFamily="34" charset="0"/>
              </a:rPr>
              <a:t> </a:t>
            </a:r>
            <a:r>
              <a:rPr lang="ru-RU" sz="1400" baseline="30000" dirty="0" smtClean="0">
                <a:solidFill>
                  <a:schemeClr val="tx1"/>
                </a:solidFill>
                <a:latin typeface="Verdana" pitchFamily="34" charset="0"/>
              </a:rPr>
              <a:t>       </a:t>
            </a:r>
            <a:endParaRPr lang="ru-RU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400" b="1" baseline="30000" dirty="0" smtClean="0">
                <a:solidFill>
                  <a:schemeClr val="tx1"/>
                </a:solidFill>
                <a:latin typeface="Verdana" pitchFamily="34" charset="0"/>
              </a:rPr>
              <a:t>                  </a:t>
            </a: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ОСОБЕННОСТИ УХОДА ЗА ПАЦИЕНТАМИ </a:t>
            </a:r>
            <a:endParaRPr lang="ru-RU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        С ЖЕЛЧНОКАМЕННОЙ БОЛЕЗНЬЮ</a:t>
            </a:r>
            <a:endParaRPr lang="ru-RU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</a:rPr>
              <a:t> </a:t>
            </a:r>
            <a:endParaRPr lang="ru-RU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ru-RU" sz="1400" b="1" baseline="30000" dirty="0" smtClean="0">
                <a:solidFill>
                  <a:schemeClr val="tx1"/>
                </a:solidFill>
                <a:latin typeface="Verdana" pitchFamily="34" charset="0"/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latin typeface="Verdana" pitchFamily="34" charset="0"/>
              </a:rPr>
              <a:t> </a:t>
            </a:r>
          </a:p>
          <a:p>
            <a:pPr algn="ctr"/>
            <a:endParaRPr lang="ru-RU" sz="1400" dirty="0" smtClean="0">
              <a:latin typeface="Verdana" pitchFamily="34" charset="0"/>
            </a:endParaRPr>
          </a:p>
          <a:p>
            <a:pPr algn="ctr"/>
            <a:r>
              <a:rPr lang="ru-RU" sz="1400" dirty="0" smtClean="0">
                <a:latin typeface="Verdana" pitchFamily="34" charset="0"/>
              </a:rPr>
              <a:t> </a:t>
            </a:r>
          </a:p>
          <a:p>
            <a:pPr algn="ctr"/>
            <a:r>
              <a:rPr lang="ru-RU" sz="1400" dirty="0" smtClean="0">
                <a:latin typeface="Verdana" pitchFamily="34" charset="0"/>
              </a:rPr>
              <a:t> </a:t>
            </a:r>
          </a:p>
          <a:p>
            <a:pPr algn="ctr"/>
            <a:endParaRPr lang="ru-RU" sz="1400" dirty="0" smtClean="0">
              <a:latin typeface="Verdana" pitchFamily="34" charset="0"/>
            </a:endParaRPr>
          </a:p>
        </p:txBody>
      </p:sp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679950" y="3643314"/>
            <a:ext cx="44640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                                                                                  Студентка группы м с А 11 </a:t>
            </a:r>
            <a:r>
              <a:rPr lang="en-US" dirty="0" smtClean="0"/>
              <a:t>III</a:t>
            </a:r>
            <a:r>
              <a:rPr lang="ru-RU" dirty="0" smtClean="0"/>
              <a:t> У</a:t>
            </a:r>
          </a:p>
          <a:p>
            <a:r>
              <a:rPr lang="ru-RU" dirty="0" smtClean="0"/>
              <a:t>                                                                                  Малюкина Алёна Юрьевна </a:t>
            </a:r>
          </a:p>
          <a:p>
            <a:r>
              <a:rPr lang="ru-RU" dirty="0" smtClean="0"/>
              <a:t>                                                                                  Руководитель:</a:t>
            </a:r>
          </a:p>
          <a:p>
            <a:r>
              <a:rPr lang="ru-RU" dirty="0" smtClean="0"/>
              <a:t>                                                                                  Булавнева Ольга Владимировна</a:t>
            </a:r>
            <a:endParaRPr lang="ru-RU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132138" y="645318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</a:rPr>
              <a:t>    Узловая</a:t>
            </a:r>
            <a:r>
              <a:rPr lang="ru-RU" dirty="0">
                <a:latin typeface="Verdana" pitchFamily="34" charset="0"/>
              </a:rPr>
              <a:t>, 2017</a:t>
            </a:r>
            <a:endParaRPr lang="ru-RU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Малюкина\кр+вкр образец\вкр\1ff098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915816" cy="37103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100013"/>
            <a:ext cx="5948363" cy="879476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Патогенез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9036496" cy="588371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Verdana" pitchFamily="34" charset="0"/>
              </a:rPr>
              <a:t>В патогенезе камнеобразования </a:t>
            </a:r>
          </a:p>
          <a:p>
            <a:pPr algn="l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Verdana" pitchFamily="34" charset="0"/>
              </a:rPr>
              <a:t>играют роль 3 основных фактора: </a:t>
            </a:r>
            <a:endParaRPr lang="en-US" sz="26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  <a:latin typeface="Verdana" pitchFamily="34" charset="0"/>
              </a:rPr>
              <a:t>воспаление</a:t>
            </a:r>
            <a:endParaRPr lang="en-US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dirty="0" err="1" smtClean="0">
                <a:solidFill>
                  <a:schemeClr val="tx1"/>
                </a:solidFill>
                <a:latin typeface="Verdana" pitchFamily="34" charset="0"/>
              </a:rPr>
              <a:t>дискразия</a:t>
            </a:r>
            <a:r>
              <a:rPr lang="ru-RU" sz="2600" dirty="0" smtClean="0">
                <a:solidFill>
                  <a:schemeClr val="tx1"/>
                </a:solidFill>
                <a:latin typeface="Verdana" pitchFamily="34" charset="0"/>
              </a:rPr>
              <a:t>        все они действуют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  <a:latin typeface="Verdana" pitchFamily="34" charset="0"/>
              </a:rPr>
              <a:t>застой                  комплексно</a:t>
            </a:r>
          </a:p>
          <a:p>
            <a:pPr algn="l">
              <a:lnSpc>
                <a:spcPct val="90000"/>
              </a:lnSpc>
            </a:pPr>
            <a:endParaRPr lang="ru-RU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Verdana" pitchFamily="34" charset="0"/>
              </a:rPr>
              <a:t>На образование холестериновых камней влияют основные факторы: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Verdana" pitchFamily="34" charset="0"/>
              </a:rPr>
              <a:t>осаждение моногидрата холестерина в виде кристаллов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Verdana" pitchFamily="34" charset="0"/>
              </a:rPr>
              <a:t>перенасыщенность печеночной желчи холестерином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Verdana" pitchFamily="34" charset="0"/>
              </a:rPr>
              <a:t>нарушение функции желчного пузыря.</a:t>
            </a:r>
          </a:p>
          <a:p>
            <a:pPr algn="l">
              <a:lnSpc>
                <a:spcPct val="90000"/>
              </a:lnSpc>
            </a:pPr>
            <a:endParaRPr lang="ru-RU" sz="2200" dirty="0" smtClean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411759" y="1628800"/>
            <a:ext cx="288579" cy="1368152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72200" y="2780928"/>
            <a:ext cx="2771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  <a:latin typeface="Verdana" pitchFamily="34" charset="0"/>
              </a:rPr>
              <a:t>Смешанные-множественные</a:t>
            </a: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</a:rPr>
              <a:t> конкременты желчного пузыря</a:t>
            </a:r>
            <a:endParaRPr lang="ru-RU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cyberviewdvr.ru/wp-content/uploads/2017/01/preparaty-pri-zhelchekamennoj-bolez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3563887" cy="201622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107950" y="-315913"/>
            <a:ext cx="5418138" cy="879476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effectLst/>
                <a:latin typeface="Verdana" pitchFamily="34" charset="0"/>
              </a:rPr>
              <a:t>Диагностика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8606160" cy="63373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При печёночной (желчной) колике выявляют типичные симптомы: </a:t>
            </a:r>
          </a:p>
          <a:p>
            <a:pPr algn="l">
              <a:buFont typeface="Arial" charset="0"/>
              <a:buChar char="•"/>
            </a:pPr>
            <a:r>
              <a:rPr lang="ru-RU" sz="2400" dirty="0" smtClean="0">
                <a:latin typeface="Verdana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Симптом 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Ортнера-Грекова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  </a:t>
            </a:r>
          </a:p>
          <a:p>
            <a:pPr algn="l"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Симптом 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Мерфи</a:t>
            </a: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Симптом Георгиевского-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Мюсси</a:t>
            </a: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Чтобы уточнить диагноз, назначают дополнительные методы исследования: 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ОАК,УЗИ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Обзорная рентгенография брюшной полости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Компьютерная,магнитно-резонансная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томография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Пероральная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холецистография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Внутривенная,чрезкожная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чрезпеченочная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холангиография</a:t>
            </a: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2400" dirty="0" smtClean="0"/>
          </a:p>
          <a:p>
            <a:pPr algn="l"/>
            <a:endParaRPr lang="ru-RU" sz="2400" dirty="0" smtClean="0">
              <a:latin typeface="Verdana" pitchFamily="34" charset="0"/>
            </a:endParaRPr>
          </a:p>
          <a:p>
            <a:pPr algn="l"/>
            <a:endParaRPr lang="ru-RU" sz="2400" dirty="0" smtClean="0">
              <a:latin typeface="Verdana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236296" y="1844824"/>
            <a:ext cx="504056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7740352" y="2276872"/>
            <a:ext cx="72008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6176" y="1340768"/>
            <a:ext cx="144016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Желчный пузырь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564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Конкременты(камни)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812360" y="2204864"/>
            <a:ext cx="108012" cy="2610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7524328" y="2348880"/>
            <a:ext cx="288032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roloterapinedir.com/wp-content/uploads/2014/10/Ligamentler.jpg"/>
          <p:cNvPicPr>
            <a:picLocks noChangeAspect="1" noChangeArrowheads="1"/>
          </p:cNvPicPr>
          <p:nvPr/>
        </p:nvPicPr>
        <p:blipFill>
          <a:blip r:embed="rId2" cstate="print"/>
          <a:srcRect l="26471"/>
          <a:stretch>
            <a:fillRect/>
          </a:stretch>
        </p:blipFill>
        <p:spPr bwMode="auto">
          <a:xfrm>
            <a:off x="1" y="3501009"/>
            <a:ext cx="4355975" cy="335699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33338" y="-100013"/>
            <a:ext cx="5924550" cy="765176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  <a:effectLst/>
              </a:rPr>
              <a:t>Клиника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8928100" cy="6308725"/>
          </a:xfrm>
          <a:ln>
            <a:prstDash val="dash"/>
          </a:ln>
        </p:spPr>
        <p:txBody>
          <a:bodyPr/>
          <a:lstStyle/>
          <a:p>
            <a:pPr algn="l"/>
            <a:endParaRPr lang="ru-RU" sz="2400" dirty="0" smtClean="0">
              <a:latin typeface="Verdana" pitchFamily="34" charset="0"/>
            </a:endParaRPr>
          </a:p>
          <a:p>
            <a:pPr algn="l"/>
            <a:r>
              <a:rPr lang="ru-RU" sz="2400" dirty="0" smtClean="0">
                <a:latin typeface="Verdana" pitchFamily="34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Симптоматика желчнокаменной болезни проявляется в зависимости от локализации камней и их размеров.</a:t>
            </a:r>
            <a:endParaRPr lang="ru-RU" sz="2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Характерный болевой симптом при ЖКБ – желчная или печеночная колика – выраженная острая внезапно возникающая боль под правым ребром режущего, колющего характера. </a:t>
            </a:r>
            <a:endParaRPr lang="ru-RU" sz="2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                                  </a:t>
            </a:r>
            <a:endParaRPr lang="ru-RU" sz="2400" u="sng" dirty="0" smtClean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Verdan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2204864"/>
            <a:ext cx="6552728" cy="0"/>
          </a:xfrm>
          <a:prstGeom prst="line">
            <a:avLst/>
          </a:prstGeom>
          <a:ln cmpd="sng">
            <a:solidFill>
              <a:srgbClr val="FF0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355976" y="3429000"/>
            <a:ext cx="4536504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При закупорке  конкрементом</a:t>
            </a:r>
            <a:endParaRPr lang="ru-RU" sz="2400" u="sng" dirty="0" smtClean="0">
              <a:uFill>
                <a:solidFill>
                  <a:srgbClr val="FF0000"/>
                </a:solidFill>
              </a:uFill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общего желчного протока и непроходимости сфинктера </a:t>
            </a:r>
            <a:r>
              <a:rPr lang="ru-RU" sz="2400" dirty="0" err="1" smtClean="0">
                <a:latin typeface="Verdana" pitchFamily="34" charset="0"/>
              </a:rPr>
              <a:t>Одди</a:t>
            </a:r>
            <a:r>
              <a:rPr lang="ru-RU" sz="2400" dirty="0" smtClean="0">
                <a:latin typeface="Verdana" pitchFamily="34" charset="0"/>
              </a:rPr>
              <a:t> наблюдается </a:t>
            </a:r>
            <a:r>
              <a:rPr lang="ru-RU" sz="2400" u="sng" dirty="0" err="1" smtClean="0"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обтурационная</a:t>
            </a:r>
            <a:r>
              <a:rPr lang="ru-RU" sz="2400" u="sng" dirty="0" smtClean="0"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 желтуха и обесцвечивание кала.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puzyrya.ru/wp-content/uploads/2016/10/ks4VaR9mrDA.jpg"/>
          <p:cNvPicPr>
            <a:picLocks noChangeAspect="1" noChangeArrowheads="1"/>
          </p:cNvPicPr>
          <p:nvPr/>
        </p:nvPicPr>
        <p:blipFill>
          <a:blip r:embed="rId2" cstate="print"/>
          <a:srcRect t="9502"/>
          <a:stretch>
            <a:fillRect/>
          </a:stretch>
        </p:blipFill>
        <p:spPr bwMode="auto">
          <a:xfrm>
            <a:off x="5148064" y="0"/>
            <a:ext cx="3995936" cy="32129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171400"/>
            <a:ext cx="5948363" cy="7350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Осложнения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068960"/>
            <a:ext cx="9144000" cy="6408738"/>
          </a:xfrm>
        </p:spPr>
        <p:txBody>
          <a:bodyPr rtlCol="0">
            <a:normAutofit/>
          </a:bodyPr>
          <a:lstStyle/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Verdana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Могут </a:t>
            </a:r>
            <a:r>
              <a:rPr lang="ru-RU" sz="2400" dirty="0">
                <a:solidFill>
                  <a:srgbClr val="C00000"/>
                </a:solidFill>
                <a:latin typeface="Verdana" pitchFamily="34" charset="0"/>
              </a:rPr>
              <a:t>развиться другие 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осложнения:</a:t>
            </a: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эмпиема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Verdana" pitchFamily="34" charset="0"/>
              </a:rPr>
              <a:t>(скопление в желчном пузыре гноя) </a:t>
            </a: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перфорация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Verdana" pitchFamily="34" charset="0"/>
              </a:rPr>
              <a:t>(прободение) стенки пузыря со всеми последствиями – перитонитом и сепсисом. </a:t>
            </a: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желчно-кишечный свищ </a:t>
            </a:r>
            <a:r>
              <a:rPr lang="ru-RU" sz="2400" dirty="0">
                <a:solidFill>
                  <a:schemeClr val="tx1"/>
                </a:solidFill>
                <a:latin typeface="Verdana" pitchFamily="34" charset="0"/>
              </a:rPr>
              <a:t>(стенка пузыря как бы спаивается со стенкой кишки и из пузыря в кишку зияет отверстие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Verdana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</a:rPr>
              <a:t>! 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Эти состояния </a:t>
            </a:r>
            <a:r>
              <a:rPr lang="ru-RU" sz="2400" dirty="0">
                <a:solidFill>
                  <a:srgbClr val="C00000"/>
                </a:solidFill>
                <a:latin typeface="Verdana" pitchFamily="34" charset="0"/>
              </a:rPr>
              <a:t>крайне опасны для жизни 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больного </a:t>
            </a:r>
            <a:r>
              <a:rPr lang="ru-RU" sz="2400" dirty="0">
                <a:solidFill>
                  <a:srgbClr val="C00000"/>
                </a:solidFill>
                <a:latin typeface="Verdana" pitchFamily="34" charset="0"/>
              </a:rPr>
              <a:t>– в четверти 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случаев </a:t>
            </a:r>
            <a:r>
              <a:rPr lang="ru-RU" sz="2400" dirty="0">
                <a:solidFill>
                  <a:srgbClr val="C00000"/>
                </a:solidFill>
                <a:latin typeface="Verdana" pitchFamily="34" charset="0"/>
              </a:rPr>
              <a:t>они завершаются 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летально</a:t>
            </a:r>
            <a:endParaRPr lang="ru-RU" sz="24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5472608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Продвижение камня по желчным путям и </a:t>
            </a:r>
            <a:r>
              <a:rPr lang="ru-RU" sz="2400" dirty="0" err="1" smtClean="0">
                <a:latin typeface="Verdana" pitchFamily="34" charset="0"/>
              </a:rPr>
              <a:t>обтурация</a:t>
            </a:r>
            <a:r>
              <a:rPr lang="ru-RU" sz="2400" dirty="0" smtClean="0">
                <a:latin typeface="Verdana" pitchFamily="34" charset="0"/>
              </a:rPr>
              <a:t> (закупорка) им пузырного протока может спровоцировать инфицирование слизистой оболочки пузыря и развитие острого холецистита.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242888"/>
            <a:ext cx="5967413" cy="7350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Лечение</a:t>
            </a: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142875" y="3356993"/>
            <a:ext cx="9001125" cy="3501008"/>
          </a:xfrm>
        </p:spPr>
        <p:txBody>
          <a:bodyPr/>
          <a:lstStyle/>
          <a:p>
            <a:pPr algn="l"/>
            <a:r>
              <a:rPr lang="ru-RU" u="sng" dirty="0" err="1" smtClean="0">
                <a:solidFill>
                  <a:srgbClr val="C00000"/>
                </a:solidFill>
                <a:latin typeface="Verdana" pitchFamily="34" charset="0"/>
              </a:rPr>
              <a:t>Тюбаж</a:t>
            </a:r>
            <a:r>
              <a:rPr lang="ru-RU" dirty="0" smtClean="0">
                <a:latin typeface="Verdana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– слепое зондирование- проводится на голодные желудок. </a:t>
            </a:r>
          </a:p>
          <a:p>
            <a:pPr algn="l"/>
            <a:r>
              <a:rPr lang="ru-RU" u="sng" dirty="0" err="1" smtClean="0">
                <a:solidFill>
                  <a:srgbClr val="C00000"/>
                </a:solidFill>
                <a:latin typeface="Verdana" pitchFamily="34" charset="0"/>
              </a:rPr>
              <a:t>Желчегонные</a:t>
            </a:r>
            <a:r>
              <a:rPr lang="ru-RU" dirty="0" err="1" smtClean="0">
                <a:solidFill>
                  <a:schemeClr val="tx1"/>
                </a:solidFill>
                <a:latin typeface="Verdana" pitchFamily="34" charset="0"/>
              </a:rPr>
              <a:t>-при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 наличие в желчном пузыре мелко плавающих конкрементов </a:t>
            </a:r>
          </a:p>
          <a:p>
            <a:pPr algn="l"/>
            <a:r>
              <a:rPr lang="ru-RU" u="sng" dirty="0" smtClean="0">
                <a:solidFill>
                  <a:srgbClr val="C00000"/>
                </a:solidFill>
                <a:latin typeface="Verdana" pitchFamily="34" charset="0"/>
              </a:rPr>
              <a:t>Лекарственные средства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способные растворить желчные камни(лечение длительное и успешно при некрупных камнях) </a:t>
            </a:r>
          </a:p>
          <a:p>
            <a:pPr algn="l"/>
            <a:r>
              <a:rPr lang="ru-RU" u="sng" dirty="0" err="1" smtClean="0">
                <a:solidFill>
                  <a:srgbClr val="C00000"/>
                </a:solidFill>
                <a:latin typeface="Verdana" pitchFamily="34" charset="0"/>
              </a:rPr>
              <a:t>Ударноволновая</a:t>
            </a:r>
            <a:r>
              <a:rPr lang="ru-RU" u="sng" dirty="0" smtClean="0">
                <a:solidFill>
                  <a:srgbClr val="C00000"/>
                </a:solidFill>
                <a:latin typeface="Verdana" pitchFamily="34" charset="0"/>
              </a:rPr>
              <a:t> терапия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-применяется при наличие крупных камней – холестериновых.</a:t>
            </a:r>
          </a:p>
          <a:p>
            <a:pPr algn="l"/>
            <a:r>
              <a:rPr lang="ru-RU" u="sng" dirty="0" smtClean="0">
                <a:solidFill>
                  <a:srgbClr val="C00000"/>
                </a:solidFill>
                <a:latin typeface="Verdana" pitchFamily="34" charset="0"/>
              </a:rPr>
              <a:t>Хирургическое лечение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 –при отсутствии эффекта и наличия осложнений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ru-RU" u="sng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41986" name="Picture 2" descr="http://diabetruable.ru/articles/wp-content/uploads/2017/03/40419972-hleb-dlya-diabetikov.jpg"/>
          <p:cNvPicPr>
            <a:picLocks noChangeAspect="1" noChangeArrowheads="1"/>
          </p:cNvPicPr>
          <p:nvPr/>
        </p:nvPicPr>
        <p:blipFill>
          <a:blip r:embed="rId2" cstate="print"/>
          <a:srcRect r="49993"/>
          <a:stretch>
            <a:fillRect/>
          </a:stretch>
        </p:blipFill>
        <p:spPr bwMode="auto">
          <a:xfrm>
            <a:off x="5410403" y="260648"/>
            <a:ext cx="3733597" cy="31683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6084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   Вне приступа </a:t>
            </a:r>
            <a:r>
              <a:rPr lang="ru-RU" sz="2400" u="sng" dirty="0" smtClean="0">
                <a:solidFill>
                  <a:srgbClr val="C00000"/>
                </a:solidFill>
                <a:latin typeface="Verdana" pitchFamily="34" charset="0"/>
              </a:rPr>
              <a:t>диетотерапия</a:t>
            </a:r>
            <a:r>
              <a:rPr lang="ru-RU" sz="2400" dirty="0" smtClean="0">
                <a:latin typeface="Verdana" pitchFamily="34" charset="0"/>
              </a:rPr>
              <a:t> – соблюдение ритма приема пищи, исключение жареного, острого, ограничение продуктов содержащих </a:t>
            </a:r>
            <a:r>
              <a:rPr lang="ru-RU" sz="2400" dirty="0" err="1" smtClean="0">
                <a:latin typeface="Verdana" pitchFamily="34" charset="0"/>
              </a:rPr>
              <a:t>холестерин,ношение</a:t>
            </a:r>
            <a:r>
              <a:rPr lang="ru-RU" sz="2400" dirty="0" smtClean="0">
                <a:latin typeface="Verdana" pitchFamily="34" charset="0"/>
              </a:rPr>
              <a:t> свободной одежды. 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0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Verdana" pitchFamily="34" charset="0"/>
              </a:rPr>
              <a:t>Диета №5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adou-zhuravushka.ru/kartinki/57d6fa9a149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52736"/>
            <a:ext cx="2880320" cy="221047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-180975" y="-28575"/>
            <a:ext cx="5948363" cy="5905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 err="1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Профилактика,прогноз</a:t>
            </a:r>
            <a:endParaRPr lang="ru-RU" sz="2800" dirty="0" smtClean="0">
              <a:solidFill>
                <a:schemeClr val="tx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49275"/>
            <a:ext cx="9251950" cy="6048375"/>
          </a:xfrm>
        </p:spPr>
        <p:txBody>
          <a:bodyPr rtlCol="0">
            <a:noAutofit/>
          </a:bodyPr>
          <a:lstStyle/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u="sng" dirty="0" smtClean="0">
                <a:solidFill>
                  <a:srgbClr val="C00000"/>
                </a:solidFill>
                <a:latin typeface="Verdana" pitchFamily="34" charset="0"/>
              </a:rPr>
              <a:t>Профилактика </a:t>
            </a:r>
            <a:r>
              <a:rPr lang="ru-RU" sz="2400" u="sng" dirty="0">
                <a:solidFill>
                  <a:srgbClr val="C00000"/>
                </a:solidFill>
                <a:latin typeface="Verdana" pitchFamily="34" charset="0"/>
              </a:rPr>
              <a:t>желчнокаменной болезни </a:t>
            </a:r>
            <a:r>
              <a:rPr lang="ru-RU" sz="2400" u="sng" dirty="0" smtClean="0">
                <a:solidFill>
                  <a:srgbClr val="C00000"/>
                </a:solidFill>
                <a:latin typeface="Verdana" pitchFamily="34" charset="0"/>
              </a:rPr>
              <a:t>заключается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</a:rPr>
              <a:t>:</a:t>
            </a: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сбалансированное питание</a:t>
            </a: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нормализация </a:t>
            </a:r>
            <a:r>
              <a:rPr lang="ru-RU" sz="2400" dirty="0">
                <a:solidFill>
                  <a:schemeClr val="tx1"/>
                </a:solidFill>
                <a:latin typeface="Verdana" pitchFamily="34" charset="0"/>
              </a:rPr>
              <a:t>массы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тела</a:t>
            </a: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активный </a:t>
            </a:r>
            <a:r>
              <a:rPr lang="ru-RU" sz="2400" dirty="0">
                <a:solidFill>
                  <a:schemeClr val="tx1"/>
                </a:solidFill>
                <a:latin typeface="Verdana" pitchFamily="34" charset="0"/>
              </a:rPr>
              <a:t>образ жизни </a:t>
            </a: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sz="2400" dirty="0">
                <a:solidFill>
                  <a:schemeClr val="tx1"/>
                </a:solidFill>
                <a:latin typeface="Verdana" pitchFamily="34" charset="0"/>
              </a:rPr>
              <a:t>своевременное выявления и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лечение</a:t>
            </a: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   патологий 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билиарной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системы</a:t>
            </a:r>
            <a:endParaRPr lang="ru-RU" sz="2400" dirty="0">
              <a:solidFill>
                <a:schemeClr val="tx1"/>
              </a:solidFill>
              <a:latin typeface="Verdana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   </a:t>
            </a:r>
            <a:r>
              <a:rPr lang="ru-RU" sz="2400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Прогноз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Verdana" pitchFamily="34" charset="0"/>
              </a:rPr>
              <a:t>развития желчнокаменной болезни напрямую зависит от скорости образования камней, их величины и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подвижности.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   </a:t>
            </a:r>
            <a:r>
              <a:rPr lang="ru-RU" sz="2400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При </a:t>
            </a:r>
            <a:r>
              <a:rPr lang="ru-RU" sz="24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успешном хирургическом удалении желчного пузыря </a:t>
            </a:r>
            <a:r>
              <a:rPr lang="ru-RU" sz="2400" dirty="0">
                <a:solidFill>
                  <a:schemeClr val="tx1"/>
                </a:solidFill>
                <a:latin typeface="Verdana" pitchFamily="34" charset="0"/>
              </a:rPr>
              <a:t>– излечение без выраженных последствий для качества жизни пациентов.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2600" dirty="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Реабилитация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908720"/>
            <a:ext cx="8964488" cy="6192838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специальные комплексы лечебной физкультуры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аппаратную физиотерапию ( 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магнитотерапия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, электрофорез, ультразвуковая терапия)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тепловые процедуры на область правого подреберья (парафиновые, грязевые аппликации)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бальнеолечение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</a:rPr>
              <a:t>радоновые,хвойные,минеральные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, углекислые ванны)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прием внутрь минеральных вод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массаж, плавание, дыхательная гимнастика</a:t>
            </a:r>
          </a:p>
        </p:txBody>
      </p:sp>
      <p:pic>
        <p:nvPicPr>
          <p:cNvPr id="39942" name="Picture 6" descr="http://el-ab.ru/foto15.png?i=8307&amp;k=mineralnie-vanni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29314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476672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Verdana" pitchFamily="34" charset="0"/>
              </a:rPr>
              <a:t>Реабилитационные мероприятия при ЖКБ проводятся, после стихания обострения, при удовлетворительном общем состоянии: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5966666" cy="866554"/>
          </a:xfrm>
          <a:effectLst/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Сестринский уход при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желчнокаменой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болезни</a:t>
            </a:r>
            <a:endParaRPr lang="ru-RU" sz="2800" dirty="0">
              <a:solidFill>
                <a:srgbClr val="00206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764704"/>
          <a:ext cx="889248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03477"/>
            <a:ext cx="6020149" cy="806954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Наблюдение</a:t>
            </a:r>
            <a:endParaRPr lang="ru-RU" sz="2400" dirty="0">
              <a:solidFill>
                <a:schemeClr val="tx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63" y="333375"/>
            <a:ext cx="8929687" cy="6768033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100" dirty="0"/>
              <a:t> 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Пациентка С., 40 лет, поступила в стационар на лечение с диагнозом хронический холецистит, стадия </a:t>
            </a:r>
            <a:r>
              <a:rPr lang="ru-RU" sz="1800" dirty="0" err="1" smtClean="0">
                <a:solidFill>
                  <a:schemeClr val="tx1"/>
                </a:solidFill>
                <a:latin typeface="Verdana" pitchFamily="34" charset="0"/>
              </a:rPr>
              <a:t>обострения.Жалобы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на ноющие боли в правом подреберье, усиливающиеся после приема жирной пищи, тошноту, по утрам горечь во рту, однократно была рвота желчью, общую слабость. Считает себя больной около 7 лет, ухудшение наступило в течение последней недели, которое связывает с приемом обильной, жирной </a:t>
            </a:r>
            <a:r>
              <a:rPr lang="ru-RU" sz="1800" dirty="0" err="1" smtClean="0">
                <a:solidFill>
                  <a:schemeClr val="tx1"/>
                </a:solidFill>
                <a:latin typeface="Verdana" pitchFamily="34" charset="0"/>
              </a:rPr>
              <a:t>пищи.Пациентка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тревожна, </a:t>
            </a:r>
            <a:r>
              <a:rPr lang="ru-RU" sz="1800" dirty="0" err="1">
                <a:solidFill>
                  <a:schemeClr val="tx1"/>
                </a:solidFill>
                <a:latin typeface="Verdana" pitchFamily="34" charset="0"/>
              </a:rPr>
              <a:t>депрессивна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, жалуется на усталость, плохой сон. В кон-такт вступает с трудом, говорит, что не верит в успех лечения, выражает опасение за свое здоровье. </a:t>
            </a:r>
            <a:r>
              <a:rPr lang="ru-RU" sz="1800" dirty="0" err="1">
                <a:solidFill>
                  <a:schemeClr val="tx1"/>
                </a:solidFill>
                <a:latin typeface="Verdana" pitchFamily="34" charset="0"/>
              </a:rPr>
              <a:t>Объективно:состояние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 удовлетворительное, подкожно-жировая клетчатка выражена избыточно, кожа сухая, чистая, отмечается желтушность склер, язык сухой, обложен серо-белым налетом. При пальпации болезненность в правом подреберье. Симптомы </a:t>
            </a:r>
            <a:r>
              <a:rPr lang="ru-RU" sz="1800" dirty="0" err="1">
                <a:solidFill>
                  <a:schemeClr val="tx1"/>
                </a:solidFill>
                <a:latin typeface="Verdana" pitchFamily="34" charset="0"/>
              </a:rPr>
              <a:t>Ортнера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 и </a:t>
            </a:r>
            <a:r>
              <a:rPr lang="ru-RU" sz="1800" dirty="0" err="1">
                <a:solidFill>
                  <a:schemeClr val="tx1"/>
                </a:solidFill>
                <a:latin typeface="Verdana" pitchFamily="34" charset="0"/>
              </a:rPr>
              <a:t>Кера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 положительны. Пульс 84 уд./мин. АД 130/70 мм рт. ст., ЧДД 20 в мин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u="sng" dirty="0" smtClean="0">
                <a:solidFill>
                  <a:schemeClr val="tx1"/>
                </a:solidFill>
                <a:latin typeface="Verdana" pitchFamily="34" charset="0"/>
              </a:rPr>
              <a:t>Проблемы </a:t>
            </a:r>
            <a:r>
              <a:rPr lang="ru-RU" sz="2300" u="sng" dirty="0">
                <a:solidFill>
                  <a:schemeClr val="tx1"/>
                </a:solidFill>
                <a:latin typeface="Verdana" pitchFamily="34" charset="0"/>
              </a:rPr>
              <a:t>пациента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rgbClr val="C00000"/>
                </a:solidFill>
                <a:latin typeface="Verdana" pitchFamily="34" charset="0"/>
              </a:rPr>
              <a:t>Настоящие: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chemeClr val="tx1"/>
                </a:solidFill>
                <a:latin typeface="Verdana" pitchFamily="34" charset="0"/>
              </a:rPr>
              <a:t>- боли в правом подреберье;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chemeClr val="tx1"/>
                </a:solidFill>
                <a:latin typeface="Verdana" pitchFamily="34" charset="0"/>
              </a:rPr>
              <a:t>- горечь во рту;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chemeClr val="tx1"/>
                </a:solidFill>
                <a:latin typeface="Verdana" pitchFamily="34" charset="0"/>
              </a:rPr>
              <a:t>- нарушение сна;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chemeClr val="tx1"/>
                </a:solidFill>
                <a:latin typeface="Verdana" pitchFamily="34" charset="0"/>
              </a:rPr>
              <a:t>- беспокойство по поводу исхода заболевания.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rgbClr val="C00000"/>
                </a:solidFill>
                <a:latin typeface="Verdana" pitchFamily="34" charset="0"/>
              </a:rPr>
              <a:t>Потенциальные: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chemeClr val="tx1"/>
                </a:solidFill>
                <a:latin typeface="Verdana" pitchFamily="34" charset="0"/>
              </a:rPr>
              <a:t>- риск развития осложнений (калькулёзный холецистит; перфорация желчного пузыря; эмпиема желчного пузыря; гангрена желчного пузыря).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rgbClr val="C00000"/>
                </a:solidFill>
                <a:latin typeface="Verdana" pitchFamily="34" charset="0"/>
              </a:rPr>
              <a:t>Приоритетная проблема пациентки: </a:t>
            </a:r>
            <a:r>
              <a:rPr lang="ru-RU" sz="2300" dirty="0">
                <a:solidFill>
                  <a:schemeClr val="tx1"/>
                </a:solidFill>
                <a:latin typeface="Verdana" pitchFamily="34" charset="0"/>
              </a:rPr>
              <a:t>боль в правом подреберье.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rgbClr val="C00000"/>
                </a:solidFill>
                <a:latin typeface="Verdana" pitchFamily="34" charset="0"/>
              </a:rPr>
              <a:t>Краткосрочная цель: </a:t>
            </a:r>
            <a:r>
              <a:rPr lang="ru-RU" sz="2300" dirty="0">
                <a:solidFill>
                  <a:schemeClr val="tx1"/>
                </a:solidFill>
                <a:latin typeface="Verdana" pitchFamily="34" charset="0"/>
              </a:rPr>
              <a:t>пациентка отметит стихание болей к концу 7-го дня ста-</a:t>
            </a:r>
            <a:r>
              <a:rPr lang="ru-RU" sz="2300" dirty="0" err="1">
                <a:solidFill>
                  <a:schemeClr val="tx1"/>
                </a:solidFill>
                <a:latin typeface="Verdana" pitchFamily="34" charset="0"/>
              </a:rPr>
              <a:t>ционарного</a:t>
            </a:r>
            <a:r>
              <a:rPr lang="ru-RU" sz="2300" dirty="0">
                <a:solidFill>
                  <a:schemeClr val="tx1"/>
                </a:solidFill>
                <a:latin typeface="Verdana" pitchFamily="34" charset="0"/>
              </a:rPr>
              <a:t> лечения.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300" dirty="0">
                <a:solidFill>
                  <a:srgbClr val="C00000"/>
                </a:solidFill>
                <a:latin typeface="Verdana" pitchFamily="34" charset="0"/>
              </a:rPr>
              <a:t>Долгосрочная цель: </a:t>
            </a:r>
            <a:r>
              <a:rPr lang="ru-RU" sz="2300" dirty="0">
                <a:solidFill>
                  <a:schemeClr val="tx1"/>
                </a:solidFill>
                <a:latin typeface="Verdana" pitchFamily="34" charset="0"/>
              </a:rPr>
              <a:t>пациентка не будет предъявлять жалоб на боли в правом подреберье к моменту выписки.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1631"/>
            <a:ext cx="8383959" cy="546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95536" y="5949280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эффективности: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пациентка отмечает снижение интенсивности болевого приступа. Цель достигнута.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-315913"/>
            <a:ext cx="7286625" cy="9255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effectLst/>
                <a:latin typeface="Verdana" pitchFamily="34" charset="0"/>
              </a:rPr>
              <a:t>Актуальность</a:t>
            </a:r>
            <a:endParaRPr lang="ru-RU" sz="4000" dirty="0" smtClean="0"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395288" y="549275"/>
            <a:ext cx="8640762" cy="6048375"/>
          </a:xfrm>
        </p:spPr>
        <p:txBody>
          <a:bodyPr/>
          <a:lstStyle/>
          <a:p>
            <a:pPr algn="l"/>
            <a:r>
              <a:rPr lang="ru-RU" sz="2800" dirty="0" smtClean="0">
                <a:latin typeface="Verdana" pitchFamily="34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</a:rPr>
              <a:t>Желчнокаменной болезнью болеют люди молодого, среднего и пожилого возраста. </a:t>
            </a:r>
            <a:endParaRPr lang="en-US" sz="2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</a:rPr>
              <a:t>       В связи с этим оптимизация диагностики и лечебно-профилактических мероприятий у лиц разного возраста с различными формами желчевыводящей патологии является актуальной. </a:t>
            </a:r>
            <a:endParaRPr lang="en-US" sz="2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</a:rPr>
              <a:t>      Любые изменения в естественных процессах желчеобразования и </a:t>
            </a:r>
            <a:r>
              <a:rPr lang="ru-RU" sz="2800" dirty="0" err="1" smtClean="0">
                <a:solidFill>
                  <a:schemeClr val="tx1"/>
                </a:solidFill>
                <a:latin typeface="Verdana" pitchFamily="34" charset="0"/>
              </a:rPr>
              <a:t>желчевыведения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</a:rPr>
              <a:t> нельзя оставлять без  контроля, так как в запущенном состоянии болезни наносят непоправимый ущерб пищеварению человека и его организму в целом.</a:t>
            </a:r>
          </a:p>
          <a:p>
            <a:endParaRPr lang="ru-RU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onsulprof.ru/wp-content/uploads/2017/02/227837-1USZCt1401397677-1024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7308305" cy="45091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3000"/>
              </a:srgbClr>
            </a:outerShdw>
            <a:softEdge rad="127000"/>
          </a:effectLst>
        </p:spPr>
      </p:pic>
      <p:pic>
        <p:nvPicPr>
          <p:cNvPr id="36868" name="Picture 4" descr="http://uchebana5.ru/images/1074/2147751/741ee8a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908" y="0"/>
            <a:ext cx="3201091" cy="314096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6904883" cy="3410355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Практическое исследование и статистические данные</a:t>
            </a:r>
            <a:endParaRPr lang="ru-RU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338" y="692696"/>
            <a:ext cx="8776661" cy="2304256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1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Статистика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>  </a:t>
            </a:r>
            <a:r>
              <a:rPr lang="en-US" sz="31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ru-RU" sz="31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.Статистические данные по генетической предрасположенности ЖКБ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395288" y="5084763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</a:t>
            </a:r>
            <a:r>
              <a:rPr lang="ru-RU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наличие члена семьи или близкого родственника с желчными камнями, может увеличить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риск заболевания ЖКБ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612576" y="1484784"/>
          <a:ext cx="9756576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8641655" cy="1439689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II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Статистические данные по  половой предрасположенности ЖКБ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endParaRPr lang="ru-RU" sz="28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251520" y="5661248"/>
            <a:ext cx="8424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Вывод: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соотношение женщин и мужчин составляет 2-3 женщины : 1 мужчина.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556792"/>
          <a:ext cx="89644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84784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III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Статистические данные по  возрастной  предрасположенности ЖКБ: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endParaRPr lang="ru-RU" sz="28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250825" y="5335588"/>
            <a:ext cx="87137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Вывод:</a:t>
            </a:r>
            <a:r>
              <a:rPr lang="ru-RU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Желчнокаменная болезнь у детей встречается относительно </a:t>
            </a:r>
            <a:r>
              <a:rPr lang="ru-RU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редко.Взрослые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наиболее часто заболевают ЖКБ.</a:t>
            </a:r>
          </a:p>
          <a:p>
            <a:endParaRPr lang="ru-RU" sz="2400" dirty="0">
              <a:latin typeface="Trebuchet MS" pitchFamily="34" charset="0"/>
            </a:endParaRPr>
          </a:p>
        </p:txBody>
      </p:sp>
      <p:graphicFrame>
        <p:nvGraphicFramePr>
          <p:cNvPr id="33799" name="Object 7"/>
          <p:cNvGraphicFramePr>
            <a:graphicFrameLocks/>
          </p:cNvGraphicFramePr>
          <p:nvPr/>
        </p:nvGraphicFramePr>
        <p:xfrm>
          <a:off x="-252536" y="1378857"/>
          <a:ext cx="9396536" cy="4138375"/>
        </p:xfrm>
        <a:graphic>
          <a:graphicData uri="http://schemas.openxmlformats.org/presentationml/2006/ole">
            <p:oleObj spid="_x0000_s33799" r:id="rId3" imgW="7376799" imgH="33408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508104" cy="936104"/>
          </a:xfrm>
          <a:noFill/>
          <a:effectLst/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805264"/>
            <a:ext cx="8712968" cy="105273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Вывод: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группе риска находятся пациенты в возрастной категории от 40-60 лет.</a:t>
            </a:r>
          </a:p>
          <a:p>
            <a:endParaRPr lang="ru-RU" dirty="0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95536" y="215443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.Возраст больных людей ЖКБ: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1404664" y="692696"/>
          <a:ext cx="1116124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635896" y="5157192"/>
            <a:ext cx="1728192" cy="64807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Группа риска по возрасту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Диаграмма 3"/>
          <p:cNvGraphicFramePr>
            <a:graphicFrameLocks/>
          </p:cNvGraphicFramePr>
          <p:nvPr/>
        </p:nvGraphicFramePr>
        <p:xfrm>
          <a:off x="395288" y="1700213"/>
          <a:ext cx="8464550" cy="3673475"/>
        </p:xfrm>
        <a:graphic>
          <a:graphicData uri="http://schemas.openxmlformats.org/presentationml/2006/ole">
            <p:oleObj spid="_x0000_s34822" name="Worksheet" r:id="rId3" imgW="8210702" imgH="3343351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844824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.Статистические данные по заболеваемости ЖКБ при наличии ожирения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352425" y="5373688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: избыточный вес является значительным фактором риска для развития камней в желчном пузыре.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836712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VI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.Риск заболеваемости  ЖКБ при резком изменении веса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5842" name="Текст 8"/>
          <p:cNvSpPr>
            <a:spLocks noGrp="1"/>
          </p:cNvSpPr>
          <p:nvPr>
            <p:ph type="body" idx="1"/>
          </p:nvPr>
        </p:nvSpPr>
        <p:spPr>
          <a:xfrm>
            <a:off x="539750" y="5516563"/>
            <a:ext cx="7632700" cy="1081087"/>
          </a:xfrm>
        </p:spPr>
        <p:txBody>
          <a:bodyPr/>
          <a:lstStyle/>
          <a:p>
            <a:pPr algn="l"/>
            <a:r>
              <a:rPr lang="ru-RU" sz="24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Вывод: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Риск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желчнокаменной болезни является самым высоким при диетах и колебаниях веса</a:t>
            </a:r>
          </a:p>
          <a:p>
            <a:pPr algn="l"/>
            <a:endParaRPr lang="ru-RU" dirty="0" smtClean="0"/>
          </a:p>
        </p:txBody>
      </p:sp>
      <p:graphicFrame>
        <p:nvGraphicFramePr>
          <p:cNvPr id="35843" name="Диаграмма 3"/>
          <p:cNvGraphicFramePr>
            <a:graphicFrameLocks/>
          </p:cNvGraphicFramePr>
          <p:nvPr/>
        </p:nvGraphicFramePr>
        <p:xfrm>
          <a:off x="0" y="908720"/>
          <a:ext cx="9144000" cy="4464496"/>
        </p:xfrm>
        <a:graphic>
          <a:graphicData uri="http://schemas.openxmlformats.org/presentationml/2006/ole">
            <p:oleObj spid="_x0000_s35847" r:id="rId3" imgW="7529213" imgH="393226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  <a:effectLst/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VII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Метаболический синдром: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517232"/>
            <a:ext cx="8568952" cy="93610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Вывод: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исследования показывают, что метаболический синдром является фактором риска развития камней в желчном пузыре.</a:t>
            </a:r>
          </a:p>
          <a:p>
            <a:pPr algn="l"/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396552" y="548680"/>
          <a:ext cx="100091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64096"/>
          </a:xfrm>
          <a:effectLst/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VIII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Сахарный диабет, как фактор риска: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661248"/>
            <a:ext cx="9144000" cy="97947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Вывод: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Люди с диабетом имеют более высокий риск развития желчных камней</a:t>
            </a:r>
            <a:endParaRPr lang="ru-RU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692696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2819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IX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.Статистические данные по заболеваемости ЖКБ в Тульской области на 100 тыс.населения: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589240"/>
            <a:ext cx="9144000" cy="100811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Вывод: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согласно проведенным исследованиям, в настоящее время заболеваемость ЖКБ с каждым годом увеличивается.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908720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850" y="2997200"/>
            <a:ext cx="4392613" cy="3095625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изучение  сестринского ухода при желчнокаменной </a:t>
            </a:r>
            <a:r>
              <a:rPr lang="ru-RU" sz="3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болезни</a:t>
            </a:r>
            <a:endParaRPr lang="ru-RU" sz="3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836613"/>
            <a:ext cx="6384925" cy="14398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/>
                <a:latin typeface="Verdana" pitchFamily="34" charset="0"/>
              </a:rPr>
              <a:t>Цель </a:t>
            </a:r>
            <a:r>
              <a:rPr lang="en-US" sz="3200" dirty="0" smtClean="0">
                <a:solidFill>
                  <a:schemeClr val="tx2"/>
                </a:solidFill>
                <a:effectLst/>
                <a:latin typeface="Verdana" pitchFamily="34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effectLst/>
                <a:latin typeface="Verdana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/>
                <a:latin typeface="Verdana" pitchFamily="34" charset="0"/>
              </a:rPr>
              <a:t>исследования</a:t>
            </a:r>
          </a:p>
        </p:txBody>
      </p:sp>
      <p:pic>
        <p:nvPicPr>
          <p:cNvPr id="49155" name="Picture 3" descr="http://u-pansionat.ru/images/2016/03/03/Food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009" r="3009"/>
          <a:stretch>
            <a:fillRect/>
          </a:stretch>
        </p:blipFill>
        <p:spPr bwMode="auto">
          <a:xfrm>
            <a:off x="4499992" y="944245"/>
            <a:ext cx="4330824" cy="361862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66666" cy="126876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Опрос</a:t>
            </a:r>
            <a:r>
              <a:rPr lang="ru-RU" dirty="0" smtClean="0">
                <a:solidFill>
                  <a:srgbClr val="C00000"/>
                </a:solidFill>
                <a:effectLst/>
              </a:rPr>
              <a:t/>
            </a:r>
            <a:br>
              <a:rPr lang="ru-RU" dirty="0" smtClean="0">
                <a:solidFill>
                  <a:srgbClr val="C00000"/>
                </a:solidFill>
                <a:effectLst/>
              </a:rPr>
            </a:b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708920"/>
            <a:ext cx="8640960" cy="388843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опросе участвовало 50 респондентов. 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Были заданы следующие вопросы: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Имеете ли вы вредные привычки?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Осведомлённость о причине заболевания?</a:t>
            </a:r>
          </a:p>
          <a:p>
            <a:pPr lvl="0" algn="l"/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Что Вы знаете о профилактике своего заболевания?</a:t>
            </a:r>
          </a:p>
          <a:p>
            <a:pPr algn="l"/>
            <a:endParaRPr lang="ru-RU" dirty="0"/>
          </a:p>
        </p:txBody>
      </p:sp>
      <p:pic>
        <p:nvPicPr>
          <p:cNvPr id="80898" name="Picture 2" descr="https://tularegion.ru/upload/iblock/317/3175fcf9d1454180a521b834a42df2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780" y="0"/>
            <a:ext cx="5085220" cy="27809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48681"/>
            <a:ext cx="4211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Опрос проводился в ГУЗ УРБ хирургическом отделении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505056" cy="980728"/>
          </a:xfrm>
          <a:effectLst/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1. Имеете ли вы вредные привычки?</a:t>
            </a:r>
            <a:endParaRPr lang="ru-RU" sz="3200" dirty="0"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805264"/>
            <a:ext cx="9144000" cy="86409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Вывод: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большинство опрошенных-57% имеют одну или несколько вредных привычек.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-828600" y="1196752"/>
          <a:ext cx="108732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44016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2.	Осведомлённость о причине заболевания?</a:t>
            </a:r>
            <a:r>
              <a:rPr lang="ru-RU" dirty="0" smtClean="0">
                <a:solidFill>
                  <a:srgbClr val="C00000"/>
                </a:solidFill>
                <a:effectLst/>
              </a:rPr>
              <a:t/>
            </a:r>
            <a:br>
              <a:rPr lang="ru-RU" dirty="0" smtClean="0">
                <a:solidFill>
                  <a:srgbClr val="C00000"/>
                </a:solidFill>
                <a:effectLst/>
              </a:rPr>
            </a:b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733256"/>
            <a:ext cx="8712968" cy="112474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большинство опрошенных не знают о причинах своего заболевания-79%.</a:t>
            </a:r>
          </a:p>
          <a:p>
            <a:pPr algn="l"/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268760"/>
          <a:ext cx="87129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476672"/>
            <a:ext cx="8712968" cy="115212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3.	Что Вы знаете о профилактике своего заболевания?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157192"/>
            <a:ext cx="8964488" cy="108012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большинство опрошенных -31% считают ,что профилактика ЖКБ в интенсивных двигательных нагрузках, 21% ответили ,что не знают ничего о профилактике ЖКБ.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908720"/>
          <a:ext cx="8964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359352" cy="781272"/>
          </a:xfrm>
        </p:spPr>
        <p:txBody>
          <a:bodyPr>
            <a:normAutofit fontScale="90000"/>
          </a:bodyPr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100" dirty="0" smtClean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Выводы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8712968" cy="630932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ходе работы были сделаны следующие выводы: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ЖКБ встречается чаще у женщин;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Частота возникновения ЖКБ связана с возрастом пациента, наибольшее количество случаев встречается у взрослого населения;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правильный образ жизни (не рациональное питание) быстрый сброс веса, низкокалорийные диеты способствуют развитию ЖКБ.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Сопутствующие заболевания (сахарный диабет, метаболический синдром)являются факторами риска при ЖКБ.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Проанализировав два случая из практики, можно сделать вывод, что правильно организованный сестринский уход способствует снижению риска осложнений ЖКБ, а значит 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гипотеза доказана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 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исследовательской 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работы достигнута.</a:t>
            </a:r>
            <a:endPara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90000"/>
              </a:lnSpc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90000"/>
              </a:lnSpc>
            </a:pPr>
            <a:endParaRPr lang="ru-RU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 descr="https://ds03.infourok.ru/uploads/ex/0d0c/00048d63-5d2022d0/img5.jpg"/>
          <p:cNvPicPr>
            <a:picLocks noChangeAspect="1" noChangeArrowheads="1"/>
          </p:cNvPicPr>
          <p:nvPr/>
        </p:nvPicPr>
        <p:blipFill>
          <a:blip r:embed="rId2" cstate="print"/>
          <a:srcRect l="25529" t="30257" r="26249" b="5448"/>
          <a:stretch>
            <a:fillRect/>
          </a:stretch>
        </p:blipFill>
        <p:spPr bwMode="auto">
          <a:xfrm>
            <a:off x="2915816" y="4869160"/>
            <a:ext cx="3096344" cy="19888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5780" name="Picture 4" descr="http://proffonarik.ru/img/34f22784e4aac6ae0d527f26ebcb9199.jpg"/>
          <p:cNvPicPr>
            <a:picLocks noChangeAspect="1" noChangeArrowheads="1"/>
          </p:cNvPicPr>
          <p:nvPr/>
        </p:nvPicPr>
        <p:blipFill>
          <a:blip r:embed="rId3" cstate="print"/>
          <a:srcRect r="27551" b="6613"/>
          <a:stretch>
            <a:fillRect/>
          </a:stretch>
        </p:blipFill>
        <p:spPr bwMode="auto">
          <a:xfrm>
            <a:off x="0" y="4869160"/>
            <a:ext cx="2843808" cy="19888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5778" name="Picture 2" descr="http://olimp82-ru.1gb.ru/MainPage/GetImage/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69159"/>
            <a:ext cx="3203848" cy="198884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-891480"/>
            <a:ext cx="7239000" cy="1362076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effectLst/>
                <a:latin typeface="Verdana" pitchFamily="34" charset="0"/>
              </a:rPr>
              <a:t>Заключение</a:t>
            </a:r>
          </a:p>
        </p:txBody>
      </p:sp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>
          <a:xfrm>
            <a:off x="358899" y="404664"/>
            <a:ext cx="8785101" cy="6237312"/>
          </a:xfrm>
        </p:spPr>
        <p:txBody>
          <a:bodyPr/>
          <a:lstStyle/>
          <a:p>
            <a:pPr algn="ctr"/>
            <a:r>
              <a:rPr lang="ru-RU" sz="2400" dirty="0" smtClean="0">
                <a:latin typeface="Verdana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В ходе проделанной работы была выявлена актуальность и острота проблемы заболевания желчнокаменной болезнью среди населения. </a:t>
            </a:r>
          </a:p>
          <a:p>
            <a:pPr algn="ctr"/>
            <a:r>
              <a:rPr lang="ru-RU" sz="24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 pitchFamily="34" charset="0"/>
              </a:rPr>
              <a:t>Были выполнены все поставленные задачи: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изучен патогенез и этиология  заболевания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обозначили основные направления и способы лечения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Для облегчения самочувствия пациентов надо своевременно и правильно выполнять назначения врача, обучать пациентов принципам рационального питания и здорового образа жизни.</a:t>
            </a:r>
          </a:p>
          <a:p>
            <a:pPr algn="l"/>
            <a:endParaRPr lang="ru-RU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476250"/>
            <a:ext cx="8964612" cy="2889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effectLst/>
                <a:latin typeface="Verdana" pitchFamily="34" charset="0"/>
              </a:rPr>
              <a:t>СПИСОК ИСПОЛЬЗОВАННЫХ ИСТОЧНИКОВ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endParaRPr lang="ru-RU" sz="1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250825" y="549275"/>
            <a:ext cx="8893175" cy="6119813"/>
          </a:xfrm>
        </p:spPr>
        <p:txBody>
          <a:bodyPr/>
          <a:lstStyle/>
          <a:p>
            <a:pPr algn="l"/>
            <a:r>
              <a:rPr lang="ru-RU" sz="1200" dirty="0" smtClean="0"/>
              <a:t>Книги, научные статьи из журналов: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«Болезни желчного пузыря и желчных путей», Ильченко А.А., Год издания: 2011. 880с.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«Внутренние болезни. Лабораторная и инструментальная диагностика»Г. Е.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Ройтберг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 А. В. Струтынский,2006 год. 856с.             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Внутренние болезни Рябова С.И.,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Алмазова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В.А.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Шляхто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Е.В.. - Санкт-Петербург: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СпецЛит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2001.861с.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ЖК Б Клинические рекомендации по диагностике и лечению Москва - 2015 Академик РАН В.Т. Ивашкин, профессор Е.К.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Баранская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доцент А.В. Охлобыстин, доцент Ю.О.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Шульпекова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37 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«Заболевания желчного пузыря. Холецистит, холангит», Автор:    Седов А.В.,2010 год. 128с.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 Ивашкин В.Т., Лапина Т.Л., ред. Гастроэнтерология: национальное руководство – М.: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ГЭОТАР-Медиа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2008. – 700с. 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 Ивашкин В.Т., ред. Клинические рекомендации. Гастроэнтерология– М.: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ГЭОТАР-Медиа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2008. – 182с. 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 « Камни в печени и почках», Автор: 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Мишинькин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П. Н., Год выпуска: 2007.94с.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9. «Наглядная гастроэнтерология. Учебное пособие», Автор:  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Кешав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С.,2008 год.136с.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10. . Основы сестринского дела: теория и практика в двух частях. – Ростов-на-Дону: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Фенткс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Кулешова Л.И.,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Пустосветова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Е.В. 2008. 477с.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 Основы реабилитации. Под редакцией  проф. В.А. Епифанова В.А., Епифанов А. В. Изд. Группа «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ГЭОТАР-Медия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2015г. 416 с.</a:t>
            </a:r>
            <a:b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12. . Полный медицинский справочник / Пер. с англ. Е.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Махияновой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И.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Древаль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- М.: АСТ, 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Астрель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2006. - 1104 с. 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13. Справочник. Болезни. Синдромы. Симптомы. - Москва: Оникс 21 век. Мир и образование, 2004.895с.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14. Сестринское дело в терапии. Павлов В.В., Двойников С.И., Осипов В.В.– Москва, 2000. 206с.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15. Учебно-методическое пособие. Под редакцией заведующего кафедрой хирургических болезней №2 педиатрического факультета РНИМУ, доктора медицинских наук, профессора А.А.Щеголева. - М.; РНИМУ, 2015, 35 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16. .«Холецистит. Лучшие методы лечения» Издательство: Вектор, 2008 год. 128с.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Электронные ресурсы: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17. ЖКБ -</a:t>
            </a:r>
            <a:r>
              <a:rPr lang="ru-RU" sz="105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http://med-info.ru/content/view/2976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18. http://www.scienceforum.ru/2014/758/725</a:t>
            </a:r>
            <a:r>
              <a:rPr lang="ru-RU" sz="105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"Студенческий научный форум "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19.http://www.medeffect.ru-Гастроэнтерология.Заболевания ЖКТ.</a:t>
            </a:r>
          </a:p>
          <a:p>
            <a:pPr algn="l"/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20. </a:t>
            </a:r>
            <a:r>
              <a:rPr lang="en-US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https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://</a:t>
            </a:r>
            <a:r>
              <a:rPr lang="en-US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lvrach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/2002/06/4529484/</a:t>
            </a:r>
            <a:r>
              <a:rPr lang="ru-RU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ЖКБ-диагностика,лечение,профилактика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pPr algn="l">
              <a:lnSpc>
                <a:spcPct val="80000"/>
              </a:lnSpc>
              <a:buFont typeface="Georgia" pitchFamily="18" charset="0"/>
              <a:buChar char="*"/>
            </a:pPr>
            <a:endParaRPr lang="ru-RU" sz="1200" dirty="0" smtClean="0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малюкина 25 марта\img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365104"/>
            <a:ext cx="4464496" cy="24928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-570065"/>
            <a:ext cx="8294688" cy="5029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  <a:effectLst/>
                <a:latin typeface="Verdana" pitchFamily="34" charset="0"/>
              </a:rPr>
              <a:t>СПАСИБО</a:t>
            </a:r>
            <a:br>
              <a:rPr lang="ru-RU" sz="8800" dirty="0" smtClean="0">
                <a:solidFill>
                  <a:srgbClr val="C00000"/>
                </a:solidFill>
                <a:effectLst/>
                <a:latin typeface="Verdana" pitchFamily="34" charset="0"/>
              </a:rPr>
            </a:br>
            <a:r>
              <a:rPr lang="ru-RU" sz="8800" dirty="0" smtClean="0">
                <a:solidFill>
                  <a:srgbClr val="C00000"/>
                </a:solidFill>
                <a:effectLst/>
                <a:latin typeface="Verdana" pitchFamily="34" charset="0"/>
              </a:rPr>
              <a:t> ЗА</a:t>
            </a:r>
            <a:br>
              <a:rPr lang="ru-RU" sz="8800" dirty="0" smtClean="0">
                <a:solidFill>
                  <a:srgbClr val="C00000"/>
                </a:solidFill>
                <a:effectLst/>
                <a:latin typeface="Verdana" pitchFamily="34" charset="0"/>
              </a:rPr>
            </a:br>
            <a:r>
              <a:rPr lang="ru-RU" sz="8800" dirty="0" smtClean="0">
                <a:solidFill>
                  <a:srgbClr val="C00000"/>
                </a:solidFill>
                <a:effectLst/>
                <a:latin typeface="Verdana" pitchFamily="34" charset="0"/>
              </a:rPr>
              <a:t>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689600" cy="792163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500" dirty="0" smtClean="0">
                <a:solidFill>
                  <a:schemeClr val="tx2"/>
                </a:solidFill>
                <a:effectLst/>
                <a:latin typeface="Verdana" pitchFamily="34" charset="0"/>
              </a:rPr>
              <a:t>Задачи</a:t>
            </a:r>
            <a:r>
              <a:rPr lang="ru-RU" sz="2900" dirty="0" smtClean="0">
                <a:solidFill>
                  <a:schemeClr val="tx2"/>
                </a:solidFill>
                <a:effectLst/>
                <a:latin typeface="Verdana" pitchFamily="34" charset="0"/>
              </a:rPr>
              <a:t> </a:t>
            </a:r>
            <a:r>
              <a:rPr lang="ru-RU" sz="2500" dirty="0" smtClean="0">
                <a:solidFill>
                  <a:schemeClr val="tx2"/>
                </a:solidFill>
                <a:effectLst/>
                <a:latin typeface="Verdana" pitchFamily="34" charset="0"/>
              </a:rPr>
              <a:t>исследования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endParaRPr lang="ru-RU" sz="41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1044624" y="692696"/>
          <a:ext cx="8569325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131" name="Picture 3" descr="http://cooks.kz/wp-content/uploads/2015/03/iutiyu-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2036" y="0"/>
            <a:ext cx="2991963" cy="26369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-1395413"/>
            <a:ext cx="5967412" cy="2422526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effectLst/>
                <a:latin typeface="Verdana" pitchFamily="34" charset="0"/>
              </a:rPr>
              <a:t>Объект и предмет исследования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8439150" cy="525621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Объект исследования: </a:t>
            </a:r>
            <a:endParaRPr lang="ru-RU" sz="24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пациенты с желчнокаменной болезнью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Предмет исследования: </a:t>
            </a:r>
            <a:endParaRPr lang="ru-RU" sz="24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особенности ухода за пациентами с  желчнокаменной болезнью</a:t>
            </a:r>
          </a:p>
          <a:p>
            <a:r>
              <a:rPr lang="ru-RU" b="1" baseline="30000" dirty="0" smtClean="0">
                <a:latin typeface="Verdana" pitchFamily="34" charset="0"/>
              </a:rPr>
              <a:t> </a:t>
            </a:r>
            <a:endParaRPr lang="ru-RU" dirty="0" smtClean="0">
              <a:latin typeface="Verdana" pitchFamily="34" charset="0"/>
            </a:endParaRPr>
          </a:p>
          <a:p>
            <a:endParaRPr lang="ru-RU" dirty="0" smtClean="0"/>
          </a:p>
        </p:txBody>
      </p:sp>
      <p:pic>
        <p:nvPicPr>
          <p:cNvPr id="47106" name="Picture 2" descr="http://cd.cd62616.tmweb.ru/storage/app/media/uploaded-files/za-lezhachi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700849" cy="313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http://okeydoc.ru/wp-content/uploads/2015/11/1395777716_endoskopicheskaya-holecistektomiya-728x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918" y="332656"/>
            <a:ext cx="4995082" cy="63093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66666" cy="2423346"/>
          </a:xfrm>
        </p:spPr>
        <p:txBody>
          <a:bodyPr>
            <a:normAutofit/>
          </a:bodyPr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 smtClean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Методы исследования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2412776" y="1844824"/>
          <a:ext cx="9721079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5" name="AutoShape 3" descr="https://gipertoniaozev.gipertoniaaxan.ru/wp-content/uploads/be2baeadfc1010f59dd37e7c05d841e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4464050" cy="3960812"/>
          </a:xfrm>
        </p:spPr>
        <p:txBody>
          <a:bodyPr/>
          <a:lstStyle/>
          <a:p>
            <a:pPr marL="182563" indent="-182563"/>
            <a:r>
              <a:rPr lang="ru-RU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Рационально организованный сестринский уход позволяет снизить риск развития  осложнений желчнокаменной болезни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35725" cy="523220"/>
          </a:xfrm>
        </p:spPr>
        <p:txBody>
          <a:bodyPr wrap="square" numCol="1" compatLnSpc="1">
            <a:prstTxWarp prst="textNoShape">
              <a:avLst/>
            </a:prstTxWarp>
            <a:spAutoFit/>
          </a:bodyPr>
          <a:lstStyle/>
          <a:p>
            <a:pPr indent="450850"/>
            <a:r>
              <a:rPr lang="ru-RU" sz="2800" dirty="0" smtClean="0">
                <a:solidFill>
                  <a:srgbClr val="002060"/>
                </a:solidFill>
                <a:effectLst/>
                <a:latin typeface="Verdana" pitchFamily="34" charset="0"/>
              </a:rPr>
              <a:t>Гипотеза исследования</a:t>
            </a:r>
            <a:endParaRPr lang="ru-RU" sz="1000" dirty="0" smtClean="0"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6082" name="Picture 2" descr="http://jyyfj.abaaprefem.dynu.com/muyhazda/img277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42" r="6142"/>
          <a:stretch>
            <a:fillRect/>
          </a:stretch>
        </p:blipFill>
        <p:spPr bwMode="auto">
          <a:xfrm>
            <a:off x="4459923" y="1916832"/>
            <a:ext cx="4684077" cy="3560043"/>
          </a:xfrm>
          <a:prstGeom prst="rect">
            <a:avLst/>
          </a:prstGeom>
          <a:noFill/>
          <a:effectLst>
            <a:reflection blurRad="4350" stA="23000" endA="300" endPos="28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-243408"/>
            <a:ext cx="8785225" cy="655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5797"/>
                </a:solidFill>
              </a:rPr>
              <a:t> 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Verdana" pitchFamily="34" charset="0"/>
              </a:rPr>
              <a:t>Желчнокаменная болезнь</a:t>
            </a:r>
            <a:r>
              <a:rPr lang="ru-RU" sz="2600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Verdana" pitchFamily="34" charset="0"/>
              </a:rPr>
              <a:t>– это заболевание желчевыделительной системы, при котором в желчных протоках или желчном пузыре образуются конкременты (камни). </a:t>
            </a:r>
            <a:endParaRPr lang="en-US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</a:pPr>
            <a:endParaRPr lang="ru-RU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Verdana" pitchFamily="34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49156" name="Picture 4" descr="http://www.a-betka.in.ua/wp-content/uploads/2017/02/diyeta-pry-pankreatyti-gastryti-holetsystyt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40960" cy="4782339"/>
          </a:xfrm>
          <a:prstGeom prst="rect">
            <a:avLst/>
          </a:prstGeom>
          <a:noFill/>
          <a:effectLst>
            <a:softEdge rad="63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588224" y="2564904"/>
            <a:ext cx="864096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52320" y="2420888"/>
            <a:ext cx="169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Камень в пузырном протоке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68144" y="5085184"/>
            <a:ext cx="792088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0232" y="5085184"/>
            <a:ext cx="16561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Камень в общем протоке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mchimed.ru/sites/default/files/diskeneziya_zhelch.put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205" y="4149080"/>
            <a:ext cx="3039795" cy="27089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260350"/>
            <a:ext cx="5851525" cy="4651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  <a:effectLst/>
                <a:latin typeface="Verdana" pitchFamily="34" charset="0"/>
              </a:rPr>
              <a:t>Этиология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950" y="620713"/>
            <a:ext cx="8785225" cy="6048375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образовании камней, как правило, основную роль играют два фактора: </a:t>
            </a: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высокий уровень концентрации соли в желчи </a:t>
            </a:r>
          </a:p>
          <a:p>
            <a:pPr marL="342900" indent="-342900" algn="l" fontAlgn="auto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застой желчи в желчном пузыре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Главными провокаторами желчнокаменной болезни являются: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Малоподвижный образ жизни (сидячая работа)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Голодание, переедание и нерегулярное питание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Ожирение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Беременность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Прием гормональных </a:t>
            </a: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контрацептивов</a:t>
            </a:r>
            <a:endParaRPr lang="ru-RU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Болезни поджелудочной железы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Дискинезия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желчных путей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 smtClean="0"/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1463</TotalTime>
  <Words>1498</Words>
  <Application>Microsoft Office PowerPoint</Application>
  <PresentationFormat>Экран (4:3)</PresentationFormat>
  <Paragraphs>253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Воздушный поток</vt:lpstr>
      <vt:lpstr>Лист Microsoft Office Excel 97-2003</vt:lpstr>
      <vt:lpstr>Worksheet</vt:lpstr>
      <vt:lpstr>Слайд 1</vt:lpstr>
      <vt:lpstr>Актуальность</vt:lpstr>
      <vt:lpstr>Цель  исследования</vt:lpstr>
      <vt:lpstr>Задачи исследования </vt:lpstr>
      <vt:lpstr>Объект и предмет исследования</vt:lpstr>
      <vt:lpstr>Методы исследования </vt:lpstr>
      <vt:lpstr>Гипотеза исследования</vt:lpstr>
      <vt:lpstr>Слайд 8</vt:lpstr>
      <vt:lpstr>Этиология</vt:lpstr>
      <vt:lpstr>Патогенез</vt:lpstr>
      <vt:lpstr>Диагностика</vt:lpstr>
      <vt:lpstr>Клиника</vt:lpstr>
      <vt:lpstr>Осложнения</vt:lpstr>
      <vt:lpstr>Лечение</vt:lpstr>
      <vt:lpstr>Профилактика,прогноз</vt:lpstr>
      <vt:lpstr>Реабилитация</vt:lpstr>
      <vt:lpstr>Сестринский уход при желчнокаменой болезни</vt:lpstr>
      <vt:lpstr>Наблюдение</vt:lpstr>
      <vt:lpstr>Слайд 19</vt:lpstr>
      <vt:lpstr>Практическое исследование и статистические данные</vt:lpstr>
      <vt:lpstr>Статистика   I.Статистические данные по генетической предрасположенности ЖКБ  </vt:lpstr>
      <vt:lpstr>II. Статистические данные по  половой предрасположенности ЖКБ </vt:lpstr>
      <vt:lpstr>III. Статистические данные по  возрастной  предрасположенности ЖКБ: </vt:lpstr>
      <vt:lpstr> </vt:lpstr>
      <vt:lpstr>V.Статистические данные по заболеваемости ЖКБ при наличии ожирения </vt:lpstr>
      <vt:lpstr>VI.Риск заболеваемости  ЖКБ при резком изменении веса </vt:lpstr>
      <vt:lpstr>VII. Метаболический синдром: </vt:lpstr>
      <vt:lpstr>VIII. Сахарный диабет, как фактор риска: </vt:lpstr>
      <vt:lpstr>IX.Статистические данные по заболеваемости ЖКБ в Тульской области на 100 тыс.населения: </vt:lpstr>
      <vt:lpstr>Опрос </vt:lpstr>
      <vt:lpstr>1. Имеете ли вы вредные привычки?</vt:lpstr>
      <vt:lpstr>2. Осведомлённость о причине заболевания? </vt:lpstr>
      <vt:lpstr>3. Что Вы знаете о профилактике своего заболевания? </vt:lpstr>
      <vt:lpstr>Выводы </vt:lpstr>
      <vt:lpstr>Заключение</vt:lpstr>
      <vt:lpstr>СПИСОК ИСПОЛЬЗОВАННЫХ ИСТОЧНИКОВ 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131</cp:revision>
  <dcterms:created xsi:type="dcterms:W3CDTF">2017-03-17T18:29:39Z</dcterms:created>
  <dcterms:modified xsi:type="dcterms:W3CDTF">2017-09-05T11:03:07Z</dcterms:modified>
</cp:coreProperties>
</file>