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37" r:id="rId3"/>
    <p:sldId id="310" r:id="rId4"/>
    <p:sldId id="311" r:id="rId5"/>
    <p:sldId id="316" r:id="rId6"/>
    <p:sldId id="338" r:id="rId7"/>
    <p:sldId id="309" r:id="rId8"/>
    <p:sldId id="317" r:id="rId9"/>
    <p:sldId id="319" r:id="rId10"/>
    <p:sldId id="318" r:id="rId11"/>
    <p:sldId id="339" r:id="rId12"/>
    <p:sldId id="335" r:id="rId13"/>
    <p:sldId id="295" r:id="rId14"/>
    <p:sldId id="332" r:id="rId15"/>
    <p:sldId id="296" r:id="rId16"/>
    <p:sldId id="333" r:id="rId17"/>
    <p:sldId id="323" r:id="rId18"/>
    <p:sldId id="322" r:id="rId19"/>
    <p:sldId id="326" r:id="rId20"/>
    <p:sldId id="327" r:id="rId21"/>
    <p:sldId id="328" r:id="rId22"/>
    <p:sldId id="329" r:id="rId23"/>
    <p:sldId id="330" r:id="rId24"/>
    <p:sldId id="336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10" autoAdjust="0"/>
    <p:restoredTop sz="95540" autoAdjust="0"/>
  </p:normalViewPr>
  <p:slideViewPr>
    <p:cSldViewPr>
      <p:cViewPr>
        <p:scale>
          <a:sx n="66" d="100"/>
          <a:sy n="66" d="100"/>
        </p:scale>
        <p:origin x="-101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7871D4-4948-4509-8EEF-F258E82903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0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D4906-FB0A-467E-8FF5-902B544298EF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D4906-FB0A-467E-8FF5-902B544298EF}" type="slidenum">
              <a:rPr lang="en-US"/>
              <a:pPr/>
              <a:t>12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1025" y="2162175"/>
            <a:ext cx="7772400" cy="7048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1025" y="2847975"/>
            <a:ext cx="7772400" cy="6858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676400"/>
            <a:ext cx="18288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676400"/>
            <a:ext cx="53340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26828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6828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76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82875"/>
            <a:ext cx="73152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19" y="2924944"/>
            <a:ext cx="85689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Научный руководитель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 В.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Митюшенко</a:t>
            </a:r>
            <a:endParaRPr lang="ru-RU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физики.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/>
            </a:r>
            <a:b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</a:b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26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7748" y="609329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ГБПОУ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НСО «Новосибирский автотранспортный колледж»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748" y="-243408"/>
            <a:ext cx="91262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Практическое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применение космических исследований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Колотовкин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Ракетно-космическая техника связана с разработкой и развертыванием промышленного производства самых разнообразных конструкционных материалов, которые находят в настоящее время применение в различных областях производства и строительства</a:t>
            </a:r>
            <a:endParaRPr lang="ru-RU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Никита\Desktop\alumin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4085780" cy="408577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7996" y="2780928"/>
            <a:ext cx="4416491" cy="331236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9" name="Прямоугольник 8"/>
          <p:cNvSpPr/>
          <p:nvPr/>
        </p:nvSpPr>
        <p:spPr>
          <a:xfrm>
            <a:off x="0" y="6396335"/>
            <a:ext cx="4480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“крылатый” металл алюминий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33276" y="6093296"/>
            <a:ext cx="2940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Титан и его сплавы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2437603"/>
            <a:ext cx="83529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Большое значение имеет создание неметаллических конструкционных материалов армированных, комбинированных, слоистых, стойких к высоким и крайне низким температурам.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26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9776" y="0"/>
            <a:ext cx="4392488" cy="43924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23823" y="4653136"/>
            <a:ext cx="888988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Новый составной материал , состоящий из нитевидных кристаллов бора , склеенных специальной резиной , вдвое прочнее и в два с половиной раза тверже алюминия .</a:t>
            </a:r>
            <a:br>
              <a:rPr lang="ru-RU" dirty="0" smtClean="0"/>
            </a:br>
            <a:r>
              <a:rPr lang="ru-RU" dirty="0" smtClean="0"/>
              <a:t> При этом он на 25 </a:t>
            </a:r>
            <a:r>
              <a:rPr lang="en-US" dirty="0" smtClean="0"/>
              <a:t>%</a:t>
            </a:r>
            <a:r>
              <a:rPr lang="ru-RU" dirty="0" smtClean="0"/>
              <a:t> легче его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9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икита\Desktop\Astronomy-Galaxy-Spiral-EdgeOn-NG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53732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«Слоеный» материал , состоит из алюминия и пластиковой пены . Применяется в производстве стеновых панелей и прочных и лёгких лыж 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Никита\Desktop\Физика !\050_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5904656" cy="4428493"/>
          </a:xfrm>
          <a:prstGeom prst="rect">
            <a:avLst/>
          </a:prstGeom>
          <a:noFill/>
        </p:spPr>
      </p:pic>
      <p:pic>
        <p:nvPicPr>
          <p:cNvPr id="2052" name="Picture 4" descr="C:\Users\Никита\Desktop\Audi-carbon-ski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8075" y="0"/>
            <a:ext cx="3865925" cy="5215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икита\Desktop\489847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394770" cy="33902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099" name="Picture 3" descr="C:\Users\Никита\Desktop\Физика !\foto_pnd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3921730" cy="29406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755576" y="3933056"/>
            <a:ext cx="305983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армированный пластик </a:t>
            </a:r>
            <a:br>
              <a:rPr lang="ru-RU" dirty="0" smtClean="0"/>
            </a:br>
            <a:r>
              <a:rPr lang="ru-RU" dirty="0" smtClean="0"/>
              <a:t>(из стекловолокна).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3429000"/>
            <a:ext cx="3923928" cy="201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Сейчас он широко используется для производства водопроводных и канализационных труб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661248"/>
            <a:ext cx="9144000" cy="8402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пригоден для получения тонкостенных труб</a:t>
            </a:r>
            <a:br>
              <a:rPr lang="ru-RU" dirty="0" smtClean="0"/>
            </a:br>
            <a:r>
              <a:rPr lang="ru-RU" dirty="0" smtClean="0"/>
              <a:t> (особенно большого диаметра)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икита\Desktop\anypics.ru-44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3076" cy="702310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73424"/>
            <a:ext cx="4248472" cy="424847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3074" name="Picture 2" descr="C:\Users\Никита\Desktop\acp-fu002-9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800"/>
            <a:ext cx="4657462" cy="34930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657671"/>
            <a:ext cx="932452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Алюминированный</a:t>
            </a:r>
            <a:r>
              <a:rPr lang="ru-RU" dirty="0" smtClean="0"/>
              <a:t> пластик. </a:t>
            </a:r>
            <a:br>
              <a:rPr lang="ru-RU" dirty="0" smtClean="0"/>
            </a:br>
            <a:r>
              <a:rPr lang="ru-RU" dirty="0" smtClean="0"/>
              <a:t>Он не теплопроводен, гибок, устойчив против ветра и воды. Хотя его толщина всего 0,012 мм, он поразительно прочен.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748464" cy="456436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потребности ракетно-космической техники вызвали целую революцию в области конструкционных материалов. Теперь материалы практически с любыми свойствами могут быть получены чуть ли не из любого пригодного сырья, что позволяет меньше зависеть от природных ресурсов. Это имеет огромное экономическое значение.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873" y="1667396"/>
            <a:ext cx="4216159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963" y="2060848"/>
            <a:ext cx="4176464" cy="27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-1127" y="5657671"/>
            <a:ext cx="9144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Это специальная </a:t>
            </a:r>
            <a:r>
              <a:rPr lang="ru-RU" dirty="0" err="1" smtClean="0"/>
              <a:t>датчиковая</a:t>
            </a:r>
            <a:r>
              <a:rPr lang="ru-RU" dirty="0" smtClean="0"/>
              <a:t> и телеметрическая аппаратура, высоконадежные и миниатюрные моторы, используемые в аппаратах “искусственное сердце” и “искусственная почка”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1127" y="0"/>
            <a:ext cx="9142872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Большой вклад внесли космические исследования в здравоохранение и медицину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3421417" cy="35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4392488" cy="319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5172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средства передвижения по поверхности Луны, используемые в качестве “шагающих” инвалидных колясок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893" y="709237"/>
            <a:ext cx="456410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83" y="730197"/>
            <a:ext cx="4320480" cy="44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5461684"/>
            <a:ext cx="91440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Широко применяются при лечении различных заболеваний барокамеры и соответствующим образом приспособленные гермошлемы.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9"/>
            <a:ext cx="8064896" cy="485239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 апреля 1961 года навсегда останется в памяти человечества. В этот день впервые в мире был совершён полёт человека в космос. Совершил этот полёт гражданин Советского Союза Юрий Алексеевич Гагарин. В этом году отмечается 55 летний юбилей этому подвигу. В этом первом рейсе решались важнейшие задачи – вопросы двигательной активности человека в условиях космического полёта при длительном воздействии невесомости, проводились испытания систем и агрегатов корабля. В настоящее время полёты стали обыденной реальностью, созданы сложнейшие ракетно-космические системы, возникла космическая индустрия. Это даёт массу идей, технических средств и принципиально новых конструктивно-технологических решений, колоссальные экономические выгоды. По подсчётам зарубежных специалистов прибыль, обусловленная научными исследованиями, составляет более 200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долларов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5679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dirty="0" smtClean="0"/>
              <a:t>Разработка целого ряда мероприятий и лекарств, увеличивающих стойкость организма против радиации</a:t>
            </a:r>
            <a:endParaRPr lang="ru-RU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3531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прибор для замера </a:t>
            </a:r>
            <a:r>
              <a:rPr lang="ru-RU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микросопротивлений</a:t>
            </a: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электрических цепей</a:t>
            </a:r>
            <a:endParaRPr lang="ru-RU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386" name="Picture 2" descr="C:\Users\Никита\Desktop\miko_1_promyishlennyiy_mikroommetr_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14500"/>
            <a:ext cx="7620001" cy="30106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085184"/>
            <a:ext cx="9144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 массовое производство запущен созданный в ходе работ над космическими проектами небольшой переносный прибор для замера </a:t>
            </a:r>
            <a:r>
              <a:rPr lang="ru-RU" dirty="0" err="1" smtClean="0"/>
              <a:t>микросопротивлений</a:t>
            </a:r>
            <a:r>
              <a:rPr lang="ru-RU" dirty="0" smtClean="0"/>
              <a:t> электрических цепей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портативный прибор для проверки характеристик магнитофонов и определения неисправностей</a:t>
            </a:r>
          </a:p>
        </p:txBody>
      </p:sp>
      <p:pic>
        <p:nvPicPr>
          <p:cNvPr id="17410" name="Picture 2" descr="C:\Users\Никита\Desktop\29592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206875" cy="4206875"/>
          </a:xfrm>
          <a:prstGeom prst="rect">
            <a:avLst/>
          </a:prstGeom>
          <a:noFill/>
        </p:spPr>
      </p:pic>
      <p:pic>
        <p:nvPicPr>
          <p:cNvPr id="17411" name="Picture 3" descr="C:\Users\Никита\Desktop\sfl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49" y="4610100"/>
            <a:ext cx="7143751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r>
              <a:rPr lang="en-US" dirty="0" smtClean="0"/>
              <a:t>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2492897"/>
            <a:ext cx="7315200" cy="406030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Таким образом, внедрение результатов космических исследований и самых разнообразных достижений космонавтики в хозяйственную деятельность имеет большое экономическое значение. Различные отрасли народного хозяйства уже получают массу полезной информации научного и технического характера, заимствуя ее из космонавтики.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1.  А. Д. Коваль, Ю. А. Тюрин «Космос – земле» М:; «Знание» 1989г.</a:t>
            </a:r>
            <a:br>
              <a:rPr lang="ru-RU" sz="2400" dirty="0" smtClean="0"/>
            </a:br>
            <a:r>
              <a:rPr lang="ru-RU" sz="2400" dirty="0" smtClean="0"/>
              <a:t>2. «Космическая техника» под редакцией К. </a:t>
            </a:r>
            <a:r>
              <a:rPr lang="ru-RU" sz="2400" dirty="0" err="1" smtClean="0"/>
              <a:t>Гэтланда</a:t>
            </a:r>
            <a:r>
              <a:rPr lang="ru-RU" sz="2400" dirty="0" smtClean="0"/>
              <a:t>. Издательство «Мир». 1986 г. Москва.</a:t>
            </a:r>
            <a:br>
              <a:rPr lang="ru-RU" sz="2400" dirty="0" smtClean="0"/>
            </a:br>
            <a:r>
              <a:rPr lang="ru-RU" sz="2400" dirty="0" smtClean="0"/>
              <a:t>3. Освоение космического пространства в СССР. Академия наук СССР. Москва, Наука, 1977.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0"/>
            <a:ext cx="6866787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4581128"/>
            <a:ext cx="9144000" cy="22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Создание сложнейших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 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ракетно-космических систем, возникновение космической индустрии и решение фундаментальных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  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проблем науки и техники, связанных с полетами в космос, дали массу идей, технических средств и принципиально новых конструктивно-технологических решений, внедрение которых в традиционное производство и использование в различных сферах деятельности человека даст колоссальные экономические выгоды.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n" sz="20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та\Desktop\370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442" y="1988841"/>
            <a:ext cx="6818894" cy="48691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Благодаря развитию космонавтики физическая наука обогатилась фундаментальными открытиями в области астрофизики, космического излучения, изучения радиационных поясов Земли, солнечно-земной физики, рентгеновской астрономии и других наук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икита\Desktop\sp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48880"/>
            <a:ext cx="3886136" cy="2664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8195" name="Picture 3" descr="C:\Users\Никита\Desktop\649988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579" y="2341400"/>
            <a:ext cx="4047836" cy="32382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0" y="1340769"/>
            <a:ext cx="9144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Развитие космической энергетики позволило значительно усовершенствовать существующие источники тока.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34962">
            <a:off x="2339334" y="4610674"/>
            <a:ext cx="2515382" cy="19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3529" y="5589240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Ядерный источник тока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5301208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Солнечные батареи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700808"/>
            <a:ext cx="8026151" cy="4968552"/>
          </a:xfrm>
        </p:spPr>
        <p:txBody>
          <a:bodyPr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Топливные элементы на водороде.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70-х годах были созданы топливные элементы на водороде для нужд развивающейся космонавтики. Сейчас они применяются в автотранспорте ( в комплекте с электрическими двигателями), а портативные источники (мощностью менее 100Вт) в компьютерах, сотовых телефонах, фотоаппаратах.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Большой к.п.д. имеют гибридные установки, в которых сочетается работа электрохимического генератора и солнечных батарей. Когда потребление энергии незначительно, солнечные батареи осуществляют электролиз воды, и выделяющийся при этом водород поступает в накопитель, затем по мере необходимости используется для выработки электроэнергии.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Никита\Desktop\Mks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4797152"/>
            <a:ext cx="6030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солнечные батареи, широко использующиеся в космических системах, найдут применение в самых различных областях народного хозяйства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40768"/>
            <a:ext cx="9144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Большое значение в современной технике имеет надежность механизмов и машин. </a:t>
            </a:r>
            <a:endParaRPr lang="ru-RU" dirty="0"/>
          </a:p>
        </p:txBody>
      </p:sp>
      <p:pic>
        <p:nvPicPr>
          <p:cNvPr id="3074" name="Picture 2" descr="C:\Users\Никита\Desktop\Физика !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140968"/>
            <a:ext cx="4492689" cy="31662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5104768" cy="402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Велико значение ракетно-космической техники в развитии микроэлектроники и вычислительных машин. </a:t>
            </a:r>
            <a:endParaRPr lang="ru-RU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5125" y="2060848"/>
            <a:ext cx="4378875" cy="328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1C2F3F"/>
      </a:lt2>
      <a:accent1>
        <a:srgbClr val="3A4750"/>
      </a:accent1>
      <a:accent2>
        <a:srgbClr val="40515B"/>
      </a:accent2>
      <a:accent3>
        <a:srgbClr val="FFFFFF"/>
      </a:accent3>
      <a:accent4>
        <a:srgbClr val="404040"/>
      </a:accent4>
      <a:accent5>
        <a:srgbClr val="AEB1B3"/>
      </a:accent5>
      <a:accent6>
        <a:srgbClr val="394952"/>
      </a:accent6>
      <a:hlink>
        <a:srgbClr val="296BA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371710"/>
        </a:lt2>
        <a:accent1>
          <a:srgbClr val="542216"/>
        </a:accent1>
        <a:accent2>
          <a:srgbClr val="21110E"/>
        </a:accent2>
        <a:accent3>
          <a:srgbClr val="FFFFFF"/>
        </a:accent3>
        <a:accent4>
          <a:srgbClr val="404040"/>
        </a:accent4>
        <a:accent5>
          <a:srgbClr val="B3ABAB"/>
        </a:accent5>
        <a:accent6>
          <a:srgbClr val="1D0E0C"/>
        </a:accent6>
        <a:hlink>
          <a:srgbClr val="8439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1C2F3F"/>
        </a:lt2>
        <a:accent1>
          <a:srgbClr val="3A4750"/>
        </a:accent1>
        <a:accent2>
          <a:srgbClr val="40515B"/>
        </a:accent2>
        <a:accent3>
          <a:srgbClr val="FFFFFF"/>
        </a:accent3>
        <a:accent4>
          <a:srgbClr val="404040"/>
        </a:accent4>
        <a:accent5>
          <a:srgbClr val="AEB1B3"/>
        </a:accent5>
        <a:accent6>
          <a:srgbClr val="394952"/>
        </a:accent6>
        <a:hlink>
          <a:srgbClr val="4958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1C2F3F"/>
        </a:lt2>
        <a:accent1>
          <a:srgbClr val="3A4750"/>
        </a:accent1>
        <a:accent2>
          <a:srgbClr val="40515B"/>
        </a:accent2>
        <a:accent3>
          <a:srgbClr val="FFFFFF"/>
        </a:accent3>
        <a:accent4>
          <a:srgbClr val="404040"/>
        </a:accent4>
        <a:accent5>
          <a:srgbClr val="AEB1B3"/>
        </a:accent5>
        <a:accent6>
          <a:srgbClr val="394952"/>
        </a:accent6>
        <a:hlink>
          <a:srgbClr val="296BA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1C2F3F"/>
        </a:lt2>
        <a:accent1>
          <a:srgbClr val="3A4750"/>
        </a:accent1>
        <a:accent2>
          <a:srgbClr val="40515B"/>
        </a:accent2>
        <a:accent3>
          <a:srgbClr val="FFFFFF"/>
        </a:accent3>
        <a:accent4>
          <a:srgbClr val="404040"/>
        </a:accent4>
        <a:accent5>
          <a:srgbClr val="AEB1B3"/>
        </a:accent5>
        <a:accent6>
          <a:srgbClr val="394952"/>
        </a:accent6>
        <a:hlink>
          <a:srgbClr val="D8484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1C2F3F"/>
        </a:lt2>
        <a:accent1>
          <a:srgbClr val="3A4750"/>
        </a:accent1>
        <a:accent2>
          <a:srgbClr val="296BAF"/>
        </a:accent2>
        <a:accent3>
          <a:srgbClr val="FFFFFF"/>
        </a:accent3>
        <a:accent4>
          <a:srgbClr val="404040"/>
        </a:accent4>
        <a:accent5>
          <a:srgbClr val="AEB1B3"/>
        </a:accent5>
        <a:accent6>
          <a:srgbClr val="24609E"/>
        </a:accent6>
        <a:hlink>
          <a:srgbClr val="D8484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1C2F3F"/>
        </a:lt2>
        <a:accent1>
          <a:srgbClr val="3A4750"/>
        </a:accent1>
        <a:accent2>
          <a:srgbClr val="296BAF"/>
        </a:accent2>
        <a:accent3>
          <a:srgbClr val="FFFFFF"/>
        </a:accent3>
        <a:accent4>
          <a:srgbClr val="404040"/>
        </a:accent4>
        <a:accent5>
          <a:srgbClr val="AEB1B3"/>
        </a:accent5>
        <a:accent6>
          <a:srgbClr val="24609E"/>
        </a:accent6>
        <a:hlink>
          <a:srgbClr val="A3383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1C2F3F"/>
        </a:lt2>
        <a:accent1>
          <a:srgbClr val="3A4750"/>
        </a:accent1>
        <a:accent2>
          <a:srgbClr val="40515B"/>
        </a:accent2>
        <a:accent3>
          <a:srgbClr val="FFFFFF"/>
        </a:accent3>
        <a:accent4>
          <a:srgbClr val="404040"/>
        </a:accent4>
        <a:accent5>
          <a:srgbClr val="AEB1B3"/>
        </a:accent5>
        <a:accent6>
          <a:srgbClr val="394952"/>
        </a:accent6>
        <a:hlink>
          <a:srgbClr val="A3383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469</TotalTime>
  <Words>644</Words>
  <Application>Microsoft Office PowerPoint</Application>
  <PresentationFormat>Экран (4:3)</PresentationFormat>
  <Paragraphs>53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powerpoint-template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Разработка целого ряда мероприятий и лекарств, увеличивающих стойкость организма против радиации</vt:lpstr>
      <vt:lpstr>прибор для замера микросопротивлений электрических цепей</vt:lpstr>
      <vt:lpstr>Слайд 22</vt:lpstr>
      <vt:lpstr>Заключение :</vt:lpstr>
      <vt:lpstr>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Никита</dc:creator>
  <cp:lastModifiedBy>Люда</cp:lastModifiedBy>
  <cp:revision>54</cp:revision>
  <dcterms:created xsi:type="dcterms:W3CDTF">2015-04-01T16:02:20Z</dcterms:created>
  <dcterms:modified xsi:type="dcterms:W3CDTF">2017-06-04T05:03:03Z</dcterms:modified>
</cp:coreProperties>
</file>