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60" r:id="rId3"/>
  </p:sldMasterIdLst>
  <p:sldIdLst>
    <p:sldId id="256" r:id="rId4"/>
    <p:sldId id="353" r:id="rId5"/>
    <p:sldId id="257" r:id="rId6"/>
    <p:sldId id="295" r:id="rId7"/>
    <p:sldId id="296" r:id="rId8"/>
    <p:sldId id="269" r:id="rId9"/>
    <p:sldId id="303" r:id="rId10"/>
    <p:sldId id="300" r:id="rId11"/>
    <p:sldId id="301" r:id="rId12"/>
    <p:sldId id="305" r:id="rId13"/>
    <p:sldId id="302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54" r:id="rId38"/>
    <p:sldId id="334" r:id="rId39"/>
    <p:sldId id="357" r:id="rId40"/>
    <p:sldId id="335" r:id="rId41"/>
    <p:sldId id="337" r:id="rId42"/>
    <p:sldId id="364" r:id="rId43"/>
    <p:sldId id="338" r:id="rId44"/>
    <p:sldId id="352" r:id="rId45"/>
    <p:sldId id="339" r:id="rId46"/>
    <p:sldId id="355" r:id="rId47"/>
    <p:sldId id="341" r:id="rId48"/>
    <p:sldId id="346" r:id="rId49"/>
    <p:sldId id="347" r:id="rId50"/>
    <p:sldId id="348" r:id="rId51"/>
    <p:sldId id="356" r:id="rId52"/>
    <p:sldId id="351" r:id="rId53"/>
    <p:sldId id="358" r:id="rId54"/>
    <p:sldId id="359" r:id="rId55"/>
    <p:sldId id="360" r:id="rId56"/>
    <p:sldId id="297" r:id="rId57"/>
    <p:sldId id="362" r:id="rId58"/>
    <p:sldId id="361" r:id="rId59"/>
    <p:sldId id="363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99"/>
    <a:srgbClr val="FF3300"/>
    <a:srgbClr val="C0C0C0"/>
    <a:srgbClr val="000099"/>
    <a:srgbClr val="FF9900"/>
    <a:srgbClr val="9A629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8859F-6894-4E59-BE7A-36530F82C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D9CE-AC78-4224-9DE5-1426CD89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273FB-1D44-4B42-8566-6A90AD535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1697-5C92-4565-81BB-1C3B328CD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5AA0A-BCCA-481E-8C75-882458227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13FD-2B76-4965-9A36-01CF5CF24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5D90-BF97-4B1E-9B7F-0CC257B2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EE9A-17CF-46E1-AEC1-B68FC458B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45A-0882-43C9-B3A4-DE225294C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DE155-EF76-45D8-9BAF-EF5C36495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CDEED-A648-437D-8A9C-3B50A6B5C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CE15-98DB-4633-A8F3-EB708A5C6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B95A-D005-4C07-A85C-C9B31B39B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84D19-C2CF-44B4-BB6D-D1424D211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04F7-C143-4F40-BEEB-0AA84F483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0B56-68AB-4EA9-9628-EF5BFD7E2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1185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86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DB16ED9-D0A6-4D28-AAF5-9EA225376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C672-B3A2-4943-B64D-7BEB0709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145B3-EF21-4F66-BD0B-A6FC32A4A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9AA7-EF71-4274-BA20-8A7E4BB6A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2A5B-5450-4430-BAF3-6454828D9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B1F0-DD02-414E-A2F4-2058FE358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70E4-D841-4ED5-A6B6-A1F3FE3EE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7EF1E-3300-4801-9454-FBF2913D2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EC55-BB11-45F2-BCFB-AD8561620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6808-B4B0-4DC1-98AB-F6DC255E6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155E-03D6-40FA-9261-FE20A77BD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18C45-A6AE-4072-9643-3C884D8F3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74B0F-24F2-46D5-AEB6-F7ADE268B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9BCB-5638-4B6D-B48A-C38DDD86D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2B2C-6AF5-4443-8C37-68414DD8B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E1C4-1E7F-4157-A8D4-3B7DA712F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CCBD-12A9-4C85-A040-156CF55AA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974D2-DFAE-4630-A4F1-BB11A8A39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E53CA-0050-43C0-A480-FB0279454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48BA877-ACD8-401A-81FB-ABE050C43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E95CB1B-D0CF-4405-BDC2-E8A5091A5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90118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90121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4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3085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90125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26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27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28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2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0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1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2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3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4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5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6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7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8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39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0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1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90143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7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8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9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5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63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6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65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fld id="{FD522C04-E336-4E98-9AF9-C966A5666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3.xml"/><Relationship Id="rId18" Type="http://schemas.openxmlformats.org/officeDocument/2006/relationships/slide" Target="slide27.xml"/><Relationship Id="rId3" Type="http://schemas.openxmlformats.org/officeDocument/2006/relationships/slide" Target="slide14.xml"/><Relationship Id="rId21" Type="http://schemas.openxmlformats.org/officeDocument/2006/relationships/slide" Target="slide56.xml"/><Relationship Id="rId7" Type="http://schemas.openxmlformats.org/officeDocument/2006/relationships/slide" Target="slide19.xml"/><Relationship Id="rId12" Type="http://schemas.openxmlformats.org/officeDocument/2006/relationships/slide" Target="slide22.xml"/><Relationship Id="rId17" Type="http://schemas.openxmlformats.org/officeDocument/2006/relationships/slide" Target="slide28.xml"/><Relationship Id="rId2" Type="http://schemas.openxmlformats.org/officeDocument/2006/relationships/slide" Target="slide13.xml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50.xml"/><Relationship Id="rId11" Type="http://schemas.openxmlformats.org/officeDocument/2006/relationships/slide" Target="slide9.xml"/><Relationship Id="rId5" Type="http://schemas.openxmlformats.org/officeDocument/2006/relationships/slide" Target="slide17.xml"/><Relationship Id="rId15" Type="http://schemas.openxmlformats.org/officeDocument/2006/relationships/slide" Target="slide24.xml"/><Relationship Id="rId10" Type="http://schemas.openxmlformats.org/officeDocument/2006/relationships/slide" Target="slide21.xml"/><Relationship Id="rId19" Type="http://schemas.openxmlformats.org/officeDocument/2006/relationships/slide" Target="slide26.xml"/><Relationship Id="rId4" Type="http://schemas.openxmlformats.org/officeDocument/2006/relationships/slide" Target="slide15.xml"/><Relationship Id="rId9" Type="http://schemas.openxmlformats.org/officeDocument/2006/relationships/slide" Target="slide51.xml"/><Relationship Id="rId14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1.xml"/><Relationship Id="rId18" Type="http://schemas.openxmlformats.org/officeDocument/2006/relationships/slide" Target="slide46.xml"/><Relationship Id="rId3" Type="http://schemas.openxmlformats.org/officeDocument/2006/relationships/slide" Target="slide31.xml"/><Relationship Id="rId21" Type="http://schemas.openxmlformats.org/officeDocument/2006/relationships/slide" Target="slide6.xml"/><Relationship Id="rId7" Type="http://schemas.openxmlformats.org/officeDocument/2006/relationships/slide" Target="slide36.xml"/><Relationship Id="rId12" Type="http://schemas.openxmlformats.org/officeDocument/2006/relationships/slide" Target="slide11.xml"/><Relationship Id="rId17" Type="http://schemas.openxmlformats.org/officeDocument/2006/relationships/slide" Target="slide48.xml"/><Relationship Id="rId2" Type="http://schemas.openxmlformats.org/officeDocument/2006/relationships/slide" Target="slide30.xml"/><Relationship Id="rId16" Type="http://schemas.openxmlformats.org/officeDocument/2006/relationships/slide" Target="slide44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5" Type="http://schemas.openxmlformats.org/officeDocument/2006/relationships/slide" Target="slide33.xml"/><Relationship Id="rId15" Type="http://schemas.openxmlformats.org/officeDocument/2006/relationships/slide" Target="slide42.xml"/><Relationship Id="rId10" Type="http://schemas.openxmlformats.org/officeDocument/2006/relationships/slide" Target="slide54.xml"/><Relationship Id="rId19" Type="http://schemas.openxmlformats.org/officeDocument/2006/relationships/slide" Target="slide47.xml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132856"/>
            <a:ext cx="6408737" cy="792088"/>
          </a:xfrm>
        </p:spPr>
        <p:txBody>
          <a:bodyPr/>
          <a:lstStyle/>
          <a:p>
            <a:pPr eaLnBrk="1" hangingPunct="1"/>
            <a:r>
              <a:rPr lang="ru-RU" sz="8000" dirty="0" smtClean="0">
                <a:solidFill>
                  <a:srgbClr val="FF3300"/>
                </a:solidFill>
              </a:rPr>
              <a:t>СВОЯ ИГРА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4149725"/>
            <a:ext cx="7129463" cy="12239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9933FF"/>
                </a:solidFill>
              </a:rPr>
              <a:t/>
            </a:r>
            <a:br>
              <a:rPr lang="ru-RU" sz="4000" b="1" dirty="0" smtClean="0">
                <a:solidFill>
                  <a:srgbClr val="9933FF"/>
                </a:solidFill>
              </a:rPr>
            </a:br>
            <a:r>
              <a:rPr lang="ru-RU" sz="4000" dirty="0" smtClean="0"/>
              <a:t> </a:t>
            </a:r>
            <a:r>
              <a:rPr lang="ru-RU" sz="7200" dirty="0" smtClean="0"/>
              <a:t>Равновесной </a:t>
            </a:r>
            <a:br>
              <a:rPr lang="ru-RU" sz="7200" dirty="0" smtClean="0"/>
            </a:br>
            <a:r>
              <a:rPr lang="ru-RU" sz="7200" b="1" dirty="0" smtClean="0">
                <a:solidFill>
                  <a:srgbClr val="9933FF"/>
                </a:solidFill>
              </a:rPr>
              <a:t/>
            </a:r>
            <a:br>
              <a:rPr lang="ru-RU" sz="7200" b="1" dirty="0" smtClean="0">
                <a:solidFill>
                  <a:srgbClr val="9933FF"/>
                </a:solidFill>
              </a:rPr>
            </a:br>
            <a:endParaRPr lang="ru-RU" sz="6600" b="1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129463" cy="1223963"/>
          </a:xfrm>
        </p:spPr>
        <p:txBody>
          <a:bodyPr/>
          <a:lstStyle/>
          <a:p>
            <a:r>
              <a:rPr lang="ru-RU" sz="4000" dirty="0" smtClean="0"/>
              <a:t>Какой налог служил главным источником доходов в римских провинциях?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2708920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Поземельный </a:t>
            </a:r>
            <a:endParaRPr lang="ru-RU" sz="6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986587" cy="3241675"/>
          </a:xfrm>
          <a:noFill/>
        </p:spPr>
        <p:txBody>
          <a:bodyPr/>
          <a:lstStyle/>
          <a:p>
            <a:pPr eaLnBrk="1" hangingPunct="1"/>
            <a:r>
              <a:rPr lang="ru-RU" sz="4000" dirty="0" smtClean="0"/>
              <a:t>На какие две части принято делить экономику?</a:t>
            </a:r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480" name="WordArt 8"/>
          <p:cNvSpPr>
            <a:spLocks noChangeArrowheads="1" noChangeShapeType="1" noTextEdit="1"/>
          </p:cNvSpPr>
          <p:nvPr/>
        </p:nvSpPr>
        <p:spPr bwMode="auto">
          <a:xfrm>
            <a:off x="1907704" y="4221088"/>
            <a:ext cx="5546229" cy="17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Макроэкономика и микроэкономика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1484313"/>
            <a:ext cx="6986588" cy="2665412"/>
          </a:xfrm>
          <a:noFill/>
        </p:spPr>
        <p:txBody>
          <a:bodyPr/>
          <a:lstStyle/>
          <a:p>
            <a:r>
              <a:rPr lang="ru-RU" sz="4000" dirty="0" smtClean="0"/>
              <a:t>Назовите три главных вопроса экономики</a:t>
            </a:r>
            <a:endParaRPr lang="ru-RU" sz="4000" dirty="0"/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971600" y="4005064"/>
            <a:ext cx="6984950" cy="1800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dirty="0" smtClean="0"/>
              <a:t>Что? Как? Для кого производить?</a:t>
            </a: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pPr eaLnBrk="1" hangingPunct="1"/>
            <a:r>
              <a:rPr lang="ru-RU" sz="4000" dirty="0" smtClean="0"/>
              <a:t>Назовите фундаментальные потребности человека ,лежащие в основании пирамиды потребностей</a:t>
            </a:r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WordArt 5"/>
          <p:cNvSpPr>
            <a:spLocks noChangeArrowheads="1" noChangeShapeType="1" noTextEdit="1"/>
          </p:cNvSpPr>
          <p:nvPr/>
        </p:nvSpPr>
        <p:spPr bwMode="auto">
          <a:xfrm>
            <a:off x="323528" y="2857496"/>
            <a:ext cx="8352928" cy="194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3"/>
              </a:avLst>
            </a:prstTxWarp>
          </a:bodyPr>
          <a:lstStyle/>
          <a:p>
            <a:pPr algn="ctr"/>
            <a:r>
              <a:rPr lang="ru-RU" sz="3600" dirty="0" smtClean="0"/>
              <a:t>Физиологические потребности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2150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pic>
        <p:nvPicPr>
          <p:cNvPr id="44034" name="Picture 2" descr="http://www.psychologos.ru/images/articles/showcases/493b4vh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7" y="1000108"/>
            <a:ext cx="607223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2051720" y="5085184"/>
            <a:ext cx="5400675" cy="1417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Второе</a:t>
            </a:r>
            <a:endParaRPr lang="ru-RU" sz="3600" dirty="0"/>
          </a:p>
        </p:txBody>
      </p:sp>
      <p:sp>
        <p:nvSpPr>
          <p:cNvPr id="2253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412875"/>
            <a:ext cx="7416800" cy="2665413"/>
          </a:xfrm>
          <a:noFill/>
        </p:spPr>
        <p:txBody>
          <a:bodyPr/>
          <a:lstStyle/>
          <a:p>
            <a:pPr eaLnBrk="1" hangingPunct="1"/>
            <a:r>
              <a:rPr lang="ru-RU" sz="3600" dirty="0" smtClean="0"/>
              <a:t>«Уровень безработицы в России в 1998г.составил 11,5%» «Неурожай мандаринов в Грузии привел к повышению цен на мандарины на московских рынках». </a:t>
            </a:r>
            <a:br>
              <a:rPr lang="ru-RU" sz="3600" dirty="0" smtClean="0"/>
            </a:br>
            <a:r>
              <a:rPr lang="ru-RU" sz="3600" dirty="0" smtClean="0"/>
              <a:t>Какое  из этих утверждений относится к микроэкономике?</a:t>
            </a:r>
            <a:br>
              <a:rPr lang="ru-RU" sz="3600" dirty="0" smtClean="0"/>
            </a:br>
            <a:endParaRPr lang="ru-RU" sz="3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  <p:bldP spid="1105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2555776" y="5229200"/>
            <a:ext cx="3600400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Рынок </a:t>
            </a: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235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773238"/>
            <a:ext cx="7416800" cy="2665412"/>
          </a:xfrm>
          <a:noFill/>
        </p:spPr>
        <p:txBody>
          <a:bodyPr/>
          <a:lstStyle/>
          <a:p>
            <a:r>
              <a:rPr lang="ru-RU" sz="3600" dirty="0" smtClean="0"/>
              <a:t>В Японии господствует частная собственность на факторы производства, но роль государства в экономической жизни очень велика. О какой экономической системе можно говорить в данном случае?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WordArt 3"/>
          <p:cNvSpPr>
            <a:spLocks noChangeArrowheads="1" noChangeShapeType="1" noTextEdit="1"/>
          </p:cNvSpPr>
          <p:nvPr/>
        </p:nvSpPr>
        <p:spPr bwMode="auto">
          <a:xfrm>
            <a:off x="2051050" y="4941888"/>
            <a:ext cx="5184775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в обратной зависимости от цены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2458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предложение: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Продолжите предложение: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прочих равных условиях</a:t>
            </a:r>
            <a:br>
              <a:rPr lang="ru-RU" dirty="0" smtClean="0"/>
            </a:br>
            <a:r>
              <a:rPr lang="ru-RU" dirty="0" smtClean="0"/>
              <a:t>величина спроса находится…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WordArt 5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504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Правила игры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900113" y="1268413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116013" y="1098550"/>
            <a:ext cx="74168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06463" algn="l"/>
              </a:tabLst>
            </a:pPr>
            <a:r>
              <a:rPr lang="ru-RU" sz="2800" b="1"/>
              <a:t>1.  Команда, правильно ответившая на вопрос, получает количество баллов равное стоимости вопроса, а неправильный ответ - баллы снимаются в размере стоимости вопроса</a:t>
            </a:r>
          </a:p>
          <a:p>
            <a:pPr>
              <a:tabLst>
                <a:tab pos="906463" algn="l"/>
              </a:tabLst>
            </a:pPr>
            <a:r>
              <a:rPr lang="ru-RU" sz="2800" b="1"/>
              <a:t>2.  Команда, выбравшая </a:t>
            </a:r>
            <a:r>
              <a:rPr lang="ru-RU" sz="2800" b="1">
                <a:solidFill>
                  <a:schemeClr val="tx2"/>
                </a:solidFill>
              </a:rPr>
              <a:t>«Кота в мешке»</a:t>
            </a:r>
            <a:r>
              <a:rPr lang="ru-RU" sz="2800" b="1"/>
              <a:t> должна будет подарить вопрос любой команде – соперников (тема и стоимость вопроса заранее неизвестны)</a:t>
            </a:r>
          </a:p>
          <a:p>
            <a:pPr>
              <a:tabLst>
                <a:tab pos="906463" algn="l"/>
              </a:tabLst>
            </a:pPr>
            <a:r>
              <a:rPr lang="ru-RU" sz="2800" b="1"/>
              <a:t>3.  Команда, которой выпадает </a:t>
            </a:r>
            <a:r>
              <a:rPr lang="ru-RU" sz="2800" b="1">
                <a:solidFill>
                  <a:schemeClr val="tx2"/>
                </a:solidFill>
              </a:rPr>
              <a:t>«Своя игра»</a:t>
            </a:r>
            <a:r>
              <a:rPr lang="ru-RU" sz="2800" b="1"/>
              <a:t> может увеличить стоимость вопроса, а соперники могут перекупить данный вопрос, если у них есть возможность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26" grpId="0"/>
      <p:bldP spid="1587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2123728" y="5157192"/>
            <a:ext cx="4968875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Кривая спроса</a:t>
            </a: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25604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pPr eaLnBrk="1" hangingPunct="1"/>
            <a:r>
              <a:rPr lang="ru-RU" sz="3200" dirty="0" smtClean="0"/>
              <a:t>...можно представить в виде шкалы или кривой, показывающей количество продукта, которое потребители готовы и в состоянии купить по каждой конкретной цене из ряда возможных в течение определенного периода времени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1979712" y="5517232"/>
            <a:ext cx="5184775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Увеличиться </a:t>
            </a:r>
            <a:endParaRPr lang="ru-RU" sz="3600" dirty="0"/>
          </a:p>
        </p:txBody>
      </p:sp>
      <p:sp>
        <p:nvSpPr>
          <p:cNvPr id="2662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844675"/>
            <a:ext cx="6986587" cy="2665413"/>
          </a:xfrm>
          <a:noFill/>
        </p:spPr>
        <p:txBody>
          <a:bodyPr/>
          <a:lstStyle/>
          <a:p>
            <a:r>
              <a:rPr lang="ru-RU" sz="4000" dirty="0" smtClean="0"/>
              <a:t>Предположим, что в производство стали внедрена новая технология, обеспечивающая экономию затрат. Что случится с предложением на рынке стали?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  <p:bldP spid="1146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827584" y="4221089"/>
            <a:ext cx="7992887" cy="17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План доходов и расходов семьи на определенный период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27652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1628775"/>
            <a:ext cx="6986587" cy="2665413"/>
          </a:xfrm>
          <a:noFill/>
        </p:spPr>
        <p:txBody>
          <a:bodyPr/>
          <a:lstStyle/>
          <a:p>
            <a:pPr eaLnBrk="1" hangingPunct="1"/>
            <a:r>
              <a:rPr lang="ru-RU" sz="5400" dirty="0" smtClean="0"/>
              <a:t>Что представляет собой семейный бюджет?</a:t>
            </a:r>
            <a:endParaRPr lang="ru-RU" sz="4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dirty="0" smtClean="0"/>
              <a:t>Что такое реальные доходы семьи?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dirty="0" smtClean="0"/>
              <a:t>Как называется ситуация превышения расходов семейного бюджета над доходами?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Назовите основные источники , формирующие доходы и статьи расходов семьи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2051720" y="5661248"/>
            <a:ext cx="5184775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Структурная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3174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773238"/>
            <a:ext cx="7416800" cy="2665412"/>
          </a:xfrm>
          <a:noFill/>
        </p:spPr>
        <p:txBody>
          <a:bodyPr/>
          <a:lstStyle/>
          <a:p>
            <a:r>
              <a:rPr lang="ru-RU" sz="4000" dirty="0" smtClean="0"/>
              <a:t>Этот вид безработицы связан с изменениями в технологиях, а также с тем, что рынок товаров и услуг постоянно меняется: появляются новые товары, которые вытесняют </a:t>
            </a:r>
            <a:r>
              <a:rPr lang="ru-RU" sz="4000" dirty="0" err="1" smtClean="0"/>
              <a:t>старые,не</a:t>
            </a:r>
            <a:r>
              <a:rPr lang="ru-RU" sz="4000" dirty="0" smtClean="0"/>
              <a:t> пользующиеся спросом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WordArt 3"/>
          <p:cNvSpPr>
            <a:spLocks noChangeArrowheads="1" noChangeShapeType="1" noTextEdit="1"/>
          </p:cNvSpPr>
          <p:nvPr/>
        </p:nvSpPr>
        <p:spPr bwMode="auto">
          <a:xfrm>
            <a:off x="2051050" y="5300663"/>
            <a:ext cx="5184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Безработица</a:t>
            </a:r>
            <a:endParaRPr lang="ru-RU" sz="3600" dirty="0"/>
          </a:p>
        </p:txBody>
      </p:sp>
      <p:sp>
        <p:nvSpPr>
          <p:cNvPr id="32772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1773238"/>
            <a:ext cx="7416800" cy="2665412"/>
          </a:xfrm>
          <a:noFill/>
        </p:spPr>
        <p:txBody>
          <a:bodyPr/>
          <a:lstStyle/>
          <a:p>
            <a:r>
              <a:rPr lang="ru-RU" sz="4000" dirty="0" smtClean="0"/>
              <a:t>Незанятость части экономически активного населения в хозяйственной деятельности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  <p:bldP spid="1259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dirty="0" smtClean="0"/>
              <a:t>Что такое МРОТ?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698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WordArt 3"/>
          <p:cNvSpPr>
            <a:spLocks noChangeArrowheads="1" noChangeShapeType="1" noTextEdit="1"/>
          </p:cNvSpPr>
          <p:nvPr/>
        </p:nvSpPr>
        <p:spPr bwMode="auto">
          <a:xfrm>
            <a:off x="1187624" y="4077072"/>
            <a:ext cx="7200800" cy="15839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Воспроизводственная</a:t>
            </a:r>
          </a:p>
          <a:p>
            <a:r>
              <a:rPr lang="ru-RU" sz="3600" dirty="0" smtClean="0"/>
              <a:t>Мотивационная</a:t>
            </a:r>
          </a:p>
          <a:p>
            <a:r>
              <a:rPr lang="ru-RU" sz="3600" dirty="0" smtClean="0"/>
              <a:t> Регулирующая</a:t>
            </a:r>
            <a:endParaRPr lang="ru-RU" sz="3600" dirty="0"/>
          </a:p>
        </p:txBody>
      </p:sp>
      <p:sp>
        <p:nvSpPr>
          <p:cNvPr id="3482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986588" cy="2665412"/>
          </a:xfrm>
          <a:noFill/>
        </p:spPr>
        <p:txBody>
          <a:bodyPr/>
          <a:lstStyle/>
          <a:p>
            <a:r>
              <a:rPr lang="ru-RU" dirty="0" smtClean="0"/>
              <a:t>Назовите три функции заработной платы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80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4" name="Group 320"/>
          <p:cNvGraphicFramePr>
            <a:graphicFrameLocks noGrp="1"/>
          </p:cNvGraphicFramePr>
          <p:nvPr>
            <p:ph/>
          </p:nvPr>
        </p:nvGraphicFramePr>
        <p:xfrm>
          <a:off x="684213" y="1916113"/>
          <a:ext cx="7489825" cy="3480436"/>
        </p:xfrm>
        <a:graphic>
          <a:graphicData uri="http://schemas.openxmlformats.org/drawingml/2006/table">
            <a:tbl>
              <a:tblPr/>
              <a:tblGrid>
                <a:gridCol w="2232025"/>
                <a:gridCol w="1152525"/>
                <a:gridCol w="1008062"/>
                <a:gridCol w="1081088"/>
                <a:gridCol w="1079500"/>
                <a:gridCol w="936625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 экономической науки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Спрос и предложение 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Семейный бюджет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Труд и заработная плата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6455" name="WordArt 311"/>
          <p:cNvSpPr>
            <a:spLocks noChangeArrowheads="1" noChangeShapeType="1" noTextEdit="1"/>
          </p:cNvSpPr>
          <p:nvPr/>
        </p:nvSpPr>
        <p:spPr bwMode="auto">
          <a:xfrm>
            <a:off x="2987675" y="211138"/>
            <a:ext cx="3024188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I </a:t>
            </a:r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РАУНД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608" y="1340768"/>
            <a:ext cx="6986588" cy="2665412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Перечислить основные виды собственности</a:t>
            </a:r>
            <a:endParaRPr lang="ru-RU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sz="4000" dirty="0" smtClean="0"/>
              <a:t>Как называется ситуация, при которой на рынке действует единственный производитель продукта, у которого нет заменителей?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>
            <a:off x="2051050" y="4941888"/>
            <a:ext cx="51847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Муниципальная </a:t>
            </a:r>
            <a:endParaRPr lang="ru-RU" sz="3600" dirty="0"/>
          </a:p>
        </p:txBody>
      </p:sp>
      <p:sp>
        <p:nvSpPr>
          <p:cNvPr id="3789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Как называется собственность городских и сельских поселений?</a:t>
            </a:r>
            <a:endParaRPr lang="ru-RU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  <p:bldP spid="1310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1979613" y="5229225"/>
            <a:ext cx="5184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Олигополия</a:t>
            </a: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3891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sz="4000" dirty="0" smtClean="0"/>
              <a:t>Форма конкуренции, которая характеризуется тем, что несколько крупных фирм контролируют рынок определенного товара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  <p:bldP spid="1321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sz="4000" dirty="0" smtClean="0"/>
              <a:t>Государства посредством антимонопольного законодательства стремятся поддержать конкуренцию. Когда и где был принят первый антитрестовский ( антимонопольный ) закон?</a:t>
            </a:r>
            <a:endParaRPr lang="ru-RU" sz="4000" dirty="0"/>
          </a:p>
        </p:txBody>
      </p:sp>
      <p:sp>
        <p:nvSpPr>
          <p:cNvPr id="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WordArt 3"/>
          <p:cNvSpPr>
            <a:spLocks noChangeArrowheads="1" noChangeShapeType="1" noTextEdit="1"/>
          </p:cNvSpPr>
          <p:nvPr/>
        </p:nvSpPr>
        <p:spPr bwMode="auto">
          <a:xfrm>
            <a:off x="179512" y="1071546"/>
            <a:ext cx="8964488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0"/>
              </a:avLst>
            </a:prstTxWarp>
          </a:bodyPr>
          <a:lstStyle/>
          <a:p>
            <a:r>
              <a:rPr lang="ru-RU" sz="3600" dirty="0" smtClean="0"/>
              <a:t>В 1890 году в США по инициативе сенатора Дж. </a:t>
            </a:r>
            <a:r>
              <a:rPr lang="ru-RU" sz="3600" dirty="0" err="1" smtClean="0"/>
              <a:t>Шермана</a:t>
            </a:r>
            <a:r>
              <a:rPr lang="ru-RU" sz="3600" dirty="0" smtClean="0"/>
              <a:t> .</a:t>
            </a:r>
            <a:endParaRPr lang="ru-RU" sz="3600" dirty="0"/>
          </a:p>
        </p:txBody>
      </p:sp>
      <p:sp>
        <p:nvSpPr>
          <p:cNvPr id="4096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pic>
        <p:nvPicPr>
          <p:cNvPr id="24578" name="Picture 2" descr="http://festival.1september.ru/articles/415654/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857496"/>
            <a:ext cx="292895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dirty="0" smtClean="0"/>
              <a:t>Где появились первые бумажные деньги?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64869" name="WordArt 5"/>
          <p:cNvSpPr>
            <a:spLocks noChangeArrowheads="1" noChangeShapeType="1" noTextEdit="1"/>
          </p:cNvSpPr>
          <p:nvPr/>
        </p:nvSpPr>
        <p:spPr bwMode="auto">
          <a:xfrm>
            <a:off x="1979713" y="1214422"/>
            <a:ext cx="4392488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538"/>
              </a:avLst>
            </a:prstTxWarp>
          </a:bodyPr>
          <a:lstStyle/>
          <a:p>
            <a:r>
              <a:rPr lang="ru-RU" sz="3600" dirty="0" smtClean="0"/>
              <a:t>Китай</a:t>
            </a:r>
            <a:endParaRPr lang="ru-RU" sz="3600" dirty="0"/>
          </a:p>
        </p:txBody>
      </p:sp>
      <p:pic>
        <p:nvPicPr>
          <p:cNvPr id="22530" name="Picture 2" descr="https://new-retail.ru/upload/medialibrary/f1a/f1a8f778cb9fb2f46201370ec17c2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2643182"/>
            <a:ext cx="5429288" cy="361069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dirty="0" smtClean="0"/>
              <a:t>Назовите основные функции денег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WordArt 3"/>
          <p:cNvSpPr>
            <a:spLocks noChangeArrowheads="1" noChangeShapeType="1" noTextEdit="1"/>
          </p:cNvSpPr>
          <p:nvPr/>
        </p:nvSpPr>
        <p:spPr bwMode="auto">
          <a:xfrm>
            <a:off x="2051050" y="4365105"/>
            <a:ext cx="5184775" cy="1584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Бартер</a:t>
            </a: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4506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916113"/>
            <a:ext cx="7848600" cy="2665412"/>
          </a:xfrm>
          <a:noFill/>
        </p:spPr>
        <p:txBody>
          <a:bodyPr/>
          <a:lstStyle/>
          <a:p>
            <a:r>
              <a:rPr lang="ru-RU" sz="3600" dirty="0" smtClean="0"/>
              <a:t>Обмен товарами без денег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  <p:bldP spid="137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50" name="Group 90"/>
          <p:cNvGraphicFramePr>
            <a:graphicFrameLocks noGrp="1"/>
          </p:cNvGraphicFramePr>
          <p:nvPr>
            <p:ph/>
          </p:nvPr>
        </p:nvGraphicFramePr>
        <p:xfrm>
          <a:off x="971550" y="1841500"/>
          <a:ext cx="7202488" cy="3004504"/>
        </p:xfrm>
        <a:graphic>
          <a:graphicData uri="http://schemas.openxmlformats.org/drawingml/2006/table">
            <a:tbl>
              <a:tblPr/>
              <a:tblGrid>
                <a:gridCol w="2232025"/>
                <a:gridCol w="865188"/>
                <a:gridCol w="1008062"/>
                <a:gridCol w="1081088"/>
                <a:gridCol w="1079500"/>
                <a:gridCol w="936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Собственность и конкуренция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60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70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80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90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Деньги и банки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60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70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80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90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 и экономика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2" action="ppaction://hlinksldjump"/>
                        </a:rPr>
                        <a:t>60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3" action="ppaction://hlinksldjump"/>
                        </a:rPr>
                        <a:t>70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4" action="ppaction://hlinksldjump"/>
                        </a:rPr>
                        <a:t>80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5" action="ppaction://hlinksldjump"/>
                        </a:rPr>
                        <a:t>90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6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 всем понемногу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7" action="ppaction://hlinksldjump"/>
                        </a:rPr>
                        <a:t>60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8" action="ppaction://hlinksldjump"/>
                        </a:rPr>
                        <a:t>70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9" action="ppaction://hlinksldjump"/>
                        </a:rPr>
                        <a:t>80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0" action="ppaction://hlinksldjump"/>
                        </a:rPr>
                        <a:t>90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1" action="ppaction://hlinksldjump"/>
                        </a:rPr>
                        <a:t>100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92226" name="WordArt 66"/>
          <p:cNvSpPr>
            <a:spLocks noChangeArrowheads="1" noChangeShapeType="1" noTextEdit="1"/>
          </p:cNvSpPr>
          <p:nvPr/>
        </p:nvSpPr>
        <p:spPr bwMode="auto">
          <a:xfrm>
            <a:off x="2987675" y="211138"/>
            <a:ext cx="3024188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II </a:t>
            </a:r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РАУНД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WordArt 3"/>
          <p:cNvSpPr>
            <a:spLocks noChangeArrowheads="1" noChangeShapeType="1" noTextEdit="1"/>
          </p:cNvSpPr>
          <p:nvPr/>
        </p:nvSpPr>
        <p:spPr bwMode="auto">
          <a:xfrm>
            <a:off x="1619250" y="4508500"/>
            <a:ext cx="59753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Умеренная ( ползучая)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4608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484313"/>
            <a:ext cx="7848600" cy="2665412"/>
          </a:xfrm>
          <a:noFill/>
        </p:spPr>
        <p:txBody>
          <a:bodyPr/>
          <a:lstStyle/>
          <a:p>
            <a:r>
              <a:rPr lang="ru-RU" sz="3600" dirty="0" smtClean="0"/>
              <a:t>Эта инфляция наблюдается при росте цен до 10 % в год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9933FF"/>
                </a:solidFill>
                <a:sym typeface="Wingdings" pitchFamily="2" charset="2"/>
                <a:hlinkClick r:id="rId3" action="ppaction://hlinksldjump"/>
              </a:rPr>
              <a:t></a:t>
            </a:r>
            <a:endParaRPr lang="ru-RU" sz="2000" b="1" dirty="0">
              <a:solidFill>
                <a:srgbClr val="9933FF"/>
              </a:solidFill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340768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Перечислите основные региональные налоги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916113"/>
            <a:ext cx="7848600" cy="2665412"/>
          </a:xfrm>
          <a:noFill/>
        </p:spPr>
        <p:txBody>
          <a:bodyPr/>
          <a:lstStyle/>
          <a:p>
            <a:r>
              <a:rPr lang="ru-RU" dirty="0" smtClean="0"/>
              <a:t>Превышение доходов федерального правительства над его общими расходами –это…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WordArt 3"/>
          <p:cNvSpPr>
            <a:spLocks noChangeArrowheads="1" noChangeShapeType="1" noTextEdit="1"/>
          </p:cNvSpPr>
          <p:nvPr/>
        </p:nvSpPr>
        <p:spPr bwMode="auto">
          <a:xfrm>
            <a:off x="2123728" y="2708921"/>
            <a:ext cx="5112097" cy="17281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err="1" smtClean="0"/>
              <a:t>Профицит</a:t>
            </a:r>
            <a:r>
              <a:rPr lang="ru-RU" sz="3600" dirty="0" smtClean="0"/>
              <a:t> бюджета </a:t>
            </a:r>
            <a:endParaRPr lang="ru-RU" sz="3600" dirty="0"/>
          </a:p>
        </p:txBody>
      </p:sp>
      <p:sp>
        <p:nvSpPr>
          <p:cNvPr id="49157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916113"/>
            <a:ext cx="7848600" cy="2665412"/>
          </a:xfrm>
          <a:noFill/>
        </p:spPr>
        <p:txBody>
          <a:bodyPr/>
          <a:lstStyle/>
          <a:p>
            <a:r>
              <a:rPr lang="ru-RU" dirty="0" smtClean="0"/>
              <a:t>Французский писатель и историк Ф. Вольтер однажды сказал : « Уплачивать налог- значит, отдавать часть имущества, чтобы сохранить все остальное». Как вы понимаете это высказывание?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WordArt 3"/>
          <p:cNvSpPr>
            <a:spLocks noChangeArrowheads="1" noChangeShapeType="1" noTextEdit="1"/>
          </p:cNvSpPr>
          <p:nvPr/>
        </p:nvSpPr>
        <p:spPr bwMode="auto">
          <a:xfrm>
            <a:off x="1619673" y="2276872"/>
            <a:ext cx="5976516" cy="223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</a:endParaRPr>
          </a:p>
        </p:txBody>
      </p:sp>
      <p:sp>
        <p:nvSpPr>
          <p:cNvPr id="51205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pic>
        <p:nvPicPr>
          <p:cNvPr id="14338" name="Picture 2" descr="http://bigslide.ru/images/13/12798/960/img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18"/>
            <a:ext cx="7143736" cy="535780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1071546"/>
            <a:ext cx="7416800" cy="2428892"/>
          </a:xfrm>
          <a:noFill/>
        </p:spPr>
        <p:txBody>
          <a:bodyPr/>
          <a:lstStyle/>
          <a:p>
            <a:r>
              <a:rPr lang="ru-RU" sz="4000" dirty="0" smtClean="0"/>
              <a:t>Почему туристические агентства изменяют цену путевок в зависимости от сезона года?</a:t>
            </a:r>
            <a:endParaRPr lang="ru-RU" sz="4000" dirty="0"/>
          </a:p>
        </p:txBody>
      </p:sp>
      <p:pic>
        <p:nvPicPr>
          <p:cNvPr id="13314" name="Picture 2" descr="http://b-tur.by/wp-content/uploads/2016/03/i12-610x3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786190"/>
            <a:ext cx="4214842" cy="257174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WordArt 3"/>
          <p:cNvSpPr>
            <a:spLocks noChangeArrowheads="1" noChangeShapeType="1" noTextEdit="1"/>
          </p:cNvSpPr>
          <p:nvPr/>
        </p:nvSpPr>
        <p:spPr bwMode="auto">
          <a:xfrm>
            <a:off x="2051050" y="4868863"/>
            <a:ext cx="5184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Предпринимательская </a:t>
            </a:r>
            <a:endParaRPr lang="ru-RU" sz="3600" dirty="0"/>
          </a:p>
        </p:txBody>
      </p:sp>
      <p:sp>
        <p:nvSpPr>
          <p:cNvPr id="532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848600" cy="2665412"/>
          </a:xfrm>
          <a:noFill/>
        </p:spPr>
        <p:txBody>
          <a:bodyPr/>
          <a:lstStyle/>
          <a:p>
            <a:r>
              <a:rPr lang="ru-RU" sz="3600" dirty="0" smtClean="0"/>
              <a:t>Деятельность по организации работы факторов в производстве некоторого товара, связанная с принятием на себя свободы риска и ответственности на экономические результаты?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WordArt 3"/>
          <p:cNvSpPr>
            <a:spLocks noChangeArrowheads="1" noChangeShapeType="1" noTextEdit="1"/>
          </p:cNvSpPr>
          <p:nvPr/>
        </p:nvSpPr>
        <p:spPr bwMode="auto">
          <a:xfrm>
            <a:off x="2267744" y="5733256"/>
            <a:ext cx="5184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Капитал </a:t>
            </a:r>
            <a:endParaRPr lang="ru-RU" sz="3600" dirty="0"/>
          </a:p>
        </p:txBody>
      </p:sp>
      <p:sp>
        <p:nvSpPr>
          <p:cNvPr id="5427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848600" cy="2665412"/>
          </a:xfrm>
          <a:noFill/>
        </p:spPr>
        <p:txBody>
          <a:bodyPr/>
          <a:lstStyle/>
          <a:p>
            <a:r>
              <a:rPr lang="ru-RU" dirty="0" smtClean="0"/>
              <a:t>К какому фактору производства относится данные рисунки?</a:t>
            </a:r>
            <a:endParaRPr lang="ru-RU" dirty="0"/>
          </a:p>
        </p:txBody>
      </p:sp>
      <p:pic>
        <p:nvPicPr>
          <p:cNvPr id="6" name="Содержимое 16" descr="8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775" y="3067051"/>
            <a:ext cx="3863977" cy="2433652"/>
          </a:xfrm>
          <a:prstGeom prst="rect">
            <a:avLst/>
          </a:prstGeom>
        </p:spPr>
      </p:pic>
      <p:pic>
        <p:nvPicPr>
          <p:cNvPr id="7" name="Рисунок 17" descr="236500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2643182"/>
            <a:ext cx="27146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/>
      <p:bldP spid="14848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986588" cy="2665412"/>
          </a:xfrm>
          <a:noFill/>
        </p:spPr>
        <p:txBody>
          <a:bodyPr/>
          <a:lstStyle/>
          <a:p>
            <a:r>
              <a:rPr lang="ru-RU" sz="4000" dirty="0" smtClean="0"/>
              <a:t>Факторы производства: земля, труд, капитал, </a:t>
            </a:r>
            <a:br>
              <a:rPr lang="ru-RU" sz="4000" dirty="0" smtClean="0"/>
            </a:br>
            <a:r>
              <a:rPr lang="ru-RU" sz="4000" dirty="0" smtClean="0"/>
              <a:t>предпринимательство, </a:t>
            </a:r>
            <a:br>
              <a:rPr lang="ru-RU" sz="4000" dirty="0" smtClean="0"/>
            </a:br>
            <a:r>
              <a:rPr lang="ru-RU" sz="4000" dirty="0" smtClean="0"/>
              <a:t>приносят их владельцам доходы. Какие доходы?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38" name="WordArt 54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3671887" cy="215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262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Суперигра</a:t>
            </a:r>
          </a:p>
        </p:txBody>
      </p:sp>
      <p:sp>
        <p:nvSpPr>
          <p:cNvPr id="93240" name="Text Box 56"/>
          <p:cNvSpPr txBox="1">
            <a:spLocks noChangeArrowheads="1"/>
          </p:cNvSpPr>
          <p:nvPr/>
        </p:nvSpPr>
        <p:spPr bwMode="auto">
          <a:xfrm>
            <a:off x="827088" y="981075"/>
            <a:ext cx="76327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dirty="0" smtClean="0"/>
              <a:t>Расшифруйте аббревиатуры  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ММВБ-?</a:t>
            </a:r>
          </a:p>
          <a:p>
            <a:pPr algn="ctr"/>
            <a:r>
              <a:rPr lang="ru-RU" sz="4000" dirty="0" smtClean="0"/>
              <a:t>ВТО-?</a:t>
            </a:r>
          </a:p>
          <a:p>
            <a:pPr algn="ctr"/>
            <a:r>
              <a:rPr lang="ru-RU" sz="4000" dirty="0" smtClean="0"/>
              <a:t>ЦБ РФ-?</a:t>
            </a:r>
          </a:p>
          <a:p>
            <a:pPr algn="ctr"/>
            <a:r>
              <a:rPr lang="ru-RU" sz="4000" dirty="0" smtClean="0"/>
              <a:t>ВВП-? </a:t>
            </a:r>
            <a:endParaRPr lang="ru-RU" sz="4000" dirty="0"/>
          </a:p>
        </p:txBody>
      </p:sp>
      <p:sp>
        <p:nvSpPr>
          <p:cNvPr id="10245" name="Rectangle 5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3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8" grpId="0" animBg="1"/>
      <p:bldP spid="93240" grpId="0"/>
      <p:bldP spid="9324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d01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WordArt 5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5976938" cy="24844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0769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ahoma"/>
                <a:ea typeface="Tahoma"/>
                <a:cs typeface="Tahoma"/>
              </a:rPr>
              <a:t>СВОЯ ИГРА</a:t>
            </a:r>
          </a:p>
        </p:txBody>
      </p:sp>
      <p:sp>
        <p:nvSpPr>
          <p:cNvPr id="5632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d01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5976938" cy="24844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0769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ahoma"/>
                <a:ea typeface="Tahoma"/>
                <a:cs typeface="Tahoma"/>
              </a:rPr>
              <a:t>СВОЯ ИГРА</a:t>
            </a:r>
          </a:p>
        </p:txBody>
      </p:sp>
      <p:sp>
        <p:nvSpPr>
          <p:cNvPr id="57348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57349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d01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5" name="WordArt 3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5976938" cy="24844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0769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ahoma"/>
                <a:ea typeface="Tahoma"/>
                <a:cs typeface="Tahoma"/>
              </a:rPr>
              <a:t>СВОЯ ИГРА</a:t>
            </a:r>
          </a:p>
        </p:txBody>
      </p:sp>
      <p:sp>
        <p:nvSpPr>
          <p:cNvPr id="58372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58373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d01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44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5976938" cy="24844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0769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ahoma"/>
                <a:ea typeface="Tahoma"/>
                <a:cs typeface="Tahoma"/>
              </a:rPr>
              <a:t>СВОЯ ИГРА</a:t>
            </a:r>
          </a:p>
        </p:txBody>
      </p:sp>
      <p:sp>
        <p:nvSpPr>
          <p:cNvPr id="59396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59397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писанный звук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2"/>
          <p:cNvSpPr>
            <a:spLocks noChangeArrowheads="1" noChangeShapeType="1" noTextEdit="1"/>
          </p:cNvSpPr>
          <p:nvPr/>
        </p:nvSpPr>
        <p:spPr bwMode="auto">
          <a:xfrm>
            <a:off x="2268538" y="1268413"/>
            <a:ext cx="49688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08972" dir="14030509" sx="125000" sy="125000" algn="tl" rotWithShape="0">
                    <a:srgbClr val="9A629E">
                      <a:alpha val="50000"/>
                    </a:srgbClr>
                  </a:outerShdw>
                </a:effectLst>
                <a:latin typeface="Bookman Old Style"/>
              </a:rPr>
              <a:t>Кот в мешке</a:t>
            </a:r>
          </a:p>
        </p:txBody>
      </p:sp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>
            <a:off x="7668345" y="0"/>
            <a:ext cx="1475656" cy="1340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70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331640" y="2420888"/>
            <a:ext cx="69135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Ценная бумага, которая делает ее держателя собственником части имущества компании, совладельцем.</a:t>
            </a:r>
            <a:endParaRPr lang="ru-RU" sz="3600" dirty="0"/>
          </a:p>
        </p:txBody>
      </p:sp>
      <p:sp>
        <p:nvSpPr>
          <p:cNvPr id="60422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94218" name="WordArt 10"/>
          <p:cNvSpPr>
            <a:spLocks noChangeArrowheads="1" noChangeShapeType="1" noTextEdit="1"/>
          </p:cNvSpPr>
          <p:nvPr/>
        </p:nvSpPr>
        <p:spPr bwMode="auto">
          <a:xfrm>
            <a:off x="0" y="4429132"/>
            <a:ext cx="4214841" cy="9064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43"/>
              </a:avLst>
            </a:prstTxWarp>
          </a:bodyPr>
          <a:lstStyle/>
          <a:p>
            <a:r>
              <a:rPr lang="ru-RU" sz="3600" dirty="0" smtClean="0"/>
              <a:t>Акция </a:t>
            </a:r>
            <a:endParaRPr lang="ru-RU" sz="3600" dirty="0"/>
          </a:p>
        </p:txBody>
      </p:sp>
      <p:pic>
        <p:nvPicPr>
          <p:cNvPr id="5122" name="Picture 2" descr="http://static.anumis.ru/global/images/photos/0052/huge/233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357826"/>
            <a:ext cx="2486755" cy="100015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42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0" grpId="1" animBg="1"/>
      <p:bldP spid="94214" grpId="0" animBg="1"/>
      <p:bldP spid="94215" grpId="0"/>
      <p:bldP spid="942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WordArt 2"/>
          <p:cNvSpPr>
            <a:spLocks noChangeArrowheads="1" noChangeShapeType="1" noTextEdit="1"/>
          </p:cNvSpPr>
          <p:nvPr/>
        </p:nvSpPr>
        <p:spPr bwMode="auto">
          <a:xfrm>
            <a:off x="2268538" y="1268413"/>
            <a:ext cx="49688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08972" dir="14030509" sx="125000" sy="125000" algn="tl" rotWithShape="0">
                    <a:srgbClr val="9A629E">
                      <a:alpha val="50000"/>
                    </a:srgbClr>
                  </a:outerShdw>
                </a:effectLst>
                <a:latin typeface="Bookman Old Style"/>
              </a:rPr>
              <a:t>Кот в мешке</a:t>
            </a:r>
          </a:p>
        </p:txBody>
      </p:sp>
      <p:sp>
        <p:nvSpPr>
          <p:cNvPr id="171012" name="WordArt 4"/>
          <p:cNvSpPr>
            <a:spLocks noChangeArrowheads="1" noChangeShapeType="1" noTextEdit="1"/>
          </p:cNvSpPr>
          <p:nvPr/>
        </p:nvSpPr>
        <p:spPr bwMode="auto">
          <a:xfrm>
            <a:off x="7164288" y="0"/>
            <a:ext cx="1979712" cy="1340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40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258888" y="3141663"/>
            <a:ext cx="69135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/>
              <a:t>Что такое потребительская корзина? Раскройте ее содержание</a:t>
            </a:r>
            <a:endParaRPr lang="ru-RU" sz="4000" dirty="0">
              <a:solidFill>
                <a:srgbClr val="FF66FF"/>
              </a:solidFill>
            </a:endParaRPr>
          </a:p>
        </p:txBody>
      </p:sp>
      <p:sp>
        <p:nvSpPr>
          <p:cNvPr id="61446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1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nimBg="1"/>
      <p:bldP spid="171010" grpId="1" animBg="1"/>
      <p:bldP spid="171012" grpId="0" animBg="1"/>
      <p:bldP spid="1710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WordArt 2"/>
          <p:cNvSpPr>
            <a:spLocks noChangeArrowheads="1" noChangeShapeType="1" noTextEdit="1"/>
          </p:cNvSpPr>
          <p:nvPr/>
        </p:nvSpPr>
        <p:spPr bwMode="auto">
          <a:xfrm>
            <a:off x="2268538" y="1268413"/>
            <a:ext cx="49688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08972" dir="14030509" sx="125000" sy="125000" algn="tl" rotWithShape="0">
                    <a:srgbClr val="9A629E">
                      <a:alpha val="50000"/>
                    </a:srgbClr>
                  </a:outerShdw>
                </a:effectLst>
                <a:latin typeface="Bookman Old Style"/>
              </a:rPr>
              <a:t>Кот в мешке</a:t>
            </a:r>
          </a:p>
        </p:txBody>
      </p:sp>
      <p:sp>
        <p:nvSpPr>
          <p:cNvPr id="168964" name="WordArt 4"/>
          <p:cNvSpPr>
            <a:spLocks noChangeArrowheads="1" noChangeShapeType="1" noTextEdit="1"/>
          </p:cNvSpPr>
          <p:nvPr/>
        </p:nvSpPr>
        <p:spPr bwMode="auto">
          <a:xfrm>
            <a:off x="7380312" y="0"/>
            <a:ext cx="1763688" cy="17008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50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0" y="206084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Система оплаты труда, которая представляет собой совокупность нормативов, обеспечивающих возможность осуществлять дифференциацию и регулирование заработной планы различных категорий и групп работников в зависимости от качественных характеристик их труда.</a:t>
            </a:r>
            <a:endParaRPr lang="ru-RU" sz="3200" dirty="0"/>
          </a:p>
        </p:txBody>
      </p:sp>
      <p:sp>
        <p:nvSpPr>
          <p:cNvPr id="62470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68967" name="WordArt 7"/>
          <p:cNvSpPr>
            <a:spLocks noChangeArrowheads="1" noChangeShapeType="1" noTextEdit="1"/>
          </p:cNvSpPr>
          <p:nvPr/>
        </p:nvSpPr>
        <p:spPr bwMode="auto">
          <a:xfrm>
            <a:off x="1619672" y="5445224"/>
            <a:ext cx="5976863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Тарифная система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8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  <p:bldP spid="168962" grpId="1" animBg="1"/>
      <p:bldP spid="168964" grpId="0" animBg="1"/>
      <p:bldP spid="168965" grpId="0"/>
      <p:bldP spid="16896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2268538" y="1268413"/>
            <a:ext cx="49688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08972" dir="14030509" sx="125000" sy="125000" algn="tl" rotWithShape="0">
                    <a:srgbClr val="9A629E">
                      <a:alpha val="50000"/>
                    </a:srgbClr>
                  </a:outerShdw>
                </a:effectLst>
                <a:latin typeface="Bookman Old Style"/>
              </a:rPr>
              <a:t>Кот в мешке</a:t>
            </a:r>
          </a:p>
        </p:txBody>
      </p:sp>
      <p:sp>
        <p:nvSpPr>
          <p:cNvPr id="172036" name="WordArt 4"/>
          <p:cNvSpPr>
            <a:spLocks noChangeArrowheads="1" noChangeShapeType="1" noTextEdit="1"/>
          </p:cNvSpPr>
          <p:nvPr/>
        </p:nvSpPr>
        <p:spPr bwMode="auto">
          <a:xfrm>
            <a:off x="7020272" y="0"/>
            <a:ext cx="2123728" cy="1340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395536" y="2204864"/>
            <a:ext cx="87484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Обеспечивает финансирование государственных расходов. О какой  из четырех функции налогов идет речь?</a:t>
            </a:r>
            <a:endParaRPr lang="ru-RU" sz="4400" dirty="0"/>
          </a:p>
        </p:txBody>
      </p:sp>
      <p:sp>
        <p:nvSpPr>
          <p:cNvPr id="63494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72039" name="WordArt 7"/>
          <p:cNvSpPr>
            <a:spLocks noChangeArrowheads="1" noChangeShapeType="1" noTextEdit="1"/>
          </p:cNvSpPr>
          <p:nvPr/>
        </p:nvSpPr>
        <p:spPr bwMode="auto">
          <a:xfrm>
            <a:off x="2411760" y="5301208"/>
            <a:ext cx="482441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Фискальная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2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  <p:bldP spid="172034" grpId="1" animBg="1"/>
      <p:bldP spid="172036" grpId="0" animBg="1"/>
      <p:bldP spid="172037" grpId="0"/>
      <p:bldP spid="1720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989138"/>
            <a:ext cx="6049963" cy="2951162"/>
          </a:xfrm>
        </p:spPr>
        <p:txBody>
          <a:bodyPr/>
          <a:lstStyle/>
          <a:p>
            <a:r>
              <a:rPr lang="ru-RU" sz="4000" dirty="0" smtClean="0"/>
              <a:t>Подорожали фрукты, которые используются в качестве наполнителей при производстве йогурта. Как это повлияет на предложение йогурта?</a:t>
            </a:r>
            <a:endParaRPr lang="ru-RU"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6699"/>
            </a:gs>
            <a:gs pos="100000">
              <a:srgbClr val="762F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101384" name="WordArt 8"/>
          <p:cNvSpPr>
            <a:spLocks noChangeArrowheads="1" noChangeShapeType="1" noTextEdit="1"/>
          </p:cNvSpPr>
          <p:nvPr/>
        </p:nvSpPr>
        <p:spPr bwMode="auto">
          <a:xfrm>
            <a:off x="1547664" y="2132856"/>
            <a:ext cx="6480919" cy="2016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Предложение уменьшится 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1484313"/>
            <a:ext cx="6986588" cy="2665412"/>
          </a:xfrm>
        </p:spPr>
        <p:txBody>
          <a:bodyPr/>
          <a:lstStyle/>
          <a:p>
            <a:r>
              <a:rPr lang="ru-RU" sz="4000" dirty="0" smtClean="0"/>
              <a:t>Закон предложения гласит при равных прочих условиях величина предложения находится в…</a:t>
            </a:r>
            <a:endParaRPr lang="ru-RU" sz="4000" dirty="0"/>
          </a:p>
        </p:txBody>
      </p:sp>
      <p:sp>
        <p:nvSpPr>
          <p:cNvPr id="1331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85225" y="64611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33FF"/>
                </a:solidFill>
                <a:sym typeface="Wingdings" pitchFamily="2" charset="2"/>
              </a:rPr>
              <a:t></a:t>
            </a:r>
          </a:p>
        </p:txBody>
      </p:sp>
      <p:sp>
        <p:nvSpPr>
          <p:cNvPr id="97290" name="WordArt 10"/>
          <p:cNvSpPr>
            <a:spLocks noChangeArrowheads="1" noChangeShapeType="1" noTextEdit="1"/>
          </p:cNvSpPr>
          <p:nvPr/>
        </p:nvSpPr>
        <p:spPr bwMode="auto">
          <a:xfrm>
            <a:off x="2051050" y="4941888"/>
            <a:ext cx="5184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dirty="0" smtClean="0"/>
              <a:t>…Прямой зависимости от цены</a:t>
            </a:r>
            <a:endParaRPr lang="ru-RU" sz="3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6699"/>
            </a:gs>
            <a:gs pos="100000">
              <a:srgbClr val="762F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d01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908721"/>
            <a:ext cx="7129463" cy="4464968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Цена, при которой количество товара, предлагаемого продавцами, совпадает с количеством товара, которое готовы купить покупатель, называется…</a:t>
            </a:r>
            <a:br>
              <a:rPr lang="ru-RU" sz="3600" dirty="0" smtClean="0"/>
            </a:br>
            <a:endParaRPr lang="ru-RU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оформления «Синий гель»">
  <a:themeElements>
    <a:clrScheme name="Шаблон оформления «Синий гель»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Шаблон оформления «Синий гель»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иний гель»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гель»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гель»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гель»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гель»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гель»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гель»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гель»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гель»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гель»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иний гель»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гель»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гель»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иний гель»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оформления «Театральный»">
  <a:themeElements>
    <a:clrScheme name="Шаблон оформления «Театральный»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Шаблон оформления «Театраль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еатральный»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«Театральный»</Template>
  <TotalTime>2069</TotalTime>
  <Words>835</Words>
  <Application>Microsoft Office PowerPoint</Application>
  <PresentationFormat>Экран (4:3)</PresentationFormat>
  <Paragraphs>191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Оформление по умолчанию</vt:lpstr>
      <vt:lpstr>Шаблон оформления «Синий гель»</vt:lpstr>
      <vt:lpstr>Шаблон оформления «Театральный»</vt:lpstr>
      <vt:lpstr>СВОЯ ИГРА</vt:lpstr>
      <vt:lpstr>Слайд 2</vt:lpstr>
      <vt:lpstr>Слайд 3</vt:lpstr>
      <vt:lpstr>Слайд 4</vt:lpstr>
      <vt:lpstr>Слайд 5</vt:lpstr>
      <vt:lpstr>Подорожали фрукты, которые используются в качестве наполнителей при производстве йогурта. Как это повлияет на предложение йогурта?</vt:lpstr>
      <vt:lpstr>Слайд 7</vt:lpstr>
      <vt:lpstr>Закон предложения гласит при равных прочих условиях величина предложения находится в…</vt:lpstr>
      <vt:lpstr>Цена, при которой количество товара, предлагаемого продавцами, совпадает с количеством товара, которое готовы купить покупатель, называется… </vt:lpstr>
      <vt:lpstr>  Равновесной   </vt:lpstr>
      <vt:lpstr>Какой налог служил главным источником доходов в римских провинциях?</vt:lpstr>
      <vt:lpstr>Слайд 12</vt:lpstr>
      <vt:lpstr>На какие две части принято делить экономику?</vt:lpstr>
      <vt:lpstr>Назовите три главных вопроса экономики</vt:lpstr>
      <vt:lpstr>Назовите фундаментальные потребности человека ,лежащие в основании пирамиды потребностей</vt:lpstr>
      <vt:lpstr>Слайд 16</vt:lpstr>
      <vt:lpstr>«Уровень безработицы в России в 1998г.составил 11,5%» «Неурожай мандаринов в Грузии привел к повышению цен на мандарины на московских рынках».  Какое  из этих утверждений относится к микроэкономике? </vt:lpstr>
      <vt:lpstr>В Японии господствует частная собственность на факторы производства, но роль государства в экономической жизни очень велика. О какой экономической системе можно говорить в данном случае?</vt:lpstr>
      <vt:lpstr>Продолжите предложение:       Продолжите предложение:  При прочих равных условиях величина спроса находится…  </vt:lpstr>
      <vt:lpstr>...можно представить в виде шкалы или кривой, показывающей количество продукта, которое потребители готовы и в состоянии купить по каждой конкретной цене из ряда возможных в течение определенного периода времени  </vt:lpstr>
      <vt:lpstr>Предположим, что в производство стали внедрена новая технология, обеспечивающая экономию затрат. Что случится с предложением на рынке стали?</vt:lpstr>
      <vt:lpstr>Что представляет собой семейный бюджет?</vt:lpstr>
      <vt:lpstr>Что такое реальные доходы семьи?</vt:lpstr>
      <vt:lpstr>Как называется ситуация превышения расходов семейного бюджета над доходами?</vt:lpstr>
      <vt:lpstr>Назовите основные источники , формирующие доходы и статьи расходов семьи</vt:lpstr>
      <vt:lpstr>Этот вид безработицы связан с изменениями в технологиях, а также с тем, что рынок товаров и услуг постоянно меняется: появляются новые товары, которые вытесняют старые,не пользующиеся спросом</vt:lpstr>
      <vt:lpstr>Незанятость части экономически активного населения в хозяйственной деятельности</vt:lpstr>
      <vt:lpstr>Что такое МРОТ?</vt:lpstr>
      <vt:lpstr>Назовите три функции заработной платы</vt:lpstr>
      <vt:lpstr>Перечислить основные виды собственности</vt:lpstr>
      <vt:lpstr>Как называется ситуация, при которой на рынке действует единственный производитель продукта, у которого нет заменителей?</vt:lpstr>
      <vt:lpstr>Как называется собственность городских и сельских поселений?</vt:lpstr>
      <vt:lpstr>Форма конкуренции, которая характеризуется тем, что несколько крупных фирм контролируют рынок определенного товара</vt:lpstr>
      <vt:lpstr>Государства посредством антимонопольного законодательства стремятся поддержать конкуренцию. Когда и где был принят первый антитрестовский ( антимонопольный ) закон?</vt:lpstr>
      <vt:lpstr>Слайд 35</vt:lpstr>
      <vt:lpstr>Где появились первые бумажные деньги?</vt:lpstr>
      <vt:lpstr>Слайд 37</vt:lpstr>
      <vt:lpstr>Назовите основные функции денег</vt:lpstr>
      <vt:lpstr>Обмен товарами без денег</vt:lpstr>
      <vt:lpstr>Эта инфляция наблюдается при росте цен до 10 % в год</vt:lpstr>
      <vt:lpstr>Слайд 41</vt:lpstr>
      <vt:lpstr>Превышение доходов федерального правительства над его общими расходами –это…</vt:lpstr>
      <vt:lpstr>Слайд 43</vt:lpstr>
      <vt:lpstr>Французский писатель и историк Ф. Вольтер однажды сказал : « Уплачивать налог- значит, отдавать часть имущества, чтобы сохранить все остальное». Как вы понимаете это высказывание?</vt:lpstr>
      <vt:lpstr>Слайд 45</vt:lpstr>
      <vt:lpstr>Почему туристические агентства изменяют цену путевок в зависимости от сезона года?</vt:lpstr>
      <vt:lpstr>Деятельность по организации работы факторов в производстве некоторого товара, связанная с принятием на себя свободы риска и ответственности на экономические результаты?</vt:lpstr>
      <vt:lpstr>К какому фактору производства относится данные рисунки?</vt:lpstr>
      <vt:lpstr>Факторы производства: земля, труд, капитал,  предпринимательство,  приносят их владельцам доходы. Какие доходы?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teh</cp:lastModifiedBy>
  <cp:revision>120</cp:revision>
  <cp:lastPrinted>1601-01-01T00:00:00Z</cp:lastPrinted>
  <dcterms:created xsi:type="dcterms:W3CDTF">2007-01-15T12:55:19Z</dcterms:created>
  <dcterms:modified xsi:type="dcterms:W3CDTF">2017-02-13T12:46:48Z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TC010690861049</vt:lpwstr>
  </property>
</Properties>
</file>