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0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5" r:id="rId68"/>
    <p:sldId id="339" r:id="rId69"/>
    <p:sldId id="337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0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frm=1&amp;source=images&amp;cd=&amp;cad=rja&amp;uact=8&amp;ved=0ahUKEwiJ7ouwhsPLAhVnb5oKHf6oAOMQjRwIBw&amp;url=http://hitster.f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TiLHThcPLAhWKDZoKHZQiDLwQjRwIBw&amp;url=http://ren.tv/novosti/2015-11-30/v-kinoteatrah-moskvy-proydut-pokazy-filmov-eldara-ryazanova&amp;psig=AFQjCNH7PdMUQDsHFu23nDD1mqFxMUNQtA&amp;ust=14581433973887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ru/url?sa=i&amp;rct=j&amp;q=&amp;esrc=s&amp;frm=1&amp;source=images&amp;cd=&amp;cad=rja&amp;uact=8&amp;ved=0ahUKEwiJ2_vlhcPLAhVCKpoKHdjlAMsQjRwIBw&amp;url=http://www.infotop.lv/article/ru/makarevich-s-ahedzhakovoi-i-gaftom-vozglavili-belospisochnih-druzei-kieva&amp;psig=AFQjCNH7PdMUQDsHFu23nDD1mqFxMUNQtA&amp;ust=1458143397388741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G1bfmh8PLAhWPZpoKHTwgDrkQjRwIBw&amp;url=http://www.vokrug.tv/product/show/Moskva_slezam_ne_verit/&amp;psig=AFQjCNHAso8CdRxciCCuMHS5yVll8XwbfQ&amp;ust=145814397859808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ru/url?sa=i&amp;rct=j&amp;q=&amp;esrc=s&amp;frm=1&amp;source=images&amp;cd=&amp;cad=rja&amp;uact=8&amp;ved=0ahUKEwiBrdSFisPLAhVCIJoKHWyUDskQjRwIBw&amp;url=http://www.vokrug.tv/product/show/Charlies_Angels_Full_Throttle/&amp;bvm=bv.116636494,d.bGs&amp;psig=AFQjCNGuf8T-HO6EjZjd4F_VvDJ9gat6yQ&amp;ust=1458144541813270" TargetMode="External"/><Relationship Id="rId7" Type="http://schemas.openxmlformats.org/officeDocument/2006/relationships/hyperlink" Target="http://www.google.ru/url?sa=i&amp;rct=j&amp;q=&amp;esrc=s&amp;frm=1&amp;source=images&amp;cd=&amp;cad=rja&amp;uact=8&amp;ved=0ahUKEwie5MDRisPLAhVkGZoKHZ0IDdAQjRwIBw&amp;url=http://www.sostav.ru/publication/zvezdnye-vojny-7-marketing-20279.html&amp;bvm=bv.116636494,d.bGs&amp;psig=AFQjCNHGakGsZR23lPIZk3tAE1VlsY6q-w&amp;ust=14581447288779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ru/url?sa=i&amp;rct=j&amp;q=&amp;esrc=s&amp;frm=1&amp;source=images&amp;cd=&amp;cad=rja&amp;uact=8&amp;ved=0ahUKEwjy0tmfisPLAhUqG5oKHXniB7sQjRwIBw&amp;url=http://kinogo.co/637-vlastelin-kolec-2-dve-kreposti-2002.html&amp;bvm=bv.116636494,d.bGs&amp;psig=AFQjCNG_TyeLp4uSB3sjcZRMWR7mZn26mQ&amp;ust=1458144623189180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vhbu8icPLAhUzb5oKHRbDC7wQjRwIBw&amp;url=http://datakogda.ru/kogda-vyydet-piraty-karibskogo-morya-5-m/&amp;psig=AFQjCNFY9qPTKB1ZMXB11bnIa8xrOapsfA&amp;ust=14581444325359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ru/url?sa=i&amp;rct=j&amp;q=&amp;esrc=s&amp;frm=1&amp;source=images&amp;cd=&amp;cad=rja&amp;uact=8&amp;ved=0ahUKEwiKhb7UicPLAhVtb5oKHYPcDr4QjRwIBw&amp;url=http://korporativ.kh.ua/kvesti/pyatyj-element/&amp;bvm=bv.116636494,d.bGs&amp;psig=AFQjCNGes7o_2tqGklHpqA_qHb35r3WPOg&amp;ust=1458144479257491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1%8E%D1%81%D0%BA%D0%B8%D0%BD%D0%B4,_%D0%9F%D0%B0%D1%82%D1%80%D0%B8%D0%BA" TargetMode="External"/><Relationship Id="rId3" Type="http://schemas.openxmlformats.org/officeDocument/2006/relationships/hyperlink" Target="https://www.google.ru/url?sa=i&amp;rct=j&amp;q=&amp;esrc=s&amp;frm=1&amp;source=images&amp;cd=&amp;cad=rja&amp;uact=8&amp;ved=0ahUKEwiT46rki8PLAhWIJ5oKHRTnCMAQjRwIBw&amp;url=https://www.livelib.ru/book/1000323623/reviews/~4&amp;bvm=bv.116636494,d.bGs&amp;psig=AFQjCNFvJZ_hB17dMM5rXxF0LgSuDkYPEQ&amp;ust=1458145049593315" TargetMode="External"/><Relationship Id="rId7" Type="http://schemas.openxmlformats.org/officeDocument/2006/relationships/hyperlink" Target="https://ru.wikipedia.org/wiki/%D0%9F%D0%B0%D1%80%D1%84%D1%8E%D0%BC%D0%B5%D1%80._%D0%98%D1%81%D1%82%D0%BE%D1%80%D0%B8%D1%8F_%D0%BE%D0%B4%D0%BD%D0%BE%D0%B3%D0%BE_%D1%83%D0%B1%D0%B8%D0%B9%D1%86%D1%8B_(%D1%80%D0%BE%D0%BC%D0%B0%D0%BD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ru/url?sa=i&amp;rct=j&amp;q=&amp;esrc=s&amp;frm=1&amp;source=images&amp;cd=&amp;cad=rja&amp;uact=8&amp;ved=0ahUKEwj70diQjMPLAhWIIpoKHYneDsYQjRwIBw&amp;url=http://www.1tv.ru/cinema/fi4770/fd201405032340&amp;bvm=bv.116636494,d.bGs&amp;psig=AFQjCNFvJZ_hB17dMM5rXxF0LgSuDkYPEQ&amp;ust=1458145049593315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google.ru/url?sa=i&amp;rct=j&amp;q=&amp;esrc=s&amp;frm=1&amp;source=images&amp;cd=&amp;cad=rja&amp;uact=8&amp;ved=0ahUKEwjsprLLjcPLAhXFHpoKHVJxA80QjRwIBw&amp;url=http://kinogo.co/1495-hroniki-narnii-lev-koldunya-i-volshebnyy-shkaf-2005.html&amp;psig=AFQjCNGUZVXs8yFHk7ntrmooJKMu9a2Iww&amp;ust=1458145539633575" TargetMode="External"/><Relationship Id="rId7" Type="http://schemas.openxmlformats.org/officeDocument/2006/relationships/hyperlink" Target="http://www.google.ru/url?sa=i&amp;rct=j&amp;q=&amp;esrc=s&amp;frm=1&amp;source=images&amp;cd=&amp;cad=rja&amp;uact=8&amp;ved=0ahUKEwiqmIaJjsPLAhVIGZoKHRceC7kQjRwIBw&amp;url=http://obozrevatel.com/culture/07584-sumerki-sobrali-sem-nagrad-antipremii-zolotaya-malina.htm&amp;bvm=bv.116636494,d.bGs&amp;psig=AFQjCNEAUdDFaB5Fh-E_YyyoygblehtHYQ&amp;ust=145814562141196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ru/url?sa=i&amp;rct=j&amp;q=&amp;esrc=s&amp;frm=1&amp;source=images&amp;cd=&amp;cad=rja&amp;uact=8&amp;ved=0ahUKEwiNxfnajcPLAhXiYpoKHXZ_CF4QjRwIBw&amp;url=http://www.adme.ru/vdohnovenie/30-povodov-perechitat-garri-pottera-710510/&amp;bvm=bv.116636494,d.bGs&amp;psig=AFQjCNFxvux_6SWI6zaI0k5cZnvV2wIwWA&amp;ust=1458145574150242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h_Z27jsPLAhXjNJoKHdCEAEwQjRwIBw&amp;url=http://www.slideshare.net/vdonlib/ss-57371979&amp;bvm=bv.116636494,d.bGs&amp;psig=AFQjCNFcdJ_Fy-bebXZzukJyDAwgEybHoA&amp;ust=145814574502077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qntDmksPLAhUkGZoKHbauB8cQjRwIBw&amp;url=http://bsu-az.org/informaciya/kinematograf-velikij-dar-russkie-filmy-smotret-onlajn&amp;bvm=bv.116636494,d.bGs&amp;psig=AFQjCNHEtSB4TVs7iJnp0QUP1X1dKkIWrA&amp;ust=14581469413340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si4e-k8PLAhVGGZoKHSqLDe0QjRwIBw&amp;url=http://www.vokrugsveta.ru/vs/article/3876/&amp;psig=AFQjCNEZFxHHlRDEoKEIL3aAcx6pbDQPlw&amp;ust=145814708793100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szPPXlMPLAhUkApoKHaecAC8QjRwIBw&amp;url=http://smitnews.ru/2015/03/22/interesnye-fakty-o-kinopremii-oskar/&amp;bvm=bv.116636494,d.bGQ&amp;psig=AFQjCNHPK7H_UswwWSniMjg50j7nGWqS8g&amp;ust=14581473941062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dgqSulMPLAhWGPZoKHSp_A7gQjRwIBw&amp;url=http://etvnet.com/blog/nika-obyavila-nominantov/6460/&amp;bvm=bv.116636494,d.bGQ&amp;psig=AFQjCNH0TwmVTBdOzHbUM2hN95hZUfFPbA&amp;ust=14581473380712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ikqmllcPLAhVKCpoKHZadAsoQjRwIBw&amp;url=http://vsegda-tvoj.livejournal.com/16881404.html&amp;bvm=bv.116636494,d.bGQ&amp;psig=AFQjCNE2NZq86UT7XZq_Axs8SR0AirC0hA&amp;ust=14581475917936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frm=1&amp;source=images&amp;cd=&amp;cad=rja&amp;uact=8&amp;ved=0ahUKEwiphPv4lcPLAhWmdpoKHQkGDbkQjRwIBw&amp;url=https://www.youtube.com/watch?v=5fSvBrSy_3E&amp;bvm=bv.116636494,d.bGQ&amp;psig=AFQjCNEtia89qByrfrn8YIBVMFnV86ZMaA&amp;ust=14581477763563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0wNOOl8PLAhVBEpoKHXWDA7QQjRwIBw&amp;url=http://gosindex.ru/news/mihalkov-bojkot-uchastiya-v-oskare-eto-detskij-sad&amp;bvm=bv.116636494,d.bGQ&amp;psig=AFQjCNECTilZdfHr8oYhOqQFXc2qJywNLA&amp;ust=145814806925866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UwdebmMPLAhULD5oKHYTIBLgQjRwIBw&amp;url=http://www.ex.ua/99873&amp;bvm=bv.116636494,d.bGQ&amp;psig=AFQjCNH0kJMwpMI20fYK5RaNNV4D_a2pyw&amp;ust=145814837524483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google.ru/url?sa=i&amp;rct=j&amp;q=&amp;esrc=s&amp;frm=1&amp;source=images&amp;cd=&amp;cad=rja&amp;uact=8&amp;ved=0ahUKEwi3hMO2mMPLAhUGCZoKHbMkCrgQjRwIBw&amp;url=http://dvdrip-covers.narod.ru/Index.files/covers_23.htm&amp;bvm=bv.116636494,d.bGQ&amp;psig=AFQjCNH0kJMwpMI20fYK5RaNNV4D_a2pyw&amp;ust=1458148375244838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G8I-PmcPLAhVnIJoKHZ24DM4QjRwIBw&amp;url=http://www.kinomania.ru/people/233/wallpapers/19730/wallpaper_1366x768/&amp;bvm=bv.116636494,d.bGQ&amp;psig=AFQjCNH4BJC4cxk_WS5ZwgjxFFfuCqKC2g&amp;ust=145814862692957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MycbXmcPLAhVLAZoKHdb6BLwQjRwIBw&amp;url=http://ria.ru/culture/20120329/609021289.html&amp;bvm=bv.116636494,d.bGQ&amp;psig=AFQjCNEJJ0qkJWjyxBQM3AboSNabVivDAA&amp;ust=145814877516446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iEseL9mcPLAhUEAZoKHXawBbgQjRwIBw&amp;url=http://art.caravan.kz/news/lyuk-besson-prevysil-skorost-na-skutere-newsID16978.html&amp;bvm=bv.116636494,d.bGQ&amp;psig=AFQjCNEIWzgai1gNgfEv11ch2t--6Qlmyg&amp;ust=14581488629203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5w4WfmsPLAhXKJJoKHa_OCb0QjRwIBw&amp;url=http://www.vokrug.tv/person/show/Andrey_Konchalovskiy/&amp;bvm=bv.116636494,d.bGQ&amp;psig=AFQjCNFS990hyIilXtczhv6eG4AZf3mslg&amp;ust=14581489334548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ahUKEwjczKzJmsPLAhVJQZoKHXTdCc8QjRwIBw&amp;url=http://www.k1no.ru/gaiday.htm&amp;bvm=bv.116636494,d.bGQ&amp;psig=AFQjCNEWRi53euiJnkoTrShbVQPbL0bUKA&amp;ust=145814901557511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frm=1&amp;source=images&amp;cd=&amp;cad=rja&amp;uact=8&amp;ved=0ahUKEwid35DqmsPLAhUsS5oKHeNMAboQjRwIBw&amp;url=https://www.youtube.com/watch?v=Lmshl5hiOVM&amp;bvm=bv.116636494,d.bGQ&amp;psig=AFQjCNFDA5nTuC7unDsxCq93OZSeRVJ_Pg&amp;ust=14581490927614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573" y="-29736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Pictures\untitled 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8880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1" y="369716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долговечно…»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3740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(посвященный к году Российского Кино)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63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15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http://vinnicya.vn.ua/upload_images/%D0%AE%D1%80%D1%96%D0%B9%20%D0%9D%D1%96%D0%BA%D1%83%D0%BB%D1%96%D0%B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1128"/>
            <a:ext cx="3024336" cy="375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-fotki.yandex.ru/get/6402/141128800.95/0_6a376_fb306240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3140348" cy="38077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27.fastpic.ru/big/2012/0121/73/b7a961ce205f31943cb52c18b2006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672" y="2949156"/>
            <a:ext cx="3744416" cy="3928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img.faces.eu/images/forum/2007/05/02/334966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80"/>
            <a:ext cx="4562475" cy="3244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http://dpchas.com.ua/sites/default/files/u85/a74adffd6e8d4d4452f70fa44dba88a7_rjazanov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780"/>
            <a:ext cx="5400600" cy="3821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7888" y="83671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Кинематографу подвластно все, он может передавать любые оттенки и нюансы движения человеческой души. </a:t>
            </a:r>
          </a:p>
        </p:txBody>
      </p:sp>
      <p:pic>
        <p:nvPicPr>
          <p:cNvPr id="13318" name="Picture 6" descr="https://hitster.fm/uploads/image/file/506/_______1__2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864096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http://s54.radikal.ru/i144/1105/6a/d7f2c29be2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6335092" cy="43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http://www.destiny.ru/uploads/posts/2015-12/1450908430_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8072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http://tv.ren.cdnvideo.ru/sites/default/files/styles/640x360/public/field/image/2015/49/20080320_gaf_rr16_005.jpg?itok=3BTfArO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31" y="620688"/>
            <a:ext cx="4344417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nfotop.lv/uploads/img/articles/large/Akhedzakov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48" y="2816736"/>
            <a:ext cx="4168155" cy="30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Мелодрама.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этого жанра раскрывают духовный и чувственный мир героев с особенно ярким изображением эмоций на основе контраста: добро и зло, любовь и ненависть и т.п.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vokrug.tv/pic/product/3/0/e/d/medium_30ed52d7e552b0dc3f9b7db577aad9ef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608512" cy="34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564904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«Москва́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слеза́м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ве́рит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советский мелодраматический художественный фильм, снятый режиссёром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Владимиром Меньшовым.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1981 году удостоен премии «Оскар» как лучший фильм на иностранном языке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Алентова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2" name="Picture 4" descr="http://www.vokrug.tv/pic/product/1/5/d/4/medium_15d4d55911418bbde6e8887f0cc4f99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11" y="404665"/>
            <a:ext cx="40986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inogo.co/uploads/posts/2013-05/1369140705_vk2-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624" y="3645024"/>
            <a:ext cx="6400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ostav.ru/app/public/images/news/2015/12/16/compressed/star-wars-force-awakens-banner-ful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5"/>
            <a:ext cx="388843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Приключенческие фильмы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насыщенным сюжетом, постоянной сменой событий, активной деятельностью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280" y="108439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попадают в сложные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оригинально выпутываются из них. </a:t>
            </a:r>
          </a:p>
        </p:txBody>
      </p:sp>
      <p:pic>
        <p:nvPicPr>
          <p:cNvPr id="8194" name="Picture 2" descr="http://datakogda.ru/wp-content/uploads/2015/11/Kogda-vyydet-Piraty-Karibskogo-morya-5-Mertvecy-ne-rasskazyvayut-skazki-data-vykhod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0" y="2348880"/>
            <a:ext cx="4270608" cy="287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orporativ.kh.ua/wp-content/uploads/2012/02/5-%D1%8D%D0%BB%D0%B5%D0%BC%D0%B5%D0%BD%D1%8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48330" cy="30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317" y="12928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Триллер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thrill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трепет) - фильм, вызывающий у зрителя ощущение напряжения, переживания, волнения.</a:t>
            </a:r>
          </a:p>
        </p:txBody>
      </p:sp>
      <p:pic>
        <p:nvPicPr>
          <p:cNvPr id="39938" name="Picture 2" descr="http://www.livelib.ru/reader/youmyinspiration/o/2dsk64qy/filmz.ru_f_4552-o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64496" cy="30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img1.1tv.ru/imgsize640x360/PR201404231741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60440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891472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 2006 года 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Парфюмер. История одного убийцы (роман)"/>
              </a:rPr>
              <a:t>одноимённому роману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Зюскинд, Патрик"/>
              </a:rPr>
              <a:t>Патрика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Зюскинд, Патрик"/>
              </a:rPr>
              <a:t>Зюскинда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Уишоу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146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6642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/>
              <a:t> 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phantastike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искусство воображать) - жанр, в котором воображение преобладает над реальностью, порождается картина, несоотносимая с обычными представлениями о правдоподобии и обыденности.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Фэнтези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фантастических фильмов. Основное отличие таких фильмов в том, что действия происходят в мирах, которыми правят «меч и магия». Здесь часто фигурируют не только люди, но и разнообразные мифологические существа - эльфы, гномы, драконы, оборотни, люди-кошки, а также боги и демоны. </a:t>
            </a:r>
          </a:p>
        </p:txBody>
      </p:sp>
      <p:pic>
        <p:nvPicPr>
          <p:cNvPr id="38914" name="Picture 2" descr="http://kinogo.co/uploads/posts/2013-07/1374927739_hroniki.narnii.1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67" y="3068960"/>
            <a:ext cx="3776777" cy="22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youreng.ru/wp-content/uploads/2013/10/Harry-James-Pot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175" y="2874756"/>
            <a:ext cx="1584176" cy="1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i.obozrevatel.ua/8/1359752/64755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1158" y="4469706"/>
            <a:ext cx="3926210" cy="23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по теме «Кинематография»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РФ №503 от 7 октября 2015 года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российского кино</a:t>
            </a:r>
          </a:p>
        </p:txBody>
      </p:sp>
    </p:spTree>
    <p:extLst>
      <p:ext uri="{BB962C8B-B14F-4D97-AF65-F5344CB8AC3E}">
        <p14:creationId xmlns:p14="http://schemas.microsoft.com/office/powerpoint/2010/main" xmlns="" val="233083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7890" name="Picture 2" descr="http://image.slidesharecdn.com/random-160122133357/95/-1-638.jpg?cb=14534698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2968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28672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наука об истории и теории киноискусства?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32316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4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Киноведение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наука о кино, изучающая теорию и историю киноискусства, в т. ч. актерское творчество, режиссуру, проблемы кинодраматургии, киномузыку, искусство оператора и художника и др. С киноведением непосредственно связана кинокритика, анализирующая текущую жизнь киноискусства. </a:t>
            </a:r>
          </a:p>
        </p:txBody>
      </p:sp>
      <p:pic>
        <p:nvPicPr>
          <p:cNvPr id="35842" name="Picture 2" descr="http://bsu-az.org/wp-content/uploads/2014/05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4006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79"/>
            <a:ext cx="8375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 открыт первый в мире кинотеатр?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0527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Париже на бульваре Капуцинов, в подвале «Гран-Кафе», в 1895 году </a:t>
            </a:r>
          </a:p>
        </p:txBody>
      </p:sp>
      <p:pic>
        <p:nvPicPr>
          <p:cNvPr id="33794" name="Picture 2" descr="http://www.vokrugsveta.ru/img/cmn/2007/05/03/0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8796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2664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престижную кинонаграду мира и главную кинопремию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2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2032" y="188640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«Оскар»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кинопремия, традиционно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вручающаяся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Лос-Анджелесе. Церемония проводится ежегодно, в конце февраля – в начале марта и транслируется в десятках стран в прямом эфире. Непосредственно была задумана боссом студии MGM Луисом Б. Майером в 1929 году. С тех пор правила вручения и голосования постоянно менялись. «Оскар» является одной из старейших регулярных и ныне действующих премий в мире в области медиа. </a:t>
            </a:r>
          </a:p>
        </p:txBody>
      </p:sp>
      <p:pic>
        <p:nvPicPr>
          <p:cNvPr id="31746" name="Picture 2" descr="http://smitnews.ru/wp-content/uploads/2015/03/oskar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125" y="4471214"/>
            <a:ext cx="3886974" cy="22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престижную национальную кинопремию, ежегодно вручаемую Российской Академией кинематографических искусств.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104" y="94733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«НИКА».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1987 году. Основателем и худруком премии стал Юлий Гусман. Статуэтка, изображающая греческую богиню победы Нику, вручается в 20 номинациях. Как правило, на суд жюри выставляют работы режиссеры из России, СНГ и стран Балтии. </a:t>
            </a:r>
          </a:p>
        </p:txBody>
      </p:sp>
      <p:sp>
        <p:nvSpPr>
          <p:cNvPr id="4" name="AutoShape 2" descr="Картинки по запросу кинопремия ника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инопремия ника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static.etvnet.com/shared/img_essay/6460/ni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-572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должен сделать 1440 рисунков, а вы будете наслаждаться зрелищем всего одну минутку. Что это за зрелище?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компетенции: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72816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ОК6.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Работать в коллективе и команде, эффективно общаться с коллегами, руководством,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потребителями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ОК7.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Брать на себя ответственность за работу членов команды, за результат выполнения заданий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ОК10.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Бережно относиться к историческому наследию и культурным традициям народа, уважать социальные, культурные и религиозные различия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83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0904" y="1397675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или мультипликационный фильм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слияния лат.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умножение и англ.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плёнка; разг. мультик) – это фильм, выполненный при помощи средств покадровой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отрисовки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(включая 3D- моделирование). Одна секунда мультфильма должна содержать 24 кадра. В одной минуте 60 секунд. 24 х 60 = 1440. </a:t>
            </a:r>
          </a:p>
        </p:txBody>
      </p:sp>
      <p:sp>
        <p:nvSpPr>
          <p:cNvPr id="4" name="AutoShape 2" descr="Картинки по запросу мультфильм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мультфильм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s.fishki.net/upload/post/201503/06/1453729/3508x2480_75165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071764" cy="29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жанр игрового кино с многочисленными эпизодами погони, стрельбы, поединков и т.п.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576" y="191683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Боевик или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э́кшн-фильм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букв. фильм действия) – основное внимание уделяется постановке зрелищных сцен, с большим числом трюков, спецэффектов и т. п., а сюжет построен на противостоянии главного героя (героев) заранее определённым противникам.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жанр кино, в котором основную роль играют музыка, пение и танцы, при этом они объединены общим, не слишком сложным сюжетом.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747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Мюзикл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музыкальная комедия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музыкально-театральный сценический жанр, произведение и представление, сочетающее в себе музыкальное, драматическое, хореографическое и оперное искусства. Несмотря на то, что английский термин «мюзикл» является сокращением от «музыкальной комедии», он может представлять собой также трагедию, фарс или драму. </a:t>
            </a:r>
          </a:p>
        </p:txBody>
      </p:sp>
      <p:pic>
        <p:nvPicPr>
          <p:cNvPr id="23554" name="Picture 2" descr="https://i.ytimg.com/vi/5fSvBrSy_3E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92" y="3140968"/>
            <a:ext cx="6400800" cy="34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42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5344" y="23488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рекламный анонс будущего фильма?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небольшой видеоролик, состоящий из кратких и обычно наиболее зрелищных фрагментов фильма, используемый для анонсирования или рекламы этого фильма. В задачу режиссёра монтажа трейлера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трейлермейкера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входит создание структуры ролика, выстраивание сюжета, подбор музыки и кадров, монтаж, дизайн титров. Последним иногда занимается профессиональный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видеодизайнер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самое крупное ведущее предприятие киноиндустрии России, одна из крупнейших киностудий Европы, оснащенной современных технологичным оборудованием, позволяющим полностью обеспечивать весь цикл производства?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-3432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5934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Киноконцерн «Мосфильм»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ведущее предприятие киноиндустрии России, на котором осуществляется производство практически всей отечественной кино-, теле- и видеопродукции. Производственная мощность студии – более ста картин в год. «Мосфильм» производит, прокатывает и реализует кино- теле- и видеопродукцию, а также оказывает услуги по всему циклу кинопроизводства – от литературного сценария до готовой фильмокопии.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20895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известных российских режиссеров кино с 1999 года является президентом смотра Московского международного кинофестиваля?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1300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 называют синтетическим искусством, что подразумевает соединение в фильме элементов литературы и многих других искусств — театра, музыки, живописи, архитектуры, балета и т. д.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фильмы можно разделить на 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вида: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игровой, фильм.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документальное кино.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научно-популярное кино,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 и учебное кино.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мультипликационное кино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(франц.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лат.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род, вид) - группа кинопроизведений, выделенная на основе сходных черт их построения.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0839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321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268760"/>
            <a:ext cx="3275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Сергеевич Михалков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советский и российский актер, кинорежиссер, продюсер, Полный кавалер ордена «За заслуги перед Отечеством». Председатель Союза кинематографистов России с 1998 года, с 1999 года – президент смотра МКФ. </a:t>
            </a:r>
          </a:p>
        </p:txBody>
      </p:sp>
      <p:pic>
        <p:nvPicPr>
          <p:cNvPr id="67586" name="Picture 2" descr="http://gosindex.ru/wp-content/uploads/2016/02/mi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7"/>
            <a:ext cx="4991100" cy="39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15172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числа какого месяца отмечается День российского кино?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1413" y="3244334"/>
            <a:ext cx="1947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августа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74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скольких номинациях получил «Оскара» фильм «Титаник»?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244334"/>
            <a:ext cx="572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274837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Европы проводится самый престижный кинофестиваль?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276872"/>
            <a:ext cx="2994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Канны, Франция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042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25899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фильм принес первые лавры Кристине Орбакайте, а также и прозвище? </a:t>
            </a:r>
          </a:p>
        </p:txBody>
      </p:sp>
    </p:spTree>
    <p:extLst>
      <p:ext uri="{BB962C8B-B14F-4D97-AF65-F5344CB8AC3E}">
        <p14:creationId xmlns:p14="http://schemas.microsoft.com/office/powerpoint/2010/main" xmlns="" val="116181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32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706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«Чучело»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 фильма — Ролан Быков</a:t>
            </a:r>
          </a:p>
        </p:txBody>
      </p:sp>
      <p:sp>
        <p:nvSpPr>
          <p:cNvPr id="4" name="AutoShape 2" descr="data:image/jpeg;base64,/9j/4AAQSkZJRgABAQAAAQABAAD/2wCEAAkGBxMTEhUTEhIVFhUXFhgXFxcWFxYYGBgXFhcXFhUYFxYYHSggGB0lGxYVITEhJSkrLi4uGB8zODMtNygtLisBCgoKDg0OGhAQGy0lHiUrLi0tLS0tLS0tLS0tLS0rLS0tLS0tLS0tLS0tLS0tLS0tLS0tKy0rNS0tLS0rKy0rLf/AABEIAQwAvAMBIgACEQEDEQH/xAAcAAABBQEBAQAAAAAAAAAAAAADAgQFBgcBAAj/xABNEAACAQIEAgYECAsFBwUBAAABAhEAAwQSITEFQQYTIlFhcTKBkaEHFEJScrGy0RUjM1Vic5OUwdLwFyRTguE0Q1SDksLxNUVjosMW/8QAGQEAAwEBAQAAAAAAAAAAAAAAAAECAwQF/8QAKhEAAgICAwABAgQHAAAAAAAAAAECEQMhEjFBBBMiQlFx8DJhgZGhseH/2gAMAwEAAhEDEQA/ANDuNSA1KehVxndQTPXs1IFeNAqCBq6XoVcY0BQTNXc1BmvTUjDZq7moQau5qaEFzUoNQJpQNMQTNXpoc0oGgZ3PXs1IJrk0AFDV4tQ5rmagQUmuFqHmr1AC81KzUMV4UAEVqJnoAogoAC1CmitQ2oKOrqfPT26Up0gwbloEaEG6vKkL6S/SX7QqiYzixXEXweV65HkHNXGNqyJSadF7Lrzu2f2qUJ8TamOvw487yVWsFxC269qAfGvYsWGYKQJ76HFC5Ms6MvK7Z/ap99KVJ2uWT/zU++qqbFmNxTXD5NYYb1m/0Gm/zLsLX6dr9qn303vYy0hKviMOpG4N+2D7CazzpTxP4raNxWBY9lB+kefq3rJ794sxZjLEySdyTvNaY48ltEyk0fTH4Ssf8Thf3i199LHErH/E4b9va/mr5g9Qp3gsKWOg91afTiJSkz6WPELP/EYf9va/mrwx1o7X8OfK/a/mrCbnBcyRll9Iprb4FdtmSuXzET69qioGvDIfQfxpP8Wz+2tfzVz4yn+LZ/b2f5qwtyyjLcAy98beYpOEy6o0aaqdNQd6EosiXJG8C8v+JZ/bWv5q7I+fb/bWv5qx7AYdVHI+oU6C+A91KkQpSNXn9K3+1tfzV0H9K3+1tfzVlLARt7qa4kwDp7qKQucjYSYBaVIBAOV0aJ2nKTSlNZr8H96bWMH6eE28XvfdWkW9h5ClJUaQk32LBoooQogqSgRpEUU0g0igYHaX6S/aFZd0k6z4zfygflbnL9Nq1Iekv0l+0KzXpFiguIvD/wCV/ttVJ6I/ERtq9cWJUeqaW/EWJIAI8aNbxKMNY2pQNo7aUNl0R+HxV63e+epqcTF2mHaSDUfg74lhImlYpCe1NS5bBRopvTXHC5fyL6FtcoHidSfqqu0bGXM1xmJ3Yn317D25OtdS0jne2PuE8OzkFtu6tA4PwpAB2RVX4Rb1FaJwS0IrmzSZ6fxsaSHmDwIHIU+fh4ZYKg+Yp1hrQp+iVyu2dV0UPjfRgMp6sQRt3HvFZvxXCvbYoRH8PI1v9/D1SumvARctMwHaXUacuYq8c3FnNnxqStGY4LiTAQWp/b422g3qBv2iDtS0UxXoKmeRJNFoXjLRtTDiXFyRAFNcLJFBxiUuKQi7fBM5NrHE/Pwf2r9a3b2HlWTfBOn4nG/Twf2r9a3a2rPJ2bYhUUQLSIoqiszQAaSaUaQRSKOD0l+mv2hWL9OMYUxt4cs76f52rZx6S/TX7QrHeneEVsVeJ3zv9tq0jVbM5djDh19SAzNvypXEmjtKdIpnwtkRSCQNafcQZEUGZDUpFp62R1uQpcEjnT/DcSc2WctoFao7FYpfRVpU70y4rilyFUkLTSsJSS6ISnWHO1NQad2BtW7OePZaeCjQGtA4Pyqk8DwquozHTuGlTYtCwZSfInlXFkPaxRaiaHhxsacm4BqTAFVjozxcXRAP+lTPEbyqNedYl1Yf4/bbQOD5Uy4uga20HkaY4LG2S8Kbeb31JXCGBiNoNApxpGU4vo4XQMkSbhXz31+qmTdFbxDActzVsNt0ldezclT4NoQKtlrCgW4G5GvsrqxyPJyw+4zHDdGrwXRZqucatvbcowg1t3DkKrlbvrMfhKsxiQe8VsnswcaJX4JPyGN/WYP7V+tdtnQVknwUfkMb+swf2r9ayh0FTl7NMYYNRQabrR0rI0BEUiimhtSGDX0l+mv2hWd8c4atzFXSf8R/tmtEX0l+mv2hVD4tigl+7PO4/wBs1XgvSJxHRlXEe+o/FdDHJEPIAqzW+J2wN6SeM2++pcmuh8Uys4bo1DQfXpSuMdGl6p49KNPPkB4narDauyZp3iIUS2vOOZgUKbspwVGINZI3Hn586keH4fNXsxuZiRJLN6iTNL4cSDFdDloyhFJofYfCXz+TciNomfV3VZ7OAvLhC127N2QVBuM8AEyXLeiYgALO2tOej9lSoPMU76QP+LIrmeR9HpLClu2RXQXFlMTzhprSOMYYXUbvI0OtZL0cvxiU862XCvMVnk7Lxfw2UDhvQ0HE5yVNvcoVGrAQO0dQJ101q58M4b1KZczN3ZiT7CdakhYE6aV2+NKlyb7CoxuvSkcUUm5lX50+s1YrYMCe6oEcQU3SRtmKj/KYqY6wnWtIujhy7Yu7cArMvhLM3Ub1VoVx1J386zj4Q8QjMmUyRvW8JOzmmiV+CcfiMb+swf2r9ayg0HlWT/BN+Qxn6zCfXfrWk2FPJ2GM6KKKGtEWszQTQ2pbUg0hiU9JPpp9oVkXTjEst94/xLn2zWup6SfTX7QrMOkCBr9yR/vH+2auPRD7Ki2LuHlpTjhmKyntAknvqwWMMm0U4XhisdqU2ki4K2ew1zan2NxSoj3W2VSx8Y5UzxFnKARyplxW4btl7fNlIH8PfWKlGzVp0ZzbxRViwjUkxy1M+6pXF4I2TZcsD11oXdOUsRlJ74AqDZCJncGD51aeI8Pb4lZec3VwSRsqXe0B6iR767WkcsW6JrguKmNakuPqxQQNKp/AcUQ0VcBxZOqzORG2vfXLOLTPVxzUoFP4TiBavKzqTDaiDW0cPxguZCiMAQDm5e+s84FjMMbmdyBvH/ir1g+NWVUAuB7Y9tZZJWaYsbUdbJm1c1M0Dil+EaGg5Tr3GDBpva4gt38nqJ31ioLp1xLqcJcIPaeEXzYifdmqY23RORpK2RPRnBi3aZbzAuLhJIMyCd58d/XVkukaEH/WsmvcQu2vSMFvk76aENNWyziWbDrkftAfwrq4ujzOe6JLiyHI3V6Eg6+qsw4yDPaMmr7cxrfFmbZtQRVG4y4ZVYCDrNXAzmrLp8Ep/u+M/W4T671a0o0FZJ8Ev+z4z9dhf/2rW02FGXsMYqiqKEKKtZmgh6E1EehE0hnk9JPpp9oVk3GMRF+6D/i3PttWsp6afTT7QrH+O4dnxN6P8V/ttW0KrZnK70OcFigTFP7l7JJ7/uqI4dwp8wJOgqZvWNNa588l4b4U62QmJ4hrDUGziJbT1eB5U8xGElthUdx1ers3I0bL7OVZxabouVpFEuEyZ3nXz51brOIFnh7AA5nWGVtu25AIBGmkGqrhsK7sFRSSe7w3J8KneO3CloI2paBPdl1J9td78RyQ6bI7huOyOD41bMXfS9ZCACdxtvVBmn+DxpWpnC9mmLNWn0W3o5wx1OtjOP8AL/GrpwnBMYVrWRVM+JHd5VXuiXGQRlJ299XbD8URlmR7dq5Mid7PXxZeOOoju/dCrO0VkXTbpF8ZujqzNu00A8mbm3ly9tPunHS/rZsWG7Hy3HP9FfDvNVrBycPfUFcsKcp9IlDmBXSds3OK2w4q2zzfkZ7fFMluF4q09wtdEQqxmXz/AKmpfh/EbNskBtPAVVxeFyyhmHUEEd8agx7aaF9dvOtVE5pSpl5v47DupXPE+NVPjpRUyq+Ykmo9jQmtTVKNGbk2aF8En+z4v9fhfqvVribCso+Cm1GHxXjfw31Xq1dOVRl7NMfQoUQUgUQVkaA3oZpbUMmkUziemn00+0KyzHX1GJvA87r/AGjWpZwrKx2DKT5Ayao/EOj2Ge67nFMMzM0fF7hiSTvNaRVqjKTp2NcEAYg+3QVb8Nwu2E9FXJEFm13HyRtVZscCsKdMY/7vd++p7hmJs2hlOJZl5DqLog+FZvFTs0+paKr0k4RdsaqM1ufTA2+l3VSuk1xup56sAfLf66225xbClSrXWIIgjqLkH3Vm/Fehlq+5b8I5VnsoMLfKqOXytfOrjjSlZLyfbRnnBcYtq7naYhhpvqKNx3ii3ioRSAs6ncz4cqt5+Dex+ch+6Xvvrn9m1n85D90vffW2rsyuVUZ3XRWiH4NrP5xX91vffXv7N7X5xX91v/fVWidlCw+JZDKMVPhR7vELrDK1xivMTAPn31dv7N7X5xT91v14/Bxb/OKfu2IpaHcqooQM0aziCh0O+9Xb+zi3+cbf7viPury/Byn5xt/u+I+6qtE0ymYDGqujWwfSg8+0Ig94r1xv61q4D4N7Y/8AcbX7viPuoh+D5I/9RtfsMR91TaK82UqlA1ch8Hw/ONn9hiP5aWPg+X84Wf2GJ/lp2iaJH4Lj/d8T+vw/1Xq1NDVE6I8FXC2rlsYhbzXLtphkt3UgIHBnOP0hV6ArHJ2a4+hamjKKAlGWszQE9Doj0OkUcNDOHXuFErtAUIXDr80Ul8OvzRTG9xJlzGFAEmTtAnn6vfRbmPBtLdTZwpWRyYTqPKsVng02n0a/Rkml+YY4Zfmik/Fl+aKYYHipa8bTLBIYqRGoTJmOh0/KLoalhVQmpLkiZQcXTBDDr80V0YZfm0YCu1dkNAfiyfNFd+Kp80UevCmmKgAwyfNFeOGX5opxXKdioD8WX5or3xVPmijV4UWFADhk+aK98VT5oo81wmiwoB8VT5or3xVPmijUoUWFAksKDoootdrxoA8tHSgCirQANjQ6IaGaRTOV5jAJ7gT7K7Q8Sew30T9VKTpMce0VPpLiAmFukiSyFFHznuAqi+skVO8QTKltAAIEQNhCgQPATTLEWc0bSrKwkAiUYNsfL1TR8ZfLmSIgbb68/wCFeMssVglH8TZ6zxSeaMvEiLwX+2O4Vpt4Yw59AG5cBiOZItnXwqS/CrLctI0HrHyACBHYZpk8uyfXHfTPg9vNexbS/o27YB9DRGclR39sU3x+IZbmHUGA15czSQAigsQSvNtFjnMVvCU4vFFPTX/TnnGMllk+7LBisUQ0KdhrpOp/oVH8O4213Pl0CXGQN2TnKxmI7gDK+qmPHsYyWbjqQGYEKSrMAzTqwXlTjDYFcPaFq2v5NAIGmZsuZjJ2zMSde+lLNNwlNP2kVHFBSjBry2SWA4ozpdYqVNu6bYYgQxAUyB3S0eqvWuJEXLaNr1jFRAAghGcT36IR7KjeAMfizEspZ8RdYwZGjxp4dkUPCW8+OVszRatXHy/JDdm3Pn2m9lb85fWjG/NmHCKxSlXuiexOMM5V5bnfXwpnZ4m2pVs8EggFWA84Ig+FRnGrD3LJRGdSxQFrYBcKWHWRJEdnNrR8BwrD2Blw9kWxlAaN3jYuflHU6+Nc0szlF5OVO9I6FiSkocfNsn8HiluAlSJUlWAM5WEaH1EH101xGLYMwBEAxsDTToywzYns21UX/kRJ/FWyzXI+USfZFR/Hrh6i6wnNlbLDFJZ+yvaHiwrpz5J8IKLpuv8ARhhhHlJtaVkrcx1wERrJg6DTnJ9keulcJ4qLqXGIMJda3MAZysSV9ZK/5TUbheFJYHVqHaCrHrHNw54WSGfuPdXOCXCcOCRAN++V2EgXGEmNNTmNZwyzhz5O+JUscZcKVWSVzGPMyAO4R7yd6VZ4iwdVcdkiM8qIaQFB1kkydhyqvrwm1jMXcF9We3h7duEJYWzcuF2YkbNCqvtrvSFcuG7NpLjKUFtXXOM5OW2Y30JHjRGWSLhJyvl4Eo42pxUf4fS5mvGuSfX/AB510CvSOA8KMooVFBoACxpBrs1ygZyvV6uigCr43hGOViMPew7W50GIVw6juzWxDgd5AOms717BYa/bUjEXVuXM0kouVACBCqN9NdT31aYqo8d6Q4exee3euFW0MZHOh2IIEHSuD5mFOH2R3fiO74ub77nLX82Oui6AjEv8/EMv7NEtfWprvKldEsq4Wzr6YN3taEm47XGMebVyPZ/CsPnx4qCXmv8ABr8KVuTfuyPvWDexli18lFN652iNFdAilR6QJBGvKfXIdIceths9xbmRvlqjOqsNIbKCV75iN6b9DrZc3sWygdcwW3rP4m1Kof8AMSzeyrQK64/Gj9KMJftnK/kS+q5x/aKhwjjlnEFhZzEKASxQopJOwzASdDROEtmxOKYn8nbW1+TyjtkN6fy9APKnvSTi9nDlDfuZFYEKTJBI1OwPhQuid9b6Yi4lwvbe8QmkABbaL2eZ1HurLFgccs+K1WmzXJmUscbe78BcXF49Vbw7rbe5cCl2AbKoV3JCnRickR40g9HuIfnFP3VP5q5iePWbTG3iW6hwdnlVaNmt3Iyup3kHwMU0x/S7BhT/AHlbjQcqrmuEnkABvrUYE8a4Sx2/0srNU3yjkpfqWLg3D3w9hxcui7cZmdnCBJLAKoygnYAeyobjhzGxhwstdv29IkBLTrduE84hInxrr8et2bdtcXiES51VtirnKdUGoSBznl4V7ozi2xeJF+2jfFrSOqu6x1j3Mv5OdcoCnXvaK2alkzr7aUf7f0MVJY8L3uRLYq7Bdu7MfUJ+6mPArOTCYVd/xKuT3tc7bH2k1EdIek2HFq/aW+pv5XthBObrSCuXbfNVl4rFi2jQ2RFVGKgtlUCAxA1gHQkDSZ2mueOHI8WTW2zZ5YLJDekhtwBtMY+Yt+PZQNQFyWrawJ8SaBxhiFtqpIZ79hAf+apMT+irU1//AKjBBSfjVmCSSA41PM5RrJ8q9wS62NxFu+EZcLYJa2zgqb14qUDKp1yKrNr3mtIRllyQfFpR7sico44S+5NyLoTXZoZNdU16JwiwaKDQVNFUUCY2B+uumm1rEAnzNOCaCjpNCW/RYoa4Yd5oEdutrTd2NExrwfVTJr87UUMi+kHETae2OrZs5idcqqsliW2B10BiagsTjruMUWLGGxFtbmXrLrqLYS2xlssntEqDt31cGunvrmILKBrIOvr51i/jYufNrZsvkZFDgnoPw/DpbVLVtQqKAqgcgNqelydBr41G4V8xC+PuipdUAGgrYwAlBGo+qhBxtFOH2PlTLrdaaCwl4KwhgGHcwBHsNeweDtrqlu2viqKp9wriknajYTWadAevYK05zPatsw2ZkVj7SJpwB/Xd5V0CvAUqEDNlZnKs+Qpuzmd6LbczrtTN7uutOgsQ/D7ObMbNot87q0Le2Jp7ZbWmly8BrRsPcmihB77aV6zqKDim7Ndwt3sT41I7HC7157kGgdbEwKHdu6mmIRhiDP0t6Oqn5x91MMHdAzaj043p+DE+qm1saegotH5x933Uk2+9m9v3UDHcUt2QM5MtMQJozXAQpXYgEeuhgmMuIqAw05cyT9dMXvRRuOXYuD6P8TUPev1aRNj83fCnWOufiFPiKgxiNNqfcZu/3a2fEfUaGh2G4Ldm4P63qyxVJ6O4n8afIH2MJ901drjaeqpoLG2IBysdoFRYvVIYy8BauE7RVdTFg7T7/rimkKT2SYvn+jT7hbTm/rvqBXER/X+lSvArs5/IfxqnEVkpcuhVJJAjnSMFiA4OoLDcREd2lMONmbDmSMsNp4f+ai+imJJuPr8n+NTQ7LMw1qGa6J7xUo93te36u6qy2J30+uhA2PxeBnupxhTmMDuqEtYiD4edSvBMTLN5VXEVjnFvCEz3RPPltRODNKEb6/wFMeL4j8UzcwVifMU04bxAqCFYEiM33ztUUMsVoiSKYY2/lcjSlWMQJYkjQ+4Um9YLnMEJnmGUA0gK1wwKUa6Q2hlRry5mnrceADFgdh75pzxBVCNA1g6Ac+Q2qj8fcoqzIJPco2Hga0omyw/hKzecly2YCApbQ+KgkAUX8N9WERJI01YzGu2u2lZ6mM176mcLxO3kAKuTzIUH/wA0cR8vC18UxxZxm0OXX2moS7xVZ0M6+FBfjNkD8k5HeUHs1NMOIcYssspbUNPNR4EzGkUXQ0k/Sbu4kR6VI4nxbNaRBsse2KjbXGrfK1O09lI19dNuI8RR1AW1kM7wokeo0WIf8Mx+V5mNI9ulWe50s0AEehqSedUXhuKVWOdSwKxAj/uqYwHFLYEdSzMDqRk57fK8aAsmL/SMspVspDQIHcBP+lNrONknQCe7aonivEBcKZUyQTMlO6ORpOExmU5suaNCARp4zMUJCsnbWM0o2C4ytvP2wCYGonvqG/DO/YHf6a+zeuLxhTH4teQ9JdfHbxqnYaJXE8dZ7bIWHa02jlTDo7xY23PcQJ8NdPfSb2JYMLZVWc7ZXHPbcUzs4lbLEG3BMSDcn/tqUMtdrjpLmSAIYjTw0qJ/CKxqdfMfxpniOMhDBUajm0ev0ZoZ4jlZVKAzuMxnXwI99KxtPoc2+JCTrp6tac4TieUsVO4AqCxXFChIFsNBI9KSPZT21jSVzG2Aoicjktt9VVZNUw3EeLMykGT7aTwXiZUOIkHLPqNC+NzCEAEqYIIMkD5UxA8qhsNiXRtGCqTrrO221SMtOH4iMupfNmIIykgr3z51Ipxt40D+qRVU/DLBssgQDsqvm8JOqiO6nqcfjTIf+qigLJxa7JIMGSJB0301NUTpZZ6sLKopZ3IymezA91WjjN3tnxK/XHcapvTOwVZJUgaidIJOvIDXTurZRMkyC63enmEvkj0WPk+UD1VEE7wae4DBM6s2VioO4DEDv2oaKHeLvgKSUI5T1k//AF51HXcRUlwzhi4hnHWLbCJmLPMFiQqr6yd+VRONwly0ct1GRoBysIMciO8eNSOvRxh7oJ1Cn6Rge2ntq4I2T/KST69dqj+G4frJ0GhGpnxkRTy5ZKhdoJYaDXQ667nagAgftHVRCz2yYPlB38KUl0fOteskz6qFhlz3TqBoDEewAVItg40DiDoewBpAJpANTdEiWT1SPrpIviN1jXcSN51HOm+PWDtmnaCfIyOW00ThY7ZMZYAy7xrvTSEF61d89qe4I0/VROH4hM5U5DIMMQVUQNzpJ8qd3gzKdByHMxr5014paGiC27NEDLIA843poGFXjNtLi5rYIBkkE6yIGYHu8Kj34rmJJAgknvIG4E8q8/DWACPYuZgwJIDHQjaQI7qQeEXVVpssSQCpAYlddiAN6bVi5eD9uLB8o1ZgNWIEnTQAnUADSpDhGMC3ka52lzKGzR6PMAnfQ1HYTo4xs27r3Fttcd0S26uDmQ7MwELPI0pMQFv2gwQdnN2lJyMhMhl2cyInyorVFRnUrHfTAIl6EDZZPZZY03BHqptwjEqVKFyjCSusSDy8fKr/APHrWNsMmJex+R6waZXQEHtKxHpLpWT3rFwXCFBYgmGHOOY100g1PGglNSlZM8UxBsmIksrAh/SAMa+BgVFLeB8PDWfbTXE4hy4F1mkkAltSDtzOo2rysoBBzC6CRuMum+/lToltDuzfKuMpzGdN9fCrMlhGk3Fe2xOqWzbCjujM01WcLZuAhuwBoYLoN9dNe41YbDWyJK2yST/vPuNFDjJDviy9or1r6wNWVt/VrvURcwly0+ZbkETDFLcbeAHKkdIcYAwK5ZDAyI5fVTzh3SlVDSEJZCpzoHEHeJ2PiKqyYlcxHDLnacQRqx5HvOkU0tXWCPl2kA6DnMaxNS/FeLdYFt2zAJgt4UwxHCwqki4rQM0bHeIABMnnSbKaFcItXO1eVwgQGSYM6ejlMzOnKhYrFXcTcXrHzO0KCxgAevQDnT3AODhrltlU6kgle1tyafKhdHnh2JVWMCM2ka98Hu7qlspeIfcP4d1SktMkjTQCJ5ayRry7qRi7mRhNu0QZiQ8x/wBYo1y2dPxYWTOjA689In1U2xVkhgGa5IXukeROlRyYSSsVbIuNHUgHLoyM6ie45mOnKRG9T+AwCnQMEjclUdjJ27cnafdTHBWNJhj2vlaE6agLOtSOBU7SN5IDDN2YmQOWnKhvQRiroeJbIJHWDRSZDW5PdCqAPf6q9lkZusfyF3LJ7tfCk/GCQVS2uXcFl1JI1ju0J50iyxKmRtG6ueydABliPOpUmacY2AxDsZy3SskETeJcKDrBz/wqMxhvC4AcRAymct3QROhGbfY1NYi1mnMoJ5/iyRI5Etp9dR93CW8xDKkBTEW1LDu7gBTTYnBPpEbbvuLgzXZBO3W5hrPyc3lTO/e27UamT1syR3A+jUueGR2giadqQtvQA6yVMin1vhqhQzrbIgSqdWvPXO0mD6tarmTwVlYv4lWsW7TFS1t3dWNxvlmdQFPcKRYxK9S9sm2XZg2btyB8tQMvOB76tacGmSLaqIiOySSTymJkAnQ+upXDWLTrnzpbuar27c22YekUYAkHTYjTWjmHBGd2rOhS1q7LGaW25gAgATPfSsJw+FfMTnGYOsEMNIgaa+Yq+jh1u4AFxGCU5gOzcLE6bBAoFKOHwSvGa5irkxkE2rcnXtXG7UeAPqo5slRiZ3h+AXrqu6KertjVmBGsaKDHabwFdfh7Er1ltyR6WhkliTE8iNR6qu3FMXevXBbbRVjJbtSEXwEekQIk0u90axgQu2HuqBJLEQBrqSTyie8UOYlDZTDai4sIyjsAAqSYUAA5vGN6d4e/dAIGeJPyR3+dWO7wbFsqumGulMikOlslGUT2pA1G+uxqGXHKNwQe5dveRU8nRVJDDiuIBc7HbeorElY0UAzuJHnpUs2EUkzOgoHEsOoRSB/WtakeEdw66VuKw3BkbnX1VL43Gl1A1krlKiZGs69+lMuFWx1g9f1VOoddh76BpWhrwuyUs3DcDAGSNP0T/pQuA2hldu1yAykCTHv1NSWIuHqwvKSp8QdTJoPCXyqYHyj3zp5GpfRUewt1GChTcfKzTlJAGgjNAMTUXjuHubnY1WBrmUe7NNS5vFjB2BJ9g03pjfwyEyVGvgBy30FShyQ+4TaaMp7NzNIbMDA8hPf3+qn1vKCQzglTplnLr4gSR76RwDCpKplEEj7qk0aBkEZS40gabjQ78uZ76THFPsa9aerOW6wt6hiFd115ABdPCTPjRMOmgZz1ixqrgwAfRymRB86BZ4rcXMoOgMe2d43rtsnq5BjnoBvIEzEzQqYXux/btqoI7YzCIzLGmo7LTExM+Fcu8OCm2xzdpSwLyw+kWIjmdvCo9cW3csghZyifPz8acYRzcbtH0VZhAG4E921LgU5Ic4jh4VCwVZZC4MnRQTI1Mz5d1cscJt9kJbGYbyBDSJMHTWOR9dNLhZsoLE5t9p32BiQPDanTWAiZgWnNEljpoToRqD40uDCwNzhzBlJVBkBjc5ZMxA00Pq2pbWbWly6GM+i5AZWMmV5ZfUByotgy6zJkLuzHVjqd99edAOASA2u7DLuo3Gi7Cjg2DegGLvqWCoqKobQlIG3Pnp3A0q4rSGz2YbSQrkQ28yZHdBouGwSsBJJETGkDlyFJ61lhAREH5KzqPnRNVwomxXAsMRdT8Utwh0YKNFIDBgqqQSCY99X7A3sSl1kXBMth7lx7yNdtFma6sBVBZerEsugHOstx+EVCuUtqfnHTnI7jXjxjE2wQmJvgASPx13cCR8qqUaJezROIY7EKFxDYN7l7D57guoyi2OtELntoSxVUiFmNNaqdjDK6hyGYt2pWIM699Vm30gxLk27l646tMh3dgYG0FoihfhRh8lPYfvo42Cp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2619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MTEhUTEhIVFhUXFhgXFxcWFxYYGBgXFhcXFhUYFxYYHSggGB0lGxYVITEhJSkrLi4uGB8zODMtNygtLisBCgoKDg0OGhAQGy0lHiUrLi0tLS0tLS0tLS0tLS0rLS0tLS0tLS0tLS0tLS0tLS0tLS0tKy0rNS0tLS0rKy0rLf/AABEIAQwAvAMBIgACEQEDEQH/xAAcAAABBQEBAQAAAAAAAAAAAAADAgQFBgcBAAj/xABNEAACAQIEAgYECAsFBwUBAAABAhEAAwQSITEFQQYTIlFhcTKBkaEHFEJScrGy0RUjM1Vic5OUwdLwFyRTguE0Q1SDksLxNUVjosMW/8QAGQEAAwEBAQAAAAAAAAAAAAAAAAECAwQF/8QAKhEAAgICAwABAgQHAAAAAAAAAAECEQMhEjFBBBMiQlFx8DJhgZGhseH/2gAMAwEAAhEDEQA/ANDuNSA1KehVxndQTPXs1IFeNAqCBq6XoVcY0BQTNXc1BmvTUjDZq7moQau5qaEFzUoNQJpQNMQTNXpoc0oGgZ3PXs1IJrk0AFDV4tQ5rmagQUmuFqHmr1AC81KzUMV4UAEVqJnoAogoAC1CmitQ2oKOrqfPT26Up0gwbloEaEG6vKkL6S/SX7QqiYzixXEXweV65HkHNXGNqyJSadF7Lrzu2f2qUJ8TamOvw487yVWsFxC269qAfGvYsWGYKQJ76HFC5Ms6MvK7Z/ap99KVJ2uWT/zU++qqbFmNxTXD5NYYb1m/0Gm/zLsLX6dr9qn303vYy0hKviMOpG4N+2D7CazzpTxP4raNxWBY9lB+kefq3rJ794sxZjLEySdyTvNaY48ltEyk0fTH4Ssf8Thf3i199LHErH/E4b9va/mr5g9Qp3gsKWOg91afTiJSkz6WPELP/EYf9va/mrwx1o7X8OfK/a/mrCbnBcyRll9Iprb4FdtmSuXzET69qioGvDIfQfxpP8Wz+2tfzVz4yn+LZ/b2f5qwtyyjLcAy98beYpOEy6o0aaqdNQd6EosiXJG8C8v+JZ/bWv5q7I+fb/bWv5qx7AYdVHI+oU6C+A91KkQpSNXn9K3+1tfzV0H9K3+1tfzVlLARt7qa4kwDp7qKQucjYSYBaVIBAOV0aJ2nKTSlNZr8H96bWMH6eE28XvfdWkW9h5ClJUaQk32LBoooQogqSgRpEUU0g0igYHaX6S/aFZd0k6z4zfygflbnL9Nq1Iekv0l+0KzXpFiguIvD/wCV/ttVJ6I/ERtq9cWJUeqaW/EWJIAI8aNbxKMNY2pQNo7aUNl0R+HxV63e+epqcTF2mHaSDUfg74lhImlYpCe1NS5bBRopvTXHC5fyL6FtcoHidSfqqu0bGXM1xmJ3Yn317D25OtdS0jne2PuE8OzkFtu6tA4PwpAB2RVX4Rb1FaJwS0IrmzSZ6fxsaSHmDwIHIU+fh4ZYKg+Yp1hrQp+iVyu2dV0UPjfRgMp6sQRt3HvFZvxXCvbYoRH8PI1v9/D1SumvARctMwHaXUacuYq8c3FnNnxqStGY4LiTAQWp/b422g3qBv2iDtS0UxXoKmeRJNFoXjLRtTDiXFyRAFNcLJFBxiUuKQi7fBM5NrHE/Pwf2r9a3b2HlWTfBOn4nG/Twf2r9a3a2rPJ2bYhUUQLSIoqiszQAaSaUaQRSKOD0l+mv2hWL9OMYUxt4cs76f52rZx6S/TX7QrHeneEVsVeJ3zv9tq0jVbM5djDh19SAzNvypXEmjtKdIpnwtkRSCQNafcQZEUGZDUpFp62R1uQpcEjnT/DcSc2WctoFao7FYpfRVpU70y4rilyFUkLTSsJSS6ISnWHO1NQad2BtW7OePZaeCjQGtA4Pyqk8DwquozHTuGlTYtCwZSfInlXFkPaxRaiaHhxsacm4BqTAFVjozxcXRAP+lTPEbyqNedYl1Yf4/bbQOD5Uy4uga20HkaY4LG2S8Kbeb31JXCGBiNoNApxpGU4vo4XQMkSbhXz31+qmTdFbxDActzVsNt0ldezclT4NoQKtlrCgW4G5GvsrqxyPJyw+4zHDdGrwXRZqucatvbcowg1t3DkKrlbvrMfhKsxiQe8VsnswcaJX4JPyGN/WYP7V+tdtnQVknwUfkMb+swf2r9ayh0FTl7NMYYNRQabrR0rI0BEUiimhtSGDX0l+mv2hWd8c4atzFXSf8R/tmtEX0l+mv2hVD4tigl+7PO4/wBs1XgvSJxHRlXEe+o/FdDHJEPIAqzW+J2wN6SeM2++pcmuh8Uys4bo1DQfXpSuMdGl6p49KNPPkB4narDauyZp3iIUS2vOOZgUKbspwVGINZI3Hn586keH4fNXsxuZiRJLN6iTNL4cSDFdDloyhFJofYfCXz+TciNomfV3VZ7OAvLhC127N2QVBuM8AEyXLeiYgALO2tOej9lSoPMU76QP+LIrmeR9HpLClu2RXQXFlMTzhprSOMYYXUbvI0OtZL0cvxiU862XCvMVnk7Lxfw2UDhvQ0HE5yVNvcoVGrAQO0dQJ101q58M4b1KZczN3ZiT7CdakhYE6aV2+NKlyb7CoxuvSkcUUm5lX50+s1YrYMCe6oEcQU3SRtmKj/KYqY6wnWtIujhy7Yu7cArMvhLM3Ub1VoVx1J386zj4Q8QjMmUyRvW8JOzmmiV+CcfiMb+swf2r9ayg0HlWT/BN+Qxn6zCfXfrWk2FPJ2GM6KKKGtEWszQTQ2pbUg0hiU9JPpp9oVkXTjEst94/xLn2zWup6SfTX7QrMOkCBr9yR/vH+2auPRD7Ki2LuHlpTjhmKyntAknvqwWMMm0U4XhisdqU2ki4K2ew1zan2NxSoj3W2VSx8Y5UzxFnKARyplxW4btl7fNlIH8PfWKlGzVp0ZzbxRViwjUkxy1M+6pXF4I2TZcsD11oXdOUsRlJ74AqDZCJncGD51aeI8Pb4lZec3VwSRsqXe0B6iR767WkcsW6JrguKmNakuPqxQQNKp/AcUQ0VcBxZOqzORG2vfXLOLTPVxzUoFP4TiBavKzqTDaiDW0cPxguZCiMAQDm5e+s84FjMMbmdyBvH/ir1g+NWVUAuB7Y9tZZJWaYsbUdbJm1c1M0Dil+EaGg5Tr3GDBpva4gt38nqJ31ioLp1xLqcJcIPaeEXzYifdmqY23RORpK2RPRnBi3aZbzAuLhJIMyCd58d/XVkukaEH/WsmvcQu2vSMFvk76aENNWyziWbDrkftAfwrq4ujzOe6JLiyHI3V6Eg6+qsw4yDPaMmr7cxrfFmbZtQRVG4y4ZVYCDrNXAzmrLp8Ep/u+M/W4T671a0o0FZJ8Ev+z4z9dhf/2rW02FGXsMYqiqKEKKtZmgh6E1EehE0hnk9JPpp9oVk3GMRF+6D/i3PttWsp6afTT7QrH+O4dnxN6P8V/ttW0KrZnK70OcFigTFP7l7JJ7/uqI4dwp8wJOgqZvWNNa588l4b4U62QmJ4hrDUGziJbT1eB5U8xGElthUdx1ers3I0bL7OVZxabouVpFEuEyZ3nXz51brOIFnh7AA5nWGVtu25AIBGmkGqrhsK7sFRSSe7w3J8KneO3CloI2paBPdl1J9td78RyQ6bI7huOyOD41bMXfS9ZCACdxtvVBmn+DxpWpnC9mmLNWn0W3o5wx1OtjOP8AL/GrpwnBMYVrWRVM+JHd5VXuiXGQRlJ299XbD8URlmR7dq5Mid7PXxZeOOoju/dCrO0VkXTbpF8ZujqzNu00A8mbm3ly9tPunHS/rZsWG7Hy3HP9FfDvNVrBycPfUFcsKcp9IlDmBXSds3OK2w4q2zzfkZ7fFMluF4q09wtdEQqxmXz/AKmpfh/EbNskBtPAVVxeFyyhmHUEEd8agx7aaF9dvOtVE5pSpl5v47DupXPE+NVPjpRUyq+Ykmo9jQmtTVKNGbk2aF8En+z4v9fhfqvVribCso+Cm1GHxXjfw31Xq1dOVRl7NMfQoUQUgUQVkaA3oZpbUMmkUziemn00+0KyzHX1GJvA87r/AGjWpZwrKx2DKT5Ayao/EOj2Ge67nFMMzM0fF7hiSTvNaRVqjKTp2NcEAYg+3QVb8Nwu2E9FXJEFm13HyRtVZscCsKdMY/7vd++p7hmJs2hlOJZl5DqLog+FZvFTs0+paKr0k4RdsaqM1ufTA2+l3VSuk1xup56sAfLf66225xbClSrXWIIgjqLkH3Vm/Fehlq+5b8I5VnsoMLfKqOXytfOrjjSlZLyfbRnnBcYtq7naYhhpvqKNx3ii3ioRSAs6ncz4cqt5+Dex+ch+6Xvvrn9m1n85D90vffW2rsyuVUZ3XRWiH4NrP5xX91vffXv7N7X5xX91v/fVWidlCw+JZDKMVPhR7vELrDK1xivMTAPn31dv7N7X5xT91v14/Bxb/OKfu2IpaHcqooQM0aziCh0O+9Xb+zi3+cbf7viPury/Byn5xt/u+I+6qtE0ymYDGqujWwfSg8+0Ig94r1xv61q4D4N7Y/8AcbX7viPuoh+D5I/9RtfsMR91TaK82UqlA1ch8Hw/ONn9hiP5aWPg+X84Wf2GJ/lp2iaJH4Lj/d8T+vw/1Xq1NDVE6I8FXC2rlsYhbzXLtphkt3UgIHBnOP0hV6ArHJ2a4+hamjKKAlGWszQE9Doj0OkUcNDOHXuFErtAUIXDr80Ul8OvzRTG9xJlzGFAEmTtAnn6vfRbmPBtLdTZwpWRyYTqPKsVng02n0a/Rkml+YY4Zfmik/Fl+aKYYHipa8bTLBIYqRGoTJmOh0/KLoalhVQmpLkiZQcXTBDDr80V0YZfm0YCu1dkNAfiyfNFd+Kp80UevCmmKgAwyfNFeOGX5opxXKdioD8WX5or3xVPmijV4UWFADhk+aK98VT5oo81wmiwoB8VT5or3xVPmijUoUWFAksKDoootdrxoA8tHSgCirQANjQ6IaGaRTOV5jAJ7gT7K7Q8Sew30T9VKTpMce0VPpLiAmFukiSyFFHznuAqi+skVO8QTKltAAIEQNhCgQPATTLEWc0bSrKwkAiUYNsfL1TR8ZfLmSIgbb68/wCFeMssVglH8TZ6zxSeaMvEiLwX+2O4Vpt4Yw59AG5cBiOZItnXwqS/CrLctI0HrHyACBHYZpk8uyfXHfTPg9vNexbS/o27YB9DRGclR39sU3x+IZbmHUGA15czSQAigsQSvNtFjnMVvCU4vFFPTX/TnnGMllk+7LBisUQ0KdhrpOp/oVH8O4213Pl0CXGQN2TnKxmI7gDK+qmPHsYyWbjqQGYEKSrMAzTqwXlTjDYFcPaFq2v5NAIGmZsuZjJ2zMSde+lLNNwlNP2kVHFBSjBry2SWA4ozpdYqVNu6bYYgQxAUyB3S0eqvWuJEXLaNr1jFRAAghGcT36IR7KjeAMfizEspZ8RdYwZGjxp4dkUPCW8+OVszRatXHy/JDdm3Pn2m9lb85fWjG/NmHCKxSlXuiexOMM5V5bnfXwpnZ4m2pVs8EggFWA84Ig+FRnGrD3LJRGdSxQFrYBcKWHWRJEdnNrR8BwrD2Blw9kWxlAaN3jYuflHU6+Nc0szlF5OVO9I6FiSkocfNsn8HiluAlSJUlWAM5WEaH1EH101xGLYMwBEAxsDTToywzYns21UX/kRJ/FWyzXI+USfZFR/Hrh6i6wnNlbLDFJZ+yvaHiwrpz5J8IKLpuv8ARhhhHlJtaVkrcx1wERrJg6DTnJ9keulcJ4qLqXGIMJda3MAZysSV9ZK/5TUbheFJYHVqHaCrHrHNw54WSGfuPdXOCXCcOCRAN++V2EgXGEmNNTmNZwyzhz5O+JUscZcKVWSVzGPMyAO4R7yd6VZ4iwdVcdkiM8qIaQFB1kkydhyqvrwm1jMXcF9We3h7duEJYWzcuF2YkbNCqvtrvSFcuG7NpLjKUFtXXOM5OW2Y30JHjRGWSLhJyvl4Eo42pxUf4fS5mvGuSfX/AB510CvSOA8KMooVFBoACxpBrs1ygZyvV6uigCr43hGOViMPew7W50GIVw6juzWxDgd5AOms717BYa/bUjEXVuXM0kouVACBCqN9NdT31aYqo8d6Q4exee3euFW0MZHOh2IIEHSuD5mFOH2R3fiO74ub77nLX82Oui6AjEv8/EMv7NEtfWprvKldEsq4Wzr6YN3taEm47XGMebVyPZ/CsPnx4qCXmv8ABr8KVuTfuyPvWDexli18lFN652iNFdAilR6QJBGvKfXIdIceths9xbmRvlqjOqsNIbKCV75iN6b9DrZc3sWygdcwW3rP4m1Kof8AMSzeyrQK64/Gj9KMJftnK/kS+q5x/aKhwjjlnEFhZzEKASxQopJOwzASdDROEtmxOKYn8nbW1+TyjtkN6fy9APKnvSTi9nDlDfuZFYEKTJBI1OwPhQuid9b6Yi4lwvbe8QmkABbaL2eZ1HurLFgccs+K1WmzXJmUscbe78BcXF49Vbw7rbe5cCl2AbKoV3JCnRickR40g9HuIfnFP3VP5q5iePWbTG3iW6hwdnlVaNmt3Iyup3kHwMU0x/S7BhT/AHlbjQcqrmuEnkABvrUYE8a4Sx2/0srNU3yjkpfqWLg3D3w9hxcui7cZmdnCBJLAKoygnYAeyobjhzGxhwstdv29IkBLTrduE84hInxrr8et2bdtcXiES51VtirnKdUGoSBznl4V7ozi2xeJF+2jfFrSOqu6x1j3Mv5OdcoCnXvaK2alkzr7aUf7f0MVJY8L3uRLYq7Bdu7MfUJ+6mPArOTCYVd/xKuT3tc7bH2k1EdIek2HFq/aW+pv5XthBObrSCuXbfNVl4rFi2jQ2RFVGKgtlUCAxA1gHQkDSZ2mueOHI8WTW2zZ5YLJDekhtwBtMY+Yt+PZQNQFyWrawJ8SaBxhiFtqpIZ79hAf+apMT+irU1//AKjBBSfjVmCSSA41PM5RrJ8q9wS62NxFu+EZcLYJa2zgqb14qUDKp1yKrNr3mtIRllyQfFpR7sico44S+5NyLoTXZoZNdU16JwiwaKDQVNFUUCY2B+uumm1rEAnzNOCaCjpNCW/RYoa4Yd5oEdutrTd2NExrwfVTJr87UUMi+kHETae2OrZs5idcqqsliW2B10BiagsTjruMUWLGGxFtbmXrLrqLYS2xlssntEqDt31cGunvrmILKBrIOvr51i/jYufNrZsvkZFDgnoPw/DpbVLVtQqKAqgcgNqelydBr41G4V8xC+PuipdUAGgrYwAlBGo+qhBxtFOH2PlTLrdaaCwl4KwhgGHcwBHsNeweDtrqlu2viqKp9wriknajYTWadAevYK05zPatsw2ZkVj7SJpwB/Xd5V0CvAUqEDNlZnKs+Qpuzmd6LbczrtTN7uutOgsQ/D7ObMbNot87q0Le2Jp7ZbWmly8BrRsPcmihB77aV6zqKDim7Ndwt3sT41I7HC7157kGgdbEwKHdu6mmIRhiDP0t6Oqn5x91MMHdAzaj043p+DE+qm1saegotH5x933Uk2+9m9v3UDHcUt2QM5MtMQJozXAQpXYgEeuhgmMuIqAw05cyT9dMXvRRuOXYuD6P8TUPev1aRNj83fCnWOufiFPiKgxiNNqfcZu/3a2fEfUaGh2G4Ldm4P63qyxVJ6O4n8afIH2MJ901drjaeqpoLG2IBysdoFRYvVIYy8BauE7RVdTFg7T7/rimkKT2SYvn+jT7hbTm/rvqBXER/X+lSvArs5/IfxqnEVkpcuhVJJAjnSMFiA4OoLDcREd2lMONmbDmSMsNp4f+ai+imJJuPr8n+NTQ7LMw1qGa6J7xUo93te36u6qy2J30+uhA2PxeBnupxhTmMDuqEtYiD4edSvBMTLN5VXEVjnFvCEz3RPPltRODNKEb6/wFMeL4j8UzcwVifMU04bxAqCFYEiM33ztUUMsVoiSKYY2/lcjSlWMQJYkjQ+4Um9YLnMEJnmGUA0gK1wwKUa6Q2hlRry5mnrceADFgdh75pzxBVCNA1g6Ac+Q2qj8fcoqzIJPco2Hga0omyw/hKzecly2YCApbQ+KgkAUX8N9WERJI01YzGu2u2lZ6mM176mcLxO3kAKuTzIUH/wA0cR8vC18UxxZxm0OXX2moS7xVZ0M6+FBfjNkD8k5HeUHs1NMOIcYssspbUNPNR4EzGkUXQ0k/Sbu4kR6VI4nxbNaRBsse2KjbXGrfK1O09lI19dNuI8RR1AW1kM7wokeo0WIf8Mx+V5mNI9ulWe50s0AEehqSedUXhuKVWOdSwKxAj/uqYwHFLYEdSzMDqRk57fK8aAsmL/SMspVspDQIHcBP+lNrONknQCe7aonivEBcKZUyQTMlO6ORpOExmU5suaNCARp4zMUJCsnbWM0o2C4ytvP2wCYGonvqG/DO/YHf6a+zeuLxhTH4teQ9JdfHbxqnYaJXE8dZ7bIWHa02jlTDo7xY23PcQJ8NdPfSb2JYMLZVWc7ZXHPbcUzs4lbLEG3BMSDcn/tqUMtdrjpLmSAIYjTw0qJ/CKxqdfMfxpniOMhDBUajm0ev0ZoZ4jlZVKAzuMxnXwI99KxtPoc2+JCTrp6tac4TieUsVO4AqCxXFChIFsNBI9KSPZT21jSVzG2Aoicjktt9VVZNUw3EeLMykGT7aTwXiZUOIkHLPqNC+NzCEAEqYIIMkD5UxA8qhsNiXRtGCqTrrO221SMtOH4iMupfNmIIykgr3z51Ipxt40D+qRVU/DLBssgQDsqvm8JOqiO6nqcfjTIf+qigLJxa7JIMGSJB0301NUTpZZ6sLKopZ3IymezA91WjjN3tnxK/XHcapvTOwVZJUgaidIJOvIDXTurZRMkyC63enmEvkj0WPk+UD1VEE7wae4DBM6s2VioO4DEDv2oaKHeLvgKSUI5T1k//AF51HXcRUlwzhi4hnHWLbCJmLPMFiQqr6yd+VRONwly0ct1GRoBysIMciO8eNSOvRxh7oJ1Cn6Rge2ntq4I2T/KST69dqj+G4frJ0GhGpnxkRTy5ZKhdoJYaDXQ667nagAgftHVRCz2yYPlB38KUl0fOteskz6qFhlz3TqBoDEewAVItg40DiDoewBpAJpANTdEiWT1SPrpIviN1jXcSN51HOm+PWDtmnaCfIyOW00ThY7ZMZYAy7xrvTSEF61d89qe4I0/VROH4hM5U5DIMMQVUQNzpJ8qd3gzKdByHMxr5014paGiC27NEDLIA843poGFXjNtLi5rYIBkkE6yIGYHu8Kj34rmJJAgknvIG4E8q8/DWACPYuZgwJIDHQjaQI7qQeEXVVpssSQCpAYlddiAN6bVi5eD9uLB8o1ZgNWIEnTQAnUADSpDhGMC3ka52lzKGzR6PMAnfQ1HYTo4xs27r3Fttcd0S26uDmQ7MwELPI0pMQFv2gwQdnN2lJyMhMhl2cyInyorVFRnUrHfTAIl6EDZZPZZY03BHqptwjEqVKFyjCSusSDy8fKr/APHrWNsMmJex+R6waZXQEHtKxHpLpWT3rFwXCFBYgmGHOOY100g1PGglNSlZM8UxBsmIksrAh/SAMa+BgVFLeB8PDWfbTXE4hy4F1mkkAltSDtzOo2rysoBBzC6CRuMum+/lToltDuzfKuMpzGdN9fCrMlhGk3Fe2xOqWzbCjujM01WcLZuAhuwBoYLoN9dNe41YbDWyJK2yST/vPuNFDjJDviy9or1r6wNWVt/VrvURcwly0+ZbkETDFLcbeAHKkdIcYAwK5ZDAyI5fVTzh3SlVDSEJZCpzoHEHeJ2PiKqyYlcxHDLnacQRqx5HvOkU0tXWCPl2kA6DnMaxNS/FeLdYFt2zAJgt4UwxHCwqki4rQM0bHeIABMnnSbKaFcItXO1eVwgQGSYM6ejlMzOnKhYrFXcTcXrHzO0KCxgAevQDnT3AODhrltlU6kgle1tyafKhdHnh2JVWMCM2ka98Hu7qlspeIfcP4d1SktMkjTQCJ5ayRry7qRi7mRhNu0QZiQ8x/wBYo1y2dPxYWTOjA689In1U2xVkhgGa5IXukeROlRyYSSsVbIuNHUgHLoyM6ie45mOnKRG9T+AwCnQMEjclUdjJ27cnafdTHBWNJhj2vlaE6agLOtSOBU7SN5IDDN2YmQOWnKhvQRiroeJbIJHWDRSZDW5PdCqAPf6q9lkZusfyF3LJ7tfCk/GCQVS2uXcFl1JI1ju0J50iyxKmRtG6ueydABliPOpUmacY2AxDsZy3SskETeJcKDrBz/wqMxhvC4AcRAymct3QROhGbfY1NYi1mnMoJ5/iyRI5Etp9dR93CW8xDKkBTEW1LDu7gBTTYnBPpEbbvuLgzXZBO3W5hrPyc3lTO/e27UamT1syR3A+jUueGR2giadqQtvQA6yVMin1vhqhQzrbIgSqdWvPXO0mD6tarmTwVlYv4lWsW7TFS1t3dWNxvlmdQFPcKRYxK9S9sm2XZg2btyB8tQMvOB76tacGmSLaqIiOySSTymJkAnQ+upXDWLTrnzpbuar27c22YekUYAkHTYjTWjmHBGd2rOhS1q7LGaW25gAgATPfSsJw+FfMTnGYOsEMNIgaa+Yq+jh1u4AFxGCU5gOzcLE6bBAoFKOHwSvGa5irkxkE2rcnXtXG7UeAPqo5slRiZ3h+AXrqu6KertjVmBGsaKDHabwFdfh7Er1ltyR6WhkliTE8iNR6qu3FMXevXBbbRVjJbtSEXwEekQIk0u90axgQu2HuqBJLEQBrqSTyie8UOYlDZTDai4sIyjsAAqSYUAA5vGN6d4e/dAIGeJPyR3+dWO7wbFsqumGulMikOlslGUT2pA1G+uxqGXHKNwQe5dveRU8nRVJDDiuIBc7HbeorElY0UAzuJHnpUs2EUkzOgoHEsOoRSB/WtakeEdw66VuKw3BkbnX1VL43Gl1A1krlKiZGs69+lMuFWx1g9f1VOoddh76BpWhrwuyUs3DcDAGSNP0T/pQuA2hldu1yAykCTHv1NSWIuHqwvKSp8QdTJoPCXyqYHyj3zp5GpfRUewt1GChTcfKzTlJAGgjNAMTUXjuHubnY1WBrmUe7NNS5vFjB2BJ9g03pjfwyEyVGvgBy30FShyQ+4TaaMp7NzNIbMDA8hPf3+qn1vKCQzglTplnLr4gSR76RwDCpKplEEj7qk0aBkEZS40gabjQ78uZ76THFPsa9aerOW6wt6hiFd115ABdPCTPjRMOmgZz1ixqrgwAfRymRB86BZ4rcXMoOgMe2d43rtsnq5BjnoBvIEzEzQqYXux/btqoI7YzCIzLGmo7LTExM+Fcu8OCm2xzdpSwLyw+kWIjmdvCo9cW3csghZyifPz8acYRzcbtH0VZhAG4E921LgU5Ic4jh4VCwVZZC4MnRQTI1Mz5d1cscJt9kJbGYbyBDSJMHTWOR9dNLhZsoLE5t9p32BiQPDanTWAiZgWnNEljpoToRqD40uDCwNzhzBlJVBkBjc5ZMxA00Pq2pbWbWly6GM+i5AZWMmV5ZfUByotgy6zJkLuzHVjqd99edAOASA2u7DLuo3Gi7Cjg2DegGLvqWCoqKobQlIG3Pnp3A0q4rSGz2YbSQrkQ28yZHdBouGwSsBJJETGkDlyFJ61lhAREH5KzqPnRNVwomxXAsMRdT8Utwh0YKNFIDBgqqQSCY99X7A3sSl1kXBMth7lx7yNdtFma6sBVBZerEsugHOstx+EVCuUtqfnHTnI7jXjxjE2wQmJvgASPx13cCR8qqUaJezROIY7EKFxDYN7l7D57guoyi2OtELntoSxVUiFmNNaqdjDK6hyGYt2pWIM699Vm30gxLk27l646tMh3dgYG0FoihfhRh8lPYfvo42Cp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1638300"/>
            <a:ext cx="2619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8" name="Picture 6" descr="http://dvdrip-covers.narod.ru/covers/chuchelo_fro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2625"/>
            <a:ext cx="5591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132856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советский фильм первым получил «Оскара», как лучший иностранный фильм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91" y="116632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48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боевике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внимание уделяют насилию: поединкам, преследованию, и т.д. Эти фильмы часто обладают высоким бюджетом, наполнены каскадёрскими трюками и специальными эффектами.</a:t>
            </a:r>
          </a:p>
        </p:txBody>
      </p:sp>
      <p:pic>
        <p:nvPicPr>
          <p:cNvPr id="19458" name="Picture 2" descr="http://militaryedge.org/wp-content/uploads/2014/12/Peshmerga_M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0808"/>
            <a:ext cx="4176464" cy="26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8482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"Первый После Бога", "Бой С Тенью", "Антикиллер", "Брат", "Сестры"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"Бойцовский Клуб", "Матрица", "Крепкий Орешек", Трилогия Борна, "Терминатор", 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Робокоп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"Без Лица", "Город Грехов", "Миссия Невыполнима", "Обитель зла"</a:t>
            </a:r>
          </a:p>
        </p:txBody>
      </p:sp>
    </p:spTree>
    <p:extLst>
      <p:ext uri="{BB962C8B-B14F-4D97-AF65-F5344CB8AC3E}">
        <p14:creationId xmlns:p14="http://schemas.microsoft.com/office/powerpoint/2010/main" xmlns="" val="981957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42088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и мир»,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режиссер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Бондарчук, в 1965 году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48880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и фамилию режиссера фильма «Криминальное чтиво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764704"/>
            <a:ext cx="344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Квентин Тарантино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http://www.kinomania.ru/images/wallpapers_people/w1366x768_1973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7902"/>
            <a:ext cx="64008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4837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и фамилию киноактера, сыгравшего главную мужскую роль в фильме «Красотка».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492896"/>
            <a:ext cx="2171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Гир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2600" y="2420888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режиссером-постановщиком легендарного американского фильма «Титаник» ?</a:t>
            </a: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56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268760"/>
            <a:ext cx="2551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Кэмерон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 descr="http://cdn15.img22.ria.ru/images/61016/17/61016175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15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163843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режиссером-постановщиком фильма «Пятый элемент»? </a:t>
            </a:r>
          </a:p>
        </p:txBody>
      </p:sp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340768"/>
            <a:ext cx="212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://art.caravan.kz/preview/typephoto/image2173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417" y="2420888"/>
            <a:ext cx="5695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925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8624" y="1772816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этих режиссеров не работал в комедийном жанре?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Леонид Гайдай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Карен Шахназаров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Андрей Кончаловский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жанр, произведения которого содержат иллюстрации преступных действий, следующего за ними расследования и определения виновных. У зрителя, как правило, возникает желание провести собственное расследование и выдвинуть собственную версию преступления.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"Молчание Ягнят", "Из Ада", "9 Врата", "Пила", "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Бойцовский Клуб", "Телохранитель«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images.computerwoche.de/images/computerwoche/bdb/1848390/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172" y="2708920"/>
            <a:ext cx="43564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957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124744"/>
            <a:ext cx="2642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Кончаловский</a:t>
            </a:r>
          </a:p>
        </p:txBody>
      </p:sp>
      <p:pic>
        <p:nvPicPr>
          <p:cNvPr id="47106" name="Picture 2" descr="http://www.vokrug.tv/pic/person/0/5/1/3/05139c68a3d74566126ee7fa01b36972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0029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1524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0608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советских кинорежиссеров догадался соединить в творческое трио Никулина, Вицина и Моргунова?</a:t>
            </a:r>
          </a:p>
        </p:txBody>
      </p:sp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052736"/>
            <a:ext cx="227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Гайдай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http://www.k1no.ru/gay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53801"/>
            <a:ext cx="2933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4201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создателя любимого детьми всего мира полнометражного мультфильма «Белоснежка и семь гномов». </a:t>
            </a:r>
          </a:p>
        </p:txBody>
      </p:sp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626" y="30872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8168" y="1325959"/>
            <a:ext cx="1945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Уолт Дисней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s://i.ytimg.com/vi/Lmshl5hiOVM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60" y="2348880"/>
            <a:ext cx="64008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20888"/>
            <a:ext cx="6579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кино считается «автором» фильма? </a:t>
            </a:r>
          </a:p>
        </p:txBody>
      </p:sp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190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906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узнали?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Что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понравилось?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Ваши предложения,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каким темам еще хотите классные часы?</a:t>
            </a:r>
          </a:p>
        </p:txBody>
      </p:sp>
    </p:spTree>
    <p:extLst>
      <p:ext uri="{BB962C8B-B14F-4D97-AF65-F5344CB8AC3E}">
        <p14:creationId xmlns:p14="http://schemas.microsoft.com/office/powerpoint/2010/main" xmlns="" val="4127425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b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по теме «Кинематография»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РФ №503 от 7 октября 2015 года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Годом российского кино</a:t>
            </a:r>
          </a:p>
        </p:txBody>
      </p:sp>
    </p:spTree>
    <p:extLst>
      <p:ext uri="{BB962C8B-B14F-4D97-AF65-F5344CB8AC3E}">
        <p14:creationId xmlns:p14="http://schemas.microsoft.com/office/powerpoint/2010/main" xmlns="" val="13776202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6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3608" y="249289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2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41805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Фильмы этого жанра отличаются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сюжетностью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конфликтностью действия, множеством диалогов и монологов. Драмы изображают в основном частную жизнь человека и его острый конфликт с обществом, обращая внимание на общечеловеческие противоречия в поведении и поступках конкретных героев фильма.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поджанр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драмы. Основой ее также является столкновение личности с миром, обществом, судьбой, борьба сильных характеров и страстей. Но, в отличие от драмы, трагедия обычно завершается гибелью главного героя.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"Дневник Памяти", "Зеленая Миля", "Игры Разума", "P.S. Я Люблю Тебя", "Мемуары Гейши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vithyaukm.files.wordpress.com/2011/01/drama20-cd071906ki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1314"/>
            <a:ext cx="4176464" cy="28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95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805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фильм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Фильмы этого жанра демонстрируют реально происходившие исторические события. Исторические фильмы обычно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высокобюджетны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отличаются красивыми пейзажами, впечатляющими массовками.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581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"9 Рота", "Звезда", "Турецкий Гамбит", "Адмирал", "Тарас Бульба"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"Троя", "Гладиатор", "Еще Одна Из Рода Болейн", "Жанна Де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"Спасти Рядового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Райана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"13-й Воин", "300 Спартанцев", "Турецкий Гамбит"</a:t>
            </a:r>
          </a:p>
        </p:txBody>
      </p:sp>
      <p:pic>
        <p:nvPicPr>
          <p:cNvPr id="16386" name="Picture 2" descr="http://www.kinema.sk/files/recenzie/2008314206/10000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03140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52319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130" y="0"/>
            <a:ext cx="9224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1805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Комедия.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Главной особенностью комедии является изображение характеров, конфликтов и ситуаций, вызывающих смех зрителей, повышающих настроение.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«Девчата»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"Операция "Ы" И Другие Приключения Шурика",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Кавказская Пленница",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Служебный Роман",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Ирония Судьбы",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Обаятельная И Привлекательная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fishki.net/upload/users/362419/201310/22/c983a7073731942b5086fba9146bb1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8640"/>
            <a:ext cx="3924436" cy="3302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dn.imhonet.ru/element/large/ed/0d/ed0d69c5cc7217d4432ac2b188b7b7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04864"/>
            <a:ext cx="4140460" cy="4136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69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1352</Words>
  <Application>Microsoft Office PowerPoint</Application>
  <PresentationFormat>Экран (4:3)</PresentationFormat>
  <Paragraphs>99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Слайд 1</vt:lpstr>
      <vt:lpstr>Цель:  Углубление знаний по теме «Кинематография»</vt:lpstr>
      <vt:lpstr>Общие компетенции:</vt:lpstr>
      <vt:lpstr>Слайд 4</vt:lpstr>
      <vt:lpstr>Слайд 5</vt:lpstr>
      <vt:lpstr>Детектив - жанр, произведения которого содержат иллюстрации преступных действий, следующего за ними расследования и определения виновных. У зрителя, как правило, возникает желание провести собственное расследование и выдвинуть собственную версию преступления.  Например, "Молчание Ягнят", "Из Ада", "9 Врата", "Пила", "Бойцовский Клуб", "Телохранитель«  </vt:lpstr>
      <vt:lpstr>Драма. Фильмы этого жанра отличаются сюжетностью, конфликтностью действия, множеством диалогов и монологов. Драмы изображают в основном частную жизнь человека и его острый конфликт с обществом, обращая внимание на общечеловеческие противоречия в поведении и поступках конкретных героев фильма.      Трагедия - поджанр драмы. Основой ее также является столкновение личности с миром, обществом, судьбой, борьба сильных характеров и страстей. Но, в отличие от драмы, трагедия обычно завершается гибелью главного героя.  </vt:lpstr>
      <vt:lpstr>Исторический фильм. Фильмы этого жанра демонстрируют реально происходившие исторические события. Исторические фильмы обычно высокобюджетны, отличаются красивыми пейзажами, впечатляющими массовками.  </vt:lpstr>
      <vt:lpstr>Комедия.   Главной особенностью комедии является изображение характеров, конфликтов и ситуаций, вызывающих смех зрителей, повышающих настроение. </vt:lpstr>
      <vt:lpstr>Слайд 10</vt:lpstr>
      <vt:lpstr>Слайд 11</vt:lpstr>
      <vt:lpstr>Слайд 12</vt:lpstr>
      <vt:lpstr>Слайд 13</vt:lpstr>
      <vt:lpstr>Слайд 14</vt:lpstr>
      <vt:lpstr>Мелодрама.  Произведения этого жанра раскрывают духовный и чувственный мир героев с особенно ярким изображением эмоций на основе контраста: добро и зло, любовь и ненависть и т.п.  </vt:lpstr>
      <vt:lpstr>Слайд 16</vt:lpstr>
      <vt:lpstr>    Приключенческие фильмы отличаются насыщенным сюжетом, постоянной сменой событий, активной деятельностью героев. </vt:lpstr>
      <vt:lpstr>Слайд 18</vt:lpstr>
      <vt:lpstr>    Фантастика (от греч. phantastike - искусство воображать) - жанр, в котором воображение преобладает над реальностью, порождается картина, несоотносимая с обычными представлениями о правдоподобии и обыденности.    Фэнтези является поджанром фантастических фильмов. Основное отличие таких фильмов в том, что действия происходят в мирах, которыми правят «меч и магия». Здесь часто фигурируют не только люди, но и разнообразные мифологические существа - эльфы, гномы, драконы, оборотни, люди-кошки, а также боги и демоны.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режиссер</vt:lpstr>
      <vt:lpstr>Рефлексия   </vt:lpstr>
      <vt:lpstr>Цель урока:  Углубление знаний по теме «Кинематография»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ХТВ</cp:lastModifiedBy>
  <cp:revision>52</cp:revision>
  <dcterms:created xsi:type="dcterms:W3CDTF">2016-03-15T12:40:44Z</dcterms:created>
  <dcterms:modified xsi:type="dcterms:W3CDTF">2016-12-02T01:31:20Z</dcterms:modified>
</cp:coreProperties>
</file>