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90" r:id="rId3"/>
    <p:sldId id="258" r:id="rId4"/>
    <p:sldId id="287" r:id="rId5"/>
    <p:sldId id="259" r:id="rId6"/>
    <p:sldId id="288" r:id="rId7"/>
    <p:sldId id="289" r:id="rId8"/>
    <p:sldId id="291" r:id="rId9"/>
    <p:sldId id="292" r:id="rId10"/>
    <p:sldId id="293" r:id="rId11"/>
    <p:sldId id="294" r:id="rId12"/>
    <p:sldId id="302" r:id="rId13"/>
    <p:sldId id="296" r:id="rId14"/>
    <p:sldId id="298" r:id="rId15"/>
    <p:sldId id="304" r:id="rId16"/>
    <p:sldId id="305" r:id="rId17"/>
    <p:sldId id="303" r:id="rId18"/>
    <p:sldId id="313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FF"/>
    <a:srgbClr val="EB03BF"/>
    <a:srgbClr val="FFCC00"/>
    <a:srgbClr val="00FFFF"/>
    <a:srgbClr val="0066FF"/>
    <a:srgbClr val="FF9900"/>
    <a:srgbClr val="00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5" d="100"/>
          <a:sy n="95" d="100"/>
        </p:scale>
        <p:origin x="-44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C5D357-F28F-4327-91C3-5F26C20FD482}" type="datetimeFigureOut">
              <a:rPr lang="ru-RU" smtClean="0"/>
              <a:pPr/>
              <a:t>01.12.2016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2F8C5-4451-4018-A296-EC1E2D9FCC4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C5D357-F28F-4327-91C3-5F26C20FD482}" type="datetimeFigureOut">
              <a:rPr lang="ru-RU" smtClean="0"/>
              <a:pPr/>
              <a:t>01.12.2016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2F8C5-4451-4018-A296-EC1E2D9FCC4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C5D357-F28F-4327-91C3-5F26C20FD482}" type="datetimeFigureOut">
              <a:rPr lang="ru-RU" smtClean="0"/>
              <a:pPr/>
              <a:t>01.12.2016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2F8C5-4451-4018-A296-EC1E2D9FCC4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C5D357-F28F-4327-91C3-5F26C20FD482}" type="datetimeFigureOut">
              <a:rPr lang="ru-RU" smtClean="0"/>
              <a:pPr/>
              <a:t>01.12.2016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2F8C5-4451-4018-A296-EC1E2D9FCC4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C5D357-F28F-4327-91C3-5F26C20FD482}" type="datetimeFigureOut">
              <a:rPr lang="ru-RU" smtClean="0"/>
              <a:pPr/>
              <a:t>01.12.2016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2F8C5-4451-4018-A296-EC1E2D9FCC4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C5D357-F28F-4327-91C3-5F26C20FD482}" type="datetimeFigureOut">
              <a:rPr lang="ru-RU" smtClean="0"/>
              <a:pPr/>
              <a:t>01.12.2016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2F8C5-4451-4018-A296-EC1E2D9FCC4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C5D357-F28F-4327-91C3-5F26C20FD482}" type="datetimeFigureOut">
              <a:rPr lang="ru-RU" smtClean="0"/>
              <a:pPr/>
              <a:t>01.12.2016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2F8C5-4451-4018-A296-EC1E2D9FCC4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C5D357-F28F-4327-91C3-5F26C20FD482}" type="datetimeFigureOut">
              <a:rPr lang="ru-RU" smtClean="0"/>
              <a:pPr/>
              <a:t>01.12.2016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2F8C5-4451-4018-A296-EC1E2D9FCC4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C5D357-F28F-4327-91C3-5F26C20FD482}" type="datetimeFigureOut">
              <a:rPr lang="ru-RU" smtClean="0"/>
              <a:pPr/>
              <a:t>01.12.2016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2F8C5-4451-4018-A296-EC1E2D9FCC4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C5D357-F28F-4327-91C3-5F26C20FD482}" type="datetimeFigureOut">
              <a:rPr lang="ru-RU" smtClean="0"/>
              <a:pPr/>
              <a:t>01.12.2016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2F8C5-4451-4018-A296-EC1E2D9FCC4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C5D357-F28F-4327-91C3-5F26C20FD482}" type="datetimeFigureOut">
              <a:rPr lang="ru-RU" smtClean="0"/>
              <a:pPr/>
              <a:t>01.12.2016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2F8C5-4451-4018-A296-EC1E2D9FCC4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C5D357-F28F-4327-91C3-5F26C20FD482}" type="datetimeFigureOut">
              <a:rPr lang="ru-RU" smtClean="0"/>
              <a:pPr/>
              <a:t>01.12.2016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E2F8C5-4451-4018-A296-EC1E2D9FCC44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71472" y="785794"/>
            <a:ext cx="8286808" cy="2071702"/>
          </a:xfrm>
        </p:spPr>
        <p:txBody>
          <a:bodyPr>
            <a:normAutofit fontScale="90000"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l"/>
            <a:r>
              <a:rPr lang="ru-RU" b="1" dirty="0" smtClean="0">
                <a:ln w="11430"/>
                <a:solidFill>
                  <a:srgbClr val="FFC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Bookman Old Style" pitchFamily="18" charset="0"/>
              </a:rPr>
              <a:t>Презентация:</a:t>
            </a:r>
            <a:r>
              <a:rPr lang="ru-RU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Bookman Old Style" pitchFamily="18" charset="0"/>
              </a:rPr>
              <a:t/>
            </a:r>
            <a:br>
              <a:rPr lang="ru-RU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Bookman Old Style" pitchFamily="18" charset="0"/>
              </a:rPr>
            </a:br>
            <a:r>
              <a:rPr lang="ru-RU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Bookman Old Style" pitchFamily="18" charset="0"/>
              </a:rPr>
              <a:t>«</a:t>
            </a:r>
            <a:r>
              <a:rPr lang="ru-RU" sz="4000" b="1" u="sng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Bookman Old Style" pitchFamily="18" charset="0"/>
              </a:rPr>
              <a:t>Породы сельскохозяйственных животных и их классификация»</a:t>
            </a:r>
            <a:endParaRPr lang="ru-RU" sz="4000" b="1" u="sng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357422" y="3643314"/>
            <a:ext cx="6500858" cy="2786082"/>
          </a:xfrm>
        </p:spPr>
        <p:txBody>
          <a:bodyPr>
            <a:normAutofit fontScale="25000" lnSpcReduction="20000"/>
          </a:bodyPr>
          <a:lstStyle/>
          <a:p>
            <a:r>
              <a:rPr lang="ru-RU" sz="5800" b="1" dirty="0" smtClean="0">
                <a:solidFill>
                  <a:srgbClr val="FFC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Book Antiqua" pitchFamily="18" charset="0"/>
              </a:rPr>
              <a:t>             </a:t>
            </a:r>
          </a:p>
          <a:p>
            <a:r>
              <a:rPr lang="ru-RU" sz="12800" b="1" dirty="0" smtClean="0">
                <a:solidFill>
                  <a:srgbClr val="FFC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Book Antiqua" pitchFamily="18" charset="0"/>
              </a:rPr>
              <a:t>   Автор:</a:t>
            </a:r>
          </a:p>
          <a:p>
            <a:r>
              <a:rPr lang="ru-RU" sz="12800" b="1" dirty="0" smtClean="0">
                <a:solidFill>
                  <a:srgbClr val="FFC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Book Antiqua" pitchFamily="18" charset="0"/>
              </a:rPr>
              <a:t>                           Резниченко С.В,</a:t>
            </a:r>
          </a:p>
          <a:p>
            <a:pPr algn="r"/>
            <a:endParaRPr lang="ru-RU" dirty="0" smtClean="0">
              <a:ln>
                <a:solidFill>
                  <a:srgbClr val="00B0F0"/>
                </a:solidFill>
              </a:ln>
              <a:solidFill>
                <a:schemeClr val="accent5">
                  <a:lumMod val="60000"/>
                  <a:lumOff val="40000"/>
                </a:schemeClr>
              </a:solidFill>
              <a:latin typeface="Book Antiqua" pitchFamily="18" charset="0"/>
            </a:endParaRPr>
          </a:p>
          <a:p>
            <a:pPr algn="l"/>
            <a:r>
              <a:rPr lang="ru-RU" sz="5100" dirty="0" smtClean="0">
                <a:ln>
                  <a:solidFill>
                    <a:srgbClr val="00B0F0"/>
                  </a:solidFill>
                </a:ln>
                <a:solidFill>
                  <a:schemeClr val="accent5">
                    <a:lumMod val="60000"/>
                    <a:lumOff val="40000"/>
                  </a:schemeClr>
                </a:solidFill>
                <a:latin typeface="Book Antiqua" pitchFamily="18" charset="0"/>
              </a:rPr>
              <a:t>                                                                  </a:t>
            </a:r>
            <a:r>
              <a:rPr lang="ru-RU" sz="11200" dirty="0" smtClean="0">
                <a:ln>
                  <a:solidFill>
                    <a:srgbClr val="FFFF00"/>
                  </a:solidFill>
                </a:ln>
                <a:solidFill>
                  <a:schemeClr val="accent5">
                    <a:lumMod val="60000"/>
                    <a:lumOff val="40000"/>
                  </a:schemeClr>
                </a:solidFill>
                <a:latin typeface="Book Antiqua" pitchFamily="18" charset="0"/>
              </a:rPr>
              <a:t>преподаватель </a:t>
            </a:r>
            <a:r>
              <a:rPr lang="ru-RU" sz="8000" dirty="0" smtClean="0">
                <a:ln>
                  <a:solidFill>
                    <a:srgbClr val="FFFF00"/>
                  </a:solidFill>
                </a:ln>
                <a:solidFill>
                  <a:schemeClr val="accent5">
                    <a:lumMod val="60000"/>
                    <a:lumOff val="40000"/>
                  </a:schemeClr>
                </a:solidFill>
                <a:latin typeface="Book Antiqua" pitchFamily="18" charset="0"/>
              </a:rPr>
              <a:t>ГБПОУ  </a:t>
            </a:r>
          </a:p>
          <a:p>
            <a:pPr algn="l"/>
            <a:r>
              <a:rPr lang="ru-RU" sz="8000" dirty="0">
                <a:ln>
                  <a:solidFill>
                    <a:srgbClr val="FFFF00"/>
                  </a:solidFill>
                </a:ln>
                <a:solidFill>
                  <a:schemeClr val="accent5">
                    <a:lumMod val="60000"/>
                    <a:lumOff val="40000"/>
                  </a:schemeClr>
                </a:solidFill>
                <a:latin typeface="Book Antiqua" pitchFamily="18" charset="0"/>
              </a:rPr>
              <a:t> </a:t>
            </a:r>
            <a:r>
              <a:rPr lang="ru-RU" sz="8000" dirty="0" smtClean="0">
                <a:ln>
                  <a:solidFill>
                    <a:srgbClr val="FFFF00"/>
                  </a:solidFill>
                </a:ln>
                <a:solidFill>
                  <a:schemeClr val="accent5">
                    <a:lumMod val="60000"/>
                    <a:lumOff val="40000"/>
                  </a:schemeClr>
                </a:solidFill>
                <a:latin typeface="Book Antiqua" pitchFamily="18" charset="0"/>
              </a:rPr>
              <a:t>                                          КРК   «ИНТЕГРАЛ»                                 </a:t>
            </a:r>
          </a:p>
          <a:p>
            <a:endParaRPr lang="ru-RU" b="1" dirty="0" smtClean="0">
              <a:solidFill>
                <a:schemeClr val="tx2">
                  <a:lumMod val="60000"/>
                  <a:lumOff val="40000"/>
                </a:schemeClr>
              </a:solidFill>
              <a:latin typeface="Book Antiqua" pitchFamily="18" charset="0"/>
            </a:endParaRPr>
          </a:p>
          <a:p>
            <a:endParaRPr lang="ru-RU" b="1" dirty="0">
              <a:solidFill>
                <a:schemeClr val="tx2">
                  <a:lumMod val="60000"/>
                  <a:lumOff val="40000"/>
                </a:schemeClr>
              </a:solidFill>
              <a:latin typeface="Book Antiqua" pitchFamily="18" charset="0"/>
            </a:endParaRPr>
          </a:p>
          <a:p>
            <a:endParaRPr lang="ru-RU" b="1" dirty="0" smtClean="0">
              <a:solidFill>
                <a:schemeClr val="tx2">
                  <a:lumMod val="60000"/>
                  <a:lumOff val="40000"/>
                </a:schemeClr>
              </a:solidFill>
              <a:latin typeface="Book Antiqua" pitchFamily="18" charset="0"/>
            </a:endParaRPr>
          </a:p>
          <a:p>
            <a:r>
              <a:rPr lang="ru-RU" sz="80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Book Antiqua" pitchFamily="18" charset="0"/>
              </a:rPr>
              <a:t>КУРСАВКА</a:t>
            </a:r>
          </a:p>
          <a:p>
            <a:r>
              <a:rPr lang="ru-RU" sz="80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Book Antiqua" pitchFamily="18" charset="0"/>
              </a:rPr>
              <a:t> 2016 г.</a:t>
            </a:r>
          </a:p>
          <a:p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2786050" y="2857496"/>
            <a:ext cx="6000792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endParaRPr lang="ru-RU" sz="3200" b="1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Bookman Old Style" pitchFamily="18" charset="0"/>
            </a:endParaRPr>
          </a:p>
          <a:p>
            <a:r>
              <a:rPr lang="ru-RU" sz="2800" b="1" u="sng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man Old Style" pitchFamily="18" charset="0"/>
              </a:rPr>
              <a:t>Основы зоотехнии,4курс</a:t>
            </a:r>
            <a:endParaRPr lang="ru-RU" sz="2800" b="1" u="sng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11266" name="Picture 2" descr="http://animationen.shrd.de/Tiere/Haustiere/Schweine/schwein108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500826" y="1214422"/>
            <a:ext cx="2181225" cy="1228725"/>
          </a:xfrm>
          <a:prstGeom prst="rect">
            <a:avLst/>
          </a:prstGeom>
          <a:noFill/>
        </p:spPr>
      </p:pic>
      <p:pic>
        <p:nvPicPr>
          <p:cNvPr id="11268" name="Picture 4" descr="Корова, клипарт, клипарты животные, clipart cow, скачать клипарт, бесплатные клипарты, коллекция клипартов животные, фото клипар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3929066"/>
            <a:ext cx="3503098" cy="2786058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3714744" y="2857496"/>
            <a:ext cx="42148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latin typeface="Arial Black" pitchFamily="34" charset="0"/>
              </a:rPr>
              <a:t>(часть 2)</a:t>
            </a:r>
            <a:endParaRPr lang="ru-RU" sz="2800" dirty="0">
              <a:latin typeface="Arial Black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42844" y="142852"/>
            <a:ext cx="84296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n>
                  <a:solidFill>
                    <a:srgbClr val="FFFF00"/>
                  </a:solidFill>
                </a:ln>
                <a:solidFill>
                  <a:schemeClr val="accent5">
                    <a:lumMod val="60000"/>
                    <a:lumOff val="40000"/>
                  </a:schemeClr>
                </a:solidFill>
                <a:latin typeface="Book Antiqua" pitchFamily="18" charset="0"/>
              </a:rPr>
              <a:t>ГБПОУ   «КУРСАВСКИЙ    РЕГИОНАЛЬНЫЙ КОЛЛЕДЖ «ИНТЕГРАЛ»                                          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28662" y="214290"/>
            <a:ext cx="792851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 smtClean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nstantia" pitchFamily="18" charset="0"/>
              </a:rPr>
              <a:t>Породы молочного направления: </a:t>
            </a:r>
          </a:p>
        </p:txBody>
      </p:sp>
      <p:pic>
        <p:nvPicPr>
          <p:cNvPr id="5" name="Рисунок 4" descr="голштинская порода коров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10" y="1071546"/>
            <a:ext cx="7929618" cy="5500726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1071538" y="1142984"/>
            <a:ext cx="32147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err="1" smtClean="0">
                <a:solidFill>
                  <a:schemeClr val="bg1"/>
                </a:solidFill>
                <a:latin typeface="Constantia" pitchFamily="18" charset="0"/>
              </a:rPr>
              <a:t>Голштинская</a:t>
            </a:r>
            <a:endParaRPr lang="ru-RU" sz="3600" b="1" dirty="0">
              <a:solidFill>
                <a:schemeClr val="bg1"/>
              </a:solidFill>
              <a:latin typeface="Constantia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10" y="332656"/>
            <a:ext cx="8072437" cy="62396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827584" y="537455"/>
            <a:ext cx="270580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>
                <a:latin typeface="Constantia" pitchFamily="18" charset="0"/>
              </a:rPr>
              <a:t>Голландская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Черно-пестрая порода коров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48" y="857232"/>
            <a:ext cx="7786742" cy="5786478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857224" y="142852"/>
            <a:ext cx="50720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latin typeface="Constantia" pitchFamily="18" charset="0"/>
              </a:rPr>
              <a:t>Чёрно-пёстрая</a:t>
            </a:r>
            <a:endParaRPr lang="ru-RU" sz="3600" b="1" dirty="0">
              <a:latin typeface="Constantia" pitchFamily="18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913" y="142852"/>
            <a:ext cx="8106543" cy="65008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115616" y="548680"/>
            <a:ext cx="51125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Constantia" pitchFamily="18" charset="0"/>
              </a:rPr>
              <a:t>Холмогорская</a:t>
            </a:r>
            <a:endParaRPr lang="ru-RU" sz="3200" b="1" dirty="0">
              <a:solidFill>
                <a:schemeClr val="bg1">
                  <a:lumMod val="95000"/>
                  <a:lumOff val="5000"/>
                </a:schemeClr>
              </a:solidFill>
              <a:latin typeface="Constant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Ярославкая порода коров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472" y="571480"/>
            <a:ext cx="8072494" cy="5907298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642910" y="642918"/>
            <a:ext cx="44291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latin typeface="Constantia" pitchFamily="18" charset="0"/>
              </a:rPr>
              <a:t>Ярославская</a:t>
            </a:r>
            <a:endParaRPr lang="ru-RU" sz="3600" b="1" dirty="0">
              <a:latin typeface="Constantia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963" y="361950"/>
            <a:ext cx="8218487" cy="6138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475656" y="764704"/>
            <a:ext cx="41764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latin typeface="Constantia" pitchFamily="18" charset="0"/>
              </a:rPr>
              <a:t>Джерсейская</a:t>
            </a:r>
            <a:endParaRPr lang="ru-RU" sz="3200" b="1" dirty="0">
              <a:latin typeface="Constantia" pitchFamily="18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962" y="358775"/>
            <a:ext cx="8218487" cy="6145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051720" y="642918"/>
            <a:ext cx="44644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err="1" smtClean="0">
                <a:latin typeface="Constantia" pitchFamily="18" charset="0"/>
              </a:rPr>
              <a:t>Айширская</a:t>
            </a:r>
            <a:endParaRPr lang="ru-RU" sz="3200" b="1" dirty="0">
              <a:latin typeface="Constantia" pitchFamily="18" charset="0"/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964" y="358775"/>
            <a:ext cx="8218486" cy="6145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17332" y="472316"/>
            <a:ext cx="53285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chemeClr val="accent6">
                    <a:lumMod val="50000"/>
                  </a:schemeClr>
                </a:solidFill>
                <a:latin typeface="Constantia" pitchFamily="18" charset="0"/>
              </a:rPr>
              <a:t>Красная степная</a:t>
            </a:r>
            <a:endParaRPr lang="ru-RU" sz="3200" b="1" dirty="0">
              <a:solidFill>
                <a:schemeClr val="accent6">
                  <a:lumMod val="50000"/>
                </a:schemeClr>
              </a:solidFill>
              <a:latin typeface="Constant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Симментальская порода коров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472" y="1142984"/>
            <a:ext cx="7929618" cy="557216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рямоугольник 2"/>
          <p:cNvSpPr/>
          <p:nvPr/>
        </p:nvSpPr>
        <p:spPr>
          <a:xfrm>
            <a:off x="285720" y="0"/>
            <a:ext cx="842968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nstantia" pitchFamily="18" charset="0"/>
              </a:rPr>
              <a:t>Породы комбинированного направления</a:t>
            </a:r>
            <a:endParaRPr lang="ru-RU" sz="3600" dirty="0">
              <a:solidFill>
                <a:srgbClr val="FFC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71472" y="1142984"/>
            <a:ext cx="45720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latin typeface="Constantia" pitchFamily="18" charset="0"/>
              </a:rPr>
              <a:t>Симментальская</a:t>
            </a:r>
            <a:endParaRPr lang="ru-RU" sz="3600" b="1" dirty="0">
              <a:latin typeface="Constantia" pitchFamily="18" charset="0"/>
            </a:endParaRPr>
          </a:p>
        </p:txBody>
      </p:sp>
      <p:pic>
        <p:nvPicPr>
          <p:cNvPr id="5" name="Рисунок 4" descr="Костромская на лугу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472" y="1052737"/>
            <a:ext cx="7929618" cy="566241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971600" y="1466149"/>
            <a:ext cx="38884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Constantia" pitchFamily="18" charset="0"/>
              </a:rPr>
              <a:t>Костромская</a:t>
            </a:r>
            <a:endParaRPr lang="ru-RU" sz="3200" b="1" dirty="0">
              <a:solidFill>
                <a:schemeClr val="bg1">
                  <a:lumMod val="95000"/>
                  <a:lumOff val="5000"/>
                </a:schemeClr>
              </a:solidFill>
              <a:latin typeface="Constantia" pitchFamily="18" charset="0"/>
            </a:endParaRPr>
          </a:p>
        </p:txBody>
      </p:sp>
      <p:pic>
        <p:nvPicPr>
          <p:cNvPr id="7" name="Рисунок 6" descr="Бестужевская корова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472" y="1052737"/>
            <a:ext cx="7929618" cy="566241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827584" y="1466149"/>
            <a:ext cx="44644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err="1" smtClean="0">
                <a:solidFill>
                  <a:schemeClr val="bg1">
                    <a:lumMod val="95000"/>
                    <a:lumOff val="5000"/>
                  </a:schemeClr>
                </a:solidFill>
                <a:latin typeface="Constantia" pitchFamily="18" charset="0"/>
              </a:rPr>
              <a:t>Бестужевская</a:t>
            </a:r>
            <a:endParaRPr lang="ru-RU" sz="3200" b="1" dirty="0">
              <a:solidFill>
                <a:schemeClr val="bg1">
                  <a:lumMod val="95000"/>
                  <a:lumOff val="5000"/>
                </a:schemeClr>
              </a:solidFill>
              <a:latin typeface="Constant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Герефордская порода коров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10" y="857232"/>
            <a:ext cx="7858180" cy="5786478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рямоугольник 2"/>
          <p:cNvSpPr/>
          <p:nvPr/>
        </p:nvSpPr>
        <p:spPr>
          <a:xfrm>
            <a:off x="571472" y="142853"/>
            <a:ext cx="81439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nstantia" pitchFamily="18" charset="0"/>
              </a:rPr>
              <a:t>Породы мясного направления</a:t>
            </a:r>
            <a:endParaRPr lang="ru-RU" sz="36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14348" y="928671"/>
            <a:ext cx="45005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chemeClr val="accent2">
                    <a:lumMod val="50000"/>
                  </a:schemeClr>
                </a:solidFill>
                <a:latin typeface="Constantia" pitchFamily="18" charset="0"/>
              </a:rPr>
              <a:t>Герефордская</a:t>
            </a:r>
            <a:endParaRPr lang="ru-RU" sz="3600" b="1" dirty="0">
              <a:solidFill>
                <a:schemeClr val="accent2">
                  <a:lumMod val="50000"/>
                </a:schemeClr>
              </a:solidFill>
              <a:latin typeface="Constantia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" y="681038"/>
            <a:ext cx="8285163" cy="5962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115616" y="801165"/>
            <a:ext cx="53285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  <a:latin typeface="Constantia" pitchFamily="18" charset="0"/>
              </a:rPr>
              <a:t>Казахская белоголовая</a:t>
            </a:r>
            <a:endParaRPr lang="ru-RU" sz="3200" b="1" dirty="0">
              <a:solidFill>
                <a:schemeClr val="bg1"/>
              </a:solidFill>
              <a:latin typeface="Constantia" pitchFamily="18" charset="0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4" y="689368"/>
            <a:ext cx="8285163" cy="6003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634780" y="789184"/>
            <a:ext cx="47525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nstantia" pitchFamily="18" charset="0"/>
              </a:rPr>
              <a:t>Лимузинская</a:t>
            </a:r>
            <a:r>
              <a:rPr lang="ru-RU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nstantia" pitchFamily="18" charset="0"/>
              </a:rPr>
              <a:t> порода</a:t>
            </a:r>
          </a:p>
        </p:txBody>
      </p:sp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339" y="689368"/>
            <a:ext cx="8285163" cy="6003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714348" y="857232"/>
            <a:ext cx="46805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  <a:latin typeface="Constantia" pitchFamily="18" charset="0"/>
              </a:rPr>
              <a:t>Санта-Гертруда</a:t>
            </a:r>
            <a:endParaRPr lang="ru-RU" sz="3200" b="1" dirty="0">
              <a:solidFill>
                <a:schemeClr val="bg1"/>
              </a:solidFill>
              <a:latin typeface="Constantia" pitchFamily="18" charset="0"/>
            </a:endParaRPr>
          </a:p>
        </p:txBody>
      </p:sp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761" y="689368"/>
            <a:ext cx="8286778" cy="6072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971600" y="1081571"/>
            <a:ext cx="42433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  <a:latin typeface="Constantia" pitchFamily="18" charset="0"/>
              </a:rPr>
              <a:t>Калмыцкая</a:t>
            </a:r>
            <a:endParaRPr lang="ru-RU" sz="3200" b="1" dirty="0">
              <a:solidFill>
                <a:schemeClr val="bg1"/>
              </a:solidFill>
              <a:latin typeface="Constant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Аквитанская светлая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48" y="500042"/>
            <a:ext cx="7643865" cy="5786478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рямоугольник 2"/>
          <p:cNvSpPr/>
          <p:nvPr/>
        </p:nvSpPr>
        <p:spPr>
          <a:xfrm>
            <a:off x="1214415" y="642918"/>
            <a:ext cx="445750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err="1" smtClean="0">
                <a:latin typeface="Constantia" pitchFamily="18" charset="0"/>
              </a:rPr>
              <a:t>Аквитанская</a:t>
            </a:r>
            <a:r>
              <a:rPr lang="ru-RU" sz="3200" b="1" dirty="0" smtClean="0">
                <a:latin typeface="Constantia" pitchFamily="18" charset="0"/>
              </a:rPr>
              <a:t> светлая</a:t>
            </a:r>
            <a:endParaRPr lang="ru-RU" sz="3200" b="1" dirty="0">
              <a:latin typeface="Constantia" pitchFamily="18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217" y="496887"/>
            <a:ext cx="7858125" cy="57896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899593" y="642918"/>
            <a:ext cx="456576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Красная луговая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Аулиекольская порода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24" y="857232"/>
            <a:ext cx="7715303" cy="550072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рямоугольник 2"/>
          <p:cNvSpPr/>
          <p:nvPr/>
        </p:nvSpPr>
        <p:spPr>
          <a:xfrm>
            <a:off x="1214414" y="142852"/>
            <a:ext cx="521603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err="1" smtClean="0">
                <a:latin typeface="Constantia" pitchFamily="18" charset="0"/>
              </a:rPr>
              <a:t>Аулиекольская</a:t>
            </a:r>
            <a:r>
              <a:rPr lang="ru-RU" sz="3200" b="1" dirty="0" smtClean="0">
                <a:latin typeface="Constantia" pitchFamily="18" charset="0"/>
              </a:rPr>
              <a:t> порода</a:t>
            </a:r>
            <a:endParaRPr lang="ru-RU" sz="3200" b="1" dirty="0">
              <a:latin typeface="Constantia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60648"/>
            <a:ext cx="8208912" cy="61046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85835" y="542637"/>
            <a:ext cx="55446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latin typeface="Constantia" pitchFamily="18" charset="0"/>
              </a:rPr>
              <a:t>Бельгийская голубая порода</a:t>
            </a:r>
            <a:endParaRPr lang="ru-RU" sz="3200" dirty="0">
              <a:latin typeface="Constantia" pitchFamily="18" charset="0"/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123" y="226627"/>
            <a:ext cx="8377349" cy="6131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55576" y="542637"/>
            <a:ext cx="38762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err="1" smtClean="0">
                <a:solidFill>
                  <a:schemeClr val="bg1"/>
                </a:solidFill>
                <a:latin typeface="Constantia" pitchFamily="18" charset="0"/>
              </a:rPr>
              <a:t>Кианская</a:t>
            </a:r>
            <a:r>
              <a:rPr lang="ru-RU" sz="3200" b="1" dirty="0" smtClean="0">
                <a:solidFill>
                  <a:schemeClr val="bg1"/>
                </a:solidFill>
                <a:latin typeface="Constantia" pitchFamily="18" charset="0"/>
              </a:rPr>
              <a:t> порода</a:t>
            </a:r>
            <a:endParaRPr lang="ru-RU" sz="3200" b="1" dirty="0">
              <a:solidFill>
                <a:schemeClr val="bg1"/>
              </a:solidFill>
              <a:latin typeface="Constant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idx="4294967295"/>
          </p:nvPr>
        </p:nvSpPr>
        <p:spPr>
          <a:xfrm>
            <a:off x="1371600" y="0"/>
            <a:ext cx="6368752" cy="1428750"/>
          </a:xfrm>
        </p:spPr>
        <p:txBody>
          <a:bodyPr>
            <a:normAutofit/>
          </a:bodyPr>
          <a:lstStyle/>
          <a:p>
            <a:r>
              <a:rPr lang="ru-RU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Constantia" pitchFamily="18" charset="0"/>
              </a:rPr>
              <a:t>Заключение</a:t>
            </a:r>
            <a:endParaRPr lang="ru-RU" b="1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solidFill>
                <a:schemeClr val="accent6">
                  <a:lumMod val="75000"/>
                </a:schemeClr>
              </a:soli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  <a:latin typeface="Constantia" pitchFamily="18" charset="0"/>
            </a:endParaRPr>
          </a:p>
        </p:txBody>
      </p:sp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1071538" y="1071546"/>
            <a:ext cx="7358114" cy="27699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q"/>
              <a:tabLst/>
            </a:pPr>
            <a:r>
              <a:rPr kumimoji="0" lang="ru-RU" sz="2200" b="1" i="0" u="none" strike="noStrike" cap="none" normalizeH="0" baseline="0" dirty="0" smtClean="0">
                <a:ln>
                  <a:noFill/>
                </a:ln>
                <a:solidFill>
                  <a:srgbClr val="00FFFF"/>
                </a:solidFill>
                <a:effectLst/>
                <a:latin typeface="Constantia" pitchFamily="18" charset="0"/>
                <a:ea typeface="Calibri" pitchFamily="34" charset="0"/>
                <a:cs typeface="Times New Roman" pitchFamily="18" charset="0"/>
              </a:rPr>
              <a:t>Из пород молочного направления продуктивности наибольшее распространение во многих странах получила голландская черно-пестрая; в некоторых странах она известна под названием </a:t>
            </a:r>
            <a:r>
              <a:rPr kumimoji="0" lang="ru-RU" sz="2200" b="1" i="0" u="none" strike="noStrike" cap="none" normalizeH="0" baseline="0" dirty="0" err="1" smtClean="0">
                <a:ln>
                  <a:noFill/>
                </a:ln>
                <a:solidFill>
                  <a:srgbClr val="00FFFF"/>
                </a:solidFill>
                <a:effectLst/>
                <a:latin typeface="Constantia" pitchFamily="18" charset="0"/>
                <a:ea typeface="Calibri" pitchFamily="34" charset="0"/>
                <a:cs typeface="Times New Roman" pitchFamily="18" charset="0"/>
              </a:rPr>
              <a:t>голштино-фризской</a:t>
            </a:r>
            <a:r>
              <a:rPr kumimoji="0" lang="ru-RU" sz="2200" b="1" i="0" u="none" strike="noStrike" cap="none" normalizeH="0" baseline="0" dirty="0" smtClean="0">
                <a:ln>
                  <a:noFill/>
                </a:ln>
                <a:solidFill>
                  <a:srgbClr val="00FFFF"/>
                </a:solidFill>
                <a:effectLst/>
                <a:latin typeface="Constantia" pitchFamily="18" charset="0"/>
                <a:ea typeface="Calibri" pitchFamily="34" charset="0"/>
                <a:cs typeface="Times New Roman" pitchFamily="18" charset="0"/>
              </a:rPr>
              <a:t> (Канада, Япония, США) или фризской (Австралия, Новая Зеландия, Великобритания, Франция).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onstantia" pitchFamily="18" charset="0"/>
              <a:cs typeface="Arial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071538" y="3643314"/>
            <a:ext cx="7215238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Font typeface="Wingdings" pitchFamily="2" charset="2"/>
              <a:buChar char="q"/>
            </a:pPr>
            <a:r>
              <a:rPr lang="ru-RU" sz="2200" b="1" dirty="0" smtClean="0">
                <a:solidFill>
                  <a:srgbClr val="FFCC00"/>
                </a:solidFill>
                <a:latin typeface="Constantia" pitchFamily="18" charset="0"/>
              </a:rPr>
              <a:t>Самая популярная в мире порода мясного направления – герефордская. </a:t>
            </a:r>
          </a:p>
          <a:p>
            <a:pPr algn="just"/>
            <a:endParaRPr lang="ru-RU" sz="2200" b="1" dirty="0" smtClean="0">
              <a:latin typeface="Constantia" pitchFamily="18" charset="0"/>
            </a:endParaRPr>
          </a:p>
          <a:p>
            <a:pPr algn="just">
              <a:buFont typeface="Wingdings" pitchFamily="2" charset="2"/>
              <a:buChar char="q"/>
            </a:pPr>
            <a:r>
              <a:rPr lang="ru-RU" sz="2200" b="1" dirty="0" smtClean="0">
                <a:solidFill>
                  <a:srgbClr val="FF66FF"/>
                </a:solidFill>
                <a:latin typeface="Constantia" pitchFamily="18" charset="0"/>
              </a:rPr>
              <a:t>В России 53% от общего числа поголовья крс составляет чёрно-пёстрая порода</a:t>
            </a:r>
            <a:endParaRPr lang="ru-RU" sz="2200" b="1" dirty="0">
              <a:solidFill>
                <a:srgbClr val="FF66FF"/>
              </a:solidFill>
              <a:latin typeface="Constant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03648" y="2274838"/>
            <a:ext cx="6768752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v"/>
            </a:pPr>
            <a:r>
              <a:rPr lang="en-US" sz="2400" dirty="0" smtClean="0">
                <a:latin typeface="Constantia" pitchFamily="18" charset="0"/>
              </a:rPr>
              <a:t>www</a:t>
            </a:r>
            <a:r>
              <a:rPr lang="ru-RU" sz="2400" dirty="0" smtClean="0">
                <a:latin typeface="Constantia" pitchFamily="18" charset="0"/>
              </a:rPr>
              <a:t>. </a:t>
            </a:r>
            <a:r>
              <a:rPr lang="en-US" sz="2400" dirty="0" smtClean="0">
                <a:latin typeface="Constantia" pitchFamily="18" charset="0"/>
              </a:rPr>
              <a:t>agroinfo.com/</a:t>
            </a:r>
            <a:r>
              <a:rPr lang="en-US" sz="2400" dirty="0" err="1" smtClean="0">
                <a:latin typeface="Constantia" pitchFamily="18" charset="0"/>
              </a:rPr>
              <a:t>samye-populyarnye-porody-korov</a:t>
            </a:r>
            <a:r>
              <a:rPr lang="en-US" sz="2400" dirty="0">
                <a:latin typeface="Constantia" pitchFamily="18" charset="0"/>
              </a:rPr>
              <a:t>/</a:t>
            </a:r>
          </a:p>
          <a:p>
            <a:pPr marL="342900" indent="-342900">
              <a:buFont typeface="Wingdings" pitchFamily="2" charset="2"/>
              <a:buChar char="v"/>
            </a:pPr>
            <a:r>
              <a:rPr lang="en-US" sz="2400" dirty="0">
                <a:latin typeface="Constantia" pitchFamily="18" charset="0"/>
              </a:rPr>
              <a:t>www.zooclub.ru/samye/molochnye_porody_korov.shtml</a:t>
            </a:r>
          </a:p>
          <a:p>
            <a:pPr marL="342900" indent="-342900">
              <a:buFont typeface="Wingdings" pitchFamily="2" charset="2"/>
              <a:buChar char="v"/>
            </a:pPr>
            <a:r>
              <a:rPr lang="en-US" sz="2400" dirty="0">
                <a:latin typeface="Constantia" pitchFamily="18" charset="0"/>
              </a:rPr>
              <a:t>www.groni.ru/</a:t>
            </a:r>
            <a:r>
              <a:rPr lang="en-US" sz="2400" dirty="0" err="1">
                <a:latin typeface="Constantia" pitchFamily="18" charset="0"/>
              </a:rPr>
              <a:t>zhivotnovodstvo</a:t>
            </a:r>
            <a:r>
              <a:rPr lang="en-US" sz="2400" dirty="0">
                <a:latin typeface="Constantia" pitchFamily="18" charset="0"/>
              </a:rPr>
              <a:t>/.../porody-korov-opisanie-foto-video.ht</a:t>
            </a:r>
          </a:p>
          <a:p>
            <a:pPr marL="342900" indent="-342900">
              <a:buFont typeface="Wingdings" pitchFamily="2" charset="2"/>
              <a:buChar char="v"/>
            </a:pPr>
            <a:r>
              <a:rPr lang="en-US" sz="2400" dirty="0">
                <a:latin typeface="Constantia" pitchFamily="18" charset="0"/>
              </a:rPr>
              <a:t>https://www.akkor.ru/sites/.../samye_populyarnye_porody_korov_ns.doc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Constantia" pitchFamily="18" charset="0"/>
              </a:rPr>
              <a:t>Источники информации:</a:t>
            </a:r>
            <a:endParaRPr lang="ru-RU" dirty="0">
              <a:latin typeface="Constant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66773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1"/>
          <p:cNvSpPr>
            <a:spLocks noChangeArrowheads="1"/>
          </p:cNvSpPr>
          <p:nvPr/>
        </p:nvSpPr>
        <p:spPr bwMode="auto">
          <a:xfrm>
            <a:off x="571472" y="285728"/>
            <a:ext cx="7858180" cy="57554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>
              <a:buFont typeface="Wingdings" pitchFamily="2" charset="2"/>
              <a:buChar char="q"/>
            </a:pPr>
            <a:r>
              <a:rPr lang="ru-RU" sz="2000" b="1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Constantia" pitchFamily="18" charset="0"/>
                <a:ea typeface="Calibri" pitchFamily="34" charset="0"/>
                <a:cs typeface="Times New Roman" pitchFamily="18" charset="0"/>
              </a:rPr>
              <a:t>П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latin typeface="Constantia" pitchFamily="18" charset="0"/>
                <a:ea typeface="Calibri" pitchFamily="34" charset="0"/>
                <a:cs typeface="Times New Roman" pitchFamily="18" charset="0"/>
              </a:rPr>
              <a:t>резентация  «Породы сельскохозяйственных животных» (часть 2) упорядочивает и сохраняет  наглядный материал, необходимый  для  занятия по дисциплине  ОП. 07 «Основы зоотехнии»</a:t>
            </a:r>
            <a:r>
              <a:rPr lang="ru-RU" sz="2000" b="1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Constantia" pitchFamily="18" charset="0"/>
                <a:ea typeface="Calibri" pitchFamily="34" charset="0"/>
                <a:cs typeface="Times New Roman" pitchFamily="18" charset="0"/>
              </a:rPr>
              <a:t> -  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/>
                <a:latin typeface="Constantia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2000" b="1" dirty="0" smtClean="0">
                <a:latin typeface="Constantia" pitchFamily="18" charset="0"/>
              </a:rPr>
              <a:t>Тема 2. Основы разведения и кормления сельскохозяйственных животных.</a:t>
            </a:r>
          </a:p>
          <a:p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rgbClr val="00FFFF"/>
              </a:solidFill>
              <a:effectLst/>
              <a:latin typeface="Constantia" pitchFamily="18" charset="0"/>
              <a:cs typeface="Arial" pitchFamily="34" charset="0"/>
            </a:endParaRPr>
          </a:p>
          <a:p>
            <a:pPr>
              <a:buFont typeface="Wingdings" pitchFamily="2" charset="2"/>
              <a:buChar char="q"/>
            </a:pPr>
            <a:r>
              <a:rPr kumimoji="0" lang="ru-RU" sz="2800" b="1" i="0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Constantia" pitchFamily="18" charset="0"/>
                <a:ea typeface="Calibri" pitchFamily="34" charset="0"/>
                <a:cs typeface="Times New Roman" pitchFamily="18" charset="0"/>
              </a:rPr>
              <a:t>Цель презентации </a:t>
            </a:r>
            <a:r>
              <a:rPr kumimoji="0" lang="ru-RU" sz="2400" b="1" i="0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Constantia" pitchFamily="18" charset="0"/>
                <a:ea typeface="Calibri" pitchFamily="34" charset="0"/>
                <a:cs typeface="Times New Roman" pitchFamily="18" charset="0"/>
              </a:rPr>
              <a:t>– приобретение обучающимися теоретических</a:t>
            </a:r>
            <a:r>
              <a:rPr kumimoji="0" lang="ru-RU" sz="2400" b="1" i="0" strike="noStrike" cap="none" normalizeH="0" dirty="0" smtClean="0">
                <a:ln>
                  <a:noFill/>
                </a:ln>
                <a:solidFill>
                  <a:srgbClr val="FFFF00"/>
                </a:solidFill>
                <a:effectLst/>
                <a:latin typeface="Constantia" pitchFamily="18" charset="0"/>
                <a:ea typeface="Calibri" pitchFamily="34" charset="0"/>
                <a:cs typeface="Times New Roman" pitchFamily="18" charset="0"/>
              </a:rPr>
              <a:t> знаний по </a:t>
            </a:r>
            <a:r>
              <a:rPr lang="ru-RU" sz="2400" b="1" dirty="0" smtClean="0">
                <a:solidFill>
                  <a:srgbClr val="FFFF00"/>
                </a:solidFill>
                <a:latin typeface="Constantia" pitchFamily="18" charset="0"/>
                <a:ea typeface="Calibri" pitchFamily="34" charset="0"/>
                <a:cs typeface="Times New Roman" pitchFamily="18" charset="0"/>
              </a:rPr>
              <a:t>классификации пород  крупного рогатого скота.</a:t>
            </a:r>
          </a:p>
          <a:p>
            <a:endParaRPr lang="ru-RU" sz="2400" b="1" dirty="0" smtClean="0">
              <a:solidFill>
                <a:srgbClr val="FFFF00"/>
              </a:solidFill>
              <a:latin typeface="Constantia" pitchFamily="18" charset="0"/>
              <a:ea typeface="Calibri" pitchFamily="34" charset="0"/>
              <a:cs typeface="Arial" pitchFamily="34" charset="0"/>
            </a:endParaRPr>
          </a:p>
          <a:p>
            <a:pPr>
              <a:buFont typeface="Wingdings" pitchFamily="2" charset="2"/>
              <a:buChar char="q"/>
            </a:pPr>
            <a:r>
              <a:rPr kumimoji="0" lang="kk-KZ" sz="2400" b="1" i="0" u="none" strike="noStrike" cap="none" normalizeH="0" baseline="0" dirty="0" smtClean="0">
                <a:ln>
                  <a:noFill/>
                </a:ln>
                <a:solidFill>
                  <a:srgbClr val="00FFFF"/>
                </a:solidFill>
                <a:effectLst/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Использовать данную</a:t>
            </a:r>
            <a:r>
              <a:rPr kumimoji="0" lang="kk-KZ" sz="2400" b="1" i="0" u="none" strike="noStrike" cap="none" normalizeH="0" dirty="0" smtClean="0">
                <a:ln>
                  <a:noFill/>
                </a:ln>
                <a:solidFill>
                  <a:srgbClr val="00FFFF"/>
                </a:solidFill>
                <a:effectLst/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kk-KZ" sz="2400" b="1" i="0" u="none" strike="noStrike" cap="none" normalizeH="0" baseline="0" dirty="0" smtClean="0">
                <a:ln>
                  <a:noFill/>
                </a:ln>
                <a:solidFill>
                  <a:srgbClr val="00FFFF"/>
                </a:solidFill>
                <a:effectLst/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презентацию в учебном процессе можно на протяжении всех этапов  занятия: в начале урока,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FFFF"/>
                </a:solidFill>
                <a:effectLst/>
                <a:latin typeface="Constantia" pitchFamily="18" charset="0"/>
                <a:ea typeface="Calibri" pitchFamily="34" charset="0"/>
                <a:cs typeface="Times New Roman" pitchFamily="18" charset="0"/>
              </a:rPr>
              <a:t> как средство обучения, в конце, отдельные слайды – для закрепления знаний, а на последующем занятии, как средство контроля.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rgbClr val="00FFFF"/>
              </a:solidFill>
              <a:effectLst/>
              <a:latin typeface="Constantia" pitchFamily="18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6908"/>
          </a:xfrm>
        </p:spPr>
        <p:txBody>
          <a:bodyPr>
            <a:normAutofit/>
          </a:bodyPr>
          <a:lstStyle/>
          <a:p>
            <a:r>
              <a:rPr lang="ru-RU" b="1" dirty="0" smtClean="0">
                <a:ln w="12700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onstantia" pitchFamily="18" charset="0"/>
              </a:rPr>
              <a:t>Классификация пород КРС</a:t>
            </a:r>
            <a:endParaRPr lang="ru-RU" b="1" dirty="0">
              <a:ln w="12700">
                <a:solidFill>
                  <a:srgbClr val="FFFF00"/>
                </a:solidFill>
                <a:prstDash val="solid"/>
              </a:ln>
              <a:solidFill>
                <a:srgbClr val="FFFF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Constantia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928794" y="4786322"/>
            <a:ext cx="5072098" cy="10001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nstantia" pitchFamily="18" charset="0"/>
              </a:rPr>
              <a:t>географическая</a:t>
            </a:r>
            <a:endParaRPr lang="ru-RU" sz="4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onstantia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928794" y="2643182"/>
            <a:ext cx="5072098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Constantia" pitchFamily="18" charset="0"/>
              </a:rPr>
              <a:t>краниологическая</a:t>
            </a:r>
            <a:endParaRPr lang="ru-RU" sz="4000" b="1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solidFill>
                <a:schemeClr val="accent6">
                  <a:lumMod val="75000"/>
                </a:schemeClr>
              </a:soli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  <a:latin typeface="Constantia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928794" y="3714752"/>
            <a:ext cx="5072098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 smtClean="0">
                <a:ln w="17780" cmpd="sng">
                  <a:solidFill>
                    <a:schemeClr val="accent2">
                      <a:lumMod val="50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Constantia" pitchFamily="18" charset="0"/>
              </a:rPr>
              <a:t>хозяйственная</a:t>
            </a:r>
            <a:endParaRPr lang="ru-RU" sz="4400" b="1" dirty="0">
              <a:ln w="17780" cmpd="sng">
                <a:solidFill>
                  <a:schemeClr val="accent2">
                    <a:lumMod val="50000"/>
                  </a:schemeClr>
                </a:solidFill>
                <a:prstDash val="solid"/>
                <a:miter lim="800000"/>
              </a:ln>
              <a:solidFill>
                <a:srgbClr val="FFFF00"/>
              </a:soli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  <a:latin typeface="Constantia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28662" y="1071546"/>
            <a:ext cx="721523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latin typeface="Constantia" pitchFamily="18" charset="0"/>
              </a:rPr>
              <a:t>В мире около 250 пород крупного рогатого скота (КРС).  Существуют 3 классификации пород скота:</a:t>
            </a:r>
            <a:endParaRPr lang="ru-RU" sz="2800" b="1" dirty="0">
              <a:latin typeface="Constant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28596" y="1"/>
            <a:ext cx="8429684" cy="1428735"/>
          </a:xfrm>
        </p:spPr>
        <p:txBody>
          <a:bodyPr>
            <a:normAutofit fontScale="90000"/>
          </a:bodyPr>
          <a:lstStyle/>
          <a:p>
            <a:pPr algn="l"/>
            <a:r>
              <a:rPr lang="ru-RU" sz="3600" b="1" dirty="0" smtClean="0">
                <a:ln>
                  <a:solidFill>
                    <a:srgbClr val="FFFF00"/>
                  </a:solidFill>
                </a:ln>
                <a:solidFill>
                  <a:schemeClr val="accent6">
                    <a:lumMod val="75000"/>
                  </a:schemeClr>
                </a:solidFill>
                <a:latin typeface="Constantia" pitchFamily="18" charset="0"/>
              </a:rPr>
              <a:t/>
            </a:r>
            <a:br>
              <a:rPr lang="ru-RU" sz="3600" b="1" dirty="0" smtClean="0">
                <a:ln>
                  <a:solidFill>
                    <a:srgbClr val="FFFF00"/>
                  </a:solidFill>
                </a:ln>
                <a:solidFill>
                  <a:schemeClr val="accent6">
                    <a:lumMod val="75000"/>
                  </a:schemeClr>
                </a:solidFill>
                <a:latin typeface="Constantia" pitchFamily="18" charset="0"/>
              </a:rPr>
            </a:br>
            <a:r>
              <a:rPr lang="ru-RU" sz="4000" b="1" dirty="0" smtClean="0">
                <a:ln>
                  <a:solidFill>
                    <a:srgbClr val="FFFF00"/>
                  </a:solidFill>
                </a:ln>
                <a:solidFill>
                  <a:schemeClr val="accent6">
                    <a:lumMod val="75000"/>
                  </a:schemeClr>
                </a:solidFill>
                <a:latin typeface="Constantia" pitchFamily="18" charset="0"/>
              </a:rPr>
              <a:t>Краниологическая классификация </a:t>
            </a:r>
            <a:r>
              <a:rPr lang="ru-RU" sz="3100" b="1" dirty="0" smtClean="0">
                <a:latin typeface="Constantia" pitchFamily="18" charset="0"/>
              </a:rPr>
              <a:t>основана на различиях в строении черепа. Согласно её выделяют следующие типы КРС: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14282" y="1500174"/>
            <a:ext cx="8929718" cy="5500726"/>
          </a:xfrm>
        </p:spPr>
        <p:txBody>
          <a:bodyPr>
            <a:normAutofit lnSpcReduction="10000"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l"/>
            <a:r>
              <a:rPr lang="ru-RU" sz="3600" b="1" u="sng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узколобый:</a:t>
            </a:r>
            <a: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ru-RU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голландская, холмогорская,  ярославская, </a:t>
            </a:r>
            <a:r>
              <a:rPr lang="ru-RU" b="1" dirty="0" err="1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тагильская</a:t>
            </a:r>
            <a:r>
              <a:rPr lang="ru-RU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, красная степная и </a:t>
            </a:r>
            <a:r>
              <a:rPr lang="ru-RU" b="1" dirty="0" err="1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др</a:t>
            </a:r>
            <a:r>
              <a:rPr lang="ru-RU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; </a:t>
            </a:r>
          </a:p>
          <a:p>
            <a:pPr algn="l"/>
            <a:r>
              <a:rPr lang="ru-RU" sz="3600" b="1" u="sng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лобастый</a:t>
            </a:r>
            <a:r>
              <a:rPr lang="ru-RU" b="1" u="sng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- </a:t>
            </a:r>
            <a:r>
              <a:rPr lang="ru-RU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симментальская и её производные;</a:t>
            </a:r>
          </a:p>
          <a:p>
            <a:pPr algn="l"/>
            <a:r>
              <a:rPr lang="ru-RU" sz="3500" b="1" u="sng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короткорогий </a:t>
            </a:r>
            <a: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- </a:t>
            </a:r>
            <a:r>
              <a:rPr lang="ru-RU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швицкая, джерсейская, костромская, </a:t>
            </a:r>
            <a:r>
              <a:rPr lang="ru-RU" b="1" dirty="0" err="1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лебединская</a:t>
            </a:r>
            <a:r>
              <a:rPr lang="ru-RU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и др.;</a:t>
            </a:r>
          </a:p>
          <a:p>
            <a:pPr algn="l"/>
            <a:r>
              <a:rPr lang="ru-RU" sz="3500" b="1" u="sng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короткоголовый -</a:t>
            </a:r>
            <a: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ru-RU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тирольская, герефордская, красная </a:t>
            </a:r>
            <a:r>
              <a:rPr lang="ru-RU" b="1" dirty="0" err="1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горбатовская</a:t>
            </a:r>
            <a:r>
              <a:rPr lang="ru-RU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, казахская белоголовая;</a:t>
            </a:r>
          </a:p>
          <a:p>
            <a:pPr algn="l"/>
            <a:r>
              <a:rPr lang="ru-RU" sz="3500" b="1" u="sng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пряморогий</a:t>
            </a:r>
            <a:r>
              <a:rPr lang="ru-RU" sz="3500" b="1" u="sng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- </a:t>
            </a:r>
            <a:r>
              <a:rPr lang="ru-RU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калмыцкая, монгольский скот;</a:t>
            </a:r>
          </a:p>
          <a:p>
            <a:pPr algn="l"/>
            <a:r>
              <a:rPr lang="ru-RU" b="1" u="sng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комолый тип </a:t>
            </a:r>
            <a: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- </a:t>
            </a:r>
            <a:r>
              <a:rPr lang="ru-RU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все безрогие породы Северной Европы.</a:t>
            </a:r>
            <a:endParaRPr lang="ru-RU" b="1" dirty="0">
              <a:ln w="11430"/>
              <a:solidFill>
                <a:srgbClr val="FFFF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B0F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Constantia" pitchFamily="18" charset="0"/>
              </a:rPr>
              <a:t>Основные направления продуктивности КРС</a:t>
            </a:r>
            <a:endParaRPr lang="ru-RU" b="1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solidFill>
                <a:srgbClr val="00B0F0"/>
              </a:soli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  <a:latin typeface="Constantia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643042" y="2285992"/>
            <a:ext cx="5786478" cy="70788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nstantia" pitchFamily="18" charset="0"/>
              </a:rPr>
              <a:t>молочное</a:t>
            </a:r>
            <a:endParaRPr lang="ru-RU" sz="4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onstantia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000232" y="2571744"/>
            <a:ext cx="5572164" cy="132343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000" b="1" spc="5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nstantia" pitchFamily="18" charset="0"/>
              </a:rPr>
              <a:t>      комбинированное</a:t>
            </a:r>
            <a:endParaRPr lang="ru-RU" sz="4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onstantia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071802" y="4071942"/>
            <a:ext cx="4500594" cy="70788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nstantia" pitchFamily="18" charset="0"/>
              </a:rPr>
              <a:t>  мясное</a:t>
            </a:r>
            <a:endParaRPr lang="ru-RU" sz="4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onstant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85786" y="214290"/>
            <a:ext cx="7772400" cy="2314590"/>
          </a:xfrm>
        </p:spPr>
        <p:txBody>
          <a:bodyPr>
            <a:normAutofit fontScale="90000"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l"/>
            <a:r>
              <a:rPr lang="ru-RU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nstantia" pitchFamily="18" charset="0"/>
              </a:rPr>
              <a:t> </a:t>
            </a:r>
            <a:r>
              <a:rPr lang="ru-RU" sz="4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nstantia" pitchFamily="18" charset="0"/>
              </a:rPr>
              <a:t>Хозяйственная классификация, </a:t>
            </a:r>
            <a:r>
              <a:rPr lang="ru-RU" sz="36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nstantia" pitchFamily="18" charset="0"/>
              </a:rPr>
              <a:t>в основу которой положена преобладающая продуктивность животных.</a:t>
            </a:r>
            <a:endParaRPr lang="ru-RU" sz="3600" b="1" dirty="0">
              <a:ln w="11430"/>
              <a:solidFill>
                <a:srgbClr val="FFFF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onstantia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14348" y="2500306"/>
            <a:ext cx="8072494" cy="4143404"/>
          </a:xfrm>
        </p:spPr>
        <p:txBody>
          <a:bodyPr>
            <a:normAutofit fontScale="70000" lnSpcReduction="20000"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l"/>
            <a:r>
              <a:rPr lang="ru-RU" sz="5100" b="1" dirty="0" smtClean="0">
                <a:ln w="18415" cmpd="sng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nstantia" pitchFamily="18" charset="0"/>
              </a:rPr>
              <a:t>Породы молочного направления: </a:t>
            </a:r>
          </a:p>
          <a:p>
            <a:pPr algn="l"/>
            <a:r>
              <a:rPr lang="ru-RU" sz="4900" b="1" dirty="0" smtClean="0">
                <a:ln w="11430"/>
                <a:solidFill>
                  <a:srgbClr val="FFCC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голландская, </a:t>
            </a:r>
            <a:r>
              <a:rPr lang="ru-RU" sz="4900" b="1" dirty="0" err="1" smtClean="0">
                <a:ln w="11430"/>
                <a:solidFill>
                  <a:srgbClr val="FFCC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голштино-фризская</a:t>
            </a:r>
            <a:r>
              <a:rPr lang="ru-RU" sz="4900" b="1" dirty="0" smtClean="0">
                <a:ln w="11430"/>
                <a:solidFill>
                  <a:srgbClr val="FFCC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, джерсейская, красная степная, </a:t>
            </a:r>
            <a:r>
              <a:rPr lang="ru-RU" sz="4900" b="1" dirty="0" err="1" smtClean="0">
                <a:ln w="11430"/>
                <a:solidFill>
                  <a:srgbClr val="FFCC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айрширская</a:t>
            </a:r>
            <a:r>
              <a:rPr lang="ru-RU" sz="4900" b="1" dirty="0" smtClean="0">
                <a:ln w="11430"/>
                <a:solidFill>
                  <a:srgbClr val="FFCC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, черно-пестрая, холмогорская, бурая латвийская, </a:t>
            </a:r>
            <a:r>
              <a:rPr lang="ru-RU" sz="4900" b="1" dirty="0" err="1" smtClean="0">
                <a:ln w="11430"/>
                <a:solidFill>
                  <a:srgbClr val="FFCC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англерская</a:t>
            </a:r>
            <a:r>
              <a:rPr lang="ru-RU" sz="4900" b="1" dirty="0" smtClean="0">
                <a:ln w="11430"/>
                <a:solidFill>
                  <a:srgbClr val="FFCC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, </a:t>
            </a:r>
            <a:r>
              <a:rPr lang="ru-RU" sz="4900" b="1" dirty="0" err="1" smtClean="0">
                <a:ln w="11430"/>
                <a:solidFill>
                  <a:srgbClr val="FFCC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аулиеатинская</a:t>
            </a:r>
            <a:r>
              <a:rPr lang="ru-RU" sz="4900" b="1" dirty="0" smtClean="0">
                <a:ln w="11430"/>
                <a:solidFill>
                  <a:srgbClr val="FFCC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, </a:t>
            </a:r>
            <a:r>
              <a:rPr lang="ru-RU" sz="4900" b="1" dirty="0" err="1" smtClean="0">
                <a:ln w="11430"/>
                <a:solidFill>
                  <a:srgbClr val="FFCC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истобенская</a:t>
            </a:r>
            <a:r>
              <a:rPr lang="ru-RU" sz="4900" b="1" dirty="0" smtClean="0">
                <a:ln w="11430"/>
                <a:solidFill>
                  <a:srgbClr val="FFCC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, красная эстонская, красная литовская, красная датская и др.</a:t>
            </a:r>
            <a:endParaRPr lang="ru-RU" sz="4900" b="1" dirty="0">
              <a:ln w="11430"/>
              <a:solidFill>
                <a:srgbClr val="FFCC00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b="1" dirty="0" smtClean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nstantia" pitchFamily="18" charset="0"/>
                <a:cs typeface="Calibri" pitchFamily="34" charset="0"/>
              </a:rPr>
              <a:t>Породы комбинированного направления продуктивности</a:t>
            </a:r>
            <a:endParaRPr lang="ru-RU" b="1" dirty="0">
              <a:ln w="11430"/>
              <a:solidFill>
                <a:srgbClr val="FFC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onstantia" pitchFamily="18" charset="0"/>
              <a:cs typeface="Calibri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>
              <a:buNone/>
            </a:pPr>
            <a:r>
              <a:rPr lang="ru-RU" sz="3600" b="1" dirty="0" smtClean="0">
                <a:ln w="11430">
                  <a:solidFill>
                    <a:sysClr val="windowText" lastClr="000000"/>
                  </a:solidFill>
                </a:ln>
                <a:solidFill>
                  <a:srgbClr val="00FF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  </a:t>
            </a:r>
            <a:r>
              <a:rPr lang="ru-RU" sz="36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00FFFF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швицкая бурая, симментальская, шортгорнская </a:t>
            </a:r>
            <a:r>
              <a:rPr lang="ru-RU" sz="3600" b="1" dirty="0" err="1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00FFFF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мясо-молочного</a:t>
            </a:r>
            <a:r>
              <a:rPr lang="ru-RU" sz="36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00FFFF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 типа, </a:t>
            </a:r>
            <a:r>
              <a:rPr lang="ru-RU" sz="3600" b="1" dirty="0" err="1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00FFFF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бестужевская</a:t>
            </a:r>
            <a:r>
              <a:rPr lang="ru-RU" sz="36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00FFFF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, алатауская, костромская, </a:t>
            </a:r>
            <a:r>
              <a:rPr lang="ru-RU" sz="3600" b="1" dirty="0" err="1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00FFFF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сычёвская</a:t>
            </a:r>
            <a:r>
              <a:rPr lang="ru-RU" sz="36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00FFFF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, </a:t>
            </a:r>
            <a:r>
              <a:rPr lang="ru-RU" sz="3600" b="1" dirty="0" err="1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00FFFF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лебединская</a:t>
            </a:r>
            <a:r>
              <a:rPr lang="ru-RU" sz="36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00FFFF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, курганская, красная </a:t>
            </a:r>
            <a:r>
              <a:rPr lang="ru-RU" sz="3600" b="1" dirty="0" err="1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00FFFF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горбатовская</a:t>
            </a:r>
            <a:r>
              <a:rPr lang="ru-RU" sz="36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00FFFF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, карпатская бурая, кавказская бурая, </a:t>
            </a:r>
            <a:r>
              <a:rPr lang="ru-RU" sz="3600" b="1" dirty="0" err="1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00FFFF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юринская</a:t>
            </a:r>
            <a:r>
              <a:rPr lang="ru-RU" sz="36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00FFFF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, </a:t>
            </a:r>
            <a:r>
              <a:rPr lang="ru-RU" sz="3600" b="1" dirty="0" err="1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00FFFF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пинцгау</a:t>
            </a:r>
            <a:r>
              <a:rPr lang="ru-RU" sz="36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00FFFF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.</a:t>
            </a:r>
            <a:endParaRPr lang="ru-RU" sz="3600" b="1" dirty="0" smtClean="0">
              <a:ln w="11430">
                <a:solidFill>
                  <a:sysClr val="windowText" lastClr="000000"/>
                </a:solidFill>
              </a:ln>
              <a:solidFill>
                <a:srgbClr val="00FF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endParaRPr lang="ru-RU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85786" y="285728"/>
            <a:ext cx="7772400" cy="1470025"/>
          </a:xfrm>
        </p:spPr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4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nstantia" pitchFamily="18" charset="0"/>
                <a:cs typeface="Calibri" pitchFamily="34" charset="0"/>
              </a:rPr>
              <a:t>Породы мясного направления продуктивности</a:t>
            </a:r>
            <a:endParaRPr lang="ru-RU" sz="40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onstantia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714480" y="1643050"/>
            <a:ext cx="6572296" cy="3995750"/>
          </a:xfrm>
        </p:spPr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l"/>
            <a:r>
              <a:rPr lang="ru-RU" sz="4000" b="1" dirty="0" smtClean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абердин-ангусская, герефордская, шортгорнская мясного типа, </a:t>
            </a:r>
            <a:r>
              <a:rPr lang="ru-RU" sz="4000" b="1" dirty="0" err="1" smtClean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шароле</a:t>
            </a:r>
            <a:r>
              <a:rPr lang="ru-RU" sz="4000" b="1" dirty="0" smtClean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, </a:t>
            </a:r>
            <a:r>
              <a:rPr lang="ru-RU" sz="4000" b="1" dirty="0" err="1" smtClean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санта-гертруда</a:t>
            </a:r>
            <a:r>
              <a:rPr lang="ru-RU" sz="4000" b="1" dirty="0" smtClean="0">
                <a:ln w="11430"/>
                <a:solidFill>
                  <a:schemeClr val="tx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, казахская белоголовая, калмыцкая, лимузин</a:t>
            </a:r>
            <a:endParaRPr lang="ru-RU" sz="4000" b="1" dirty="0">
              <a:ln w="11430"/>
              <a:solidFill>
                <a:schemeClr val="tx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57224" y="285728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ru-RU" b="1" spc="50" dirty="0" smtClean="0">
                <a:ln w="11430">
                  <a:solidFill>
                    <a:srgbClr val="92D050"/>
                  </a:solidFill>
                </a:ln>
                <a:gradFill flip="none" rotWithShape="1">
                  <a:gsLst>
                    <a:gs pos="0">
                      <a:srgbClr val="00CCFF">
                        <a:tint val="66000"/>
                        <a:satMod val="160000"/>
                      </a:srgbClr>
                    </a:gs>
                    <a:gs pos="50000">
                      <a:srgbClr val="00CCFF">
                        <a:tint val="44500"/>
                        <a:satMod val="160000"/>
                      </a:srgbClr>
                    </a:gs>
                    <a:gs pos="100000">
                      <a:srgbClr val="00CCFF">
                        <a:tint val="23500"/>
                        <a:satMod val="160000"/>
                      </a:srgbClr>
                    </a:gs>
                  </a:gsLst>
                  <a:lin ang="189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nstantia" pitchFamily="18" charset="0"/>
              </a:rPr>
              <a:t>Географическая классификация пород КРС</a:t>
            </a:r>
            <a:r>
              <a:rPr lang="ru-RU" b="1" spc="50" dirty="0" smtClean="0">
                <a:ln w="11430">
                  <a:solidFill>
                    <a:srgbClr val="92D050"/>
                  </a:solidFill>
                </a:ln>
                <a:solidFill>
                  <a:srgbClr val="00CC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nstantia" pitchFamily="18" charset="0"/>
              </a:rPr>
              <a:t/>
            </a:r>
            <a:br>
              <a:rPr lang="ru-RU" b="1" spc="50" dirty="0" smtClean="0">
                <a:ln w="11430">
                  <a:solidFill>
                    <a:srgbClr val="92D050"/>
                  </a:solidFill>
                </a:ln>
                <a:solidFill>
                  <a:srgbClr val="00CC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nstantia" pitchFamily="18" charset="0"/>
              </a:rPr>
            </a:br>
            <a:endParaRPr lang="ru-RU" dirty="0">
              <a:ln w="11430">
                <a:solidFill>
                  <a:srgbClr val="92D050"/>
                </a:solidFill>
              </a:ln>
              <a:solidFill>
                <a:srgbClr val="00CCFF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1428736"/>
            <a:ext cx="7272366" cy="4210064"/>
          </a:xfrm>
        </p:spPr>
        <p:txBody>
          <a:bodyPr>
            <a:normAutofit/>
          </a:bodyPr>
          <a:lstStyle/>
          <a:p>
            <a:pPr algn="l">
              <a:buFont typeface="Arial" pitchFamily="34" charset="0"/>
              <a:buChar char="•"/>
            </a:pPr>
            <a:r>
              <a:rPr lang="ru-RU" sz="40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Низменные</a:t>
            </a:r>
            <a:r>
              <a:rPr lang="ru-RU" sz="40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FF990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 </a:t>
            </a:r>
            <a:r>
              <a:rPr lang="ru-RU" sz="40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- </a:t>
            </a:r>
            <a:r>
              <a:rPr lang="ru-RU" sz="36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преимущественно </a:t>
            </a:r>
          </a:p>
          <a:p>
            <a:pPr algn="l"/>
            <a:r>
              <a:rPr lang="ru-RU" sz="36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                               молочные;</a:t>
            </a:r>
          </a:p>
          <a:p>
            <a:pPr algn="l">
              <a:buFont typeface="Arial" pitchFamily="34" charset="0"/>
              <a:buChar char="•"/>
            </a:pPr>
            <a:r>
              <a:rPr lang="ru-RU" sz="40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blipFill>
                  <a:blip r:embed="rId2"/>
                  <a:tile tx="0" ty="0" sx="100000" sy="100000" flip="none" algn="tl"/>
                </a:blip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Горные -</a:t>
            </a:r>
            <a:r>
              <a:rPr lang="ru-RU" sz="36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FF990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 </a:t>
            </a:r>
            <a:r>
              <a:rPr lang="ru-RU" sz="36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blipFill>
                  <a:blip r:embed="rId2"/>
                  <a:tile tx="0" ty="0" sx="100000" sy="100000" flip="none" algn="tl"/>
                </a:blip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тирольская, швицкая;</a:t>
            </a:r>
          </a:p>
          <a:p>
            <a:pPr algn="l"/>
            <a:endParaRPr lang="ru-RU" sz="3600" b="1" dirty="0" smtClean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solidFill>
                <a:srgbClr val="FF9900"/>
              </a:soli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  <a:p>
            <a:pPr algn="l">
              <a:buFont typeface="Arial" pitchFamily="34" charset="0"/>
              <a:buChar char="•"/>
            </a:pPr>
            <a:r>
              <a:rPr lang="ru-RU" sz="40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FF990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Степные -</a:t>
            </a:r>
            <a:r>
              <a:rPr lang="ru-RU" sz="36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FF990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 украинская степная, </a:t>
            </a:r>
          </a:p>
          <a:p>
            <a:pPr algn="l"/>
            <a:r>
              <a:rPr lang="ru-RU" sz="36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FF990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                      красная степная и др.</a:t>
            </a:r>
            <a:endParaRPr lang="ru-RU" sz="3600" dirty="0" smtClean="0">
              <a:solidFill>
                <a:srgbClr val="FF9900"/>
              </a:solidFill>
            </a:endParaRP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1505</TotalTime>
  <Words>483</Words>
  <Application>Microsoft Office PowerPoint</Application>
  <PresentationFormat>Экран (4:3)</PresentationFormat>
  <Paragraphs>85</Paragraphs>
  <Slides>18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Тема Office</vt:lpstr>
      <vt:lpstr>Презентация: «Породы сельскохозяйственных животных и их классификация»</vt:lpstr>
      <vt:lpstr>Презентация PowerPoint</vt:lpstr>
      <vt:lpstr>Классификация пород КРС</vt:lpstr>
      <vt:lpstr> Краниологическая классификация основана на различиях в строении черепа. Согласно её выделяют следующие типы КРС: </vt:lpstr>
      <vt:lpstr>Основные направления продуктивности КРС</vt:lpstr>
      <vt:lpstr> Хозяйственная классификация, в основу которой положена преобладающая продуктивность животных.</vt:lpstr>
      <vt:lpstr>Породы комбинированного направления продуктивности</vt:lpstr>
      <vt:lpstr>Породы мясного направления продуктивности</vt:lpstr>
      <vt:lpstr>Географическая классификация пород КРС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Заключение</vt:lpstr>
      <vt:lpstr>Источники информации: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Породы сельскохозяйственных животных и их классификация</dc:title>
  <dc:creator>Kachanova</dc:creator>
  <cp:lastModifiedBy>inform</cp:lastModifiedBy>
  <cp:revision>213</cp:revision>
  <dcterms:created xsi:type="dcterms:W3CDTF">2015-06-10T14:49:32Z</dcterms:created>
  <dcterms:modified xsi:type="dcterms:W3CDTF">2016-12-01T09:35:37Z</dcterms:modified>
</cp:coreProperties>
</file>