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1" r:id="rId2"/>
  </p:sldMasterIdLst>
  <p:sldIdLst>
    <p:sldId id="256" r:id="rId3"/>
    <p:sldId id="257" r:id="rId4"/>
    <p:sldId id="258" r:id="rId5"/>
    <p:sldId id="259" r:id="rId6"/>
    <p:sldId id="263" r:id="rId7"/>
    <p:sldId id="260" r:id="rId8"/>
    <p:sldId id="262" r:id="rId9"/>
    <p:sldId id="264" r:id="rId10"/>
    <p:sldId id="261" r:id="rId11"/>
    <p:sldId id="265" r:id="rId12"/>
    <p:sldId id="266" r:id="rId13"/>
    <p:sldId id="267" r:id="rId14"/>
    <p:sldId id="268" r:id="rId15"/>
    <p:sldId id="269" r:id="rId16"/>
    <p:sldId id="280" r:id="rId17"/>
    <p:sldId id="271" r:id="rId18"/>
    <p:sldId id="273" r:id="rId19"/>
    <p:sldId id="274" r:id="rId20"/>
    <p:sldId id="276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F0AC3-AE38-4799-BEB1-C98B28EA5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C10CD-BAF6-4BE2-BFC4-6B6BA8DF9FC3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88DE1-30D5-4245-9F9D-6D675C4823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BF6B1-C570-45C9-A106-1F06056939D8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2A6EB-F484-4F17-A4A4-F6DE82EDA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9E757-953A-4BE8-B3DF-CA597DA3DAF9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43A36-D34D-4B4C-97F8-F6E2EF317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00386-8C4E-4BC9-A5C4-2E06D6E979B9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B207B-EFC3-442D-A11C-B4724F07B9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1B8E6-944F-446D-94E6-007122C83E43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2EAB3-493D-48B6-95C6-C2A2D2F92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8C033-CAC9-4ABA-AC1F-7A4F7D69C4CD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F9E63-B295-4D4D-8FFD-DDE6ECDA9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09D2-89A0-41F5-9F41-8EE70E630810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39285-14DE-4AE4-8055-9C8979E794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677E3-F5AD-40DD-BE06-A0D7BCFB655B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FC3C0-685E-4BBF-AFA6-5DCE182B2B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8CE0-21B8-4A81-8F34-282C40A4A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1B4565-5457-4169-833B-958E98207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BDD4C-6C53-4B2C-86C5-EB1635AB5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80B23-8A43-427C-A492-E4F79F050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A5DB2-8221-4922-A3A6-B0B88183E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09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4F950-E2E7-46E6-B1D7-A051D4A569C7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5E518-1F81-4B5C-A153-09639F1A8D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13A3-5F10-4189-B8C9-1ECE7CB7D1D4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974C1-2E1C-4D8F-86C9-99E31B9CC0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F716D-003C-4FE4-BCEC-ACE47BB13022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40FA4-AF3E-4C34-B74D-259132F90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F56A37-748B-4559-83C9-0D47E8E1C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75" r:id="rId3"/>
    <p:sldLayoutId id="2147483762" r:id="rId4"/>
    <p:sldLayoutId id="2147483763" r:id="rId5"/>
    <p:sldLayoutId id="2147483764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AFF5EC5B-0E2E-4D0E-BE8F-22135A642732}" type="datetimeFigureOut">
              <a:rPr lang="ru-RU"/>
              <a:pPr>
                <a:defRPr/>
              </a:pPr>
              <a:t>01.11.2016</a:t>
            </a:fld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271B93-0929-40E8-9305-13C36E0CF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987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7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88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988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88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988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98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rbr.lib.unc.edu/cm/images/savine_images/middle/tsvietaeva_lebedinyi_03446_n2.jpg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rnitsa.ru/images/products/book3/al_book_zvetaeva2_1.jpg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g-fotki.yandex.ru/get/3303/smprokhorov2008.1c/0_2e01c_b55a317c_XL" TargetMode="Externa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ookin.org.ru/book/18782.jpg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stihi.ru/pics/2009/08/29/1726.jpg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litres.ru/static/bookimages/00/17/17/00171739.bin.dir/00171739.cover_250.jpg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0.liveinternet.ru/images/attach/c/1/48/857/48857777_1250251567_blok.jpg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hyperlink" Target="http://fenixclub.com/uploads/43482/img-253740-9ee3fdb9d7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eokorolev.ru/images/minisite/museum-cvetaeva-exsponat-kniga-versti_big.jpg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0"/>
            <a:ext cx="7772400" cy="1470025"/>
          </a:xfrm>
        </p:spPr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ru-RU" b="0" dirty="0" smtClean="0"/>
              <a:t>МАРИНА ЦВЕТАЕВА. ОЧЕРКИ </a:t>
            </a:r>
            <a:r>
              <a:rPr lang="ru-RU" b="0" dirty="0" smtClean="0"/>
              <a:t>ЖИЗНИ</a:t>
            </a:r>
            <a:endParaRPr lang="ru-RU" b="0" dirty="0" smtClean="0"/>
          </a:p>
        </p:txBody>
      </p:sp>
      <p:pic>
        <p:nvPicPr>
          <p:cNvPr id="5123" name="Picture 4" descr="C:\Documents and Settings\k1_516_06\Рабочий стол\цветае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371600"/>
            <a:ext cx="5410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228600"/>
            <a:ext cx="4267200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3100" dirty="0" smtClean="0"/>
              <a:t>   </a:t>
            </a:r>
            <a:r>
              <a:rPr lang="ru-RU" sz="2400" dirty="0" smtClean="0"/>
              <a:t>18 января 1918 года Марина Цветаева видела Сергея </a:t>
            </a:r>
            <a:r>
              <a:rPr lang="ru-RU" sz="2400" dirty="0" err="1" smtClean="0"/>
              <a:t>Эфронта</a:t>
            </a:r>
            <a:r>
              <a:rPr lang="ru-RU" sz="2400" dirty="0" smtClean="0"/>
              <a:t> в последний раз. Весной и летом ею было написано множество лирических, а также гражданских стихотворений, которые войдут впоследствии в книгу «Лебединый Стан». В ноябре 1918 - недолгая «служба» М. Цветаевой в </a:t>
            </a:r>
            <a:r>
              <a:rPr lang="ru-RU" sz="2400" dirty="0" err="1" smtClean="0"/>
              <a:t>Наркомнаце</a:t>
            </a:r>
            <a:r>
              <a:rPr lang="ru-RU" sz="2400" dirty="0" smtClean="0"/>
              <a:t>, </a:t>
            </a:r>
            <a:r>
              <a:rPr lang="ru-RU" sz="2400" dirty="0" err="1" smtClean="0"/>
              <a:t>в</a:t>
            </a:r>
            <a:r>
              <a:rPr lang="ru-RU" sz="2400" dirty="0" smtClean="0"/>
              <a:t> этот период ею написаны романтические пьесы: «Червонный Валет», «Метель» и почти окончено «Приключение». </a:t>
            </a:r>
          </a:p>
        </p:txBody>
      </p:sp>
      <p:pic>
        <p:nvPicPr>
          <p:cNvPr id="2" name="Picture 5" descr="Картинка 6 из 2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752600"/>
            <a:ext cx="312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457200"/>
            <a:ext cx="4572000" cy="55626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sz="2800" dirty="0" smtClean="0"/>
              <a:t>В то время в стране царил голод, холод и  разруха. 27 ноября 1919  М. Цветаева по чьему-то совету отправила Алю и Ирину в Кунцевский приют, где детей не кормили, а обворовывали. В январе 1920  тяжелобольную Алю М. Цветаева забрала из приюта и поселилась у знакомых, а 15 (или 16) февраля в приюте умерла Ирина. В апреле 1920  М. Цветаева пишет большой лирический цикл. </a:t>
            </a:r>
          </a:p>
        </p:txBody>
      </p:sp>
      <p:sp>
        <p:nvSpPr>
          <p:cNvPr id="2" name="Прямоугольник 7"/>
          <p:cNvSpPr>
            <a:spLocks noChangeArrowheads="1"/>
          </p:cNvSpPr>
          <p:nvPr/>
        </p:nvSpPr>
        <p:spPr bwMode="auto">
          <a:xfrm>
            <a:off x="5410200" y="609600"/>
            <a:ext cx="2590800" cy="476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/>
              <a:t>Психея</a:t>
            </a:r>
          </a:p>
          <a:p>
            <a:r>
              <a:rPr lang="ru-RU" i="1"/>
              <a:t>Пунш и полночь. Пунш — и Пушкин, Пунш — и пенковая трубка Пышущая. Пунш — и лепет Бальных башмачков по хриплым Половицам. И — как призрак — В полукруге арки — птицей — Бабочкой ночной — Психея! Шепот: «Вы еще не спите? Я — проститься…» Взор потуплен.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228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sz="2400" dirty="0" smtClean="0"/>
              <a:t>Январь 1921 года она работала над поэмой «На Красном Коне», а в феврале уже закончила работу над поэмой «Егорушка». В феврале — март познакомилась с князем С. М. Волконским, кому был посвящен целый  цикл стихов «Ученик», обращенных к нему. В то же время было написано много лирических стихотворений: циклы «Марина», «Разлука», «Георгий» (обращенный к мужу).</a:t>
            </a:r>
            <a:r>
              <a:rPr lang="ru-RU" dirty="0" smtClean="0"/>
              <a:t> </a:t>
            </a:r>
          </a:p>
        </p:txBody>
      </p:sp>
      <p:pic>
        <p:nvPicPr>
          <p:cNvPr id="16387" name="Picture 5" descr="http://im7-tub.yandex.net/i?id=14042526-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81400"/>
            <a:ext cx="34290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Прямоугольник 5"/>
          <p:cNvSpPr>
            <a:spLocks noChangeArrowheads="1"/>
          </p:cNvSpPr>
          <p:nvPr/>
        </p:nvSpPr>
        <p:spPr bwMode="auto">
          <a:xfrm>
            <a:off x="5181600" y="3352800"/>
            <a:ext cx="2819400" cy="307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/>
              <a:t>Уроненные так давно</a:t>
            </a:r>
            <a:br>
              <a:rPr lang="ru-RU" sz="1400" i="1"/>
            </a:br>
            <a:r>
              <a:rPr lang="ru-RU" sz="1400" i="1"/>
              <a:t>Вздымаю руки.</a:t>
            </a:r>
            <a:br>
              <a:rPr lang="ru-RU" sz="1400" i="1"/>
            </a:br>
            <a:r>
              <a:rPr lang="ru-RU" sz="1400" i="1"/>
              <a:t>В пустое черное окно</a:t>
            </a:r>
            <a:br>
              <a:rPr lang="ru-RU" sz="1400" i="1"/>
            </a:br>
            <a:r>
              <a:rPr lang="ru-RU" sz="1400" i="1"/>
              <a:t>Пустые руки</a:t>
            </a:r>
            <a:br>
              <a:rPr lang="ru-RU" sz="1400" i="1"/>
            </a:br>
            <a:r>
              <a:rPr lang="ru-RU" sz="1400" i="1"/>
              <a:t>Бросаю в полуночный бой</a:t>
            </a:r>
            <a:br>
              <a:rPr lang="ru-RU" sz="1400" i="1"/>
            </a:br>
            <a:r>
              <a:rPr lang="ru-RU" sz="1400" i="1"/>
              <a:t>Часов, - домой</a:t>
            </a:r>
            <a:br>
              <a:rPr lang="ru-RU" sz="1400" i="1"/>
            </a:br>
            <a:r>
              <a:rPr lang="ru-RU" sz="1400" i="1"/>
              <a:t>Хочу! - Вот так: вниз головой</a:t>
            </a:r>
            <a:br>
              <a:rPr lang="ru-RU" sz="1400" i="1"/>
            </a:br>
            <a:r>
              <a:rPr lang="ru-RU" sz="1400" i="1"/>
              <a:t>- С башни! - Домой!</a:t>
            </a:r>
            <a:br>
              <a:rPr lang="ru-RU" sz="1400" i="1"/>
            </a:br>
            <a:r>
              <a:rPr lang="ru-RU" sz="1400" i="1"/>
              <a:t/>
            </a:r>
            <a:br>
              <a:rPr lang="ru-RU" sz="1400" i="1"/>
            </a:br>
            <a:r>
              <a:rPr lang="ru-RU" sz="1400" i="1"/>
              <a:t>Не о булыжник площадной:</a:t>
            </a:r>
            <a:br>
              <a:rPr lang="ru-RU" sz="1400" i="1"/>
            </a:br>
            <a:r>
              <a:rPr lang="ru-RU" sz="1400" i="1"/>
              <a:t>В шепот и шелест...</a:t>
            </a:r>
            <a:br>
              <a:rPr lang="ru-RU" sz="1400" i="1"/>
            </a:br>
            <a:r>
              <a:rPr lang="ru-RU" sz="1400" i="1"/>
              <a:t>Мне некий Воин молодой</a:t>
            </a:r>
            <a:br>
              <a:rPr lang="ru-RU" sz="1400" i="1"/>
            </a:br>
            <a:r>
              <a:rPr lang="ru-RU" sz="1400" i="1"/>
              <a:t>Крыло подстелет.</a:t>
            </a:r>
            <a:r>
              <a:rPr lang="ru-RU" sz="1400"/>
              <a:t/>
            </a:r>
            <a:br>
              <a:rPr lang="ru-RU" sz="1400"/>
            </a:br>
            <a:endParaRPr lang="ru-RU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28600" y="228600"/>
            <a:ext cx="7315200" cy="2514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sz="2800" dirty="0" smtClean="0"/>
              <a:t>В январе-мае  1922 М. Цветаева продолжает писать прощальные стихи. Написала поэму «Переулочки» — прощание с Москвой.10 мая М. Цветаева получила необходимые документы для выезда с дочерью за границу и  11 мая отъезжает. В литературном мире она по-прежнему</a:t>
            </a:r>
            <a:r>
              <a:rPr lang="ru-RU" dirty="0" smtClean="0"/>
              <a:t> держалась особняком. </a:t>
            </a:r>
          </a:p>
        </p:txBody>
      </p:sp>
      <p:pic>
        <p:nvPicPr>
          <p:cNvPr id="2" name="Picture 5" descr="Картинка 3 из 1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200400"/>
            <a:ext cx="4267200" cy="337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Прямоугольник 5"/>
          <p:cNvSpPr>
            <a:spLocks noChangeArrowheads="1"/>
          </p:cNvSpPr>
          <p:nvPr/>
        </p:nvSpPr>
        <p:spPr bwMode="auto">
          <a:xfrm>
            <a:off x="5029200" y="3200400"/>
            <a:ext cx="33528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i="1"/>
              <a:t>А не видел ли, млад, – не вемо-што,</a:t>
            </a:r>
          </a:p>
          <a:p>
            <a:r>
              <a:rPr lang="ru-RU" sz="1600" i="1"/>
              <a:t>А не слышал ли, млад, – не знамо-што</a:t>
            </a:r>
          </a:p>
          <a:p>
            <a:r>
              <a:rPr lang="ru-RU" sz="1600" i="1"/>
              <a:t>В белохрущатых громких платьицах</a:t>
            </a:r>
          </a:p>
          <a:p>
            <a:r>
              <a:rPr lang="ru-RU" sz="1600" i="1"/>
              <a:t>В переулочках тех Игнатьевских.</a:t>
            </a:r>
          </a:p>
          <a:p>
            <a:r>
              <a:rPr lang="ru-RU" sz="1600" i="1"/>
              <a:t/>
            </a:r>
            <a:br>
              <a:rPr lang="ru-RU" sz="1600" i="1"/>
            </a:br>
            <a:r>
              <a:rPr lang="ru-RU" sz="1600" i="1"/>
              <a:t>Свет до свету горит,</a:t>
            </a:r>
          </a:p>
          <a:p>
            <a:r>
              <a:rPr lang="ru-RU" sz="1600" i="1"/>
              <a:t>Должно, требу творит,</a:t>
            </a:r>
          </a:p>
          <a:p>
            <a:r>
              <a:rPr lang="ru-RU" sz="1600" i="1"/>
              <a:t>Богу жертву кадит,</a:t>
            </a:r>
          </a:p>
          <a:p>
            <a:r>
              <a:rPr lang="ru-RU" sz="1600" i="1"/>
              <a:t>С дуба требоваит…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304800"/>
            <a:ext cx="81534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 smtClean="0"/>
              <a:t>    Решительно отказавшись от своих былых иллюзий,  она ничего уже не оплакивала и не придавалась никаким умилительным  воспоминаниям о том,  что ушло в прошлое.  В ее стихах зазвучали совсем иные ноты: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dirty="0" smtClean="0"/>
          </a:p>
        </p:txBody>
      </p:sp>
      <p:sp>
        <p:nvSpPr>
          <p:cNvPr id="18435" name="Прямоугольник 4"/>
          <p:cNvSpPr>
            <a:spLocks noChangeArrowheads="1"/>
          </p:cNvSpPr>
          <p:nvPr/>
        </p:nvSpPr>
        <p:spPr bwMode="auto">
          <a:xfrm>
            <a:off x="4800600" y="3657600"/>
            <a:ext cx="4191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/>
              <a:t>                 </a:t>
            </a:r>
            <a:r>
              <a:rPr lang="ru-RU" sz="2000" i="1"/>
              <a:t>Берегитесь могил:</a:t>
            </a:r>
          </a:p>
          <a:p>
            <a:pPr>
              <a:lnSpc>
                <a:spcPct val="80000"/>
              </a:lnSpc>
            </a:pPr>
            <a:r>
              <a:rPr lang="ru-RU" sz="2000" i="1"/>
              <a:t>                 Голодней блудниц!</a:t>
            </a:r>
          </a:p>
          <a:p>
            <a:pPr>
              <a:lnSpc>
                <a:spcPct val="80000"/>
              </a:lnSpc>
            </a:pPr>
            <a:r>
              <a:rPr lang="ru-RU" sz="2000" i="1"/>
              <a:t>                 Мертвый был и сенил:</a:t>
            </a:r>
          </a:p>
          <a:p>
            <a:pPr>
              <a:lnSpc>
                <a:spcPct val="80000"/>
              </a:lnSpc>
            </a:pPr>
            <a:r>
              <a:rPr lang="ru-RU" sz="2000" i="1"/>
              <a:t>                 Берегитесь  гробниц!</a:t>
            </a:r>
          </a:p>
          <a:p>
            <a:pPr>
              <a:lnSpc>
                <a:spcPct val="80000"/>
              </a:lnSpc>
            </a:pPr>
            <a:r>
              <a:rPr lang="ru-RU" sz="2000" i="1"/>
              <a:t>                 От вчерашних правд</a:t>
            </a:r>
          </a:p>
          <a:p>
            <a:pPr>
              <a:lnSpc>
                <a:spcPct val="80000"/>
              </a:lnSpc>
            </a:pPr>
            <a:r>
              <a:rPr lang="ru-RU" sz="2000" i="1"/>
              <a:t>                 В доме смрад и хлам.</a:t>
            </a:r>
          </a:p>
          <a:p>
            <a:pPr>
              <a:lnSpc>
                <a:spcPct val="80000"/>
              </a:lnSpc>
            </a:pPr>
            <a:r>
              <a:rPr lang="ru-RU" sz="2000" i="1"/>
              <a:t>                 Даже самый  прах</a:t>
            </a:r>
          </a:p>
          <a:p>
            <a:pPr>
              <a:lnSpc>
                <a:spcPct val="80000"/>
              </a:lnSpc>
            </a:pPr>
            <a:r>
              <a:rPr lang="ru-RU" sz="2400" i="1"/>
              <a:t>              </a:t>
            </a:r>
            <a:r>
              <a:rPr lang="ru-RU" sz="2000" i="1"/>
              <a:t>Подари ветрам!</a:t>
            </a:r>
            <a:endParaRPr lang="ru-RU" sz="2000"/>
          </a:p>
        </p:txBody>
      </p:sp>
      <p:pic>
        <p:nvPicPr>
          <p:cNvPr id="18436" name="Picture 5" descr="цвктаева 14 слай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00400"/>
            <a:ext cx="4648200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810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С течение времени понятие «Родина» для нее наполняется новым содержанием. Поэт начинает понимать размах русской революции, она начинает чутко прислушиваться к «новому звучанию воздуха». Тоска по России, сказывается в таких лирических стихотворениях, как «Рассвет на рельсах», «Лучина», «Русской ржи от меня поклон», «О неподатливый язык…» , сплетается с думой о новой Родине , которую поэт еще не видел и не знает,- о Советском Союзе, о его жизни, культуре и поэзии…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33400" y="304800"/>
            <a:ext cx="3429000" cy="6324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/>
              <a:t>   </a:t>
            </a:r>
            <a:r>
              <a:rPr lang="ru-RU" sz="2800" smtClean="0">
                <a:latin typeface="Arial" charset="0"/>
              </a:rPr>
              <a:t> </a:t>
            </a:r>
            <a:r>
              <a:rPr lang="ru-RU" sz="2400" i="1" smtClean="0"/>
              <a:t>С его страстями            стравленными,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     Покамест день не встал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     Из сырости и шпал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     Россию восстанавливаю.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     Из сырости - и свай,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     Из сырости - и серости.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     Пока  мест день не встал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     И не вмешался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     стрелочник.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                 .........................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      Из сырости - и стай...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      Еще  вестями  шалыми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      Лжет  вороная сталь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i="1" smtClean="0"/>
              <a:t>      Еще Москва за шпалами!</a:t>
            </a:r>
          </a:p>
        </p:txBody>
      </p:sp>
      <p:pic>
        <p:nvPicPr>
          <p:cNvPr id="20483" name="Picture 4" descr="16 слай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743200"/>
            <a:ext cx="3394075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457200"/>
            <a:ext cx="3276600" cy="2362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</a:t>
            </a:r>
            <a:r>
              <a:rPr lang="ru-RU" sz="2800" dirty="0" smtClean="0"/>
              <a:t>В мае 1927 года М. </a:t>
            </a:r>
            <a:r>
              <a:rPr lang="ru-RU" sz="2800" dirty="0" smtClean="0">
                <a:latin typeface="Arial" charset="0"/>
              </a:rPr>
              <a:t>     </a:t>
            </a:r>
            <a:r>
              <a:rPr lang="ru-RU" sz="2800" dirty="0" smtClean="0"/>
              <a:t>Цветаева завершила работу над книгой стихов «После России». </a:t>
            </a:r>
          </a:p>
        </p:txBody>
      </p:sp>
      <p:pic>
        <p:nvPicPr>
          <p:cNvPr id="21507" name="Picture 4" descr="СЛАЙД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2400"/>
            <a:ext cx="26828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600200" y="3200400"/>
            <a:ext cx="334645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i="1"/>
              <a:t>Горечь! Горечь! Вечный привкус </a:t>
            </a:r>
            <a:endParaRPr lang="ru-RU" sz="1600"/>
          </a:p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i="1"/>
              <a:t>На губах твоих, о страсть! </a:t>
            </a:r>
            <a:endParaRPr lang="ru-RU" sz="1600"/>
          </a:p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i="1"/>
              <a:t>Горечь! Горечь! Вечный искус — </a:t>
            </a:r>
            <a:endParaRPr lang="ru-RU" sz="1600"/>
          </a:p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i="1"/>
              <a:t>Окончательнее пасть. </a:t>
            </a:r>
            <a:endParaRPr lang="ru-RU" sz="1600"/>
          </a:p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i="1"/>
              <a:t>Я от горечи — целую </a:t>
            </a:r>
            <a:endParaRPr lang="ru-RU" sz="1600"/>
          </a:p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i="1"/>
              <a:t>Всех, кто молод и хорош. </a:t>
            </a:r>
            <a:endParaRPr lang="ru-RU" sz="1600"/>
          </a:p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i="1"/>
              <a:t>Ты от горечи — другую </a:t>
            </a:r>
            <a:endParaRPr lang="ru-RU" sz="1600"/>
          </a:p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i="1"/>
              <a:t>Ночью за руку ведёшь. </a:t>
            </a:r>
            <a:endParaRPr lang="ru-RU" sz="1600"/>
          </a:p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i="1"/>
              <a:t>С хлебом ем, с водой глотаю </a:t>
            </a:r>
            <a:endParaRPr lang="ru-RU" sz="1600"/>
          </a:p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i="1"/>
              <a:t>Горечь-горе, горечь-грусть. </a:t>
            </a:r>
            <a:endParaRPr lang="ru-RU" sz="1600"/>
          </a:p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i="1"/>
              <a:t>Есть одна трава такая </a:t>
            </a:r>
            <a:endParaRPr lang="ru-RU" sz="1600"/>
          </a:p>
          <a:p>
            <a:pPr algn="ctr"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lang="ru-RU" sz="1600" i="1"/>
              <a:t>На лугах твоих, о Русь.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28600" y="304800"/>
            <a:ext cx="8001000" cy="6096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ru-RU" sz="3600" dirty="0" smtClean="0">
                <a:latin typeface="Times New Roman" pitchFamily="18" charset="0"/>
              </a:rPr>
              <a:t>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dirty="0" smtClean="0">
                <a:latin typeface="Times New Roman" pitchFamily="18" charset="0"/>
              </a:rPr>
              <a:t>   </a:t>
            </a:r>
            <a:r>
              <a:rPr lang="ru-RU" sz="2400" dirty="0" smtClean="0"/>
              <a:t>Русь для Цветаевой - достояние предков,  Россия - не более как горестное воспоминание «отцов»,  которые потеряли родину,  и  у которых нет надежды обрести ее вновь,  а «детям» остается один путь - домой,  на единственную родину, в СССР. Столь же твердо Цветаева смотрела и на свое будущее. Она понимала, что ее судьба – разделить участь «отцов».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dirty="0" smtClean="0"/>
              <a:t>   Последнее, что Цветаева написала в эмиграции,  - цикл  гневных  антифашистских стихов  о  растоптанной Чехословакии,  которую она нежно и преданно любила.  Это поистине «плач гнева и любви», Цветаева теряла уже надежду - спасительную веру в жизнь.  Эти стихи ее, - как крик живой, но истерзанной души: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33400" y="5334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/>
              <a:t>    </a:t>
            </a:r>
            <a:r>
              <a:rPr lang="ru-RU" sz="2800" dirty="0" smtClean="0"/>
              <a:t>В 1936-37 годах Цветаева уже готовилась к отъезду на Родину. Сначала уехала Ариадна, следом - Сергей Яковлевич. Летом 1919 года Марина с Георгием вернулись в Россию. Арестованы муж и дочь. Начинается Великая Отечественная война. Эвакуация с сыном в небольшой городок Татарии Елабугу. Отъединение сына, болезненно пережившего страшные беды, выпавшие на его долю, резко усугубляло одиночество Марины. Она продолжала работать: готовила сборник, много переводила... У Марины не было больше Сергея: расстрелян в 1941 году. Она не знала, что с дочерью. Между нею и сыном вырастала полоса отчуждения. Встреча с читающей Россией не состоялась...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7467600" cy="533400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ru-RU" sz="4200" smtClean="0"/>
              <a:t>БИОГРАФИЯ ПОЭТЕССЫ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838200"/>
            <a:ext cx="3886200" cy="56356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 </a:t>
            </a:r>
            <a:r>
              <a:rPr lang="ru-RU" sz="2400" dirty="0" smtClean="0"/>
              <a:t>26 сентября 1894 года, с субботы на воскресенье, в полночь на Иоанна Богослова родилась Марина Цветаева. Отец Марины лучшие годы жизни отдал музею, а мать поэтессы была музыкантом. Марина росла среди музыки и книг. Она взрослела, а вместе с тем креп и ее талант.</a:t>
            </a:r>
          </a:p>
        </p:txBody>
      </p:sp>
      <p:pic>
        <p:nvPicPr>
          <p:cNvPr id="6148" name="Picture 5" descr="Картинка 1 из 35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990600"/>
            <a:ext cx="4038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81000" y="381000"/>
            <a:ext cx="3276600" cy="42672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1800" smtClean="0"/>
              <a:t>   </a:t>
            </a:r>
            <a:r>
              <a:rPr lang="ru-RU" sz="2400" i="1" smtClean="0"/>
              <a:t>...О, черная гора,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Затмившая весь свет!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Пора-пора-пора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Творцу вернуть билет.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Отказываюсь - быть.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В бедламе нелюдей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Отказываюсь - жить.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С волками площадей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Отказываюсь - выть.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С акулами равнин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Отказываюсь плыть - 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Вниз - по теченью спин.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Не надо мне ни дыр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Ушных, ни вещих глаз.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На твой безумный мир</a:t>
            </a:r>
          </a:p>
          <a:p>
            <a:pPr algn="ctr" eaLnBrk="1" hangingPunct="1">
              <a:lnSpc>
                <a:spcPct val="70000"/>
              </a:lnSpc>
              <a:buFontTx/>
              <a:buNone/>
              <a:defRPr/>
            </a:pPr>
            <a:r>
              <a:rPr lang="ru-RU" sz="2400" i="1" smtClean="0"/>
              <a:t>Ответ один - отказ.</a:t>
            </a:r>
          </a:p>
        </p:txBody>
      </p:sp>
      <p:pic>
        <p:nvPicPr>
          <p:cNvPr id="24579" name="Picture 4" descr="СЛАЙД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76400"/>
            <a:ext cx="3473450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 smtClean="0"/>
              <a:t>   31 августа 1941 года Марина Цветаева уходит из жизни, считая этот выбор единственно правильным - "ответ один - отказ".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 smtClean="0"/>
              <a:t>    Судьба Марины Цветаевой заставляет вспомнить строки М.Ю. Лермонтова: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i="1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i="1" dirty="0" smtClean="0"/>
              <a:t>Что, без страданий - жизнь поэта?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i="1" dirty="0" smtClean="0"/>
              <a:t>И что, без бури - океан?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2800" i="1" dirty="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dirty="0" smtClean="0"/>
              <a:t>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7467600" cy="533400"/>
          </a:xfrm>
        </p:spPr>
        <p:txBody>
          <a:bodyPr anchor="b">
            <a:normAutofit fontScale="90000"/>
          </a:bodyPr>
          <a:lstStyle/>
          <a:p>
            <a:pPr eaLnBrk="1" hangingPunct="1">
              <a:defRPr/>
            </a:pPr>
            <a:r>
              <a:rPr lang="ru-RU" sz="3200" smtClean="0">
                <a:solidFill>
                  <a:srgbClr val="244583"/>
                </a:solidFill>
              </a:rPr>
              <a:t>ТВОРЧЕСКИЙ ПУТЬ ПОЭТЕССЫ.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685800"/>
            <a:ext cx="7467600" cy="1600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 </a:t>
            </a:r>
            <a:r>
              <a:rPr lang="ru-RU" sz="2000" dirty="0" smtClean="0"/>
              <a:t>В 1910 году тайком от родителей Марина Цветаева выпустила свой  первый поэтический сборник «Вечерний альбом». Он стал для Марины историей ее законченного детства.</a:t>
            </a:r>
          </a:p>
        </p:txBody>
      </p:sp>
      <p:pic>
        <p:nvPicPr>
          <p:cNvPr id="7172" name="Picture 5" descr="Картинка 1 из 6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514600"/>
            <a:ext cx="23717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Прямоугольник 6"/>
          <p:cNvSpPr>
            <a:spLocks noChangeArrowheads="1"/>
          </p:cNvSpPr>
          <p:nvPr/>
        </p:nvSpPr>
        <p:spPr bwMode="auto">
          <a:xfrm>
            <a:off x="5486400" y="1981200"/>
            <a:ext cx="3429000" cy="469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 i="1"/>
              <a:t>Маме</a:t>
            </a:r>
          </a:p>
          <a:p>
            <a:r>
              <a:rPr lang="ru-RU" sz="1300" i="1"/>
              <a:t>В старом вальсе штраусовском впервые</a:t>
            </a:r>
            <a:br>
              <a:rPr lang="ru-RU" sz="1300" i="1"/>
            </a:br>
            <a:r>
              <a:rPr lang="ru-RU" sz="1300" i="1"/>
              <a:t>Мы услышали твой тихий зов,</a:t>
            </a:r>
            <a:br>
              <a:rPr lang="ru-RU" sz="1300" i="1"/>
            </a:br>
            <a:r>
              <a:rPr lang="ru-RU" sz="1300" i="1"/>
              <a:t>С той поры нам чужды все живые</a:t>
            </a:r>
            <a:br>
              <a:rPr lang="ru-RU" sz="1300" i="1"/>
            </a:br>
            <a:r>
              <a:rPr lang="ru-RU" sz="1300" i="1"/>
              <a:t>И отраден беглый бой часов.</a:t>
            </a:r>
          </a:p>
          <a:p>
            <a:r>
              <a:rPr lang="ru-RU" sz="1300" i="1"/>
              <a:t>Мы, как ты, приветствуем закаты,</a:t>
            </a:r>
            <a:br>
              <a:rPr lang="ru-RU" sz="1300" i="1"/>
            </a:br>
            <a:r>
              <a:rPr lang="ru-RU" sz="1300" i="1"/>
              <a:t>Упиваясь близостью конца.</a:t>
            </a:r>
            <a:br>
              <a:rPr lang="ru-RU" sz="1300" i="1"/>
            </a:br>
            <a:r>
              <a:rPr lang="ru-RU" sz="1300" i="1"/>
              <a:t>Все, чем в лучший вечер мы богаты,</a:t>
            </a:r>
            <a:br>
              <a:rPr lang="ru-RU" sz="1300" i="1"/>
            </a:br>
            <a:r>
              <a:rPr lang="ru-RU" sz="1300" i="1"/>
              <a:t>Нам тобою вложено в сердца.</a:t>
            </a:r>
          </a:p>
          <a:p>
            <a:r>
              <a:rPr lang="ru-RU" sz="1300" i="1"/>
              <a:t>К детским снам клонясь неутомимо,</a:t>
            </a:r>
            <a:br>
              <a:rPr lang="ru-RU" sz="1300" i="1"/>
            </a:br>
            <a:r>
              <a:rPr lang="ru-RU" sz="1300" i="1"/>
              <a:t>(Без тебя лишь месяц в них глядел!)</a:t>
            </a:r>
            <a:br>
              <a:rPr lang="ru-RU" sz="1300" i="1"/>
            </a:br>
            <a:r>
              <a:rPr lang="ru-RU" sz="1300" i="1"/>
              <a:t>Ты вела своих малюток мимо</a:t>
            </a:r>
            <a:br>
              <a:rPr lang="ru-RU" sz="1300" i="1"/>
            </a:br>
            <a:r>
              <a:rPr lang="ru-RU" sz="1300" i="1"/>
              <a:t>Горькой жизни помыслов и дел.</a:t>
            </a:r>
          </a:p>
          <a:p>
            <a:r>
              <a:rPr lang="ru-RU" sz="1300" i="1"/>
              <a:t>С ранних лет нам близок, кто печален,</a:t>
            </a:r>
            <a:br>
              <a:rPr lang="ru-RU" sz="1300" i="1"/>
            </a:br>
            <a:r>
              <a:rPr lang="ru-RU" sz="1300" i="1"/>
              <a:t>Скучен смех и чужд домашний кров...</a:t>
            </a:r>
            <a:br>
              <a:rPr lang="ru-RU" sz="1300" i="1"/>
            </a:br>
            <a:r>
              <a:rPr lang="ru-RU" sz="1300" i="1"/>
              <a:t>Наш корабль не в добрый миг отчален</a:t>
            </a:r>
            <a:br>
              <a:rPr lang="ru-RU" sz="1300" i="1"/>
            </a:br>
            <a:r>
              <a:rPr lang="ru-RU" sz="1300" i="1"/>
              <a:t>И плывет по воле всех ветров!</a:t>
            </a:r>
          </a:p>
          <a:p>
            <a:r>
              <a:rPr lang="ru-RU" sz="1300" i="1"/>
              <a:t>Все бледней лазурный остров — детство,</a:t>
            </a:r>
            <a:br>
              <a:rPr lang="ru-RU" sz="1300" i="1"/>
            </a:br>
            <a:r>
              <a:rPr lang="ru-RU" sz="1300" i="1"/>
              <a:t>Мы одни на палубе стоим.</a:t>
            </a:r>
            <a:br>
              <a:rPr lang="ru-RU" sz="1300" i="1"/>
            </a:br>
            <a:r>
              <a:rPr lang="ru-RU" sz="1300" i="1"/>
              <a:t>Видно грусть оставила в наследство</a:t>
            </a:r>
            <a:br>
              <a:rPr lang="ru-RU" sz="1300" i="1"/>
            </a:br>
            <a:r>
              <a:rPr lang="ru-RU" sz="1300" i="1"/>
              <a:t>Ты, о мама, девочкам своим!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152400"/>
            <a:ext cx="8153400" cy="2286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3600" dirty="0" smtClean="0"/>
              <a:t>   </a:t>
            </a:r>
            <a:r>
              <a:rPr lang="ru-RU" sz="2800" dirty="0" smtClean="0"/>
              <a:t>5 мая 1911 года в Коктебеле, куда Марина приехала по приглашению </a:t>
            </a:r>
            <a:r>
              <a:rPr lang="ru-RU" sz="2800" dirty="0" err="1" smtClean="0"/>
              <a:t>Максимильяна</a:t>
            </a:r>
            <a:r>
              <a:rPr lang="ru-RU" sz="2800" dirty="0" smtClean="0"/>
              <a:t> Волошина, решилась судьба поэтессы. Здесь она встретилась с Сергеем Эфроном. В январе 1912 года они обвенчались в </a:t>
            </a:r>
            <a:r>
              <a:rPr lang="ru-RU" sz="2800" dirty="0" err="1" smtClean="0"/>
              <a:t>Палашевской</a:t>
            </a:r>
            <a:r>
              <a:rPr lang="ru-RU" sz="2800" dirty="0" smtClean="0"/>
              <a:t> церкви Рождества Христова. В октябре того же года у них родилась дочь, ее назвали Ариадна. Дочь стала центром ее внимания и любви.</a:t>
            </a:r>
          </a:p>
          <a:p>
            <a:pPr eaLnBrk="1" hangingPunct="1">
              <a:buFontTx/>
              <a:buNone/>
              <a:defRPr/>
            </a:pPr>
            <a:endParaRPr lang="ru-RU" sz="2800" dirty="0" smtClean="0"/>
          </a:p>
          <a:p>
            <a:pPr eaLnBrk="1" hangingPunct="1">
              <a:buFontTx/>
              <a:buNone/>
              <a:defRPr/>
            </a:pPr>
            <a:endParaRPr lang="ru-RU" sz="2800" dirty="0" smtClean="0"/>
          </a:p>
        </p:txBody>
      </p:sp>
      <p:sp>
        <p:nvSpPr>
          <p:cNvPr id="8195" name="Прямоугольник 5"/>
          <p:cNvSpPr>
            <a:spLocks noChangeArrowheads="1"/>
          </p:cNvSpPr>
          <p:nvPr/>
        </p:nvSpPr>
        <p:spPr bwMode="auto">
          <a:xfrm>
            <a:off x="228600" y="4038600"/>
            <a:ext cx="32004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/>
              <a:t>"О, муза плача, прекраснейшая из муз!</a:t>
            </a:r>
          </a:p>
          <a:p>
            <a:r>
              <a:rPr lang="ru-RU" i="1"/>
              <a:t>О ты, шальное исчадие ночи белой!</a:t>
            </a:r>
          </a:p>
          <a:p>
            <a:r>
              <a:rPr lang="ru-RU" i="1"/>
              <a:t>Ты черную насылаешь метель на Русь,</a:t>
            </a:r>
          </a:p>
          <a:p>
            <a:r>
              <a:rPr lang="ru-RU" i="1"/>
              <a:t>И вопли твои вонзаются в нас как стрелы"</a:t>
            </a:r>
          </a:p>
        </p:txBody>
      </p:sp>
      <p:pic>
        <p:nvPicPr>
          <p:cNvPr id="8196" name="Picture 5" descr="Картинка 8 из 6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3429000"/>
            <a:ext cx="50768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029200" y="152400"/>
            <a:ext cx="3352800" cy="62452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3100" dirty="0" smtClean="0"/>
              <a:t> </a:t>
            </a:r>
            <a:r>
              <a:rPr lang="ru-RU" sz="3100" dirty="0" smtClean="0"/>
              <a:t>  </a:t>
            </a:r>
            <a:r>
              <a:rPr lang="ru-RU" sz="2400" dirty="0" smtClean="0"/>
              <a:t>В период с сентября по  декабрь семья Цветаевой живет в Крыму: Ялта, Феодосия, где выступает на литературных вечерах.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/>
              <a:t>    Всю зиму Марина работала над поэмой «Чародей», которая вошла в «Юношеские стихи».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dirty="0" smtClean="0"/>
              <a:t>    11 февраля 1915 года Цветаевой было написано первое стихотворение, обращенное к Анне Ахматовой («Узкий, нерусский стан...»). </a:t>
            </a:r>
          </a:p>
        </p:txBody>
      </p:sp>
      <p:pic>
        <p:nvPicPr>
          <p:cNvPr id="9219" name="Picture 5" descr="Картинка 3 из 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28600"/>
            <a:ext cx="3429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57200" y="0"/>
            <a:ext cx="8229600" cy="3886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3600" dirty="0" smtClean="0"/>
              <a:t>   </a:t>
            </a:r>
            <a:r>
              <a:rPr lang="ru-RU" sz="2400" dirty="0" smtClean="0"/>
              <a:t>В конце января — начало февраля 1916 в Москву приезжает Осип Мандельштам и  Марина Цветаева пишет стихи, которые посвящает ему, а также стихи о Москве. </a:t>
            </a:r>
          </a:p>
          <a:p>
            <a:pPr eaLnBrk="1" hangingPunct="1">
              <a:buFontTx/>
              <a:buNone/>
              <a:defRPr/>
            </a:pPr>
            <a:r>
              <a:rPr lang="ru-RU" sz="2400" dirty="0" smtClean="0"/>
              <a:t>    В марте в ее творчестве нашло отражение знакомство с Александром Блоком. Блок  в жизни   Цветаевой      был    единственным      поэтом,    которого она чтила не как собрата по «старинному ремеслу», а как божество от поэзии,  и которому,  как божеству, поклонялась. </a:t>
            </a:r>
          </a:p>
        </p:txBody>
      </p:sp>
      <p:pic>
        <p:nvPicPr>
          <p:cNvPr id="10243" name="Picture 5" descr="Картинка 3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886200"/>
            <a:ext cx="28479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7" descr="Картинка 5 из 2068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886200"/>
            <a:ext cx="30956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81000" y="228600"/>
            <a:ext cx="4648200" cy="3505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ru-RU" sz="2800" dirty="0" smtClean="0"/>
              <a:t>    </a:t>
            </a:r>
            <a:r>
              <a:rPr lang="ru-RU" dirty="0" smtClean="0"/>
              <a:t>Летом 1916 года была предпринята поездка М. Цветаевой в г. Александров Владимирской губернии, где был написан цикл стихов к А. Ахматовой. Во второй половине года М. Цветаева пишет много романтических стихотворений; многие стихи 1916 года составят впоследствии книгу «Версты 1». </a:t>
            </a:r>
            <a:endParaRPr lang="ru-RU" sz="2800" dirty="0" smtClean="0"/>
          </a:p>
        </p:txBody>
      </p:sp>
      <p:pic>
        <p:nvPicPr>
          <p:cNvPr id="2" name="Picture 5" descr="Картинка 9 из 1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819400"/>
            <a:ext cx="31337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81000" y="609600"/>
            <a:ext cx="3505200" cy="3124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 smtClean="0"/>
              <a:t>   В январе – марте 1917 года было написано несколько лирических стихотворений, в том числе — на Февральскую революцию.</a:t>
            </a:r>
          </a:p>
        </p:txBody>
      </p:sp>
      <p:pic>
        <p:nvPicPr>
          <p:cNvPr id="12291" name="Picture 5" descr="http://im0-tub.yandex.net/i?id=69197332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28956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648200" y="381000"/>
            <a:ext cx="3124200" cy="5410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600" dirty="0" smtClean="0"/>
              <a:t>   </a:t>
            </a:r>
            <a:r>
              <a:rPr lang="ru-RU" sz="2000" dirty="0" smtClean="0"/>
              <a:t>13 апреля 1917 года у Цветаевой родилась дочь Ирина, и сентябрь — октябрь М. Цветаева живет в Феодосии. После Октябрьского переворота, воспринятого М. Цветаевой как непоправимая катастрофа, она приезжает в Москву и чудом застает там мужа, появляются ее трагические стихи о конце, гибели, муках. Октябрьскую  революцию Марина Цветаева не приняла и на поняла. </a:t>
            </a:r>
          </a:p>
        </p:txBody>
      </p:sp>
      <p:sp>
        <p:nvSpPr>
          <p:cNvPr id="13315" name="Прямоугольник 4"/>
          <p:cNvSpPr>
            <a:spLocks noChangeArrowheads="1"/>
          </p:cNvSpPr>
          <p:nvPr/>
        </p:nvSpPr>
        <p:spPr bwMode="auto">
          <a:xfrm>
            <a:off x="457200" y="304800"/>
            <a:ext cx="3581400" cy="583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 </a:t>
            </a:r>
          </a:p>
          <a:p>
            <a:r>
              <a:rPr lang="ru-RU" sz="1200" b="1">
                <a:solidFill>
                  <a:srgbClr val="244583"/>
                </a:solidFill>
              </a:rPr>
              <a:t>МОЛИТВА</a:t>
            </a:r>
            <a:r>
              <a:rPr lang="ru-RU" sz="1200">
                <a:solidFill>
                  <a:srgbClr val="244583"/>
                </a:solidFill>
              </a:rPr>
              <a:t> </a:t>
            </a:r>
            <a:r>
              <a:rPr lang="ru-RU" sz="1200"/>
              <a:t/>
            </a:r>
            <a:br>
              <a:rPr lang="ru-RU" sz="1200"/>
            </a:br>
            <a:r>
              <a:rPr lang="ru-RU" sz="1200"/>
              <a:t/>
            </a:r>
            <a:br>
              <a:rPr lang="ru-RU" sz="1200"/>
            </a:br>
            <a:r>
              <a:rPr lang="ru-RU" sz="1400" i="1"/>
              <a:t>Христос и Бог! Я жажду чуда</a:t>
            </a:r>
            <a:br>
              <a:rPr lang="ru-RU" sz="1400" i="1"/>
            </a:br>
            <a:r>
              <a:rPr lang="ru-RU" sz="1400" i="1"/>
              <a:t>Теперь, сейчас, в начале дня!</a:t>
            </a:r>
            <a:br>
              <a:rPr lang="ru-RU" sz="1400" i="1"/>
            </a:br>
            <a:r>
              <a:rPr lang="ru-RU" sz="1400" i="1"/>
              <a:t>О, дай мне умереть, покуда</a:t>
            </a:r>
            <a:br>
              <a:rPr lang="ru-RU" sz="1400" i="1"/>
            </a:br>
            <a:r>
              <a:rPr lang="ru-RU" sz="1400" i="1"/>
              <a:t>Вся жизнь как книга для меня.</a:t>
            </a:r>
            <a:br>
              <a:rPr lang="ru-RU" sz="1400" i="1"/>
            </a:br>
            <a:r>
              <a:rPr lang="ru-RU" sz="1400" i="1"/>
              <a:t/>
            </a:r>
            <a:br>
              <a:rPr lang="ru-RU" sz="1400" i="1"/>
            </a:br>
            <a:r>
              <a:rPr lang="ru-RU" sz="1400" i="1"/>
              <a:t>Ты мудрый, Ты не скажешь строго:</a:t>
            </a:r>
            <a:br>
              <a:rPr lang="ru-RU" sz="1400" i="1"/>
            </a:br>
            <a:r>
              <a:rPr lang="ru-RU" sz="1400" i="1"/>
              <a:t>- "Терпи, еще не кончен срок".</a:t>
            </a:r>
            <a:br>
              <a:rPr lang="ru-RU" sz="1400" i="1"/>
            </a:br>
            <a:r>
              <a:rPr lang="ru-RU" sz="1400" i="1"/>
              <a:t>Ты сам мне подал - слишком много!</a:t>
            </a:r>
            <a:br>
              <a:rPr lang="ru-RU" sz="1400" i="1"/>
            </a:br>
            <a:r>
              <a:rPr lang="ru-RU" sz="1400" i="1"/>
              <a:t>Я жажду сразу - всех дорог!</a:t>
            </a:r>
            <a:br>
              <a:rPr lang="ru-RU" sz="1400" i="1"/>
            </a:br>
            <a:r>
              <a:rPr lang="ru-RU" sz="1400" i="1"/>
              <a:t/>
            </a:r>
            <a:br>
              <a:rPr lang="ru-RU" sz="1400" i="1"/>
            </a:br>
            <a:r>
              <a:rPr lang="ru-RU" sz="1400" i="1"/>
              <a:t>Всего хочу: с душой цыгана</a:t>
            </a:r>
            <a:br>
              <a:rPr lang="ru-RU" sz="1400" i="1"/>
            </a:br>
            <a:r>
              <a:rPr lang="ru-RU" sz="1400" i="1"/>
              <a:t>Идти под песни на разбой,</a:t>
            </a:r>
            <a:br>
              <a:rPr lang="ru-RU" sz="1400" i="1"/>
            </a:br>
            <a:r>
              <a:rPr lang="ru-RU" sz="1400" i="1"/>
              <a:t>За всех страдать под звук органа</a:t>
            </a:r>
            <a:br>
              <a:rPr lang="ru-RU" sz="1400" i="1"/>
            </a:br>
            <a:r>
              <a:rPr lang="ru-RU" sz="1400" i="1"/>
              <a:t>и амазонкой мчаться в бой;</a:t>
            </a:r>
            <a:br>
              <a:rPr lang="ru-RU" sz="1400" i="1"/>
            </a:br>
            <a:r>
              <a:rPr lang="ru-RU" sz="1400" i="1"/>
              <a:t/>
            </a:r>
            <a:br>
              <a:rPr lang="ru-RU" sz="1400" i="1"/>
            </a:br>
            <a:r>
              <a:rPr lang="ru-RU" sz="1400" i="1"/>
              <a:t>Гадать по звездам в черной башне,</a:t>
            </a:r>
            <a:br>
              <a:rPr lang="ru-RU" sz="1400" i="1"/>
            </a:br>
            <a:r>
              <a:rPr lang="ru-RU" sz="1400" i="1"/>
              <a:t>Вести детей вперед, сквозь тень...</a:t>
            </a:r>
            <a:br>
              <a:rPr lang="ru-RU" sz="1400" i="1"/>
            </a:br>
            <a:r>
              <a:rPr lang="ru-RU" sz="1400" i="1"/>
              <a:t>Чтоб был легендой - день вчерашний,</a:t>
            </a:r>
            <a:br>
              <a:rPr lang="ru-RU" sz="1400" i="1"/>
            </a:br>
            <a:r>
              <a:rPr lang="ru-RU" sz="1400" i="1"/>
              <a:t>Чтоб был безумьем - каждый день!</a:t>
            </a:r>
            <a:br>
              <a:rPr lang="ru-RU" sz="1400" i="1"/>
            </a:br>
            <a:r>
              <a:rPr lang="ru-RU" sz="1400" i="1"/>
              <a:t/>
            </a:r>
            <a:br>
              <a:rPr lang="ru-RU" sz="1400" i="1"/>
            </a:br>
            <a:r>
              <a:rPr lang="ru-RU" sz="1400" i="1"/>
              <a:t>Люблю и крест, и шелк, и каски,</a:t>
            </a:r>
            <a:br>
              <a:rPr lang="ru-RU" sz="1400" i="1"/>
            </a:br>
            <a:r>
              <a:rPr lang="ru-RU" sz="1400" i="1"/>
              <a:t>Моя душа мгновений след...</a:t>
            </a:r>
            <a:br>
              <a:rPr lang="ru-RU" sz="1400" i="1"/>
            </a:br>
            <a:r>
              <a:rPr lang="ru-RU" sz="1400" i="1"/>
              <a:t>Ты дал мне детство - лучше сказки</a:t>
            </a:r>
            <a:br>
              <a:rPr lang="ru-RU" sz="1400" i="1"/>
            </a:br>
            <a:r>
              <a:rPr lang="ru-RU" sz="1400" i="1"/>
              <a:t>И дай мне смерть - в семнадцать лет!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356</TotalTime>
  <Words>1477</Words>
  <Application>Microsoft Office PowerPoint</Application>
  <PresentationFormat>Экран (4:3)</PresentationFormat>
  <Paragraphs>108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Эркер</vt:lpstr>
      <vt:lpstr>Течение</vt:lpstr>
      <vt:lpstr>МАРИНА ЦВЕТАЕВА. ОЧЕРКИ ЖИЗНИ</vt:lpstr>
      <vt:lpstr>БИОГРАФИЯ ПОЭТЕССЫ</vt:lpstr>
      <vt:lpstr>ТВОРЧЕСКИЙ ПУТЬ ПОЭТЕССЫ.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аня</dc:creator>
  <cp:lastModifiedBy>Unknown User</cp:lastModifiedBy>
  <cp:revision>17</cp:revision>
  <cp:lastPrinted>1601-01-01T00:00:00Z</cp:lastPrinted>
  <dcterms:created xsi:type="dcterms:W3CDTF">1601-01-01T00:00:00Z</dcterms:created>
  <dcterms:modified xsi:type="dcterms:W3CDTF">2016-11-01T09:46:35Z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