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35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1" r:id="rId33"/>
    <p:sldId id="290" r:id="rId3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44" autoAdjust="0"/>
    <p:restoredTop sz="90828" autoAdjust="0"/>
  </p:normalViewPr>
  <p:slideViewPr>
    <p:cSldViewPr snapToGrid="0">
      <p:cViewPr varScale="1">
        <p:scale>
          <a:sx n="81" d="100"/>
          <a:sy n="81" d="100"/>
        </p:scale>
        <p:origin x="-78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D86D3E-72C4-4029-B56A-A05006914EA3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23796-D6E1-40D1-B8DC-F750756A3F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336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608FF-D62A-4774-8D01-145E4D9A2D0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1619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608FF-D62A-4774-8D01-145E4D9A2D0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616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608FF-D62A-4774-8D01-145E4D9A2D0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6659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608FF-D62A-4774-8D01-145E4D9A2D0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2924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608FF-D62A-4774-8D01-145E4D9A2D0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4592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608FF-D62A-4774-8D01-145E4D9A2D0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9346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608FF-D62A-4774-8D01-145E4D9A2D03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5474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608FF-D62A-4774-8D01-145E4D9A2D03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6558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608FF-D62A-4774-8D01-145E4D9A2D03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4907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2AAB-F335-45F1-8A5A-91C127A0238E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5741-64B4-46A0-A6AB-F63CD964F9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4920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2AAB-F335-45F1-8A5A-91C127A0238E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5741-64B4-46A0-A6AB-F63CD964F9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4512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2AAB-F335-45F1-8A5A-91C127A0238E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5741-64B4-46A0-A6AB-F63CD964F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2905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2AAB-F335-45F1-8A5A-91C127A0238E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5741-64B4-46A0-A6AB-F63CD964F9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7926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2AAB-F335-45F1-8A5A-91C127A0238E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5741-64B4-46A0-A6AB-F63CD964F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662242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2AAB-F335-45F1-8A5A-91C127A0238E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5741-64B4-46A0-A6AB-F63CD964F9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4400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2AAB-F335-45F1-8A5A-91C127A0238E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5741-64B4-46A0-A6AB-F63CD964F9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5349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2AAB-F335-45F1-8A5A-91C127A0238E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5741-64B4-46A0-A6AB-F63CD964F9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603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2AAB-F335-45F1-8A5A-91C127A0238E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5741-64B4-46A0-A6AB-F63CD964F9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2622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2AAB-F335-45F1-8A5A-91C127A0238E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5741-64B4-46A0-A6AB-F63CD964F9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357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2AAB-F335-45F1-8A5A-91C127A0238E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5741-64B4-46A0-A6AB-F63CD964F9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658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2AAB-F335-45F1-8A5A-91C127A0238E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5741-64B4-46A0-A6AB-F63CD964F9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8996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2AAB-F335-45F1-8A5A-91C127A0238E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5741-64B4-46A0-A6AB-F63CD964F9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32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2AAB-F335-45F1-8A5A-91C127A0238E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5741-64B4-46A0-A6AB-F63CD964F9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650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2AAB-F335-45F1-8A5A-91C127A0238E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5741-64B4-46A0-A6AB-F63CD964F9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162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2AAB-F335-45F1-8A5A-91C127A0238E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5741-64B4-46A0-A6AB-F63CD964F9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234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52AAB-F335-45F1-8A5A-91C127A0238E}" type="datetimeFigureOut">
              <a:rPr lang="ru-RU" smtClean="0"/>
              <a:pPr/>
              <a:t>18.10.2016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5C85741-64B4-46A0-A6AB-F63CD964F9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1123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jpeg"/><Relationship Id="rId5" Type="http://schemas.openxmlformats.org/officeDocument/2006/relationships/image" Target="../media/image1.jpeg"/><Relationship Id="rId4" Type="http://schemas.openxmlformats.org/officeDocument/2006/relationships/image" Target="../media/image18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delaemsami.ru/metall/kislorod.html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94636" y="1"/>
            <a:ext cx="7766936" cy="16177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Кислородная резка металлов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07066" y="5275385"/>
            <a:ext cx="10145671" cy="158261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ГБПОУ «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ЗлатИК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им. П.П. Аносова»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 П. Ганиева</a:t>
            </a:r>
          </a:p>
        </p:txBody>
      </p:sp>
      <p:pic>
        <p:nvPicPr>
          <p:cNvPr id="7" name="Picture 2" descr="На фото - обработка металла кислородным резаком, stroy-dom.inf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7388" y="1559171"/>
            <a:ext cx="6223961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86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"/>
            <a:ext cx="1219199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Ширина и чистота разреза зави­сят от способа резки и толщины разрезаемого металла. Машинная резка дает более чистые кромки и меньшую ширину разреза, чем руч­ная резка. Чем больше толщина ме­талла, тем больше ширина разреза. Это видно из следующих данных:</a:t>
            </a:r>
            <a:b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Helvetica Neue"/>
              </a:rPr>
              <a:t> </a:t>
            </a:r>
            <a:endParaRPr lang="ru-RU" dirty="0"/>
          </a:p>
        </p:txBody>
      </p:sp>
      <p:pic>
        <p:nvPicPr>
          <p:cNvPr id="15362" name="Picture 2" descr="Основные параметры реза  при  кислородной резк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2211" y="3368842"/>
            <a:ext cx="5245768" cy="348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5806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9728274"/>
              </p:ext>
            </p:extLst>
          </p:nvPr>
        </p:nvGraphicFramePr>
        <p:xfrm>
          <a:off x="0" y="1"/>
          <a:ext cx="11265410" cy="6951903"/>
        </p:xfrm>
        <a:graphic>
          <a:graphicData uri="http://schemas.openxmlformats.org/drawingml/2006/table">
            <a:tbl>
              <a:tblPr/>
              <a:tblGrid>
                <a:gridCol w="2253082"/>
                <a:gridCol w="2253082"/>
                <a:gridCol w="2253082"/>
                <a:gridCol w="2253082"/>
                <a:gridCol w="2253082"/>
              </a:tblGrid>
              <a:tr h="1689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800" b="1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Толщина      металла</a:t>
                      </a:r>
                      <a:r>
                        <a:rPr lang="ru-RU" sz="4800" b="1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мм</a:t>
                      </a:r>
                      <a:endParaRPr lang="ru-RU" sz="4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400" b="1" baseline="-25000" dirty="0">
                          <a:effectLst/>
                          <a:latin typeface="inherit"/>
                        </a:rPr>
                        <a:t>5…50</a:t>
                      </a:r>
                      <a:endParaRPr lang="ru-RU" sz="5400" b="1" dirty="0">
                        <a:effectLst/>
                        <a:latin typeface="inherit"/>
                      </a:endParaRPr>
                    </a:p>
                  </a:txBody>
                  <a:tcPr marL="47625" marR="9525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400" b="1" baseline="-25000" dirty="0">
                          <a:effectLst/>
                          <a:latin typeface="inherit"/>
                        </a:rPr>
                        <a:t>50…100</a:t>
                      </a:r>
                      <a:endParaRPr lang="ru-RU" sz="5400" b="1" dirty="0">
                        <a:effectLst/>
                        <a:latin typeface="inherit"/>
                      </a:endParaRPr>
                    </a:p>
                  </a:txBody>
                  <a:tcPr marL="47625" marR="9525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400" b="1" baseline="-25000" dirty="0">
                          <a:effectLst/>
                          <a:latin typeface="inherit"/>
                        </a:rPr>
                        <a:t>100…200</a:t>
                      </a:r>
                      <a:endParaRPr lang="ru-RU" sz="5400" b="1" dirty="0">
                        <a:effectLst/>
                        <a:latin typeface="inherit"/>
                      </a:endParaRPr>
                    </a:p>
                  </a:txBody>
                  <a:tcPr marL="47625" marR="9525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400" b="1" baseline="-25000" dirty="0">
                          <a:effectLst/>
                          <a:latin typeface="inherit"/>
                        </a:rPr>
                        <a:t>200…300</a:t>
                      </a:r>
                      <a:endParaRPr lang="ru-RU" sz="5400" b="1" dirty="0">
                        <a:effectLst/>
                        <a:latin typeface="inherit"/>
                      </a:endParaRPr>
                    </a:p>
                  </a:txBody>
                  <a:tcPr marL="47625" marR="9525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003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5400" b="1" baseline="-25000" dirty="0" smtClean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  Ширина </a:t>
                      </a:r>
                      <a:r>
                        <a:rPr lang="ru-RU" sz="5400" b="1" baseline="-25000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разреза, мм</a:t>
                      </a:r>
                      <a:endParaRPr lang="ru-RU" sz="5400" b="1" dirty="0">
                        <a:solidFill>
                          <a:schemeClr val="tx1"/>
                        </a:solidFill>
                        <a:effectLst/>
                        <a:latin typeface="inherit"/>
                      </a:endParaRPr>
                    </a:p>
                  </a:txBody>
                  <a:tcPr marL="47625" marR="9525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9396">
                <a:tc>
                  <a:txBody>
                    <a:bodyPr/>
                    <a:lstStyle/>
                    <a:p>
                      <a:pPr algn="r" fontAlgn="ctr"/>
                      <a:r>
                        <a:rPr lang="ru-RU" sz="5400" b="1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ручной резке</a:t>
                      </a:r>
                      <a:endParaRPr lang="ru-RU" sz="5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400" b="1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3…5</a:t>
                      </a:r>
                      <a:endParaRPr lang="ru-RU" sz="5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400" b="1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5…6</a:t>
                      </a:r>
                      <a:endParaRPr lang="ru-RU" sz="5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400" b="1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6…8</a:t>
                      </a:r>
                      <a:endParaRPr lang="ru-RU" sz="5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400" b="1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8…10</a:t>
                      </a:r>
                      <a:endParaRPr lang="ru-RU" sz="5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93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400" b="1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при машинной </a:t>
                      </a:r>
                      <a:r>
                        <a:rPr lang="ru-RU" sz="5400" b="1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резке</a:t>
                      </a:r>
                      <a:endParaRPr lang="ru-RU" sz="5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400" b="1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2,5…4,0</a:t>
                      </a:r>
                      <a:endParaRPr lang="ru-RU" sz="5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400" b="1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4,0…5,0</a:t>
                      </a:r>
                      <a:endParaRPr lang="ru-RU" sz="5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400" b="1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5,0…6,5</a:t>
                      </a:r>
                      <a:endParaRPr lang="ru-RU" sz="5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400" b="1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6,5…8,0</a:t>
                      </a:r>
                      <a:endParaRPr lang="ru-RU" sz="5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9525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2076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28953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скорости резки на качество реза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78523"/>
            <a:ext cx="8596668" cy="57794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резки должна соответствовать скорости окисления металла по толщине разрезаемого листа. Судить о правильном выборе скорости резки можно по следующим признакам.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замедленной скорости происходит </a:t>
            </a:r>
            <a:r>
              <a:rPr lang="ru-RU" dirty="0"/>
              <a:t>оплавление верхних кромок разрезаемого листа и расплавленные шлаки (оксиды) вылетают из разреза в виде потока искр в направлении резки.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-Слишком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большая скорость </a:t>
            </a:r>
            <a:r>
              <a:rPr lang="ru-RU" dirty="0"/>
              <a:t>характеризуется слабым вылетом пучка искр из разреза в сторону, обратную направлению резки, и значительным «отставанием» линий реза от вертикали. Возможно </a:t>
            </a:r>
            <a:r>
              <a:rPr lang="ru-RU" dirty="0" err="1"/>
              <a:t>непрорезаение</a:t>
            </a:r>
            <a:r>
              <a:rPr lang="ru-RU" dirty="0"/>
              <a:t> металла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нормальной скорости </a:t>
            </a:r>
            <a:r>
              <a:rPr lang="ru-RU" dirty="0"/>
              <a:t>резки поток искр и шлака с обратной стороны разрезаемого листа сравнительно небольшой и направлен почти параллельно кислородной струе.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9798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96129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кислородной резки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61293"/>
            <a:ext cx="8596668" cy="1922584"/>
          </a:xfrm>
        </p:spPr>
        <p:txBody>
          <a:bodyPr>
            <a:normAutofit lnSpcReduction="10000"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 два основных вида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кислородной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резки: 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1.разделительную 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поверхностную.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8194" name="Picture 2" descr="Фото автогенной резки стальных и металлических изделий, stalimetal.r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2883877"/>
            <a:ext cx="7370640" cy="3974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6939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15037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Разделительная резка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9612" y="1150375"/>
            <a:ext cx="6518787" cy="5707626"/>
          </a:xfrm>
        </p:spPr>
        <p:txBody>
          <a:bodyPr>
            <a:normAutofit fontScale="40000" lnSpcReduction="20000"/>
          </a:bodyPr>
          <a:lstStyle/>
          <a:p>
            <a:pPr algn="just" fontAlgn="base"/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6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6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рименяют </a:t>
            </a:r>
            <a:r>
              <a:rPr lang="ru-RU" sz="6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вырезки различного вида заготовок, раскроя листового металла, разделки кромок под сварку и других работ, связанных с </a:t>
            </a:r>
            <a:r>
              <a:rPr lang="ru-RU" sz="6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разрезкой </a:t>
            </a:r>
            <a:r>
              <a:rPr lang="ru-RU" sz="6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металла на части</a:t>
            </a:r>
            <a:r>
              <a:rPr lang="ru-RU" sz="6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6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6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процесса </a:t>
            </a:r>
            <a:r>
              <a:rPr lang="ru-RU" sz="6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том, что металл вдоль линии разреза нагревают до температуры воспламенения его в </a:t>
            </a:r>
            <a:r>
              <a:rPr lang="ru-RU" sz="6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кислороде</a:t>
            </a:r>
            <a:r>
              <a:rPr lang="ru-RU" sz="6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он сгорает в струе кислорода, а образующиеся оксиды </a:t>
            </a:r>
            <a:r>
              <a:rPr lang="ru-RU" sz="6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выдуваются </a:t>
            </a:r>
            <a:r>
              <a:rPr lang="ru-RU" sz="6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этой струей из места </a:t>
            </a:r>
            <a:r>
              <a:rPr lang="ru-RU" sz="6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разреза</a:t>
            </a:r>
            <a:r>
              <a:rPr lang="ru-RU" sz="6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/>
            <a:r>
              <a:rPr lang="ru-RU" sz="6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2050" name="Picture 2" descr="Разделительная резк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30401"/>
            <a:ext cx="3539613" cy="492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7437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887135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Поверхностная резка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Поверхностная резка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163782"/>
            <a:ext cx="4070554" cy="529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070555" y="887136"/>
            <a:ext cx="753955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Применяют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снятия поверхностного слоя металла, разделки канавок, удаления поверхностных дефектов и других работ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3200" dirty="0" smtClean="0"/>
          </a:p>
          <a:p>
            <a:r>
              <a:rPr lang="ru-RU" sz="3200" dirty="0" smtClean="0"/>
              <a:t>Применяют </a:t>
            </a:r>
            <a:r>
              <a:rPr lang="ru-RU" sz="3200" dirty="0"/>
              <a:t>два вида поверхност­ной резки —</a:t>
            </a:r>
            <a:r>
              <a:rPr lang="ru-RU" sz="3200" i="1" dirty="0" smtClean="0"/>
              <a:t>строжку </a:t>
            </a:r>
            <a:r>
              <a:rPr lang="ru-RU" sz="3200" dirty="0" smtClean="0"/>
              <a:t>и </a:t>
            </a:r>
            <a:r>
              <a:rPr lang="ru-RU" sz="3200" i="1" dirty="0" smtClean="0"/>
              <a:t>обточку</a:t>
            </a:r>
            <a:r>
              <a:rPr lang="ru-RU" sz="3200" dirty="0"/>
              <a:t>. При строжке резак совершает возвратно- поступательное движение как строгальный резец. При обточке резак работает как токарный </a:t>
            </a:r>
            <a:r>
              <a:rPr lang="ru-RU" sz="3200" dirty="0" err="1"/>
              <a:t>peзец</a:t>
            </a:r>
            <a:r>
              <a:rPr lang="ru-RU" sz="3200" dirty="0"/>
              <a:t>.</a:t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85342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7" cy="1504335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для кислородной резки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универсальный инжекторный резак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7" r="547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77334" y="5556737"/>
            <a:ext cx="8596667" cy="1301263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Кислородный резак</a:t>
            </a:r>
          </a:p>
          <a:p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 descr="На фото - ручная прямолинейная газовая резка, koike-europe.co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879231"/>
            <a:ext cx="3924056" cy="2567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260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0315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Конструкции мундштуков</a:t>
            </a: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82" name="Picture 2" descr="http://metallicheckiy-portal.ru/imgart/st113/st113-0045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1621" y="1203159"/>
            <a:ext cx="6954253" cy="5654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60681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091381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резаков</a:t>
            </a:r>
            <a:endParaRPr lang="ru-RU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77334" y="1091381"/>
            <a:ext cx="8596668" cy="4949981"/>
          </a:xfrm>
        </p:spPr>
        <p:txBody>
          <a:bodyPr>
            <a:normAutofit fontScale="25000" lnSpcReduction="20000"/>
          </a:bodyPr>
          <a:lstStyle/>
          <a:p>
            <a:r>
              <a:rPr lang="ru-RU" sz="5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</a:t>
            </a:r>
            <a:r>
              <a:rPr lang="ru-RU" sz="1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назначению (</a:t>
            </a:r>
            <a:r>
              <a:rPr lang="ru-RU" sz="1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универсальные </a:t>
            </a:r>
            <a:r>
              <a:rPr lang="ru-RU" sz="1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</a:t>
            </a:r>
            <a:r>
              <a:rPr lang="ru-RU" sz="1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ru-RU" sz="1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принципу смешения газов (</a:t>
            </a:r>
            <a:r>
              <a:rPr lang="ru-RU" sz="1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инжекторные</a:t>
            </a:r>
            <a:r>
              <a:rPr lang="ru-RU" sz="1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безынжекторные</a:t>
            </a:r>
            <a:r>
              <a:rPr lang="ru-RU" sz="1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r>
              <a:rPr lang="ru-RU" sz="1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-по </a:t>
            </a:r>
            <a:r>
              <a:rPr lang="ru-RU" sz="1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виду </a:t>
            </a:r>
            <a:r>
              <a:rPr lang="ru-RU" sz="1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резки (</a:t>
            </a:r>
            <a:r>
              <a:rPr lang="ru-RU" sz="1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разделительной </a:t>
            </a:r>
            <a:r>
              <a:rPr lang="ru-RU" sz="1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поверхностной </a:t>
            </a:r>
            <a:r>
              <a:rPr lang="ru-RU" sz="1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резки</a:t>
            </a:r>
            <a:r>
              <a:rPr lang="ru-RU" sz="1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ru-RU" sz="1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 </a:t>
            </a:r>
            <a:r>
              <a:rPr lang="ru-RU" sz="1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применению (</a:t>
            </a:r>
            <a:r>
              <a:rPr lang="ru-RU" sz="1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ручной </a:t>
            </a:r>
            <a:r>
              <a:rPr lang="ru-RU" sz="1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машинной </a:t>
            </a:r>
            <a:r>
              <a:rPr lang="ru-RU" sz="1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резки</a:t>
            </a:r>
            <a:r>
              <a:rPr lang="ru-RU" sz="1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1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Наибольшее </a:t>
            </a:r>
            <a:r>
              <a:rPr lang="ru-RU" sz="1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получили универсальные </a:t>
            </a:r>
            <a:r>
              <a:rPr lang="ru-RU" sz="1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инжекторные </a:t>
            </a:r>
            <a:r>
              <a:rPr lang="ru-RU" sz="1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ручные резаки для разделительной резки</a:t>
            </a:r>
            <a:br>
              <a:rPr lang="ru-RU" sz="1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013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8490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кислородной резки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84903"/>
            <a:ext cx="8596668" cy="597309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1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Подготовка металла к резке</a:t>
            </a:r>
            <a:endParaRPr lang="ru-RU" sz="1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Поверхность </a:t>
            </a:r>
            <a:r>
              <a:rPr lang="ru-RU" sz="1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разрезаемого метал­ла должна быть хорошо очищена от грязи, краски, окалины и ржавчины</a:t>
            </a:r>
            <a:r>
              <a:rPr lang="ru-RU" sz="1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удаления окалины, краски и мас­ла </a:t>
            </a:r>
            <a:r>
              <a:rPr lang="ru-RU" sz="1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медленно провести пламе­нем горелки или резака по поверх­ности металла вдоль намеченной ли­нии разреза</a:t>
            </a:r>
            <a:r>
              <a:rPr lang="ru-RU" sz="1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-При </a:t>
            </a:r>
            <a:r>
              <a:rPr lang="ru-RU" sz="1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этом краска и масло выгорают, а окалина отстает от ме­талла</a:t>
            </a:r>
            <a:r>
              <a:rPr lang="ru-RU" sz="1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-Затем </a:t>
            </a:r>
            <a:r>
              <a:rPr lang="ru-RU" sz="1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поверхность металла окончательно зачищают металличе­ской щеткой.</a:t>
            </a:r>
            <a:br>
              <a:rPr lang="ru-RU" sz="1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800" dirty="0"/>
              <a:t/>
            </a:r>
            <a:br>
              <a:rPr lang="ru-RU" sz="12800" dirty="0"/>
            </a:br>
            <a:r>
              <a:rPr lang="ru-RU" sz="12800" dirty="0" smtClean="0"/>
              <a:t> </a:t>
            </a:r>
            <a:endParaRPr lang="ru-RU" sz="12800" dirty="0"/>
          </a:p>
        </p:txBody>
      </p:sp>
    </p:spTree>
    <p:extLst>
      <p:ext uri="{BB962C8B-B14F-4D97-AF65-F5344CB8AC3E}">
        <p14:creationId xmlns:p14="http://schemas.microsoft.com/office/powerpoint/2010/main" xmlns="" val="363685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34462"/>
            <a:ext cx="8596668" cy="133643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процесса кислородной резки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70892"/>
            <a:ext cx="10902462" cy="5287107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 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газопламенной резкой 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(чаще ее называют кислородной) понимают способ разделения металла по прямому или криволинейному контуру. Метод основан на использовании для нагрева смесь горючих газов с кислородом и экзотермической (с выделением тепла) реакции окисления металла.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кислородной резки заключается в сгорании железа в струе чистого кислорода, нагретом до температуры, близкой к плавлению. Для удаления оксидов железа из зоны реза используется кинетическая энергия режущего кислорода. Сам процесс резки включает в себя стадию подогрева металла ацетиленовым (или другим заменителем) пламенем и непосредственную резку струей режущего кислорода.</a:t>
            </a:r>
          </a:p>
        </p:txBody>
      </p:sp>
    </p:spTree>
    <p:extLst>
      <p:ext uri="{BB962C8B-B14F-4D97-AF65-F5344CB8AC3E}">
        <p14:creationId xmlns:p14="http://schemas.microsoft.com/office/powerpoint/2010/main" xmlns="" val="304713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11034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Резка листового металла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892634" y="750888"/>
            <a:ext cx="5201392" cy="6107112"/>
          </a:xfrm>
        </p:spPr>
        <p:txBody>
          <a:bodyPr>
            <a:normAutofit/>
          </a:bodyPr>
          <a:lstStyle/>
          <a:p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резке листового материала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толщиной 20…30мм мундштук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резака устанавливают вначале под углом0…5°к поверхности, а затем — под углом20…30°в сторону, обратную движению резака. Это ускоряет процесс разогрева металла и повышает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производительность</a:t>
            </a:r>
          </a:p>
          <a:p>
            <a:r>
              <a:rPr lang="ru-RU" sz="2800" dirty="0" smtClean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4338" name="Picture 2" descr="http://aspar.com.ua/images/pajkarezka/image1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36914"/>
            <a:ext cx="4637314" cy="5421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2233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10417629" cy="1032387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Резка металла большой толщины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32387"/>
            <a:ext cx="8596668" cy="5825613"/>
          </a:xfrm>
        </p:spPr>
        <p:txBody>
          <a:bodyPr>
            <a:normAutofit fontScale="25000" lnSpcReduction="20000"/>
          </a:bodyPr>
          <a:lstStyle/>
          <a:p>
            <a:pPr algn="just"/>
            <a:endParaRPr lang="ru-RU" sz="8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Резка </a:t>
            </a:r>
            <a:r>
              <a:rPr lang="ru-RU" sz="8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металла большой </a:t>
            </a:r>
            <a:r>
              <a:rPr lang="ru-RU" sz="8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толщины:  </a:t>
            </a:r>
          </a:p>
          <a:p>
            <a:r>
              <a:rPr lang="ru-RU" sz="8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8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Мундштук резака вначале устанавливают перпендикулярно поверхности разрезаемого металла, так чтобы струя подогревающего пламени, а </a:t>
            </a:r>
            <a:r>
              <a:rPr lang="ru-RU" sz="8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затем </a:t>
            </a:r>
            <a:r>
              <a:rPr lang="ru-RU" sz="8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режущего кислорода </a:t>
            </a:r>
            <a:r>
              <a:rPr lang="ru-RU" sz="8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располагалась </a:t>
            </a:r>
            <a:r>
              <a:rPr lang="ru-RU" sz="8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вдоль вертикальной грани разрезаемого металла. </a:t>
            </a:r>
            <a:endParaRPr lang="ru-RU" sz="8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8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прогрева </a:t>
            </a:r>
            <a:r>
              <a:rPr lang="ru-RU" sz="8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металла до температуры </a:t>
            </a:r>
            <a:r>
              <a:rPr lang="ru-RU" sz="8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воспламенения </a:t>
            </a:r>
            <a:r>
              <a:rPr lang="ru-RU" sz="8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пускают струю режущего кислорода. </a:t>
            </a:r>
            <a:endParaRPr lang="ru-RU" sz="8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Перемещение </a:t>
            </a:r>
            <a:r>
              <a:rPr lang="ru-RU" sz="8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резака вдоль линии резания начинают после того, как в начале этой линии </a:t>
            </a:r>
            <a:r>
              <a:rPr lang="ru-RU" sz="8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металл </a:t>
            </a:r>
            <a:r>
              <a:rPr lang="ru-RU" sz="8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прорезан на всю его толщину. </a:t>
            </a:r>
            <a:endParaRPr lang="ru-RU" sz="8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6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</a:t>
            </a:r>
            <a:r>
              <a:rPr lang="ru-RU" sz="8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допустить </a:t>
            </a:r>
            <a:r>
              <a:rPr lang="ru-RU" sz="86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отставания </a:t>
            </a:r>
            <a:r>
              <a:rPr lang="ru-RU" sz="8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резки в нижних слоях металла, в конце процесса следует постепенно замедлить скорость перемещения резака и увеличить его наклон до10…15°в сторону, обратную движению. Рекомендуется начинать процесс резки с нижней кромки, как </a:t>
            </a:r>
            <a:r>
              <a:rPr lang="ru-RU" sz="86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показано </a:t>
            </a:r>
            <a:r>
              <a:rPr lang="ru-RU" sz="8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рис. 5. Предварительный подогрев до300…400°Спозволяет производить резку с повышенной </a:t>
            </a:r>
            <a:r>
              <a:rPr lang="ru-RU" sz="86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скоростью</a:t>
            </a:r>
            <a:r>
              <a:rPr lang="ru-RU" sz="8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8962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Резка толстого металл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51818"/>
            <a:ext cx="5519057" cy="3148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59557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резки металла большой толщины</a:t>
            </a: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51818"/>
            <a:ext cx="7875639" cy="5206181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261256" y="5106024"/>
            <a:ext cx="5257799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/>
            <a:r>
              <a:rPr lang="ru-RU" b="1" i="1" u="sng" dirty="0" smtClean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ru-RU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</a:t>
            </a:r>
            <a:r>
              <a:rPr lang="ru-RU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начинать процесс резки с нижней </a:t>
            </a:r>
            <a:r>
              <a:rPr lang="ru-RU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кромки </a:t>
            </a:r>
            <a:endParaRPr lang="ru-RU" sz="28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://aspar.com.ua/images/pajkarezka/image14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80310" y="1595572"/>
            <a:ext cx="6213215" cy="4957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8759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213757"/>
            <a:ext cx="9202937" cy="8075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Резка профилей металла</a:t>
            </a:r>
            <a:endParaRPr lang="ru-RU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846667"/>
            <a:ext cx="103665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pic>
        <p:nvPicPr>
          <p:cNvPr id="4098" name="Picture 2" descr="http://aspar.com.ua/images/pajkarezka/image1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7512" y="1235034"/>
            <a:ext cx="2790701" cy="4049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aspar.com.ua/images/pajkarezka/image13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4332" y="1890038"/>
            <a:ext cx="4187825" cy="372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aspar.com.ua/images/pajkarezka/image139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2157" y="1353786"/>
            <a:ext cx="3724399" cy="4322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5535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7333" y="0"/>
            <a:ext cx="10611989" cy="9421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резки</a:t>
            </a:r>
            <a:endParaRPr lang="ru-RU" sz="6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2518" y="795648"/>
            <a:ext cx="1008215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повышения эффективности точности ручной прямолинейной резки рекомендуется производить процесс по направляющим и заранее нанесенным отметкам на изделии.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нужно использовать и дополнительные приспособления (уголок, направляющие линейки, специальный циркуль для обработки отверстий и фланцев и так далее), которые дают возможность:</a:t>
            </a:r>
          </a:p>
        </p:txBody>
      </p:sp>
      <p:pic>
        <p:nvPicPr>
          <p:cNvPr id="13314" name="Picture 2" descr="На фото - ручная прямолинейная газовая резка, koike-europe.co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2981" y="3930732"/>
            <a:ext cx="4765964" cy="2612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926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60664" y="261257"/>
            <a:ext cx="9310255" cy="8748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резки</a:t>
            </a:r>
            <a:endParaRPr lang="ru-RU" sz="6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 descr="На фото - ручная прямолинейная газовая резка, koike-europe.co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132" y="1406766"/>
            <a:ext cx="5324103" cy="5124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Фото резки металла ацетиленом, rezhemmetall.r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18909" y="1406766"/>
            <a:ext cx="5403274" cy="5255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2335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8636"/>
            <a:ext cx="6202215" cy="921182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резки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0" name="Picture 2" descr="На фото - автогенная резка металла, meduniver.co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8981" y="3955312"/>
            <a:ext cx="5043055" cy="298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Фото газовой резки металла, tdelprocom.r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02215" y="2922244"/>
            <a:ext cx="5181602" cy="373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На фото - обработка металла кислородным резаком, stroy-dom.inf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2327" y="969818"/>
            <a:ext cx="4599709" cy="2709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 descr="Фото машинной газовой резки металла, metall174.r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02216" y="304800"/>
            <a:ext cx="5181602" cy="2438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3822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0"/>
            <a:ext cx="9814203" cy="6978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Безопасные приемы резки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554" name="Picture 2" descr="http://www.e-ope.ee/_download/euni_repository/file/2755/exerezka4.zip/vfgrthb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379" y="1270660"/>
            <a:ext cx="2683824" cy="3598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933206" y="760021"/>
            <a:ext cx="83008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Вредные факторы при резке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газовой резке образуются опасные и вредные факторы, оказывающие неблагоприятное воздействие на работников. К вредным производственным факторам при газовой резке относятся: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твердые и газообразные токсичные вещества в составе сварочного аэрозоля;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интенсивное тепловое (инфракрасное) излучение свариваемых деталей и сварочной ванны;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искры, брызги, выбросы расплавленного металла и шлака;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шум от резака;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статическая нагрузка и др.</a:t>
            </a:r>
            <a:endParaRPr lang="ru-RU" sz="2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64938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74345"/>
            <a:ext cx="1094873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. При выполнении работ по кислородной резке необходимо следить за исправностью аппаратуры, рукавов, редукторов и баллонов.</a:t>
            </a:r>
          </a:p>
          <a:p>
            <a:pPr indent="45720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2. Не допускается совместное хранение баллонов с горючим газом и кислородом.</a:t>
            </a:r>
          </a:p>
          <a:p>
            <a:pPr indent="45720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3. При выполнении работ по кислородной резке газорезчики должны обеспечиваться средствами индивидуальной защиты и спецодеждой.</a:t>
            </a:r>
          </a:p>
          <a:p>
            <a:pPr indent="45720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4. Защитные средства, выдаваемые в индивидуальном порядке, должны находиться во время работы у газорезчика или на его рабочем месте. На каждом рабочем месте необходимо иметь инструкции по обращению с защитными средствами с учетом конкретных условий их применения.</a:t>
            </a:r>
          </a:p>
          <a:p>
            <a:pPr indent="45720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5. Средства индивидуальной защиты органов дыхания применяются, когда средствами вентиляции не обеспечивается требуемая чистота воздуха рабочей зоны.</a:t>
            </a:r>
          </a:p>
          <a:p>
            <a:pPr indent="45720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6. При кислородной резке для защиты глаз от излучения, искр и брызг расплавленного металла и пыли следует применять защитные очки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2036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653"/>
            <a:ext cx="11141242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endParaRPr lang="ru-RU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Спецодежда должна быть удобной, не стеснять движения работника, не вызывать неприятных ощущений, защищать от искр и брызг расплавленного металла свариваемого изделия, влаги, производственных загрязнений, механических повреждений, отвечать санитарно-гигиеническим требованиям и условиям труда.</a:t>
            </a:r>
          </a:p>
          <a:p>
            <a:pPr indent="45720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Для защиты рук при резке газорезчики обеспечиваются рукавицами, рукавицами с крагами или перчатками, изготовленными из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искростойкого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материала с низкой электропроводностью.</a:t>
            </a:r>
          </a:p>
          <a:p>
            <a:pPr indent="45720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При питании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газорезательной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аппаратуры от единичных баллонов между баллонными редукторами и резаком следует устанавливать предохранительное устройство.</a:t>
            </a:r>
          </a:p>
          <a:p>
            <a:pPr indent="45720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При централизованном питании стационарных рабочих мест (постов) пользование горючими газами от газопровода разрешается только через предохранительное устройство для защиты газопровода от проникновения обратного удара пламени.</a:t>
            </a:r>
          </a:p>
          <a:p>
            <a:pPr indent="45720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При производстве резки в труднодоступных местах и замкнутых пространствах необходимо организовать контрольный пост для наблюдения за работающими.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1203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процесса кислородной резки</a:t>
            </a:r>
            <a:endParaRPr lang="ru-RU" dirty="0"/>
          </a:p>
        </p:txBody>
      </p:sp>
      <p:pic>
        <p:nvPicPr>
          <p:cNvPr id="1026" name="Picture 2" descr="http://www.techno-sv.ru/images/svarka107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247" y="1523999"/>
            <a:ext cx="4876799" cy="5064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205047" y="2967335"/>
            <a:ext cx="4267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Кислородная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резка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1 -струя кислорода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2-подогревающее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пламя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3-металл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4-зона реза; </a:t>
            </a:r>
            <a:endParaRPr lang="ru-RU" sz="2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5-оксиды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железа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62533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4694" y="1821018"/>
            <a:ext cx="10202780" cy="3416320"/>
          </a:xfrm>
          <a:prstGeom prst="rect">
            <a:avLst/>
          </a:prstGeom>
          <a:solidFill>
            <a:srgbClr val="EDEF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12. При работе в замкнутых пространствах запрещается: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применять аппаратуру, работающую на жидком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горючем;оставлять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без присмотра резаки и рукава</a:t>
            </a: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во     время перерыва или после окончания работы.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13. Газопламенные работы следует производить на расстоянии не менее 10 м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 переносных генераторов, 1,5 м от газопроводов, 3 м от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газоразборных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постов при ручных работах.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05428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0632" y="612844"/>
            <a:ext cx="981776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резке вблизи токоведущих устройств места работы следует ограждать щитами, исключающими случайное прикосновение к токоведущим частям баллона и рукавов. На ограждениях необходимо сделать надписи, предупреждающие об опасности.</a:t>
            </a:r>
          </a:p>
          <a:p>
            <a:pPr indent="457200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Металл, поступающий на резку, необходимо очистить от краски (особенно на свинцовой основе), масла, окалины, грязи для предотвращения разбрызгивания металла и загрязнения воздуха испарением и газами.</a:t>
            </a:r>
          </a:p>
          <a:p>
            <a:pPr indent="457200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При проведении работ по кислородной резке в специально отведенном месте необходимо разместить средства для оказания первой медицинской помощи: стерильный перевязочный материал, кровоостанавливающий жгут, лейкопластырь, бинты, настойка йода, нашатырный спирт, спринцовка для промывания, мазь от ожогов.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90270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7908"/>
            <a:ext cx="8596668" cy="49236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              Контрольные вопросы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1.В чем сущность процесса газовой резки металлов?</a:t>
            </a:r>
            <a:b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Назовите условия протекания процесса газокислородной  резки?</a:t>
            </a:r>
            <a:b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Назовите  виды кислородной резки.</a:t>
            </a:r>
            <a:b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Как влияет скорость резки на качество поверхности реза ?</a:t>
            </a:r>
            <a:b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В чем отличие устройства резаков от устройства горелок?</a:t>
            </a:r>
            <a:b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В чем особенность пакетной резки тонкого металла?</a:t>
            </a:r>
            <a:b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В чем отличие техники резки металла толщиной 20-30 мм и металла большой толщины?</a:t>
            </a:r>
            <a:endParaRPr lang="ru-RU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16852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2247" y="187569"/>
            <a:ext cx="7737230" cy="79717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ЛИТЕРАТУРА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172308"/>
            <a:ext cx="9144000" cy="410307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1. Банников Е.А. Электрогазосварщик – Минск : Современная школа, 2010 «Профессиональное образование»</a:t>
            </a:r>
          </a:p>
          <a:p>
            <a:pPr algn="l"/>
            <a:r>
              <a:rPr lang="ru-RU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2.Овчинников В.В. Оборудование, техника и технология сварки и резки металлов:- .:- М.: КНОРУС, 2010. – (Начальное профессиональное образование)</a:t>
            </a:r>
          </a:p>
          <a:p>
            <a:pPr algn="l"/>
            <a:r>
              <a:rPr lang="ru-RU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3.Чернышов Г.Г. Сварочное дело : Сварка и резка металлов : _ М. : Издательство центр «Академия», 2012.</a:t>
            </a:r>
            <a:endParaRPr lang="ru-RU" sz="2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algn="l"/>
            <a:r>
              <a:rPr lang="ru-RU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Интернет-ресурс</a:t>
            </a:r>
          </a:p>
          <a:p>
            <a:pPr algn="l"/>
            <a:r>
              <a:rPr lang="ru-RU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1.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www.sdelaemsami.ru/metall/kislorod.html</a:t>
            </a:r>
            <a:endParaRPr lang="ru-RU" sz="24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rezhemmetall.ru/gazovaya-rezka-metalla-texnologiya-i-oborudovanie.ht</a:t>
            </a:r>
            <a:r>
              <a:rPr lang="en-US" dirty="0" smtClean="0">
                <a:solidFill>
                  <a:schemeClr val="tx1"/>
                </a:solidFill>
              </a:rPr>
              <a:t>m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67642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123" y="0"/>
            <a:ext cx="9109879" cy="9144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подогревающего пламени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56492"/>
            <a:ext cx="9730154" cy="6201507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Подогревает переднюю верхнюю кромку реза впереди струи режущего кислорода до температуры воспламенения, что обеспечивает непрерывность процесса резки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вводит в зону окисления дополнительное тепло, покрывая потери за счет теплопроводности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подогревает дополнительно нижнюю кромку, что важно при резке больших толщин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создает защитную оболочку вокруг режущей струи кислорода от азота окружающего воздуха</a:t>
            </a: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Мощность подогревающего пламени зависит от толщины и состава разрезаемой стали и температуры металла перед резкой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150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800492" cy="86751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условия резки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73723"/>
            <a:ext cx="9800492" cy="608427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мощность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источника тепла должна быть достаточной для нагрева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металла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температуры, при которой происходит реакция сгорания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металла;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.количество тепла, выделяемое при сгорании металла в струе кислорода, должно обеспечивать непрерывность процесса;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3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.реакция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окисления металла должна происходить при температуре меньшей, чем требуется для плавления;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4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.температура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плавления металла должна быть выше температуры образовавшихся оксидов. В противном случае пленка тугоплавких оксидов изолирует металл от кислорода;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.текучесть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образовавшихся оксидов должна быть такой, чтобы они легко выдувались струей режущего кислорода;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.теплопроводность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металла не должна быть высокой, иначе процесс резки может прерваться из-за интенсивного теплообме</a:t>
            </a:r>
            <a:r>
              <a:rPr lang="ru-RU" sz="2400" dirty="0"/>
              <a:t>на</a:t>
            </a:r>
          </a:p>
        </p:txBody>
      </p:sp>
    </p:spTree>
    <p:extLst>
      <p:ext uri="{BB962C8B-B14F-4D97-AF65-F5344CB8AC3E}">
        <p14:creationId xmlns:p14="http://schemas.microsoft.com/office/powerpoint/2010/main" xmlns="" val="162733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05507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Разрезаемость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сталей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00090103"/>
              </p:ext>
            </p:extLst>
          </p:nvPr>
        </p:nvGraphicFramePr>
        <p:xfrm>
          <a:off x="510363" y="616688"/>
          <a:ext cx="9080204" cy="6241312"/>
        </p:xfrm>
        <a:graphic>
          <a:graphicData uri="http://schemas.openxmlformats.org/drawingml/2006/table">
            <a:tbl>
              <a:tblPr/>
              <a:tblGrid>
                <a:gridCol w="2729996"/>
                <a:gridCol w="6350208"/>
              </a:tblGrid>
              <a:tr h="638868"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2800" b="0" dirty="0">
                          <a:effectLst/>
                          <a:latin typeface="inherit"/>
                        </a:rPr>
                        <a:t>Сталь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F7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2800" b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Характеристика разрезаемости.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F7FF"/>
                    </a:solidFill>
                  </a:tcPr>
                </a:tc>
              </a:tr>
              <a:tr h="1138854"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Низкоуглеродистая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F7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При содержании углерода до 0,3% резка без затруднений.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F7FF"/>
                    </a:solidFill>
                  </a:tcPr>
                </a:tc>
              </a:tr>
              <a:tr h="1138854"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2800" b="0">
                          <a:effectLst/>
                          <a:latin typeface="inherit"/>
                        </a:rPr>
                        <a:t>Среднеуглеродистая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F7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С увеличением содержания углерода от 0,3 до 0,7% резка осложняется.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F7FF"/>
                    </a:solidFill>
                  </a:tcPr>
                </a:tc>
              </a:tr>
              <a:tr h="3324736"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2800" b="0">
                          <a:effectLst/>
                          <a:latin typeface="inherit"/>
                        </a:rPr>
                        <a:t>Высокоуглеродистая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F7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При содержании углерода свыше 0,3% до 1% резка затруднена и требуется предварительный подогрев стали до 300-700С. При содержании углерода более 1-1,2% резка невозможна (без применения флюсов).</a:t>
                      </a: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F7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 flipH="1">
            <a:off x="-187570" y="-1787328"/>
            <a:ext cx="117231" cy="4031873"/>
          </a:xfrm>
          <a:prstGeom prst="rect">
            <a:avLst/>
          </a:prstGeom>
          <a:solidFill>
            <a:srgbClr val="CBF7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24455D"/>
                </a:solidFill>
                <a:effectLst/>
                <a:latin typeface="inherit"/>
              </a:rPr>
              <a:t>Р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100" b="1" dirty="0">
              <a:solidFill>
                <a:srgbClr val="24455D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1" i="0" u="none" strike="noStrike" cap="none" normalizeH="0" baseline="0" dirty="0" smtClean="0">
              <a:ln>
                <a:noFill/>
              </a:ln>
              <a:solidFill>
                <a:srgbClr val="24455D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100" b="1" dirty="0">
              <a:solidFill>
                <a:srgbClr val="24455D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1" i="0" u="none" strike="noStrike" cap="none" normalizeH="0" baseline="0" dirty="0" smtClean="0">
              <a:ln>
                <a:noFill/>
              </a:ln>
              <a:solidFill>
                <a:srgbClr val="24455D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100" b="1" dirty="0">
              <a:solidFill>
                <a:srgbClr val="24455D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1" i="0" u="none" strike="noStrike" cap="none" normalizeH="0" baseline="0" dirty="0" smtClean="0">
              <a:ln>
                <a:noFill/>
              </a:ln>
              <a:solidFill>
                <a:srgbClr val="24455D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100" b="1" dirty="0">
              <a:solidFill>
                <a:srgbClr val="24455D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1" i="0" u="none" strike="noStrike" cap="none" normalizeH="0" baseline="0" dirty="0" smtClean="0">
              <a:ln>
                <a:noFill/>
              </a:ln>
              <a:solidFill>
                <a:srgbClr val="24455D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100" b="1" dirty="0">
              <a:solidFill>
                <a:srgbClr val="24455D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1" i="0" u="none" strike="noStrike" cap="none" normalizeH="0" baseline="0" dirty="0" smtClean="0">
              <a:ln>
                <a:noFill/>
              </a:ln>
              <a:solidFill>
                <a:srgbClr val="24455D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100" b="1" dirty="0">
              <a:solidFill>
                <a:srgbClr val="24455D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1" i="0" u="none" strike="noStrike" cap="none" normalizeH="0" baseline="0" dirty="0" smtClean="0">
              <a:ln>
                <a:noFill/>
              </a:ln>
              <a:solidFill>
                <a:srgbClr val="24455D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100" b="1" dirty="0">
              <a:solidFill>
                <a:srgbClr val="24455D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24455D"/>
                </a:solidFill>
                <a:effectLst/>
                <a:latin typeface="inherit"/>
              </a:rPr>
              <a:t> </a:t>
            </a: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24455D"/>
                </a:solidFill>
                <a:effectLst/>
                <a:latin typeface="Trebuchet MS" panose="020B0603020202020204" pitchFamily="34" charset="0"/>
              </a:rPr>
              <a:t> .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rgbClr val="24455D"/>
                </a:solidFill>
                <a:effectLst/>
                <a:latin typeface="Trebuchet MS" panose="020B0603020202020204" pitchFamily="34" charset="0"/>
              </a:rPr>
              <a:t> 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571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-1"/>
            <a:ext cx="8596668" cy="107852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Металлы, не поддающиеся кислородной резке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446" y="893135"/>
            <a:ext cx="9500599" cy="5964866"/>
          </a:xfrm>
        </p:spPr>
        <p:txBody>
          <a:bodyPr>
            <a:normAutofit fontScale="62500" lnSpcReduction="20000"/>
          </a:bodyPr>
          <a:lstStyle/>
          <a:p>
            <a:endParaRPr lang="ru-RU" sz="2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1.Высоколегированные </a:t>
            </a:r>
            <a:r>
              <a:rPr lang="ru-RU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стали кислородной резке не поддаются из-за образования в процессе резки тугоплавких оксидов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с трудом удаляются из полости реза (разреза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ru-RU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Чугун 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режется вследствие низкой температуры плавления и высокой температуры начала горения; он горит в кислороде в расплавленном состоянии, что исключает возможность получения качественного реза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Цветные металлы 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не поддаются процессу резки из-за высокой температуры плавления их оксидов и значительной теплопроводности. </a:t>
            </a:r>
            <a:endParaRPr lang="ru-RU" sz="3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Медь 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режется вследствие высокой теплопроводности и незначительного количества теплоты, выделяющейся при её сгорании. Медь и её сплавы можно обрабатывать кислородно-флюсовой резкой. </a:t>
            </a:r>
            <a:endParaRPr lang="ru-RU" sz="3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Алюминий</a:t>
            </a:r>
            <a:r>
              <a:rPr lang="ru-RU" sz="3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режется по причине чрезмерной тугоплавкости образующегося оксида. Для алюминия и его сплавов применяют плазменную дуговую резку.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1258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9612923" cy="844062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режима резки</a:t>
            </a:r>
            <a:r>
              <a:rPr lang="ru-RU" b="1" dirty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574158"/>
            <a:ext cx="9612923" cy="628384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показателями режима резки являются: мощность пламени, давление режущего кислорода и скорость резки. От их выбора во многом зависят производительность и качество резки.</a:t>
            </a:r>
          </a:p>
          <a:p>
            <a:pPr algn="just"/>
            <a:r>
              <a:rPr lang="ru-RU" dirty="0" smtClean="0"/>
              <a:t>1.Мощность </a:t>
            </a:r>
            <a:r>
              <a:rPr lang="ru-RU" dirty="0"/>
              <a:t>пламени определяется толщиной разрезаемого металла, составом и состоянием стали (прокат или поковка). При ручной резке из-за неравномерности перемещения резака обычно приходится в 1,2-2 раза увеличивать мощность пламени по сравнению с машинной. При резке литья следует повышать мощность пламени в 3-4 раза, так как поверхность отливок, как правило, покрыта песком и пригаром.</a:t>
            </a:r>
          </a:p>
          <a:p>
            <a:pPr algn="just"/>
            <a:r>
              <a:rPr lang="ru-RU" dirty="0" smtClean="0"/>
              <a:t>2.Для </a:t>
            </a:r>
            <a:r>
              <a:rPr lang="ru-RU" dirty="0"/>
              <a:t>резки стали толщиной до 300 мм применяют нормальное пламя, а толщиной свыше 400 мм – подогревающее пламя с избытком ацетилена (науглероживающее) для увеличения длины факела и прогрева нижней части реза.</a:t>
            </a:r>
          </a:p>
          <a:p>
            <a:pPr algn="just"/>
            <a:r>
              <a:rPr lang="ru-RU" dirty="0" smtClean="0"/>
              <a:t>3.Давление </a:t>
            </a:r>
            <a:r>
              <a:rPr lang="ru-RU" dirty="0"/>
              <a:t>режущего кислорода зависит от толщины разрезаемого металла, формы режущего сопла и чистоты кислорода. При повышении давления сверх нормативного скорость резки уменьшается, и качество поверхности реза ухудшается. Соответственно увеличивается расход кислорода.</a:t>
            </a:r>
          </a:p>
          <a:p>
            <a:pPr algn="just"/>
            <a:r>
              <a:rPr lang="ru-RU" dirty="0" smtClean="0"/>
              <a:t>4.Скорость </a:t>
            </a:r>
            <a:r>
              <a:rPr lang="ru-RU" dirty="0"/>
              <a:t>резки должна соответствовать скорости окисления металла по толщине разрезаемого листа. Судить о правильном выборе скорости резки можно по следующим признакам. </a:t>
            </a:r>
            <a:endParaRPr lang="ru-RU" dirty="0" smtClean="0"/>
          </a:p>
          <a:p>
            <a:pPr algn="just"/>
            <a:r>
              <a:rPr lang="ru-RU" dirty="0" smtClean="0"/>
              <a:t>-При </a:t>
            </a:r>
            <a:r>
              <a:rPr lang="ru-RU" dirty="0"/>
              <a:t>замедленной скорости происходит оплавление верхних кромок разрезаемого листа и расплавленные шлаки (оксиды) вылетают из разреза в виде потока искр в направлении </a:t>
            </a:r>
            <a:r>
              <a:rPr lang="ru-RU" dirty="0" smtClean="0"/>
              <a:t>резки.</a:t>
            </a:r>
          </a:p>
          <a:p>
            <a:pPr algn="just"/>
            <a:r>
              <a:rPr lang="ru-RU" dirty="0" smtClean="0"/>
              <a:t>-Слишком </a:t>
            </a:r>
            <a:r>
              <a:rPr lang="ru-RU" dirty="0"/>
              <a:t>большая скорость характеризуется слабым вылетом пучка искр из разреза в сторону, обратную направлению резки, и значительным «отставанием» линий реза от вертикали. Возможно </a:t>
            </a:r>
            <a:r>
              <a:rPr lang="ru-RU" dirty="0" err="1"/>
              <a:t>непрорезаение</a:t>
            </a:r>
            <a:r>
              <a:rPr lang="ru-RU" dirty="0"/>
              <a:t> металла. </a:t>
            </a:r>
            <a:endParaRPr lang="ru-RU" dirty="0" smtClean="0"/>
          </a:p>
          <a:p>
            <a:pPr algn="just"/>
            <a:r>
              <a:rPr lang="ru-RU" dirty="0" smtClean="0"/>
              <a:t>-При </a:t>
            </a:r>
            <a:r>
              <a:rPr lang="ru-RU" dirty="0"/>
              <a:t>нормальной скорости резки поток искр и шлака с обратной стороны разрезаемого листа сравнительно небольшой и направлен почти параллельно кислородной струе.</a:t>
            </a:r>
          </a:p>
        </p:txBody>
      </p:sp>
    </p:spTree>
    <p:extLst>
      <p:ext uri="{BB962C8B-B14F-4D97-AF65-F5344CB8AC3E}">
        <p14:creationId xmlns:p14="http://schemas.microsoft.com/office/powerpoint/2010/main" xmlns="" val="262091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4666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Режимы резки</a:t>
            </a:r>
            <a:endParaRPr lang="ru-RU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846667"/>
            <a:ext cx="10366587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Давление-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режущего кислорода устанавливают в зависимости от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толщины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разрезаемого металла и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чистоты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кислорода. Чем выше чистота кислорода, тем меньше давление и расход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кислорода </a:t>
            </a:r>
          </a:p>
          <a:p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Толщина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металла, мм	5…20	20…40	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40…60	  60…100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100…200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Давление кислорода, 	0,3…0,4	0,4…0,5	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0,5…0,6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0,7…0,9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1,0…1,1</a:t>
            </a: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1512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129</TotalTime>
  <Words>1842</Words>
  <Application>Microsoft Office PowerPoint</Application>
  <PresentationFormat>Произвольный</PresentationFormat>
  <Paragraphs>202</Paragraphs>
  <Slides>33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Грань</vt:lpstr>
      <vt:lpstr>Кислородная резка металлов</vt:lpstr>
      <vt:lpstr>Сущность процесса кислородной резки</vt:lpstr>
      <vt:lpstr>Сущность процесса кислородной резки</vt:lpstr>
      <vt:lpstr>Функции подогревающего пламени</vt:lpstr>
      <vt:lpstr>Основные условия резки</vt:lpstr>
      <vt:lpstr>Разрезаемость сталей</vt:lpstr>
      <vt:lpstr>Металлы, не поддающиеся кислородной резке</vt:lpstr>
      <vt:lpstr>Показатели режима резки.</vt:lpstr>
      <vt:lpstr>Режимы резки</vt:lpstr>
      <vt:lpstr>Слайд 10</vt:lpstr>
      <vt:lpstr>Слайд 11</vt:lpstr>
      <vt:lpstr>Влияние скорости резки на качество реза</vt:lpstr>
      <vt:lpstr>Виды кислородной резки</vt:lpstr>
      <vt:lpstr>Разделительная резка</vt:lpstr>
      <vt:lpstr>Поверхностная резка</vt:lpstr>
      <vt:lpstr>Оборудование для кислородной резки</vt:lpstr>
      <vt:lpstr>Конструкции мундштуков</vt:lpstr>
      <vt:lpstr>Классификация резаков</vt:lpstr>
      <vt:lpstr>Технология кислородной резки</vt:lpstr>
      <vt:lpstr>Резка листового металла</vt:lpstr>
      <vt:lpstr>Резка металла большой толщины</vt:lpstr>
      <vt:lpstr>Техника резки металла большой толщины</vt:lpstr>
      <vt:lpstr>Резка профилей металла</vt:lpstr>
      <vt:lpstr>Выполнение резки</vt:lpstr>
      <vt:lpstr>Применение резки</vt:lpstr>
      <vt:lpstr>Способы резки</vt:lpstr>
      <vt:lpstr>Безопасные приемы резки</vt:lpstr>
      <vt:lpstr>Слайд 28</vt:lpstr>
      <vt:lpstr>Слайд 29</vt:lpstr>
      <vt:lpstr>Слайд 30</vt:lpstr>
      <vt:lpstr>Слайд 31</vt:lpstr>
      <vt:lpstr>               Контрольные вопросы  1.В чем сущность процесса газовой резки металлов? 2. Назовите условия протекания процесса газокислородной  резки? 3. Назовите  виды кислородной резки. 4. Как влияет скорость резки на качество поверхности реза ? 5. В чем отличие устройства резаков от устройства горелок? 6. В чем особенность пакетной резки тонкого металла? 7. В чем отличие техники резки металла толщиной 20-30 мм и металла большой толщины?</vt:lpstr>
      <vt:lpstr> ЛИТЕРАТУРА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Кислородная резка металлов</dc:title>
  <dc:creator>~</dc:creator>
  <cp:lastModifiedBy>DNS</cp:lastModifiedBy>
  <cp:revision>19</cp:revision>
  <dcterms:created xsi:type="dcterms:W3CDTF">2016-06-05T15:00:29Z</dcterms:created>
  <dcterms:modified xsi:type="dcterms:W3CDTF">2016-10-18T04:48:16Z</dcterms:modified>
</cp:coreProperties>
</file>