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gif" Extension="gif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7033-8842-4C3A-B327-A22AC95E7ED3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1B79B-0F9D-4E40-8561-C264B0BE3B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6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gosvet.ru/enc/nauka_i_tehnika/himiya/ZAGRYAZNENIE_OKRUZHAYUSHCHE_SREDI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Свалка обычно состоит из трех примыкающих друг к другу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двухгектарных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котлованов (выемок) с плоским дном, имеющим наклон 1%. На дно укладывают слой песка, а на откосы – специально отобранную непроницаемую глину. Дно и откосы полученной таким образом выемки застилаются армированным изолирующим покрытием на основе синтетического каучука (типа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гипалона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Поверх этого покрытия насыпается слой гравия и песка, а затем настилается аналогичное изолирующее покрытие. Слой гравия и песка между двумя покрытиями служит в качестве системы обнаружения протечек, а также помогает предотвратить накопление жидкостей на нижнем покрытии. Верхнее покрытие засыпается 30-см слоем гравия, накрываемым полипропиленовой пленкой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тайпар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Засыпка фильтрует полужидкие отходы, сбрасываемые позднее, обеспечивая тем самым свободный сток фильтрата в отстойник. Позже фильтрат перекачивается в установку химической нейтрализации сточных вод для обработки. Заполненная отходами свалочная выемка закрывается непроницаемым уплотненным 60-см слоем глины. Верхний 30-см слой почвы, засеянный травой для предотвращения эрозии, завершает укрытие свалки. Во время заполнения выемки, а также после ее укрытия с помощью контрольных скважин ведется наблюдение за грунтовыми водами на предмет попадания в них загрязняющих веществ.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B79B-0F9D-4E40-8561-C264B0BE3B0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9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Обычный полигон, только с пленкой.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B79B-0F9D-4E40-8561-C264B0BE3B0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7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Сжигание некоторых отходов, особенно тех, которые содержат хлорорганические соединения, в частности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полихлорированные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дифенилы (PCB), сопровождается выбросом в атмосферу высокотоксичных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тетрахлордибензо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ru-RU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диоксина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(TCDD)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полихлорированных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дибензофуранов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(PCDF). Однако высокоэффективное оборудование для термообработки и его правильная эксплуатация позволяют резко уменьшить образование соединений TCDD и PCDF; сжигание при высоких температурах с интенсивным перемешиванием существенно уменьшает выбросы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диоксина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дибензофуранов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ru-RU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1B79B-0F9D-4E40-8561-C264B0BE3B0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37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DBCE41-CBAA-4989-85C7-457E6C0A6367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3D7853D-C2DA-452E-A7CB-B0CDDE209C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640960" cy="2152650"/>
          </a:xfrm>
        </p:spPr>
        <p:txBody>
          <a:bodyPr/>
          <a:lstStyle/>
          <a:p>
            <a:r>
              <a:rPr lang="ru-RU" sz="7200" b="1" dirty="0">
                <a:effectLst/>
              </a:rPr>
              <a:t>Промышленные отходы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52831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7361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Технологии термообработки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59532" y="665181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Основные виды термообработки отходов – сжигание и пиролиз. В обоих процессах используются высокие температуры как главное средство изменения химического, физического или биологического характера либо состава вредных отходов. </a:t>
            </a:r>
            <a:endParaRPr lang="ru-RU" dirty="0" smtClean="0"/>
          </a:p>
          <a:p>
            <a:r>
              <a:rPr lang="ru-RU" dirty="0" smtClean="0"/>
              <a:t>Процесс </a:t>
            </a:r>
            <a:r>
              <a:rPr lang="ru-RU" dirty="0"/>
              <a:t>сжигания осуществляется в присутствии достаточного количества кислорода. Побочными продуктами сжигания являются в основном вода, углекислый газ и зола; негорючие материалы, в том числе кислоты, оксиды металлов и другие неорганические соединения, собираются в золе или уносятся дымовым газом.</a:t>
            </a:r>
          </a:p>
          <a:p>
            <a:r>
              <a:rPr lang="ru-RU" dirty="0"/>
              <a:t>Пиролиз – это горение в обедненной кислородом среде. Из молекул органических отходов в результате пиролиза образуются менее сложные частицы, молекулы простых органических соединений и зола; продукты пиролиза могут использоваться как сырье для химических производств и </a:t>
            </a:r>
            <a:r>
              <a:rPr lang="ru-RU" dirty="0" smtClean="0"/>
              <a:t>топливо.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64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7565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Комплексные системы переработки отходов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2" y="1134782"/>
            <a:ext cx="7884368" cy="5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Промышленные отходы</a:t>
            </a:r>
            <a:r>
              <a:rPr lang="ru-RU" dirty="0"/>
              <a:t> </a:t>
            </a:r>
            <a:r>
              <a:rPr lang="ru-RU" dirty="0" smtClean="0"/>
              <a:t>—остатки </a:t>
            </a:r>
            <a:r>
              <a:rPr lang="ru-RU" dirty="0"/>
              <a:t>сырья, материалов, полуфабрикатов, образовавшиеся при производстве продукции или выполнении работ и утратившие полностью или частично исходные потребительские свойства; вновь образующиеся в процессе производства попутные вещества, не находящие применения. В отходы производства включаются вмещающие и вскрышные породы, образующиеся при добыче полезных ископаемых, побочные и попутные продукты, отходы сельского хозяйства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668" y="2513630"/>
            <a:ext cx="6048672" cy="401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61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835496"/>
          </a:xfrm>
        </p:spPr>
        <p:txBody>
          <a:bodyPr/>
          <a:lstStyle/>
          <a:p>
            <a:r>
              <a:rPr lang="ru-RU" dirty="0" smtClean="0"/>
              <a:t>Классификация отходов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75815" y="1268760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Промышленные отходы зачастую являются химически неоднородными, сложными </a:t>
            </a:r>
            <a:r>
              <a:rPr lang="ru-RU" dirty="0" err="1"/>
              <a:t>поликомнонентными</a:t>
            </a:r>
            <a:r>
              <a:rPr lang="ru-RU" dirty="0"/>
              <a:t> смесями веществ, обладающими различными химико-физическими свойствами, представляют токсическую, химическую, биологическую, коррозионную, огне- и взрывоопасность.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Существует </a:t>
            </a:r>
            <a:r>
              <a:rPr lang="ru-RU" dirty="0"/>
              <a:t>классификация отходов по </a:t>
            </a:r>
            <a:r>
              <a:rPr lang="ru-RU" dirty="0" smtClean="0"/>
              <a:t>их</a:t>
            </a:r>
            <a:r>
              <a:rPr lang="ru-RU" dirty="0"/>
              <a:t> </a:t>
            </a:r>
            <a:r>
              <a:rPr lang="ru-RU" dirty="0" smtClean="0"/>
              <a:t>химической </a:t>
            </a:r>
            <a:r>
              <a:rPr lang="ru-RU" dirty="0"/>
              <a:t>природе, технологическим признакам образования, возможности дальнейшей переработки и </a:t>
            </a:r>
            <a:r>
              <a:rPr lang="ru-RU" dirty="0" smtClean="0"/>
              <a:t>использования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ru-RU" dirty="0"/>
              <a:t>но самым главным из них является </a:t>
            </a:r>
            <a:r>
              <a:rPr lang="ru-RU" b="1" dirty="0"/>
              <a:t>степень опасности для человеческого здоровья.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953345"/>
              </p:ext>
            </p:extLst>
          </p:nvPr>
        </p:nvGraphicFramePr>
        <p:xfrm>
          <a:off x="1524000" y="4077072"/>
          <a:ext cx="6096000" cy="2032000"/>
        </p:xfrm>
        <a:graphic>
          <a:graphicData uri="http://schemas.openxmlformats.org/drawingml/2006/table">
            <a:tbl>
              <a:tblPr firstRow="1" bandRow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{306799F8-075E-4A3A-A7F6-7FBC6576F1A4}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Класс опасности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Характеристика вещества (отходов)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Первый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Чрезвычайно опасные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Второй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Высоко опасные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Третий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Умеренно опасные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Четвертый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Малоопасные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72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24" y="0"/>
            <a:ext cx="83001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7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8092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Отходы также </a:t>
            </a:r>
            <a:r>
              <a:rPr lang="ru-RU" dirty="0" smtClean="0"/>
              <a:t>подразделяются</a:t>
            </a:r>
          </a:p>
          <a:p>
            <a:r>
              <a:rPr lang="ru-RU" dirty="0"/>
              <a:t>П</a:t>
            </a:r>
            <a:r>
              <a:rPr lang="ru-RU" b="1" dirty="0" smtClean="0"/>
              <a:t>о </a:t>
            </a:r>
            <a:r>
              <a:rPr lang="ru-RU" b="1" dirty="0"/>
              <a:t>своему </a:t>
            </a:r>
            <a:r>
              <a:rPr lang="ru-RU" b="1" dirty="0" smtClean="0"/>
              <a:t>происхождению: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-    вещества </a:t>
            </a:r>
            <a:r>
              <a:rPr lang="ru-RU" dirty="0"/>
              <a:t>(оксид алюминия, кислота серная, фосфор красный и т.д.) и смеси веществ (шлам водоподготовки, шлак металлургический, осмол производства анилиновых красителей и т.д</a:t>
            </a:r>
            <a:r>
              <a:rPr lang="ru-RU" dirty="0" smtClean="0"/>
              <a:t>.);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материалы </a:t>
            </a:r>
            <a:r>
              <a:rPr lang="ru-RU" dirty="0"/>
              <a:t>(полиэтилен, фторопласт, ткань, бумага и т.д</a:t>
            </a:r>
            <a:r>
              <a:rPr lang="ru-RU" dirty="0" smtClean="0"/>
              <a:t>.);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изделия </a:t>
            </a:r>
            <a:r>
              <a:rPr lang="ru-RU" dirty="0"/>
              <a:t>(кирпич, лампы, кабель и т.д</a:t>
            </a:r>
            <a:r>
              <a:rPr lang="ru-RU" dirty="0" smtClean="0"/>
              <a:t>.).</a:t>
            </a:r>
          </a:p>
          <a:p>
            <a:endParaRPr lang="ru-RU" b="1" dirty="0" smtClean="0"/>
          </a:p>
          <a:p>
            <a:r>
              <a:rPr lang="ru-RU" b="1" dirty="0" smtClean="0"/>
              <a:t>По состоянию:</a:t>
            </a:r>
          </a:p>
          <a:p>
            <a:endParaRPr lang="ru-RU" b="1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твердые;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жидкие;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газообразные.</a:t>
            </a:r>
          </a:p>
          <a:p>
            <a:endParaRPr lang="ru-RU" b="1" dirty="0" smtClean="0"/>
          </a:p>
          <a:p>
            <a:r>
              <a:rPr lang="ru-RU" b="1" dirty="0" smtClean="0"/>
              <a:t>По </a:t>
            </a:r>
            <a:r>
              <a:rPr lang="ru-RU" b="1" dirty="0"/>
              <a:t>возможности </a:t>
            </a:r>
            <a:r>
              <a:rPr lang="ru-RU" b="1" dirty="0" smtClean="0"/>
              <a:t>использования:</a:t>
            </a:r>
          </a:p>
          <a:p>
            <a:r>
              <a:rPr lang="ru-RU" b="1" dirty="0" smtClean="0"/>
              <a:t>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вторичные </a:t>
            </a:r>
            <a:r>
              <a:rPr lang="ru-RU" dirty="0"/>
              <a:t>материальные ресурсы (</a:t>
            </a:r>
            <a:r>
              <a:rPr lang="en-US" dirty="0"/>
              <a:t>BMP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pPr indent="542925"/>
            <a:r>
              <a:rPr lang="ru-RU" sz="1400" dirty="0" smtClean="0"/>
              <a:t>(Отходы </a:t>
            </a:r>
            <a:r>
              <a:rPr lang="ru-RU" sz="1400" dirty="0"/>
              <a:t>которые уже перерабатываются или переработка которых </a:t>
            </a:r>
            <a:r>
              <a:rPr lang="ru-RU" sz="1400" dirty="0" smtClean="0"/>
              <a:t>планируется.);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безвозвратные потери</a:t>
            </a:r>
          </a:p>
          <a:p>
            <a:pPr marL="542925"/>
            <a:r>
              <a:rPr lang="ru-RU" sz="1400" dirty="0" smtClean="0"/>
              <a:t>(Отходы</a:t>
            </a:r>
            <a:r>
              <a:rPr lang="ru-RU" sz="1400" dirty="0"/>
              <a:t>, которые на данном этапе экономического развития перерабатывать </a:t>
            </a:r>
            <a:r>
              <a:rPr lang="ru-RU" sz="1400" dirty="0" smtClean="0"/>
              <a:t>нецелесообразно. Их предварительно </a:t>
            </a:r>
            <a:r>
              <a:rPr lang="ru-RU" sz="1400" dirty="0"/>
              <a:t>обезвреживают в случае опасности и </a:t>
            </a:r>
            <a:r>
              <a:rPr lang="ru-RU" sz="1400" dirty="0" err="1"/>
              <a:t>захоранивают</a:t>
            </a:r>
            <a:r>
              <a:rPr lang="ru-RU" sz="1400" dirty="0"/>
              <a:t> на </a:t>
            </a:r>
            <a:r>
              <a:rPr lang="ru-RU" sz="1400" dirty="0" err="1"/>
              <a:t>спецполигонах</a:t>
            </a:r>
            <a:r>
              <a:rPr lang="ru-RU" sz="1400" dirty="0" smtClean="0"/>
              <a:t>.).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77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08112"/>
          </a:xfrm>
        </p:spPr>
        <p:txBody>
          <a:bodyPr/>
          <a:lstStyle/>
          <a:p>
            <a:r>
              <a:rPr lang="ru-RU" dirty="0" smtClean="0"/>
              <a:t>Переработка отходов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052736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Проблема переработки вредных отходов считается самой крупной экологической проблемой века. Удаление вредных отходов – серьезная проблема в развитых, равно как и во многих развивающихся странах. В масштабе всей Земли ежегодно производится более 600 млн. т вредных промышленных отходов. Захоронение на свалках все еще считается наиболее экономичным методом удаления вредных промышленных отходов. Однако в некоторых случаях используются более эффективные методы, например термообработка и утилизация.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368" y="3361060"/>
            <a:ext cx="4281264" cy="321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2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3451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Свалка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8822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Влияние свалок на окружающую среду должно быть сведено к минимуму путем правильных расположения, устройства, функционирования, обращения с фильтратами и постоянного замера параметров таких объектов. Правила устройства свалок требуют наличия подкладки, системы сбора фильтрата, системы регулирования стоков, винилового покрытия и организации постоянного замера параметров. Каждая заполненная свалка должна иметь специальное верхнее покрытие, засыпанное слоем земли.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207" y="2719551"/>
            <a:ext cx="57340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51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8640"/>
            <a:ext cx="7056784" cy="5292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5661248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Полигон </a:t>
            </a:r>
            <a:r>
              <a:rPr lang="ru-RU" sz="1600" dirty="0"/>
              <a:t>ТБО «МАГ-1</a:t>
            </a:r>
            <a:r>
              <a:rPr lang="ru-RU" sz="1600" dirty="0" smtClean="0"/>
              <a:t>», Нижегородская область.</a:t>
            </a:r>
          </a:p>
          <a:p>
            <a:pPr algn="ctr"/>
            <a:r>
              <a:rPr lang="ru-RU" sz="1600" dirty="0" smtClean="0"/>
              <a:t>Он</a:t>
            </a:r>
            <a:r>
              <a:rPr lang="ru-RU" sz="1600" dirty="0"/>
              <a:t> предназначен для размещения и обезвреживания твердых бытовых отходов (ТБО) и промышленных отходов (ПО) </a:t>
            </a:r>
            <a:r>
              <a:rPr lang="ru-RU" sz="1600" dirty="0" smtClean="0"/>
              <a:t>3-4</a:t>
            </a:r>
            <a:r>
              <a:rPr lang="ru-RU" sz="1600" dirty="0"/>
              <a:t> классов опасности. Рассчитан на 15 лет эксплуатации.</a:t>
            </a:r>
          </a:p>
        </p:txBody>
      </p:sp>
    </p:spTree>
    <p:extLst>
      <p:ext uri="{BB962C8B-B14F-4D97-AF65-F5344CB8AC3E}">
        <p14:creationId xmlns:p14="http://schemas.microsoft.com/office/powerpoint/2010/main" val="4171584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39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Термообработка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77527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Технологию </a:t>
            </a:r>
            <a:r>
              <a:rPr lang="ru-RU" dirty="0"/>
              <a:t>переработки твёрдых </a:t>
            </a:r>
            <a:r>
              <a:rPr lang="ru-RU" dirty="0" smtClean="0"/>
              <a:t>отходов</a:t>
            </a:r>
            <a:r>
              <a:rPr lang="ru-RU" dirty="0"/>
              <a:t>, посредством термического разложения в котлах или </a:t>
            </a:r>
            <a:r>
              <a:rPr lang="ru-RU" dirty="0" smtClean="0"/>
              <a:t>печах. </a:t>
            </a:r>
            <a:r>
              <a:rPr lang="ru-RU" dirty="0"/>
              <a:t>После высокотемпературного разложения образуются продукты сгорания: </a:t>
            </a:r>
            <a:r>
              <a:rPr lang="ru-RU" dirty="0" smtClean="0"/>
              <a:t>пепел, шлаки и </a:t>
            </a:r>
            <a:r>
              <a:rPr lang="ru-RU" dirty="0"/>
              <a:t>летучие газы. Этот метод позволяет снизить объём бытовых отходов для захоронения примерно в 10 раз, а также использовать дополнительную энергию от горения для производства электроэнергии или теплоснабжения</a:t>
            </a:r>
            <a:r>
              <a:rPr lang="ru-RU" dirty="0" smtClean="0"/>
              <a:t>.  Однако сжигание</a:t>
            </a:r>
          </a:p>
          <a:p>
            <a:r>
              <a:rPr lang="ru-RU" dirty="0" smtClean="0"/>
              <a:t>хлорсодержащих </a:t>
            </a:r>
            <a:r>
              <a:rPr lang="ru-RU" dirty="0"/>
              <a:t>полимерных материалов ведёт </a:t>
            </a:r>
            <a:r>
              <a:rPr lang="ru-RU" dirty="0" smtClean="0"/>
              <a:t>к образованию</a:t>
            </a:r>
            <a:r>
              <a:rPr lang="ru-RU" dirty="0"/>
              <a:t> токсичных веществ, </a:t>
            </a:r>
            <a:r>
              <a:rPr lang="ru-RU" dirty="0" err="1" smtClean="0"/>
              <a:t>диоксинов</a:t>
            </a:r>
            <a:r>
              <a:rPr lang="ru-RU" dirty="0" smtClean="0"/>
              <a:t> и</a:t>
            </a:r>
            <a:r>
              <a:rPr lang="ru-RU" dirty="0"/>
              <a:t> </a:t>
            </a:r>
            <a:r>
              <a:rPr lang="ru-RU" dirty="0" smtClean="0"/>
              <a:t>фуранов.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446" y="3083596"/>
            <a:ext cx="504825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66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4">
      <a:dk1>
        <a:srgbClr val="080808"/>
      </a:dk1>
      <a:lt1>
        <a:srgbClr val="FFFFFF"/>
      </a:lt1>
      <a:dk2>
        <a:srgbClr val="1C1C1C"/>
      </a:dk2>
      <a:lt2>
        <a:srgbClr val="F3F2DC"/>
      </a:lt2>
      <a:accent1>
        <a:srgbClr val="EFE0C3"/>
      </a:accent1>
      <a:accent2>
        <a:srgbClr val="AD8F67"/>
      </a:accent2>
      <a:accent3>
        <a:srgbClr val="726056"/>
      </a:accent3>
      <a:accent4>
        <a:srgbClr val="B0936D"/>
      </a:accent4>
      <a:accent5>
        <a:srgbClr val="946638"/>
      </a:accent5>
      <a:accent6>
        <a:srgbClr val="79463D"/>
      </a:accent6>
      <a:hlink>
        <a:srgbClr val="866B48"/>
      </a:hlink>
      <a:folHlink>
        <a:srgbClr val="59473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278</TotalTime>
  <Words>403</Words>
  <Application>Microsoft Office PowerPoint</Application>
  <PresentationFormat>Экран (4:3)</PresentationFormat>
  <Paragraphs>54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Промышленные отходы</vt:lpstr>
      <vt:lpstr>Презентация PowerPoint</vt:lpstr>
      <vt:lpstr>Классификация отходов</vt:lpstr>
      <vt:lpstr>Презентация PowerPoint</vt:lpstr>
      <vt:lpstr>Презентация PowerPoint</vt:lpstr>
      <vt:lpstr>Переработка отходов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Промышленные отходы</dc:title>
  <dc:creator>enter</dc:creator>
  <cp:lastModifiedBy>enter</cp:lastModifiedBy>
  <cp:revision>19</cp:revision>
  <dcterms:created xsi:type="dcterms:W3CDTF">2013-04-23T11:59:48Z</dcterms:created>
  <dcterms:modified xsi:type="dcterms:W3CDTF">2013-04-23T16:38:34Z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457097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