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8" r:id="rId4"/>
    <p:sldId id="259" r:id="rId5"/>
    <p:sldId id="269" r:id="rId6"/>
    <p:sldId id="265" r:id="rId7"/>
    <p:sldId id="262" r:id="rId8"/>
    <p:sldId id="270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202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2663825"/>
            <a:ext cx="6227763" cy="10080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376488"/>
            <a:ext cx="6048375" cy="1109662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2369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14554"/>
            <a:ext cx="6929454" cy="20717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2354580"/>
            <a:ext cx="6959418" cy="1791650"/>
          </a:xfrm>
          <a:noFill/>
        </p:spPr>
        <p:txBody>
          <a:bodyPr/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Эффективное кодирование 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по </a:t>
            </a:r>
            <a:r>
              <a:rPr lang="ru-RU" sz="4000" dirty="0">
                <a:solidFill>
                  <a:schemeClr val="bg1"/>
                </a:solidFill>
              </a:rPr>
              <a:t>методу </a:t>
            </a:r>
            <a:r>
              <a:rPr lang="ru-RU" sz="4000" dirty="0" smtClean="0">
                <a:solidFill>
                  <a:schemeClr val="bg1"/>
                </a:solidFill>
              </a:rPr>
              <a:t>Хаффмана</a:t>
            </a:r>
            <a:endParaRPr lang="uk-UA" sz="40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 bwMode="auto">
          <a:xfrm>
            <a:off x="3563888" y="5733256"/>
            <a:ext cx="4824536" cy="162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9pPr>
          </a:lstStyle>
          <a:p>
            <a:fld id="{4D9E98B2-F13B-4332-B7EE-4CFC15656E2D}" type="datetime1">
              <a:rPr lang="ru-RU" sz="3600" kern="0" smtClean="0">
                <a:solidFill>
                  <a:schemeClr val="bg1"/>
                </a:solidFill>
              </a:rPr>
              <a:pPr/>
              <a:t>12.02.2016</a:t>
            </a:fld>
            <a:endParaRPr lang="ru-RU" sz="20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93513" y="1484784"/>
            <a:ext cx="7500989" cy="649287"/>
          </a:xfrm>
        </p:spPr>
        <p:txBody>
          <a:bodyPr/>
          <a:lstStyle/>
          <a:p>
            <a:pPr lvl="0" algn="ctr"/>
            <a:r>
              <a:rPr lang="ru-RU" b="1" dirty="0"/>
              <a:t>Актуализация знаний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020" y="2493276"/>
            <a:ext cx="882047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Aft>
                <a:spcPts val="0"/>
              </a:spcAft>
              <a:buFont typeface="+mj-lt"/>
              <a:buAutoNum type="alphaLcPeriod"/>
              <a:tabLst>
                <a:tab pos="201295" algn="l"/>
              </a:tabLst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Каким образом происходит кодирование информации в памяти ПК?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201295" algn="l"/>
              </a:tabLst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используется двоичное кодирование?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201295" algn="l"/>
              </a:tabLst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чем принцип равномерного кодирования?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  <a:tabLst>
                <a:tab pos="201295" algn="l"/>
              </a:tabLst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Охарактеризуйте особенности эффективного кодирования.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lphaLcPeriod"/>
              <a:tabLst>
                <a:tab pos="201295" algn="l"/>
              </a:tabLst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работают в настоящий момент по данному методу? </a:t>
            </a:r>
            <a:endParaRPr lang="ru-RU" sz="24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1650" t="24485" r="21651" b="7476"/>
          <a:stretch/>
        </p:blipFill>
        <p:spPr>
          <a:xfrm>
            <a:off x="-25400" y="0"/>
            <a:ext cx="9169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84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9144000" cy="508000"/>
          </a:xfrm>
        </p:spPr>
        <p:txBody>
          <a:bodyPr/>
          <a:lstStyle/>
          <a:p>
            <a:pPr algn="ctr"/>
            <a:r>
              <a:rPr lang="ru-RU" sz="2400" b="1" dirty="0">
                <a:latin typeface="Tahoma" charset="0"/>
              </a:rPr>
              <a:t>Восстановите правильный порядок процесса кодирования информации методом </a:t>
            </a:r>
            <a:r>
              <a:rPr lang="ru-RU" sz="2400" b="1" dirty="0" smtClean="0">
                <a:latin typeface="Tahoma" charset="0"/>
              </a:rPr>
              <a:t>Хаффмана</a:t>
            </a:r>
            <a:endParaRPr lang="ru-RU" sz="2400" b="1" dirty="0">
              <a:latin typeface="Tahoma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7838"/>
            <a:ext cx="9144000" cy="4463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Выбираются два свободных узла дерева с наименьшими весами.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Одной дуге, выходящей из родителя, ставится в соответствие бит 1, другой </a:t>
            </a: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 0.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Символы входного алфавита образуют список свободных узлов. Каждый лист имеет вес, который может быть равен либо вероятности, либо количеству вхождений символа в сжимаемое сообщение.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Построить дерево кодирования, пользуясь таблицами в обратной последовательности.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Шаги, начиная со второго, повторяются до тех пор, пока в списке свободных узлов не останется только один свободный узел. Он и будет считаться корнем дерева.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Создается их родитель с весом, равным их суммарному весу.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Родитель добавляется в список свободных узлов, а два его потомка удаляются из этого списка.</a:t>
            </a:r>
            <a:endParaRPr lang="ru-RU" sz="19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Составить таблицу кодирования для каждого символа алфавита. </a:t>
            </a:r>
            <a:endParaRPr lang="ru-RU" sz="1900" dirty="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507606"/>
            <a:ext cx="4680520" cy="556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Ответ: 3, 1, 6, 7, 2, 5, 4,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340768"/>
            <a:ext cx="8208912" cy="508000"/>
          </a:xfrm>
        </p:spPr>
        <p:txBody>
          <a:bodyPr/>
          <a:lstStyle/>
          <a:p>
            <a:pPr algn="ctr"/>
            <a:r>
              <a:rPr lang="ru-RU" sz="2800" b="1" dirty="0" smtClean="0">
                <a:latin typeface="Tahoma" charset="0"/>
              </a:rPr>
              <a:t>Алгоритм кодирования </a:t>
            </a:r>
            <a:r>
              <a:rPr lang="ru-RU" sz="2800" b="1" dirty="0">
                <a:latin typeface="Tahoma" charset="0"/>
              </a:rPr>
              <a:t>информации </a:t>
            </a:r>
            <a:r>
              <a:rPr lang="ru-RU" sz="2800" b="1" dirty="0" smtClean="0">
                <a:latin typeface="Tahoma" charset="0"/>
              </a:rPr>
              <a:t/>
            </a:r>
            <a:br>
              <a:rPr lang="ru-RU" sz="2800" b="1" dirty="0" smtClean="0">
                <a:latin typeface="Tahoma" charset="0"/>
              </a:rPr>
            </a:br>
            <a:r>
              <a:rPr lang="ru-RU" sz="2800" b="1" dirty="0" smtClean="0">
                <a:latin typeface="Tahoma" charset="0"/>
              </a:rPr>
              <a:t>методом Хаффмана</a:t>
            </a:r>
            <a:endParaRPr lang="ru-RU" sz="2800" b="1" dirty="0">
              <a:latin typeface="Tahoma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32" y="2276872"/>
            <a:ext cx="9144000" cy="4463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Символы входного алфавита образуют список свободных узлов. Каждый лист имеет вес, который может быть равен либо вероятности, либо количеству вхождений символа в сжимаемое сообщение.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Выбираются </a:t>
            </a: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 свободных узла дерева с наименьшими весами.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Создается их родитель с весом, равным их суммарному весу.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Родитель добавляется в список свободных узлов, а два его потомка удаляются из этого списка.</a:t>
            </a:r>
            <a:endParaRPr lang="ru-RU" sz="19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Одной </a:t>
            </a: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дуге, выходящей из родителя, ставится в соответствие бит 1, другой </a:t>
            </a: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бит 0.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Шаги, начиная со второго, повторяются до тех пор, пока в списке свободных узлов не останется только один свободный узел. Он и будет считаться корнем дерева.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Построить </a:t>
            </a: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дерево кодирования, пользуясь таблицами в обратной последовательности.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ct val="90000"/>
              <a:buFont typeface="+mj-lt"/>
              <a:buAutoNum type="arabicPeriod"/>
              <a:tabLst>
                <a:tab pos="201295" algn="l"/>
              </a:tabLst>
            </a:pPr>
            <a:r>
              <a:rPr lang="ru-RU" sz="19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sz="19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таблицу кодирования для каждого символа алфавита. </a:t>
            </a:r>
            <a:endParaRPr lang="ru-RU" sz="1900" dirty="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6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860" y="1988840"/>
            <a:ext cx="8553464" cy="508000"/>
          </a:xfrm>
        </p:spPr>
        <p:txBody>
          <a:bodyPr/>
          <a:lstStyle/>
          <a:p>
            <a:pPr algn="ctr"/>
            <a:r>
              <a:rPr lang="ru-RU" sz="3200" b="1" dirty="0" smtClean="0"/>
              <a:t>Самостоятельное </a:t>
            </a:r>
            <a:r>
              <a:rPr lang="ru-RU" sz="3200" b="1" dirty="0"/>
              <a:t>выполнение практической части работы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501008"/>
            <a:ext cx="7704856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Закодируйте </a:t>
            </a:r>
            <a:r>
              <a:rPr lang="ru-RU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словосочетание «Представление информации» по методу Хаффмана. Подсчитайте коэффициент сжатия.</a:t>
            </a:r>
            <a:endParaRPr lang="ru-RU" sz="2400" dirty="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2492896"/>
            <a:ext cx="5760640" cy="508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Рефлексия</a:t>
            </a:r>
            <a:endParaRPr kumimoji="0" lang="ru-RU" sz="60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2.bp.blogspot.com/-j6ktsB3WffE/T3xbLDhj3DI/AAAAAAAAAow/Zmf2I2E5CvQ/s1600/%25D0%259A%25D0%25BE%25D0%25BF%25D0%25B8%25D1%258F%2B5ebc5b5c72d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48064" y="3645024"/>
            <a:ext cx="3636404" cy="279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31272" y="1700808"/>
            <a:ext cx="8553464" cy="508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/>
            <a:r>
              <a:rPr lang="ru-RU" sz="4400" b="1" kern="0" dirty="0" err="1"/>
              <a:t>Синквейн</a:t>
            </a:r>
            <a:r>
              <a:rPr lang="ru-RU" sz="4400" b="1" kern="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564904"/>
            <a:ext cx="8856984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строка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существительное, которое нужно осмыслить. </a:t>
            </a:r>
            <a:endParaRPr lang="ru-RU" sz="20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строка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два прилагательных, определяющих это существительное и описывающих ваше представление о нём. </a:t>
            </a:r>
            <a:endParaRPr lang="ru-RU" sz="20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Третья строка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три глагола: действия, которые производит существительное. </a:t>
            </a:r>
            <a:endParaRPr lang="ru-RU" sz="20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Четвёртая строка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фраза из нескольких слов, передающая ваше отношение к существительному. </a:t>
            </a:r>
            <a:endParaRPr lang="ru-RU" sz="20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Пятая строка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синоним существительного или ваши ассоциации к этому слову.</a:t>
            </a:r>
            <a:endParaRPr lang="ru-RU" sz="2000" dirty="0">
              <a:solidFill>
                <a:schemeClr val="tx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2684973"/>
            <a:ext cx="885828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4800" b="1" kern="0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Задание на дом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2000" b="1" kern="0" dirty="0" smtClean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Маскаева А.М. Основы теории информации стр.66</a:t>
            </a:r>
          </a:p>
          <a:p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Баранова Е. К. Основы информатики и защиты информации Гл. 3, п. 2.3.3</a:t>
            </a:r>
          </a:p>
          <a:p>
            <a:pPr algn="just"/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Закодировать строку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«Объектно-ориентированное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программирование» по методу Хаффмана. Подсчитайте коэффициент сжатия.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(13)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33CCFF"/>
      </a:accent1>
      <a:accent2>
        <a:srgbClr val="6699FF"/>
      </a:accent2>
      <a:accent3>
        <a:srgbClr val="FFFFFF"/>
      </a:accent3>
      <a:accent4>
        <a:srgbClr val="404040"/>
      </a:accent4>
      <a:accent5>
        <a:srgbClr val="ADE2FF"/>
      </a:accent5>
      <a:accent6>
        <a:srgbClr val="5C8AE7"/>
      </a:accent6>
      <a:hlink>
        <a:srgbClr val="0066CC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33CC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ADE2FF"/>
        </a:accent5>
        <a:accent6>
          <a:srgbClr val="5C8AE7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(13)</Template>
  <TotalTime>91</TotalTime>
  <Words>454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template (13)</vt:lpstr>
      <vt:lpstr>Эффективное кодирование  по методу Хаффмана</vt:lpstr>
      <vt:lpstr>Актуализация знаний</vt:lpstr>
      <vt:lpstr>Презентация PowerPoint</vt:lpstr>
      <vt:lpstr>Восстановите правильный порядок процесса кодирования информации методом Хаффмана</vt:lpstr>
      <vt:lpstr>Алгоритм кодирования информации  методом Хаффмана</vt:lpstr>
      <vt:lpstr>Самостоятельное выполнение практической части работы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Kate</dc:creator>
  <cp:lastModifiedBy>Sikachev Oleg</cp:lastModifiedBy>
  <cp:revision>19</cp:revision>
  <dcterms:created xsi:type="dcterms:W3CDTF">2014-11-18T18:03:44Z</dcterms:created>
  <dcterms:modified xsi:type="dcterms:W3CDTF">2016-02-12T05:59:36Z</dcterms:modified>
</cp:coreProperties>
</file>