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6" r:id="rId15"/>
    <p:sldId id="277" r:id="rId16"/>
    <p:sldId id="280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01" autoAdjust="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63" d="100"/>
          <a:sy n="63" d="100"/>
        </p:scale>
        <p:origin x="-259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7E1B3-5E65-434F-BE41-5309A7381F3E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62CD87-B5D9-442E-B2E1-4D56BE7B5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735CA7-3432-4FAF-8640-F90E45A459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14E79-CD59-4162-B081-E542674BE0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7EEB4F-1C99-407E-AC13-EB64305250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B54D0-8CFE-4BA3-8C94-8C0F126AAC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0DB154-CB00-4E91-80ED-0A3B256EC4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E16B7-A418-4C3E-9B5D-42893AC93A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5A429-E791-41C0-8AAE-0FCDF9ADC4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10D0-987D-4BFB-A7CB-CE9888DB7D77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40DF-3D5A-4511-9FCD-060403585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71E9-64EA-4264-80D9-88A647FAD7F7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1A8F-8C62-4A06-AEE3-FE752321B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4426-259A-4C37-99DF-38A5636C7A41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0422-880A-4F62-8170-98D6E2819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00C6-D44F-4F58-AA70-ABAEE9E90ED9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20EF-419A-4DC7-AEE1-4F3F3C82D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4251-6441-4148-B2FB-EA5F7ED61C28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1779-A598-4E9F-BD6D-205559CA7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AAFC-962B-4101-9FAE-9CF2957FABD4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5878-1526-4FF7-9400-43F06803B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D75E-7F54-4CEB-B9C8-23E83D37196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A974D-D376-4CB2-A5DE-520608A29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AD60-AD1E-4347-AE0F-C96BB64CA574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EFE75-2B78-45B6-8E97-F41047576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881B-38FA-40AD-9A48-A8F2794CB06F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8DA20-B342-49A5-8E4C-103762A09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7DC3-F4FE-43A1-AE97-94DD6AECC1AA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4016-AFDB-4EB2-98D8-0681EC768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D043-711B-4BCD-A5C5-1AC10A823882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C3F3-4C7C-427D-BEC4-DEC7E4322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D5534A-430D-4662-AAD9-7C9A9A18514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258980-AE8F-497A-96ED-D484404A2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&#1041;&#1086;&#1075;&#1072;&#1095;&#1077;&#1074;&#1072;%20&#1085;&#1072;%20&#1053;&#1058;&#1042;.avi.mp4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92188"/>
            <a:ext cx="81375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7488" y="115888"/>
            <a:ext cx="8458200" cy="914400"/>
          </a:xfrm>
        </p:spPr>
        <p:txBody>
          <a:bodyPr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</a:t>
            </a:r>
            <a:r>
              <a:rPr lang="ru-RU" b="1" i="1" u="sng" dirty="0" smtClean="0"/>
              <a:t>Ничто так не украшает магазин, как правильно заполненные полки»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5040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u="sng" cap="none" dirty="0"/>
              <a:t>О</a:t>
            </a:r>
            <a:r>
              <a:rPr lang="ru-RU" b="1" i="1" u="sng" cap="none" dirty="0" smtClean="0"/>
              <a:t>сновные способы выкладки товаров </a:t>
            </a:r>
            <a:endParaRPr lang="ru-RU" b="1" i="1" u="sng" cap="none" dirty="0"/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>
          <a:xfrm>
            <a:off x="304800" y="908050"/>
            <a:ext cx="4191000" cy="541655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sp>
        <p:nvSpPr>
          <p:cNvPr id="26627" name="Объект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43400" cy="53435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820737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u="sng" cap="none" dirty="0" smtClean="0"/>
              <a:t>Закон «Уровень глаз»</a:t>
            </a:r>
            <a:endParaRPr lang="ru-RU" sz="3200" b="1" i="1" u="sng" cap="none" dirty="0"/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052513"/>
            <a:ext cx="4183063" cy="5616575"/>
          </a:xfrm>
        </p:spPr>
      </p:pic>
      <p:pic>
        <p:nvPicPr>
          <p:cNvPr id="2867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65663" y="1125538"/>
            <a:ext cx="4129087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686800" cy="620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u="sng" cap="none" dirty="0"/>
              <a:t>В</a:t>
            </a:r>
            <a:r>
              <a:rPr lang="ru-RU" b="1" i="1" u="sng" cap="none" dirty="0" smtClean="0"/>
              <a:t>иды выкладки товара</a:t>
            </a:r>
            <a:endParaRPr lang="ru-RU" b="1" i="1" u="sng" cap="none" dirty="0"/>
          </a:p>
        </p:txBody>
      </p:sp>
      <p:sp>
        <p:nvSpPr>
          <p:cNvPr id="30722" name="Объект 2"/>
          <p:cNvSpPr>
            <a:spLocks noGrp="1"/>
          </p:cNvSpPr>
          <p:nvPr>
            <p:ph sz="half" idx="1"/>
          </p:nvPr>
        </p:nvSpPr>
        <p:spPr>
          <a:xfrm>
            <a:off x="250825" y="476250"/>
            <a:ext cx="4244975" cy="61214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Товарная выкладка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0723" name="Объект 3"/>
          <p:cNvSpPr>
            <a:spLocks noGrp="1"/>
          </p:cNvSpPr>
          <p:nvPr>
            <p:ph sz="half" idx="2"/>
          </p:nvPr>
        </p:nvSpPr>
        <p:spPr>
          <a:xfrm>
            <a:off x="4648200" y="404813"/>
            <a:ext cx="4343400" cy="591978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Декоративная выкладка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196975"/>
            <a:ext cx="36988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4005263"/>
            <a:ext cx="36988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173163"/>
            <a:ext cx="33115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801938"/>
            <a:ext cx="3311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4821238"/>
            <a:ext cx="3311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AutoShape 10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8604250" y="6237288"/>
            <a:ext cx="401638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87338"/>
            <a:ext cx="8461375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89090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92170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51520" y="11659"/>
            <a:ext cx="8686800" cy="576064"/>
          </a:xfrm>
        </p:spPr>
        <p:txBody>
          <a:bodyPr/>
          <a:lstStyle/>
          <a:p>
            <a:pPr algn="ctr">
              <a:defRPr/>
            </a:pPr>
            <a:r>
              <a:rPr lang="ru-RU" sz="2800" b="1" i="1" u="sng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Размещая товары, руководствуются принципами</a:t>
            </a:r>
            <a:endParaRPr lang="ru-RU" sz="4400" b="1" i="1" u="sng" dirty="0"/>
          </a:p>
        </p:txBody>
      </p:sp>
      <p:sp>
        <p:nvSpPr>
          <p:cNvPr id="44034" name="Объект 6"/>
          <p:cNvSpPr>
            <a:spLocks noGrp="1"/>
          </p:cNvSpPr>
          <p:nvPr>
            <p:ph idx="4294967295"/>
          </p:nvPr>
        </p:nvSpPr>
        <p:spPr>
          <a:xfrm>
            <a:off x="304800" y="1052513"/>
            <a:ext cx="8686800" cy="5027612"/>
          </a:xfrm>
        </p:spPr>
        <p:txBody>
          <a:bodyPr/>
          <a:lstStyle/>
          <a:p>
            <a:pPr marL="609600" indent="-609600" algn="just">
              <a:buClr>
                <a:schemeClr val="tx1"/>
              </a:buClr>
              <a:buFont typeface="Wingdings 2" pitchFamily="18" charset="2"/>
              <a:buAutoNum type="arabicParenR"/>
            </a:pPr>
            <a:r>
              <a:rPr lang="ru-RU" sz="2000" smtClean="0"/>
              <a:t>группировки, комплексного потребления и взаимозаменяемости (товары, которые могут заменить друг друга по своим потребительским свойствам) - это расположение рядом товаров, которые могут удовлетворить какую-либо определённую потребность покупателя, этот принцип даёт возможность покупателям совершать комплексные покупки, сокращает время их пребывания в магазине (привести пример про чай и кондитерские товары, используя слайд со схемой);</a:t>
            </a:r>
          </a:p>
          <a:p>
            <a:pPr marL="609600" indent="-609600" algn="just">
              <a:buClr>
                <a:schemeClr val="tx1"/>
              </a:buClr>
              <a:buFont typeface="Wingdings 2" pitchFamily="18" charset="2"/>
              <a:buAutoNum type="arabicParenR"/>
            </a:pPr>
            <a:r>
              <a:rPr lang="ru-RU" sz="2000" smtClean="0"/>
              <a:t>учитывают направление движения покупательских потоков - размещать товары необходимо так, чтобы обеспечить равномерное распределение потока покупателей по всему торговому залу;</a:t>
            </a:r>
          </a:p>
          <a:p>
            <a:pPr marL="609600" indent="-609600" algn="just">
              <a:buClr>
                <a:schemeClr val="tx1"/>
              </a:buClr>
              <a:buFont typeface="Wingdings 2" pitchFamily="18" charset="2"/>
              <a:buAutoNum type="arabicParenR"/>
            </a:pPr>
            <a:r>
              <a:rPr lang="ru-RU" sz="2000" smtClean="0"/>
              <a:t>учитывают  физико-химические свойства товаров  и правила товарного соседства (например, хранить масло сливочное вместе с сильно пахнущими товарами, например, рыбными, нельзя, т.к. масло впитывает в себя все запахи)</a:t>
            </a:r>
          </a:p>
          <a:p>
            <a:pPr marL="609600" indent="-609600">
              <a:buClr>
                <a:schemeClr val="tx1"/>
              </a:buClr>
              <a:buFont typeface="Wingdings 2" pitchFamily="18" charset="2"/>
              <a:buAutoNum type="arabicParenR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/>
              <a:t>Домашнее задание</a:t>
            </a:r>
            <a:endParaRPr lang="ru-RU" cap="none" dirty="0"/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304800" y="1196975"/>
            <a:ext cx="8686800" cy="488315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Самостоятельно изучите тему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«</a:t>
            </a:r>
            <a:r>
              <a:rPr lang="ru-RU" smtClean="0">
                <a:latin typeface="Franklin Gothic Medium" pitchFamily="34" charset="0"/>
                <a:cs typeface="Times New Roman" pitchFamily="18" charset="0"/>
              </a:rPr>
              <a:t>Размещение и выкладка отдельных видов товаров»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z="1600" smtClean="0">
              <a:latin typeface="Franklin Gothic Medium" pitchFamily="34" charset="0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400" smtClean="0">
                <a:latin typeface="Franklin Gothic Medium" pitchFamily="34" charset="0"/>
              </a:rPr>
              <a:t>1</a:t>
            </a:r>
            <a:r>
              <a:rPr lang="ru-RU" sz="2400" smtClean="0">
                <a:latin typeface="Franklin Gothic Medium" pitchFamily="34" charset="0"/>
              </a:rPr>
              <a:t> группа – размещение и выкладка чая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smtClean="0">
                <a:latin typeface="Franklin Gothic Medium" pitchFamily="34" charset="0"/>
              </a:rPr>
              <a:t>2 группа – размещение и выкладка кофе и кофейных напитков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smtClean="0">
                <a:latin typeface="Franklin Gothic Medium" pitchFamily="34" charset="0"/>
              </a:rPr>
              <a:t>3 группа – размещение и выкладка рыбы</a:t>
            </a:r>
            <a:r>
              <a:rPr lang="ru-RU" smtClean="0">
                <a:latin typeface="Franklin Gothic Medium" pitchFamily="34" charset="0"/>
              </a:rPr>
              <a:t>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400" smtClean="0"/>
              <a:t>Представьте отчет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smtClean="0"/>
              <a:t> о проделанной работе в электронном виде на следующем занятии.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8" y="45765"/>
            <a:ext cx="8928993" cy="66247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u="sng" cap="none" dirty="0" smtClean="0">
                <a:latin typeface="+mn-lt"/>
              </a:rPr>
              <a:t>Технология товародвижения в розничной торговле</a:t>
            </a:r>
            <a:endParaRPr lang="ru-RU" sz="2400" b="1" i="1" u="sng" cap="none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730250"/>
            <a:ext cx="19431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 Приёмка товаров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950" y="1522413"/>
            <a:ext cx="0" cy="2986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1663" y="1633538"/>
            <a:ext cx="1449387" cy="996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приемка по качеству и количеству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188" y="2852738"/>
            <a:ext cx="1439862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>
                <a:solidFill>
                  <a:schemeClr val="tx1"/>
                </a:solidFill>
              </a:rPr>
              <a:t>оформление приемки соответствующими документами</a:t>
            </a:r>
          </a:p>
          <a:p>
            <a:pPr algn="ctr">
              <a:defRPr/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4221163"/>
            <a:ext cx="1452562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принятие товаров на учёт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7950" y="2132013"/>
            <a:ext cx="503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7950" y="3287713"/>
            <a:ext cx="503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7950" y="4508500"/>
            <a:ext cx="50323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2051050" y="1116013"/>
            <a:ext cx="228600" cy="10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90763" y="744538"/>
            <a:ext cx="35814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Хранение товаров различными способами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5872163" y="1090613"/>
            <a:ext cx="236537" cy="130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332038" y="1485900"/>
            <a:ext cx="0" cy="2698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>
            <a:extLst/>
          </a:blip>
          <a:srcRect/>
          <a:stretch>
            <a:fillRect/>
          </a:stretch>
        </p:blipFill>
        <p:spPr bwMode="auto">
          <a:xfrm>
            <a:off x="2987824" y="1632980"/>
            <a:ext cx="1812420" cy="96591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19050"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987824" y="2736339"/>
            <a:ext cx="1812420" cy="8624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19050"/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987825" y="3716741"/>
            <a:ext cx="1812420" cy="9363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19050"/>
          <a:extLst/>
        </p:spPr>
      </p:pic>
      <p:cxnSp>
        <p:nvCxnSpPr>
          <p:cNvPr id="34" name="Прямая со стрелкой 33"/>
          <p:cNvCxnSpPr/>
          <p:nvPr/>
        </p:nvCxnSpPr>
        <p:spPr>
          <a:xfrm>
            <a:off x="2332038" y="3187700"/>
            <a:ext cx="6270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332038" y="2132013"/>
            <a:ext cx="6270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332038" y="4151313"/>
            <a:ext cx="65563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108700" y="742950"/>
            <a:ext cx="2443163" cy="741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Технология предварительной подготовки к продаже</a:t>
            </a:r>
          </a:p>
        </p:txBody>
      </p:sp>
      <p:cxnSp>
        <p:nvCxnSpPr>
          <p:cNvPr id="1037" name="Прямая соединительная линия 1036"/>
          <p:cNvCxnSpPr/>
          <p:nvPr/>
        </p:nvCxnSpPr>
        <p:spPr>
          <a:xfrm>
            <a:off x="6108700" y="1485900"/>
            <a:ext cx="0" cy="2014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Прямоугольник 1037"/>
          <p:cNvSpPr/>
          <p:nvPr/>
        </p:nvSpPr>
        <p:spPr>
          <a:xfrm>
            <a:off x="6588125" y="1785938"/>
            <a:ext cx="1963738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распаковка (освобождение от внешней тары)</a:t>
            </a:r>
          </a:p>
        </p:txBody>
      </p:sp>
      <p:sp>
        <p:nvSpPr>
          <p:cNvPr id="1039" name="Прямоугольник 1038"/>
          <p:cNvSpPr/>
          <p:nvPr/>
        </p:nvSpPr>
        <p:spPr>
          <a:xfrm>
            <a:off x="6588125" y="2908300"/>
            <a:ext cx="1963738" cy="1243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сортировка (группировка товаров по размерам, сортам, фасонам)</a:t>
            </a:r>
          </a:p>
        </p:txBody>
      </p:sp>
      <p:cxnSp>
        <p:nvCxnSpPr>
          <p:cNvPr id="1041" name="Прямая со стрелкой 1040"/>
          <p:cNvCxnSpPr/>
          <p:nvPr/>
        </p:nvCxnSpPr>
        <p:spPr>
          <a:xfrm>
            <a:off x="6108700" y="2116138"/>
            <a:ext cx="4794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 стрелкой 1042"/>
          <p:cNvCxnSpPr/>
          <p:nvPr/>
        </p:nvCxnSpPr>
        <p:spPr>
          <a:xfrm>
            <a:off x="6108700" y="3500438"/>
            <a:ext cx="4794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Стрелка углом 1050"/>
          <p:cNvSpPr/>
          <p:nvPr/>
        </p:nvSpPr>
        <p:spPr>
          <a:xfrm flipH="1" flipV="1">
            <a:off x="8459788" y="944563"/>
            <a:ext cx="504825" cy="5116512"/>
          </a:xfrm>
          <a:prstGeom prst="bentArrow">
            <a:avLst>
              <a:gd name="adj1" fmla="val 25000"/>
              <a:gd name="adj2" fmla="val 23560"/>
              <a:gd name="adj3" fmla="val 25000"/>
              <a:gd name="adj4" fmla="val 33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52" name="Прямоугольник 1051"/>
          <p:cNvSpPr/>
          <p:nvPr/>
        </p:nvSpPr>
        <p:spPr>
          <a:xfrm>
            <a:off x="611188" y="5373688"/>
            <a:ext cx="7705725" cy="11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chemeClr val="tx1"/>
                </a:solidFill>
              </a:rPr>
              <a:t>Размещение и выкладка товаров в торговом зале</a:t>
            </a:r>
          </a:p>
        </p:txBody>
      </p:sp>
      <p:cxnSp>
        <p:nvCxnSpPr>
          <p:cNvPr id="1055" name="Прямая соединительная линия 1054"/>
          <p:cNvCxnSpPr/>
          <p:nvPr/>
        </p:nvCxnSpPr>
        <p:spPr>
          <a:xfrm>
            <a:off x="8552592" y="822325"/>
            <a:ext cx="415775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 contour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6" grpId="0" animBg="1"/>
      <p:bldP spid="59" grpId="0" animBg="1"/>
      <p:bldP spid="1038" grpId="0" animBg="1"/>
      <p:bldP spid="1039" grpId="0" animBg="1"/>
      <p:bldP spid="105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cap="none" dirty="0" smtClean="0"/>
              <a:t>Тема занятия:</a:t>
            </a:r>
            <a:endParaRPr lang="ru-RU" sz="4000" cap="none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6000" smtClean="0"/>
              <a:t>«Размещение и выкладка товаров в розничных торговых предприятиях разных типов и видов»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304800" y="188913"/>
            <a:ext cx="8686800" cy="589121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i="1" u="sng" smtClean="0"/>
              <a:t>Размещение товаров </a:t>
            </a:r>
            <a:r>
              <a:rPr lang="ru-RU" sz="2800" smtClean="0"/>
              <a:t>– это распределение товаров на торговом оборудовании по всей площади торгового зала магазина в соответствии с планом помещения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741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696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3"/>
          <p:cNvSpPr>
            <a:spLocks noGrp="1"/>
          </p:cNvSpPr>
          <p:nvPr>
            <p:ph idx="1"/>
          </p:nvPr>
        </p:nvSpPr>
        <p:spPr>
          <a:xfrm>
            <a:off x="179388" y="115888"/>
            <a:ext cx="8812212" cy="66262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400" b="1" smtClean="0"/>
              <a:t>Схема размещения товаров в торговом зале универсама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8212137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457200" y="130175"/>
            <a:ext cx="8686800" cy="596265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mtClean="0"/>
              <a:t>«</a:t>
            </a:r>
            <a:r>
              <a:rPr lang="ru-RU" sz="2800" smtClean="0"/>
              <a:t>Золотые треугольники», углы которых составляют товарная группа, вход и касса</a:t>
            </a:r>
            <a:endParaRPr lang="ru-RU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8820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8883650" cy="6480175"/>
          </a:xfrm>
        </p:spPr>
        <p:txBody>
          <a:bodyPr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u="sng" dirty="0" smtClean="0"/>
              <a:t>При закреплении за товарными группами постоянных зон размещения учитываются следующие требования: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b="1" i="1" u="sng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•</a:t>
            </a:r>
            <a:r>
              <a:rPr lang="ru-RU" sz="2700" dirty="0" smtClean="0"/>
              <a:t>зона </a:t>
            </a:r>
            <a:r>
              <a:rPr lang="ru-RU" sz="2700" dirty="0"/>
              <a:t>товарных групп, подготавливаемых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к </a:t>
            </a:r>
            <a:r>
              <a:rPr lang="ru-RU" sz="2700" dirty="0"/>
              <a:t>продаже непосредственно в магазине, должна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примыкать </a:t>
            </a:r>
            <a:r>
              <a:rPr lang="ru-RU" sz="2700" dirty="0"/>
              <a:t>к тем помещениям, в которых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осуществляется подготовка </a:t>
            </a:r>
            <a:r>
              <a:rPr lang="ru-RU" sz="2700" dirty="0"/>
              <a:t>этих товаров;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•для </a:t>
            </a:r>
            <a:r>
              <a:rPr lang="ru-RU" sz="2700" dirty="0"/>
              <a:t>товарных групп, требующих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длительного ознакомления </a:t>
            </a:r>
            <a:r>
              <a:rPr lang="ru-RU" sz="2700" dirty="0"/>
              <a:t>с ними покупателей,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выделяют </a:t>
            </a:r>
            <a:r>
              <a:rPr lang="ru-RU" sz="2700" dirty="0"/>
              <a:t>зону в </a:t>
            </a:r>
            <a:r>
              <a:rPr lang="ru-RU" sz="2700" dirty="0" smtClean="0"/>
              <a:t>глубине </a:t>
            </a:r>
            <a:r>
              <a:rPr lang="ru-RU" sz="2700" dirty="0"/>
              <a:t>торгового зала,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где </a:t>
            </a:r>
            <a:r>
              <a:rPr lang="ru-RU" sz="2700" dirty="0"/>
              <a:t>нет основных </a:t>
            </a:r>
            <a:r>
              <a:rPr lang="ru-RU" sz="2700" dirty="0" smtClean="0"/>
              <a:t>покупательских </a:t>
            </a:r>
            <a:r>
              <a:rPr lang="ru-RU" sz="2700" dirty="0"/>
              <a:t>потоков;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•крупногабаритные </a:t>
            </a:r>
            <a:r>
              <a:rPr lang="ru-RU" sz="2700" dirty="0"/>
              <a:t>и тяжёлые товары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располагают </a:t>
            </a:r>
            <a:r>
              <a:rPr lang="ru-RU" sz="2700" dirty="0"/>
              <a:t>в зоне около контрольно-кассового </a:t>
            </a:r>
            <a:endParaRPr lang="ru-RU" sz="27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узла </a:t>
            </a:r>
            <a:r>
              <a:rPr lang="ru-RU" sz="2700" dirty="0"/>
              <a:t>или близко к выходу из торгового зала;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•товары</a:t>
            </a:r>
            <a:r>
              <a:rPr lang="ru-RU" sz="2700" dirty="0"/>
              <a:t>, требующие частого пополнения, размещают вблизи кладовых;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•выложенные  </a:t>
            </a:r>
            <a:r>
              <a:rPr lang="ru-RU" sz="2700" dirty="0"/>
              <a:t>товары  должны  обеспечивать свободный проход и доступ к ним </a:t>
            </a:r>
            <a:r>
              <a:rPr lang="ru-RU" sz="2700" dirty="0" smtClean="0"/>
              <a:t>покупателей;</a:t>
            </a:r>
            <a:endParaRPr lang="ru-RU" sz="27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•товары </a:t>
            </a:r>
            <a:r>
              <a:rPr lang="ru-RU" sz="2700" dirty="0"/>
              <a:t>дорогостоящие и в мелкой упаковке располагают вблизи рабочего места контролёра-кассира на специальных горках, в передвижных тележках или </a:t>
            </a:r>
            <a:r>
              <a:rPr lang="ru-RU" sz="2700" dirty="0" smtClean="0"/>
              <a:t>контейнерах;</a:t>
            </a:r>
            <a:endParaRPr lang="ru-RU" sz="2700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•родственные</a:t>
            </a:r>
            <a:r>
              <a:rPr lang="ru-RU" sz="2700" dirty="0"/>
              <a:t>, взаимозаменяемые или сопутствующие </a:t>
            </a:r>
            <a:r>
              <a:rPr lang="ru-RU" sz="2700" dirty="0" smtClean="0"/>
              <a:t>товары </a:t>
            </a:r>
            <a:r>
              <a:rPr lang="ru-RU" sz="2700" dirty="0"/>
              <a:t>располагают рядом с </a:t>
            </a:r>
            <a:r>
              <a:rPr lang="ru-RU" sz="2700" dirty="0" smtClean="0"/>
              <a:t>основными</a:t>
            </a:r>
            <a:r>
              <a:rPr lang="ru-RU" sz="2700" dirty="0"/>
              <a:t>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700" dirty="0" smtClean="0"/>
              <a:t>•продовольственные </a:t>
            </a:r>
            <a:r>
              <a:rPr lang="ru-RU" sz="2700" dirty="0"/>
              <a:t>товары, требующие нарезки, взвешивания и упаковки (мясные, рыбные и молочные продукты, овощи и др.), размещают за прилавком </a:t>
            </a:r>
            <a:r>
              <a:rPr lang="ru-RU" sz="2700" dirty="0" smtClean="0"/>
              <a:t>обслуживания</a:t>
            </a:r>
            <a:endParaRPr lang="ru-RU" sz="2700" dirty="0"/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25538"/>
            <a:ext cx="3767138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304800" y="115888"/>
            <a:ext cx="8686800" cy="648176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b="1" i="1" u="sng" smtClean="0"/>
              <a:t>Выкладка товаров – </a:t>
            </a:r>
            <a:r>
              <a:rPr lang="ru-RU" smtClean="0"/>
              <a:t>это процесс расположения, укладки и показа товаров на торговом оборудовании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b="1" i="1" u="sng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916113"/>
            <a:ext cx="66246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216024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b="1" i="1" u="sng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200" b="1" i="1" u="sng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200" b="1" i="1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200" b="1" i="1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r>
              <a:rPr lang="ru-RU" sz="2200" b="1" i="1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                  </a:t>
            </a:r>
            <a:r>
              <a:rPr lang="ru-RU" sz="2200" b="1" i="1" u="sng" cap="none" dirty="0" smtClean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Правила </a:t>
            </a:r>
            <a:r>
              <a:rPr lang="ru-RU" sz="2200" b="1" i="1" u="sng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выкладки товаров:</a:t>
            </a:r>
            <a:br>
              <a:rPr lang="ru-RU" sz="2200" b="1" i="1" u="sng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4578" name="Объект 4"/>
          <p:cNvSpPr>
            <a:spLocks noGrp="1"/>
          </p:cNvSpPr>
          <p:nvPr>
            <p:ph sz="half" idx="1"/>
          </p:nvPr>
        </p:nvSpPr>
        <p:spPr>
          <a:xfrm>
            <a:off x="107950" y="333375"/>
            <a:ext cx="6264275" cy="6335713"/>
          </a:xfrm>
        </p:spPr>
        <p:txBody>
          <a:bodyPr/>
          <a:lstStyle/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1) торговая мебель должна быть чистой, без пыли и пятен (особенно на стекле). У покупателя чистота и порядок ассоциируются с качеством товара и профессионализмом продавцов;</a:t>
            </a:r>
          </a:p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2) ценники должны быть четкими, содержать правильно написанное название товара и обязательно располагаться рядом с ним. Отсутствие ценников или неразбериха с ними крайне негативно воздействуют на настроение  и соответственно на покупки клиентов магазина</a:t>
            </a:r>
            <a:r>
              <a:rPr lang="ru-RU" sz="18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smtClean="0">
              <a:solidFill>
                <a:srgbClr val="4E3B3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3) при выкладке товаров в упаковке рекомендуется поместить один образец без неё или в прозрачной упаковке, чтобы покупатель имел представление о её содержимом (например, комплект белья);</a:t>
            </a:r>
          </a:p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4) все товары выкладывают этикетками и рисунками на упаковке в сторону, обращённую к покупателю;</a:t>
            </a:r>
          </a:p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5) запрещается выкладывать товары в загрязненной и деформированной упаковке;</a:t>
            </a:r>
          </a:p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6) не допускается неверное использование предоставляемых фирменных стендов - фирменные стенды используют только для фирменных товаров, запрещается размещать на свободном месте товары фирм-конкурентов;  </a:t>
            </a:r>
          </a:p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7) не допускается дезорганизованная выкладка товаров на стеллажах – не допустимо чтобы на полке одной товарной группы располагались товары другой товарной группы;</a:t>
            </a:r>
          </a:p>
          <a:p>
            <a:pPr marL="0" indent="0" algn="just" eaLnBrk="1" hangingPunct="1">
              <a:buClr>
                <a:srgbClr val="F0A22E"/>
              </a:buClr>
              <a:buSzPts val="1200"/>
              <a:buFont typeface="Wingdings 2" pitchFamily="18" charset="2"/>
              <a:buNone/>
              <a:tabLst>
                <a:tab pos="117475" algn="l"/>
              </a:tabLst>
            </a:pPr>
            <a:r>
              <a:rPr lang="ru-RU" sz="160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8) полочное пространство не должно быть перегружено или пустовать.</a:t>
            </a:r>
          </a:p>
          <a:p>
            <a:pPr marL="0" indent="0" eaLnBrk="1" hangingPunct="1">
              <a:buFont typeface="Wingdings 2" pitchFamily="18" charset="2"/>
              <a:buNone/>
              <a:tabLst>
                <a:tab pos="117475" algn="l"/>
              </a:tabLst>
            </a:pPr>
            <a:endParaRPr lang="ru-RU" sz="2400" smtClean="0"/>
          </a:p>
        </p:txBody>
      </p:sp>
      <p:sp>
        <p:nvSpPr>
          <p:cNvPr id="24579" name="Объект 5"/>
          <p:cNvSpPr>
            <a:spLocks noGrp="1"/>
          </p:cNvSpPr>
          <p:nvPr>
            <p:ph sz="half" idx="2"/>
          </p:nvPr>
        </p:nvSpPr>
        <p:spPr>
          <a:xfrm>
            <a:off x="6300788" y="1052513"/>
            <a:ext cx="2762250" cy="47244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i="1" u="sng" smtClean="0"/>
              <a:t>Неправильная выкладка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en-US" sz="1800" b="1" i="1" u="sng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i="1" u="sng" smtClean="0"/>
              <a:t>Правильная выкладка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6200" y="1557338"/>
            <a:ext cx="2582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4450" y="4221163"/>
            <a:ext cx="2647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</TotalTime>
  <Words>694</Words>
  <Application>Microsoft Office PowerPoint</Application>
  <PresentationFormat>Экран (4:3)</PresentationFormat>
  <Paragraphs>82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Технология товародвижения в розничной торговле</vt:lpstr>
      <vt:lpstr>Тема занятия:</vt:lpstr>
      <vt:lpstr>Слайд 4</vt:lpstr>
      <vt:lpstr>Слайд 5</vt:lpstr>
      <vt:lpstr>Слайд 6</vt:lpstr>
      <vt:lpstr>Слайд 7</vt:lpstr>
      <vt:lpstr>Слайд 8</vt:lpstr>
      <vt:lpstr>                    Правила выкладки товаров: </vt:lpstr>
      <vt:lpstr>Основные способы выкладки товаров </vt:lpstr>
      <vt:lpstr>Закон «Уровень глаз»</vt:lpstr>
      <vt:lpstr>Виды выкладки товара</vt:lpstr>
      <vt:lpstr>Слайд 13</vt:lpstr>
      <vt:lpstr>Слайд 14</vt:lpstr>
      <vt:lpstr>Слайд 15</vt:lpstr>
      <vt:lpstr>Размещая товары, руководствуются принципами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30</cp:revision>
  <dcterms:created xsi:type="dcterms:W3CDTF">2012-03-31T20:29:49Z</dcterms:created>
  <dcterms:modified xsi:type="dcterms:W3CDTF">2016-03-30T06:34:45Z</dcterms:modified>
</cp:coreProperties>
</file>