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sldIdLst>
    <p:sldId id="308" r:id="rId2"/>
    <p:sldId id="256" r:id="rId3"/>
    <p:sldId id="302" r:id="rId4"/>
    <p:sldId id="257" r:id="rId5"/>
    <p:sldId id="258" r:id="rId6"/>
    <p:sldId id="293" r:id="rId7"/>
    <p:sldId id="304" r:id="rId8"/>
    <p:sldId id="300" r:id="rId9"/>
    <p:sldId id="294"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varScale="1">
        <p:scale>
          <a:sx n="71" d="100"/>
          <a:sy n="71" d="100"/>
        </p:scale>
        <p:origin x="-480" y="-13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41E082C-3CB2-4990-8599-AA228A97C2E3}" type="slidenum">
              <a:rPr lang="ru-RU" smtClean="0"/>
              <a:pPr/>
              <a:t>‹#›</a:t>
            </a:fld>
            <a:endParaRPr lang="ru-RU"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41E082C-3CB2-4990-8599-AA228A97C2E3}"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11"/>
          </p:nvPr>
        </p:nvSpPr>
        <p:spPr/>
        <p:txBody>
          <a:bodyPr/>
          <a:lstStyle/>
          <a:p>
            <a:endParaRPr lang="ru-RU" dirty="0"/>
          </a:p>
        </p:txBody>
      </p:sp>
      <p:sp>
        <p:nvSpPr>
          <p:cNvPr id="6" name="Slide Number Placeholder 5"/>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41E082C-3CB2-4990-8599-AA228A97C2E3}" type="slidenum">
              <a:rPr lang="ru-RU" smtClean="0"/>
              <a:pPr/>
              <a:t>‹#›</a:t>
            </a:fld>
            <a:endParaRPr lang="ru-RU" dirty="0"/>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8" name="Footer Placeholder 7"/>
          <p:cNvSpPr>
            <a:spLocks noGrp="1"/>
          </p:cNvSpPr>
          <p:nvPr>
            <p:ph type="ftr" sz="quarter" idx="11"/>
          </p:nvPr>
        </p:nvSpPr>
        <p:spPr/>
        <p:txBody>
          <a:bodyPr/>
          <a:lstStyle/>
          <a:p>
            <a:endParaRPr lang="ru-RU" dirty="0"/>
          </a:p>
        </p:txBody>
      </p:sp>
      <p:sp>
        <p:nvSpPr>
          <p:cNvPr id="9" name="Slide Number Placeholder 8"/>
          <p:cNvSpPr>
            <a:spLocks noGrp="1"/>
          </p:cNvSpPr>
          <p:nvPr>
            <p:ph type="sldNum" sz="quarter" idx="12"/>
          </p:nvPr>
        </p:nvSpPr>
        <p:spPr/>
        <p:txBody>
          <a:bodyPr/>
          <a:lstStyle/>
          <a:p>
            <a:fld id="{341E082C-3CB2-4990-8599-AA228A97C2E3}" type="slidenum">
              <a:rPr lang="ru-RU" smtClean="0"/>
              <a:pPr/>
              <a:t>‹#›</a:t>
            </a:fld>
            <a:endParaRPr lang="ru-RU" dirty="0"/>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4" name="Footer Placeholder 3"/>
          <p:cNvSpPr>
            <a:spLocks noGrp="1"/>
          </p:cNvSpPr>
          <p:nvPr>
            <p:ph type="ftr" sz="quarter" idx="11"/>
          </p:nvPr>
        </p:nvSpPr>
        <p:spPr/>
        <p:txBody>
          <a:bodyPr/>
          <a:lstStyle/>
          <a:p>
            <a:endParaRPr lang="ru-RU" dirty="0"/>
          </a:p>
        </p:txBody>
      </p:sp>
      <p:sp>
        <p:nvSpPr>
          <p:cNvPr id="5" name="Slide Number Placeholder 4"/>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3" name="Footer Placeholder 2"/>
          <p:cNvSpPr>
            <a:spLocks noGrp="1"/>
          </p:cNvSpPr>
          <p:nvPr>
            <p:ph type="ftr" sz="quarter" idx="11"/>
          </p:nvPr>
        </p:nvSpPr>
        <p:spPr/>
        <p:txBody>
          <a:bodyPr/>
          <a:lstStyle/>
          <a:p>
            <a:endParaRPr lang="ru-RU" dirty="0"/>
          </a:p>
        </p:txBody>
      </p:sp>
      <p:sp>
        <p:nvSpPr>
          <p:cNvPr id="4" name="Slide Number Placeholder 3"/>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41E082C-3CB2-4990-8599-AA228A97C2E3}" type="slidenum">
              <a:rPr lang="ru-RU" smtClean="0"/>
              <a:pPr/>
              <a:t>‹#›</a:t>
            </a:fld>
            <a:endParaRPr lang="ru-RU"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ABF713B-FE4A-4DC6-A5E6-D5B714D303AB}" type="datetimeFigureOut">
              <a:rPr lang="ru-RU" smtClean="0"/>
              <a:pPr/>
              <a:t>11.02.2016</a:t>
            </a:fld>
            <a:endParaRPr lang="ru-RU" dirty="0"/>
          </a:p>
        </p:txBody>
      </p:sp>
      <p:sp>
        <p:nvSpPr>
          <p:cNvPr id="6" name="Footer Placeholder 5"/>
          <p:cNvSpPr>
            <a:spLocks noGrp="1"/>
          </p:cNvSpPr>
          <p:nvPr>
            <p:ph type="ftr" sz="quarter" idx="11"/>
          </p:nvPr>
        </p:nvSpPr>
        <p:spPr/>
        <p:txBody>
          <a:bodyPr/>
          <a:lstStyle/>
          <a:p>
            <a:endParaRPr lang="ru-RU" dirty="0"/>
          </a:p>
        </p:txBody>
      </p:sp>
      <p:sp>
        <p:nvSpPr>
          <p:cNvPr id="7" name="Slide Number Placeholder 6"/>
          <p:cNvSpPr>
            <a:spLocks noGrp="1"/>
          </p:cNvSpPr>
          <p:nvPr>
            <p:ph type="sldNum" sz="quarter" idx="12"/>
          </p:nvPr>
        </p:nvSpPr>
        <p:spPr/>
        <p:txBody>
          <a:bodyPr/>
          <a:lstStyle/>
          <a:p>
            <a:fld id="{341E082C-3CB2-4990-8599-AA228A97C2E3}" type="slidenum">
              <a:rPr lang="ru-RU" smtClean="0"/>
              <a:pPr/>
              <a:t>‹#›</a:t>
            </a:fld>
            <a:endParaRPr lang="ru-RU"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ABF713B-FE4A-4DC6-A5E6-D5B714D303AB}" type="datetimeFigureOut">
              <a:rPr lang="ru-RU" smtClean="0"/>
              <a:pPr/>
              <a:t>11.02.2016</a:t>
            </a:fld>
            <a:endParaRPr lang="ru-RU"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341E082C-3CB2-4990-8599-AA228A97C2E3}"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pics.livejournal.com/gptu_navsegda/pic/0007pabx"/>
          <p:cNvPicPr>
            <a:picLocks noChangeAspect="1" noChangeArrowheads="1"/>
          </p:cNvPicPr>
          <p:nvPr/>
        </p:nvPicPr>
        <p:blipFill>
          <a:blip r:embed="rId2" cstate="print"/>
          <a:srcRect/>
          <a:stretch>
            <a:fillRect/>
          </a:stretch>
        </p:blipFill>
        <p:spPr bwMode="auto">
          <a:xfrm>
            <a:off x="467544" y="332656"/>
            <a:ext cx="3828207" cy="4896544"/>
          </a:xfrm>
          <a:prstGeom prst="rect">
            <a:avLst/>
          </a:prstGeom>
          <a:noFill/>
        </p:spPr>
      </p:pic>
      <p:sp>
        <p:nvSpPr>
          <p:cNvPr id="7" name="TextBox 6"/>
          <p:cNvSpPr txBox="1"/>
          <p:nvPr/>
        </p:nvSpPr>
        <p:spPr>
          <a:xfrm>
            <a:off x="4716016" y="908721"/>
            <a:ext cx="3384376" cy="3785652"/>
          </a:xfrm>
          <a:prstGeom prst="rect">
            <a:avLst/>
          </a:prstGeom>
          <a:noFill/>
        </p:spPr>
        <p:txBody>
          <a:bodyPr wrap="square" rtlCol="0">
            <a:spAutoFit/>
          </a:bodyPr>
          <a:lstStyle/>
          <a:p>
            <a:r>
              <a:rPr lang="ru-RU" sz="3200" dirty="0" smtClean="0">
                <a:solidFill>
                  <a:srgbClr val="002060"/>
                </a:solidFill>
                <a:latin typeface="Times New Roman" pitchFamily="18" charset="0"/>
                <a:cs typeface="Times New Roman" pitchFamily="18" charset="0"/>
              </a:rPr>
              <a:t>  </a:t>
            </a:r>
            <a:r>
              <a:rPr lang="ru-RU" sz="4800" dirty="0" smtClean="0">
                <a:solidFill>
                  <a:srgbClr val="002060"/>
                </a:solidFill>
                <a:latin typeface="Times New Roman" pitchFamily="18" charset="0"/>
                <a:cs typeface="Times New Roman" pitchFamily="18" charset="0"/>
              </a:rPr>
              <a:t>Из истории  создания пьесы </a:t>
            </a:r>
          </a:p>
          <a:p>
            <a:r>
              <a:rPr lang="ru-RU" sz="4800" dirty="0" smtClean="0">
                <a:solidFill>
                  <a:srgbClr val="002060"/>
                </a:solidFill>
                <a:latin typeface="Times New Roman" pitchFamily="18" charset="0"/>
                <a:cs typeface="Times New Roman" pitchFamily="18" charset="0"/>
              </a:rPr>
              <a:t>М. Горького  «На дне».</a:t>
            </a:r>
            <a:endParaRPr lang="ru-RU" sz="4800" dirty="0">
              <a:solidFill>
                <a:srgbClr val="00206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p:txBody>
          <a:bodyPr>
            <a:normAutofit/>
          </a:bodyPr>
          <a:lstStyle/>
          <a:p>
            <a:r>
              <a:rPr lang="ru-RU" sz="2000" dirty="0" smtClean="0">
                <a:latin typeface="Times New Roman" pitchFamily="18" charset="0"/>
                <a:cs typeface="Times New Roman" pitchFamily="18" charset="0"/>
              </a:rPr>
              <a:t>Пьесу «</a:t>
            </a:r>
            <a:endParaRPr lang="ru-RU" dirty="0"/>
          </a:p>
        </p:txBody>
      </p:sp>
      <p:sp>
        <p:nvSpPr>
          <p:cNvPr id="2" name="Заголовок 1"/>
          <p:cNvSpPr>
            <a:spLocks noGrp="1"/>
          </p:cNvSpPr>
          <p:nvPr>
            <p:ph type="ctrTitle"/>
          </p:nvPr>
        </p:nvSpPr>
        <p:spPr>
          <a:xfrm>
            <a:off x="3366868" y="533400"/>
            <a:ext cx="5105400" cy="4263752"/>
          </a:xfrm>
        </p:spPr>
        <p:txBody>
          <a:bodyPr>
            <a:normAutofit fontScale="90000"/>
          </a:bodyPr>
          <a:lstStyle/>
          <a:p>
            <a:r>
              <a:rPr lang="ru-RU" sz="2400" dirty="0" smtClean="0">
                <a:latin typeface="Times New Roman" pitchFamily="18" charset="0"/>
                <a:cs typeface="Times New Roman" pitchFamily="18" charset="0"/>
              </a:rPr>
              <a:t>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dirty="0" smtClean="0">
                <a:latin typeface="Times New Roman" pitchFamily="18" charset="0"/>
                <a:cs typeface="Times New Roman" pitchFamily="18" charset="0"/>
              </a:rPr>
              <a:t/>
            </a:r>
            <a:br>
              <a:rPr lang="ru-RU" sz="2400" dirty="0" smtClean="0">
                <a:latin typeface="Times New Roman" pitchFamily="18" charset="0"/>
                <a:cs typeface="Times New Roman" pitchFamily="18" charset="0"/>
              </a:rPr>
            </a:br>
            <a:r>
              <a:rPr lang="ru-RU" sz="2400" b="0" dirty="0" smtClean="0">
                <a:latin typeface="Times New Roman" pitchFamily="18" charset="0"/>
                <a:cs typeface="Times New Roman" pitchFamily="18" charset="0"/>
              </a:rPr>
              <a:t>«</a:t>
            </a:r>
            <a:r>
              <a:rPr lang="ru-RU" sz="2400" b="0" dirty="0" smtClean="0">
                <a:solidFill>
                  <a:schemeClr val="bg2">
                    <a:lumMod val="75000"/>
                  </a:schemeClr>
                </a:solidFill>
                <a:latin typeface="Times New Roman" pitchFamily="18" charset="0"/>
                <a:cs typeface="Times New Roman" pitchFamily="18" charset="0"/>
              </a:rPr>
              <a:t>На Дне» Горький писал в течение 1901-1902 годов. 18 декабря 1902 года она  была поставлена в Московском Художественном театре, который возглавляли режиссёры К.С.Станиславский и В.И.Немирович-Данченко</a:t>
            </a:r>
            <a:r>
              <a:rPr lang="ru-RU" sz="2400" dirty="0" smtClean="0">
                <a:solidFill>
                  <a:schemeClr val="tx2">
                    <a:lumMod val="25000"/>
                  </a:schemeClr>
                </a:solidFill>
                <a:latin typeface="Times New Roman" pitchFamily="18" charset="0"/>
                <a:cs typeface="Times New Roman" pitchFamily="18" charset="0"/>
              </a:rPr>
              <a:t/>
            </a:r>
            <a:br>
              <a:rPr lang="ru-RU" sz="2400" dirty="0" smtClean="0">
                <a:solidFill>
                  <a:schemeClr val="tx2">
                    <a:lumMod val="25000"/>
                  </a:schemeClr>
                </a:solidFill>
                <a:latin typeface="Times New Roman" pitchFamily="18" charset="0"/>
                <a:cs typeface="Times New Roman" pitchFamily="18" charset="0"/>
              </a:rPr>
            </a:br>
            <a:r>
              <a:rPr lang="ru-RU" sz="2400" dirty="0" smtClean="0">
                <a:solidFill>
                  <a:schemeClr val="tx2">
                    <a:lumMod val="25000"/>
                  </a:schemeClr>
                </a:solidFill>
                <a:latin typeface="Times New Roman" pitchFamily="18" charset="0"/>
                <a:cs typeface="Times New Roman" pitchFamily="18" charset="0"/>
              </a:rPr>
              <a:t>.. </a:t>
            </a:r>
            <a:endParaRPr lang="ru-RU" sz="2400" dirty="0">
              <a:solidFill>
                <a:schemeClr val="tx2">
                  <a:lumMod val="25000"/>
                </a:schemeClr>
              </a:solidFill>
              <a:latin typeface="Times New Roman" pitchFamily="18" charset="0"/>
              <a:cs typeface="Times New Roman" pitchFamily="18" charset="0"/>
            </a:endParaRPr>
          </a:p>
        </p:txBody>
      </p:sp>
      <p:sp>
        <p:nvSpPr>
          <p:cNvPr id="7" name="TextBox 6"/>
          <p:cNvSpPr txBox="1"/>
          <p:nvPr/>
        </p:nvSpPr>
        <p:spPr>
          <a:xfrm>
            <a:off x="357158" y="0"/>
            <a:ext cx="8715755" cy="1200329"/>
          </a:xfrm>
          <a:prstGeom prst="rect">
            <a:avLst/>
          </a:prstGeom>
          <a:noFill/>
        </p:spPr>
        <p:txBody>
          <a:bodyPr wrap="square" rtlCol="0">
            <a:spAutoFit/>
          </a:bodyPr>
          <a:lstStyle/>
          <a:p>
            <a:endParaRPr lang="ru-RU" sz="3600" dirty="0">
              <a:solidFill>
                <a:srgbClr val="C00000"/>
              </a:solidFill>
            </a:endParaRPr>
          </a:p>
          <a:p>
            <a:endParaRPr lang="ru-RU" sz="3600" dirty="0">
              <a:solidFill>
                <a:srgbClr val="C00000"/>
              </a:solidFill>
            </a:endParaRPr>
          </a:p>
        </p:txBody>
      </p:sp>
      <p:sp>
        <p:nvSpPr>
          <p:cNvPr id="9" name="TextBox 8"/>
          <p:cNvSpPr txBox="1"/>
          <p:nvPr/>
        </p:nvSpPr>
        <p:spPr>
          <a:xfrm>
            <a:off x="3730274" y="0"/>
            <a:ext cx="5413726" cy="2985433"/>
          </a:xfrm>
          <a:prstGeom prst="rect">
            <a:avLst/>
          </a:prstGeom>
          <a:noFill/>
        </p:spPr>
        <p:txBody>
          <a:bodyPr wrap="none" rtlCol="0">
            <a:spAutoFit/>
          </a:bodyPr>
          <a:lstStyle/>
          <a:p>
            <a:pPr algn="ctr"/>
            <a:endParaRPr lang="ru-RU" sz="2400" dirty="0" smtClean="0">
              <a:solidFill>
                <a:srgbClr val="C00000"/>
              </a:solidFill>
            </a:endParaRPr>
          </a:p>
          <a:p>
            <a:endParaRPr lang="ru-RU" sz="2400" dirty="0" smtClean="0">
              <a:solidFill>
                <a:srgbClr val="C00000"/>
              </a:solidFill>
            </a:endParaRPr>
          </a:p>
          <a:p>
            <a:pPr algn="r"/>
            <a:endParaRPr lang="ru-RU" sz="2400" dirty="0" smtClean="0">
              <a:solidFill>
                <a:srgbClr val="C00000"/>
              </a:solidFill>
            </a:endParaRPr>
          </a:p>
          <a:p>
            <a:pPr algn="ctr"/>
            <a:endParaRPr lang="ru-RU" sz="2400" baseline="-2000" dirty="0">
              <a:solidFill>
                <a:srgbClr val="C00000"/>
              </a:solidFill>
            </a:endParaRPr>
          </a:p>
          <a:p>
            <a:pPr algn="ctr"/>
            <a:endParaRPr lang="ru-RU" sz="2800" dirty="0" smtClean="0">
              <a:solidFill>
                <a:srgbClr val="C00000"/>
              </a:solidFill>
            </a:endParaRPr>
          </a:p>
          <a:p>
            <a:pPr algn="r"/>
            <a:endParaRPr lang="ru-RU" sz="2400" dirty="0" smtClean="0">
              <a:solidFill>
                <a:srgbClr val="C00000"/>
              </a:solidFill>
            </a:endParaRPr>
          </a:p>
          <a:p>
            <a:pPr algn="r"/>
            <a:endParaRPr lang="ru-RU" sz="2400" dirty="0" smtClean="0">
              <a:solidFill>
                <a:srgbClr val="C00000"/>
              </a:solidFill>
            </a:endParaRPr>
          </a:p>
          <a:p>
            <a:pPr algn="r"/>
            <a:endParaRPr lang="ru-RU" sz="2400" dirty="0">
              <a:solidFill>
                <a:srgbClr val="C00000"/>
              </a:solidFill>
            </a:endParaRPr>
          </a:p>
        </p:txBody>
      </p:sp>
      <p:sp>
        <p:nvSpPr>
          <p:cNvPr id="35844" name="AutoShape 4"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46" name="AutoShape 6"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48" name="AutoShape 8"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50" name="AutoShape 10"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52" name="AutoShape 12"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6" name="TextBox 15"/>
          <p:cNvSpPr txBox="1"/>
          <p:nvPr/>
        </p:nvSpPr>
        <p:spPr>
          <a:xfrm>
            <a:off x="-7237312" y="1196752"/>
            <a:ext cx="5069336" cy="1323439"/>
          </a:xfrm>
          <a:prstGeom prst="rect">
            <a:avLst/>
          </a:prstGeom>
          <a:noFill/>
        </p:spPr>
        <p:txBody>
          <a:bodyPr wrap="none" rtlCol="0">
            <a:spAutoFit/>
          </a:bodyPr>
          <a:lstStyle/>
          <a:p>
            <a:pPr marL="4837113"/>
            <a:endParaRPr lang="ru-RU" sz="3200" dirty="0" smtClean="0"/>
          </a:p>
          <a:p>
            <a:endParaRPr lang="ru-RU" sz="4800" dirty="0"/>
          </a:p>
        </p:txBody>
      </p:sp>
      <p:pic>
        <p:nvPicPr>
          <p:cNvPr id="13314" name="Picture 2" descr="https://upload.wikimedia.org/wikipedia/ru/c/c1/%D0%97%D0%B4%D0%B0%D0%BD%D0%B8%D0%B5_%D0%9C%D0%BE%D1%81%D0%BA%D0%BE%D0%B2%D1%81%D0%BA%D0%BE%D0%B3%D0%BE_%D1%85%D1%83%D0%B4%D0%BE%D0%B6%D0%B5%D1%81%D1%82%D0%B2%D0%B5%D0%BD%D0%BD%D0%BE%D0%B3%D0%BE_%D1%82%D0%B5%D0%B0%D1%82%D1%80%D0%B0_%D0%B2_%D0%9A%D0%B0%D0%BC%D0%B5%D1%80%D0%B3%D0%B5%D1%80%D1%81%D0%BA%D0%BE%D0%BC_%D0%BF%D0%B5%D1%80%D0%B5%D1%83%D0%BB%D0%BA%D0%B5.jpg"/>
          <p:cNvPicPr>
            <a:picLocks noChangeAspect="1" noChangeArrowheads="1"/>
          </p:cNvPicPr>
          <p:nvPr/>
        </p:nvPicPr>
        <p:blipFill>
          <a:blip r:embed="rId2" cstate="print"/>
          <a:srcRect/>
          <a:stretch>
            <a:fillRect/>
          </a:stretch>
        </p:blipFill>
        <p:spPr bwMode="auto">
          <a:xfrm>
            <a:off x="1" y="0"/>
            <a:ext cx="3563887" cy="3734272"/>
          </a:xfrm>
          <a:prstGeom prst="rect">
            <a:avLst/>
          </a:prstGeom>
          <a:noFill/>
        </p:spPr>
      </p:pic>
      <p:sp>
        <p:nvSpPr>
          <p:cNvPr id="13316" name="AutoShape 4" descr="data:image/jpeg;base64,/9j/4AAQSkZJRgABAQAAAQABAAD/2wCEAAkGBxQTEhQSExQUFhQWFxkXFxgXFhwcGBwfFxcaFxocHB4YHCggGBslHxkYITEhJiksLi4uFx8zODQsNygvLisBCgoKDg0OFRAQFSscHxwsLCwsLCwsLCwsKywsLDAsNzcsLCwrLCwrLDcsKywsLCssLCw3NywsNys3LCssKzc3K//AABEIAGwAkAMBIgACEQEDEQH/xAAcAAABBAMBAAAAAAAAAAAAAAAGAAMFBwIECAH/xAA7EAABAwIEAwYDCAECBwAAAAABAgMRAAQFEiExBkFhBxMiUXGBMpGhFCNSYrHB0fBCQ+EzcoKDorLC/8QAGAEBAQEBAQAAAAAAAAAAAAAAAAECAwT/xAAeEQEBAQEAAgMBAQAAAAAAAAAAARECITESQVFhA//aAAwDAQACEQMRAD8Ao6lSpUCpUqVAqzabKjA3NYpFE2DWG0ASd6lrfPOnMD4Y7wGT4iYAJgRzOnOjGx7O2ykGQT5AVr4OyttaDy8vlVpYeFAAEBQ/vSs7Xf48xVlxwOyF5FII6hZ296auOzZtQORxbavJQzjXbaD7zVxvtJUnMWxO/wAER+1DVy34vDoNf6KSpeZfpS+McHXLEkpzoH+aNQPUbih7LrXRRaIlSTJ10nyoawThizvu8dU1lfJKFsyW8pBOoUNQqN9INWVi/wCf4p0JppVWjjvZU62nMwsr3lCxBnopOh9wKrW8tFtrUhxKkLSYKVCCPY1ZWOjKayrECsgKEeUlVmBWC6QrClSpVWCpUqVA/bDX1+lGfDZUhwIUDvGo0MmhS2QpXwwChJVPQbnr6VcPCqre8tkOhAStHgUnyI/CfI7is9O/HhvC1AiBp/HOi6wdASJMCP257g0MWjZmP2/ipVd2UJAJOo05T85qNtzFLxIBA+p2/ihovnNP6dI/vvWy6+SdTBg6EU1Ztyf0oGsSt31NOBhZQ4U+FXX167e9O4Fe2ryUpuEi2uk5UrhWVZI8zOus7z0ojsrEqG0Rvr/ZqMue6dDrRZDwR4DnCYJ2ISDJoohat3G0/drLnOFRPv8AiHXeg3tSwBN1ZLeS1luGBm01OWfEJ5piTW3hnDN40mGXvud20Lkra/5Fg+JI/CobaUVI75TY74JDgELAnKpJ0VE6jSjN8xyapNeDyrfxewLLzjJ/01qR8jA+laGWtOTJIrBe1OkU0sVUNUqVKjBUqVKgL+z+x71xyQShKQpcCTAPhAHVUfKtr7cq2vCEILaiPvEEhST5EZdQrp1p/svuChai3qpXgWPymFJUOoUFCI1zVL4PhrZxC6L2ZXdiWwpMCVSDE78orP29EniCDA75bsyIPMpJO46xTmJOAwncjmfp9KheHsYS2tTUCJPvrH+w96lbshSp5mNP1qNabbmecjb9KIcOttP10qFXCVjMqBMHUc9tDRnhNvCRsR5jbpy032NBJYcYB1/sVD41wwhxZeaccYdMZi2QUqI0BUk6E9RBqbSzAOukU53dBSWOcR4lhdxkcd75DnwyNCEnll+E6irawnEHHENKWUlYMOBPwmRqBOvMVXPa8psv2SF83FyfywkH9RR/wzbBtgAbAyNZ38umlKT+qr7c8NS3dsuJEKdaJX1KFZQfWDHtVZirN7c7rNdsD8LB/wDJZP7VW3OtOTBdNujSnFHU1i4fCaI1aVKlVcyrICsaLuD8GFxaXxjxINsAfIKWvN/6ii8zbjW4Cx4Wl2ha/wDhq8K+g5H2NWXxlibIcacbcQ4VIWSUkeYiYO9V21gLYW7OqUbddNfSojBxqqBWbHbnefAitU5VF0+f6maOOH3MypNCSmPuojfb96K+G2SkIP8Ad6kbT+K4T3qAjwa/jTI9DB0naelQP2h/DnFAocSjKFd42S8yB+ZC4Wj/AKTR1b2xcG3KJG4/mm04c6R94hBjTMTMg/liR6VUQdjx2txSD3KXEKMd4ytWg81IUmQelHdpdApBoawfDE51ZUeH8oiD5AUHcQcT3dldqfgOMncDYAHYiQUq5zzqYamuJcPFzijTeUEMtk+LYqdMgdNGz86MsJSe4JGkzHTyqv8Ahji1F7euPobKEhDeijz8QJ+oqxcHdC29omfYkmlWelBdrSpvoIgpbSnX3oMmjrtkaKcQUdYLaSJ8tRQGqtuL1RrB3Y1nyrF7Y0GpSpUqOZVZ3YusFOINcywhwf8AaUo//VVjR72K3YRiaEHZ1C2yPOUz+1GufcSF6wRaurj4hM+smgzh1wBcGrP4ntO5Qtk8pTPpoPpFVPhGjwHWKzHXu+Yshiy7xKYBOn9/WiOxcCUgHQ1qcN+FsrOoSCakVWwLaXJGZUx7amo0KcJv0pEE7nQc6ZusdK3O5QmDpmJPny02MVjg6EpiPiI1J31/vKhbjfDXbYLv7R1SXEqClogKQrltuOXnQGmAXBJc0gpBkelVj2p3xZbDfhKniRoIISNT+oFGWB8WW62XLorQglI7xJIEab9KpLjTH/tl0pwfAnwtg+Xn7/xVZ6qa7NcZSw+W17LgTrpHPT2roKwjKlQgg6yNjPOuUrB/K4lUxEa+VdPcKPgtI6gH50a5uxXXb1hK5t7oCUeJpR8iTmRPQ6j1qn1g/wB6iuueJMLTdWj7Ch8bagOhiUn5xXJKh+3z2j51qOW6anSvXfhNJQr1fwn0qDSpUqVVzKpfhO/7i9tnpgIeQT6ZgFfQmoivRQdLdpuCKUjv0CQnRYHLkFftXOYSUrPQ11rwtfC6srd46h1lJV1JSAr6zVBdq3BpsLgONz9neJKPykalBPvI6elR13ZBLgZWbMQQSsg+21E6mAQ0FfBGUQdvX51SODcROMqSColCTt5ecVetj3Vw004nQ9Oen1qN89a0kYK605nt3ilB3QskoSeUGSUpPvFOtXanZZuLdQ0VJ/04/wA1EmBlEbg6yK3ZdajKCrSARqDGkHyqpe0XjBxxSrRGVCE+F0oPxEHVM/hB3jc0iddYjON8ebecSzbgBhkZUqgSsjdRPMeVC7o1FNzWalTVct1s2lqtwhDaSpZmANSecAcz0510T2ZXwfsWlf5pGQ+1c6BUAHaCPXzq6OEeK1/ZEuKyrMwoqHjMbySRmPXNNSu3N+lvt3CQkqUQEgEk8gBqT8qoDtmwZLVwxcJSEC5azkAQMyCnNoOeVSJoq4n4gS+hq3D/ANnUtafAtBKHRIIQpWimkmInKoa1IdsbYuML74pyuMOJUQDMZvAsAjcQoH5VYxf1QBTWLo8J9KcXTLp8NUrUpUqVHJ6KQpCkaKubgHtKbs8LS2ptTzzbi0pbByyk+OSoggAAkRB2qS4s4/w7ErB1lzvWVlGdvMgK8aYIAyK3kkaxpNUvYIBQueWU/WKdwdsKdDZnKvNmHokkVG89NO8Sjw5CpWkqJEQTy9tKJOFuOHLUBBTnQOUwR6Goc2qSpsfiSJjqqKj7psJWQNhRLLFi4x2o5mShhC0uKEFaoGWRrlAmT76VWqjSNeVWbdKvUmvKVEbS1eD5VI8N8RLtSoRnaX8aJieo0ICh1BqHnw14jn6Ua3zor4lx9DpZLJUAkZgok5kqBmMswmNNRVwcVYg27gDr6ob79pBSNNVkDwjmdQa5zBrcVduKQlClrKE/CkqJSNDsCYH+9F+VsxgPhrF1WlYjY+tYuUL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18" name="AutoShape 6" descr="data:image/jpeg;base64,/9j/4AAQSkZJRgABAQAAAQABAAD/2wCEAAkGBxQTEhQSExQUFhQWFxkXFxgXFhwcGBwfFxcaFxocHB4YHCggGBslHxkYITEhJiksLi4uFx8zODQsNygvLisBCgoKDg0OFRAQFSscHxwsLCwsLCwsLCwsKywsLDAsNzcsLCwrLCwrLDcsKywsLCssLCw3NywsNys3LCssKzc3K//AABEIAGwAkAMBIgACEQEDEQH/xAAcAAABBAMBAAAAAAAAAAAAAAAGAAMFBwIECAH/xAA7EAABAwIEAwYDCAECBwAAAAABAgMRAAQFEiExBkFhBxMiUXGBMpGhFCNSYrHB0fBCQ+EzcoKDorLC/8QAGAEBAQEBAQAAAAAAAAAAAAAAAAECAwT/xAAeEQEBAQEAAgMBAQAAAAAAAAAAARECITESQVFhA//aAAwDAQACEQMRAD8Ao6lSpUCpUqVAqzabKjA3NYpFE2DWG0ASd6lrfPOnMD4Y7wGT4iYAJgRzOnOjGx7O2ykGQT5AVr4OyttaDy8vlVpYeFAAEBQ/vSs7Xf48xVlxwOyF5FII6hZ296auOzZtQORxbavJQzjXbaD7zVxvtJUnMWxO/wAER+1DVy34vDoNf6KSpeZfpS+McHXLEkpzoH+aNQPUbih7LrXRRaIlSTJ10nyoawThizvu8dU1lfJKFsyW8pBOoUNQqN9INWVi/wCf4p0JppVWjjvZU62nMwsr3lCxBnopOh9wKrW8tFtrUhxKkLSYKVCCPY1ZWOjKayrECsgKEeUlVmBWC6QrClSpVWCpUqVA/bDX1+lGfDZUhwIUDvGo0MmhS2QpXwwChJVPQbnr6VcPCqre8tkOhAStHgUnyI/CfI7is9O/HhvC1AiBp/HOi6wdASJMCP257g0MWjZmP2/ipVd2UJAJOo05T85qNtzFLxIBA+p2/ihovnNP6dI/vvWy6+SdTBg6EU1Ztyf0oGsSt31NOBhZQ4U+FXX167e9O4Fe2ryUpuEi2uk5UrhWVZI8zOus7z0ojsrEqG0Rvr/ZqMue6dDrRZDwR4DnCYJ2ISDJoohat3G0/drLnOFRPv8AiHXeg3tSwBN1ZLeS1luGBm01OWfEJ5piTW3hnDN40mGXvud20Lkra/5Fg+JI/CobaUVI75TY74JDgELAnKpJ0VE6jSjN8xyapNeDyrfxewLLzjJ/01qR8jA+laGWtOTJIrBe1OkU0sVUNUqVKjBUqVKgL+z+x71xyQShKQpcCTAPhAHVUfKtr7cq2vCEILaiPvEEhST5EZdQrp1p/svuChai3qpXgWPymFJUOoUFCI1zVL4PhrZxC6L2ZXdiWwpMCVSDE78orP29EniCDA75bsyIPMpJO46xTmJOAwncjmfp9KheHsYS2tTUCJPvrH+w96lbshSp5mNP1qNabbmecjb9KIcOttP10qFXCVjMqBMHUc9tDRnhNvCRsR5jbpy032NBJYcYB1/sVD41wwhxZeaccYdMZi2QUqI0BUk6E9RBqbSzAOukU53dBSWOcR4lhdxkcd75DnwyNCEnll+E6irawnEHHENKWUlYMOBPwmRqBOvMVXPa8psv2SF83FyfywkH9RR/wzbBtgAbAyNZ38umlKT+qr7c8NS3dsuJEKdaJX1KFZQfWDHtVZirN7c7rNdsD8LB/wDJZP7VW3OtOTBdNujSnFHU1i4fCaI1aVKlVcyrICsaLuD8GFxaXxjxINsAfIKWvN/6ii8zbjW4Cx4Wl2ha/wDhq8K+g5H2NWXxlibIcacbcQ4VIWSUkeYiYO9V21gLYW7OqUbddNfSojBxqqBWbHbnefAitU5VF0+f6maOOH3MypNCSmPuojfb96K+G2SkIP8Ad6kbT+K4T3qAjwa/jTI9DB0naelQP2h/DnFAocSjKFd42S8yB+ZC4Wj/AKTR1b2xcG3KJG4/mm04c6R94hBjTMTMg/liR6VUQdjx2txSD3KXEKMd4ytWg81IUmQelHdpdApBoawfDE51ZUeH8oiD5AUHcQcT3dldqfgOMncDYAHYiQUq5zzqYamuJcPFzijTeUEMtk+LYqdMgdNGz86MsJSe4JGkzHTyqv8Ahji1F7euPobKEhDeijz8QJ+oqxcHdC29omfYkmlWelBdrSpvoIgpbSnX3oMmjrtkaKcQUdYLaSJ8tRQGqtuL1RrB3Y1nyrF7Y0GpSpUqOZVZ3YusFOINcywhwf8AaUo//VVjR72K3YRiaEHZ1C2yPOUz+1GufcSF6wRaurj4hM+smgzh1wBcGrP4ntO5Qtk8pTPpoPpFVPhGjwHWKzHXu+Yshiy7xKYBOn9/WiOxcCUgHQ1qcN+FsrOoSCakVWwLaXJGZUx7amo0KcJv0pEE7nQc6ZusdK3O5QmDpmJPny02MVjg6EpiPiI1J31/vKhbjfDXbYLv7R1SXEqClogKQrltuOXnQGmAXBJc0gpBkelVj2p3xZbDfhKniRoIISNT+oFGWB8WW62XLorQglI7xJIEab9KpLjTH/tl0pwfAnwtg+Xn7/xVZ6qa7NcZSw+W17LgTrpHPT2roKwjKlQgg6yNjPOuUrB/K4lUxEa+VdPcKPgtI6gH50a5uxXXb1hK5t7oCUeJpR8iTmRPQ6j1qn1g/wB6iuueJMLTdWj7Ch8bagOhiUn5xXJKh+3z2j51qOW6anSvXfhNJQr1fwn0qDSpUqVVzKpfhO/7i9tnpgIeQT6ZgFfQmoivRQdLdpuCKUjv0CQnRYHLkFftXOYSUrPQ11rwtfC6srd46h1lJV1JSAr6zVBdq3BpsLgONz9neJKPykalBPvI6elR13ZBLgZWbMQQSsg+21E6mAQ0FfBGUQdvX51SODcROMqSColCTt5ecVetj3Vw004nQ9Oen1qN89a0kYK605nt3ilB3QskoSeUGSUpPvFOtXanZZuLdQ0VJ/04/wA1EmBlEbg6yK3ZdajKCrSARqDGkHyqpe0XjBxxSrRGVCE+F0oPxEHVM/hB3jc0iddYjON8ebecSzbgBhkZUqgSsjdRPMeVC7o1FNzWalTVct1s2lqtwhDaSpZmANSecAcz0510T2ZXwfsWlf5pGQ+1c6BUAHaCPXzq6OEeK1/ZEuKyrMwoqHjMbySRmPXNNSu3N+lvt3CQkqUQEgEk8gBqT8qoDtmwZLVwxcJSEC5azkAQMyCnNoOeVSJoq4n4gS+hq3D/ANnUtafAtBKHRIIQpWimkmInKoa1IdsbYuML74pyuMOJUQDMZvAsAjcQoH5VYxf1QBTWLo8J9KcXTLp8NUrUpUqVHJ6KQpCkaKubgHtKbs8LS2ptTzzbi0pbByyk+OSoggAAkRB2qS4s4/w7ErB1lzvWVlGdvMgK8aYIAyK3kkaxpNUvYIBQueWU/WKdwdsKdDZnKvNmHokkVG89NO8Sjw5CpWkqJEQTy9tKJOFuOHLUBBTnQOUwR6Goc2qSpsfiSJjqqKj7psJWQNhRLLFi4x2o5mShhC0uKEFaoGWRrlAmT76VWqjSNeVWbdKvUmvKVEbS1eD5VI8N8RLtSoRnaX8aJieo0ICh1BqHnw14jn6Ua3zor4lx9DpZLJUAkZgok5kqBmMswmNNRVwcVYg27gDr6ob79pBSNNVkDwjmdQa5zBrcVduKQlClrKE/CkqJSNDsCYH+9F+VsxgPhrF1WlYjY+tYuUL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0" name="AutoShape 8" descr="data:image/jpeg;base64,/9j/4AAQSkZJRgABAQAAAQABAAD/2wCEAAkGBxQTEhQSExQUFhQWFxkXFxgXFhwcGBwfFxcaFxocHB4YHCggGBslHxkYITEhJiksLi4uFx8zODQsNygvLisBCgoKDg0OFRAQFSscHxwsLCwsLCwsLCwsKywsLDAsNzcsLCwrLCwrLDcsKywsLCssLCw3NywsNys3LCssKzc3K//AABEIAGwAkAMBIgACEQEDEQH/xAAcAAABBAMBAAAAAAAAAAAAAAAGAAMFBwIECAH/xAA7EAABAwIEAwYDCAECBwAAAAABAgMRAAQFEiExBkFhBxMiUXGBMpGhFCNSYrHB0fBCQ+EzcoKDorLC/8QAGAEBAQEBAQAAAAAAAAAAAAAAAAECAwT/xAAeEQEBAQEAAgMBAQAAAAAAAAAAARECITESQVFhA//aAAwDAQACEQMRAD8Ao6lSpUCpUqVAqzabKjA3NYpFE2DWG0ASd6lrfPOnMD4Y7wGT4iYAJgRzOnOjGx7O2ykGQT5AVr4OyttaDy8vlVpYeFAAEBQ/vSs7Xf48xVlxwOyF5FII6hZ296auOzZtQORxbavJQzjXbaD7zVxvtJUnMWxO/wAER+1DVy34vDoNf6KSpeZfpS+McHXLEkpzoH+aNQPUbih7LrXRRaIlSTJ10nyoawThizvu8dU1lfJKFsyW8pBOoUNQqN9INWVi/wCf4p0JppVWjjvZU62nMwsr3lCxBnopOh9wKrW8tFtrUhxKkLSYKVCCPY1ZWOjKayrECsgKEeUlVmBWC6QrClSpVWCpUqVA/bDX1+lGfDZUhwIUDvGo0MmhS2QpXwwChJVPQbnr6VcPCqre8tkOhAStHgUnyI/CfI7is9O/HhvC1AiBp/HOi6wdASJMCP257g0MWjZmP2/ipVd2UJAJOo05T85qNtzFLxIBA+p2/ihovnNP6dI/vvWy6+SdTBg6EU1Ztyf0oGsSt31NOBhZQ4U+FXX167e9O4Fe2ryUpuEi2uk5UrhWVZI8zOus7z0ojsrEqG0Rvr/ZqMue6dDrRZDwR4DnCYJ2ISDJoohat3G0/drLnOFRPv8AiHXeg3tSwBN1ZLeS1luGBm01OWfEJ5piTW3hnDN40mGXvud20Lkra/5Fg+JI/CobaUVI75TY74JDgELAnKpJ0VE6jSjN8xyapNeDyrfxewLLzjJ/01qR8jA+laGWtOTJIrBe1OkU0sVUNUqVKjBUqVKgL+z+x71xyQShKQpcCTAPhAHVUfKtr7cq2vCEILaiPvEEhST5EZdQrp1p/svuChai3qpXgWPymFJUOoUFCI1zVL4PhrZxC6L2ZXdiWwpMCVSDE78orP29EniCDA75bsyIPMpJO46xTmJOAwncjmfp9KheHsYS2tTUCJPvrH+w96lbshSp5mNP1qNabbmecjb9KIcOttP10qFXCVjMqBMHUc9tDRnhNvCRsR5jbpy032NBJYcYB1/sVD41wwhxZeaccYdMZi2QUqI0BUk6E9RBqbSzAOukU53dBSWOcR4lhdxkcd75DnwyNCEnll+E6irawnEHHENKWUlYMOBPwmRqBOvMVXPa8psv2SF83FyfywkH9RR/wzbBtgAbAyNZ38umlKT+qr7c8NS3dsuJEKdaJX1KFZQfWDHtVZirN7c7rNdsD8LB/wDJZP7VW3OtOTBdNujSnFHU1i4fCaI1aVKlVcyrICsaLuD8GFxaXxjxINsAfIKWvN/6ii8zbjW4Cx4Wl2ha/wDhq8K+g5H2NWXxlibIcacbcQ4VIWSUkeYiYO9V21gLYW7OqUbddNfSojBxqqBWbHbnefAitU5VF0+f6maOOH3MypNCSmPuojfb96K+G2SkIP8Ad6kbT+K4T3qAjwa/jTI9DB0naelQP2h/DnFAocSjKFd42S8yB+ZC4Wj/AKTR1b2xcG3KJG4/mm04c6R94hBjTMTMg/liR6VUQdjx2txSD3KXEKMd4ytWg81IUmQelHdpdApBoawfDE51ZUeH8oiD5AUHcQcT3dldqfgOMncDYAHYiQUq5zzqYamuJcPFzijTeUEMtk+LYqdMgdNGz86MsJSe4JGkzHTyqv8Ahji1F7euPobKEhDeijz8QJ+oqxcHdC29omfYkmlWelBdrSpvoIgpbSnX3oMmjrtkaKcQUdYLaSJ8tRQGqtuL1RrB3Y1nyrF7Y0GpSpUqOZVZ3YusFOINcywhwf8AaUo//VVjR72K3YRiaEHZ1C2yPOUz+1GufcSF6wRaurj4hM+smgzh1wBcGrP4ntO5Qtk8pTPpoPpFVPhGjwHWKzHXu+Yshiy7xKYBOn9/WiOxcCUgHQ1qcN+FsrOoSCakVWwLaXJGZUx7amo0KcJv0pEE7nQc6ZusdK3O5QmDpmJPny02MVjg6EpiPiI1J31/vKhbjfDXbYLv7R1SXEqClogKQrltuOXnQGmAXBJc0gpBkelVj2p3xZbDfhKniRoIISNT+oFGWB8WW62XLorQglI7xJIEab9KpLjTH/tl0pwfAnwtg+Xn7/xVZ6qa7NcZSw+W17LgTrpHPT2roKwjKlQgg6yNjPOuUrB/K4lUxEa+VdPcKPgtI6gH50a5uxXXb1hK5t7oCUeJpR8iTmRPQ6j1qn1g/wB6iuueJMLTdWj7Ch8bagOhiUn5xXJKh+3z2j51qOW6anSvXfhNJQr1fwn0qDSpUqVVzKpfhO/7i9tnpgIeQT6ZgFfQmoivRQdLdpuCKUjv0CQnRYHLkFftXOYSUrPQ11rwtfC6srd46h1lJV1JSAr6zVBdq3BpsLgONz9neJKPykalBPvI6elR13ZBLgZWbMQQSsg+21E6mAQ0FfBGUQdvX51SODcROMqSColCTt5ecVetj3Vw004nQ9Oen1qN89a0kYK605nt3ilB3QskoSeUGSUpPvFOtXanZZuLdQ0VJ/04/wA1EmBlEbg6yK3ZdajKCrSARqDGkHyqpe0XjBxxSrRGVCE+F0oPxEHVM/hB3jc0iddYjON8ebecSzbgBhkZUqgSsjdRPMeVC7o1FNzWalTVct1s2lqtwhDaSpZmANSecAcz0510T2ZXwfsWlf5pGQ+1c6BUAHaCPXzq6OEeK1/ZEuKyrMwoqHjMbySRmPXNNSu3N+lvt3CQkqUQEgEk8gBqT8qoDtmwZLVwxcJSEC5azkAQMyCnNoOeVSJoq4n4gS+hq3D/ANnUtafAtBKHRIIQpWimkmInKoa1IdsbYuML74pyuMOJUQDMZvAsAjcQoH5VYxf1QBTWLo8J9KcXTLp8NUrUpUqVHJ6KQpCkaKubgHtKbs8LS2ptTzzbi0pbByyk+OSoggAAkRB2qS4s4/w7ErB1lzvWVlGdvMgK8aYIAyK3kkaxpNUvYIBQueWU/WKdwdsKdDZnKvNmHokkVG89NO8Sjw5CpWkqJEQTy9tKJOFuOHLUBBTnQOUwR6Goc2qSpsfiSJjqqKj7psJWQNhRLLFi4x2o5mShhC0uKEFaoGWRrlAmT76VWqjSNeVWbdKvUmvKVEbS1eD5VI8N8RLtSoRnaX8aJieo0ICh1BqHnw14jn6Ua3zor4lx9DpZLJUAkZgok5kqBmMswmNNRVwcVYg27gDr6ob79pBSNNVkDwjmdQa5zBrcVduKQlClrKE/CkqJSNDsCYH+9F+VsxgPhrF1WlYjY+tYuUL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3322" name="AutoShape 10" descr="data:image/jpeg;base64,/9j/4AAQSkZJRgABAQAAAQABAAD/2wCEAAkGBxQTEhQSExQUFhQWFxkXFxgXFhwcGBwfFxcaFxocHB4YHCggGBslHxkYITEhJiksLi4uFx8zODQsNygvLisBCgoKDg0OFRAQFSscHxwsLCwsLCwsLCwsKywsLDAsNzcsLCwrLCwrLDcsKywsLCssLCw3NywsNys3LCssKzc3K//AABEIAGwAkAMBIgACEQEDEQH/xAAcAAABBAMBAAAAAAAAAAAAAAAGAAMFBwIECAH/xAA7EAABAwIEAwYDCAECBwAAAAABAgMRAAQFEiExBkFhBxMiUXGBMpGhFCNSYrHB0fBCQ+EzcoKDorLC/8QAGAEBAQEBAQAAAAAAAAAAAAAAAAECAwT/xAAeEQEBAQEAAgMBAQAAAAAAAAAAARECITESQVFhA//aAAwDAQACEQMRAD8Ao6lSpUCpUqVAqzabKjA3NYpFE2DWG0ASd6lrfPOnMD4Y7wGT4iYAJgRzOnOjGx7O2ykGQT5AVr4OyttaDy8vlVpYeFAAEBQ/vSs7Xf48xVlxwOyF5FII6hZ296auOzZtQORxbavJQzjXbaD7zVxvtJUnMWxO/wAER+1DVy34vDoNf6KSpeZfpS+McHXLEkpzoH+aNQPUbih7LrXRRaIlSTJ10nyoawThizvu8dU1lfJKFsyW8pBOoUNQqN9INWVi/wCf4p0JppVWjjvZU62nMwsr3lCxBnopOh9wKrW8tFtrUhxKkLSYKVCCPY1ZWOjKayrECsgKEeUlVmBWC6QrClSpVWCpUqVA/bDX1+lGfDZUhwIUDvGo0MmhS2QpXwwChJVPQbnr6VcPCqre8tkOhAStHgUnyI/CfI7is9O/HhvC1AiBp/HOi6wdASJMCP257g0MWjZmP2/ipVd2UJAJOo05T85qNtzFLxIBA+p2/ihovnNP6dI/vvWy6+SdTBg6EU1Ztyf0oGsSt31NOBhZQ4U+FXX167e9O4Fe2ryUpuEi2uk5UrhWVZI8zOus7z0ojsrEqG0Rvr/ZqMue6dDrRZDwR4DnCYJ2ISDJoohat3G0/drLnOFRPv8AiHXeg3tSwBN1ZLeS1luGBm01OWfEJ5piTW3hnDN40mGXvud20Lkra/5Fg+JI/CobaUVI75TY74JDgELAnKpJ0VE6jSjN8xyapNeDyrfxewLLzjJ/01qR8jA+laGWtOTJIrBe1OkU0sVUNUqVKjBUqVKgL+z+x71xyQShKQpcCTAPhAHVUfKtr7cq2vCEILaiPvEEhST5EZdQrp1p/svuChai3qpXgWPymFJUOoUFCI1zVL4PhrZxC6L2ZXdiWwpMCVSDE78orP29EniCDA75bsyIPMpJO46xTmJOAwncjmfp9KheHsYS2tTUCJPvrH+w96lbshSp5mNP1qNabbmecjb9KIcOttP10qFXCVjMqBMHUc9tDRnhNvCRsR5jbpy032NBJYcYB1/sVD41wwhxZeaccYdMZi2QUqI0BUk6E9RBqbSzAOukU53dBSWOcR4lhdxkcd75DnwyNCEnll+E6irawnEHHENKWUlYMOBPwmRqBOvMVXPa8psv2SF83FyfywkH9RR/wzbBtgAbAyNZ38umlKT+qr7c8NS3dsuJEKdaJX1KFZQfWDHtVZirN7c7rNdsD8LB/wDJZP7VW3OtOTBdNujSnFHU1i4fCaI1aVKlVcyrICsaLuD8GFxaXxjxINsAfIKWvN/6ii8zbjW4Cx4Wl2ha/wDhq8K+g5H2NWXxlibIcacbcQ4VIWSUkeYiYO9V21gLYW7OqUbddNfSojBxqqBWbHbnefAitU5VF0+f6maOOH3MypNCSmPuojfb96K+G2SkIP8Ad6kbT+K4T3qAjwa/jTI9DB0naelQP2h/DnFAocSjKFd42S8yB+ZC4Wj/AKTR1b2xcG3KJG4/mm04c6R94hBjTMTMg/liR6VUQdjx2txSD3KXEKMd4ytWg81IUmQelHdpdApBoawfDE51ZUeH8oiD5AUHcQcT3dldqfgOMncDYAHYiQUq5zzqYamuJcPFzijTeUEMtk+LYqdMgdNGz86MsJSe4JGkzHTyqv8Ahji1F7euPobKEhDeijz8QJ+oqxcHdC29omfYkmlWelBdrSpvoIgpbSnX3oMmjrtkaKcQUdYLaSJ8tRQGqtuL1RrB3Y1nyrF7Y0GpSpUqOZVZ3YusFOINcywhwf8AaUo//VVjR72K3YRiaEHZ1C2yPOUz+1GufcSF6wRaurj4hM+smgzh1wBcGrP4ntO5Qtk8pTPpoPpFVPhGjwHWKzHXu+Yshiy7xKYBOn9/WiOxcCUgHQ1qcN+FsrOoSCakVWwLaXJGZUx7amo0KcJv0pEE7nQc6ZusdK3O5QmDpmJPny02MVjg6EpiPiI1J31/vKhbjfDXbYLv7R1SXEqClogKQrltuOXnQGmAXBJc0gpBkelVj2p3xZbDfhKniRoIISNT+oFGWB8WW62XLorQglI7xJIEab9KpLjTH/tl0pwfAnwtg+Xn7/xVZ6qa7NcZSw+W17LgTrpHPT2roKwjKlQgg6yNjPOuUrB/K4lUxEa+VdPcKPgtI6gH50a5uxXXb1hK5t7oCUeJpR8iTmRPQ6j1qn1g/wB6iuueJMLTdWj7Ch8bagOhiUn5xXJKh+3z2j51qOW6anSvXfhNJQr1fwn0qDSpUqVVzKpfhO/7i9tnpgIeQT6ZgFfQmoivRQdLdpuCKUjv0CQnRYHLkFftXOYSUrPQ11rwtfC6srd46h1lJV1JSAr6zVBdq3BpsLgONz9neJKPykalBPvI6elR13ZBLgZWbMQQSsg+21E6mAQ0FfBGUQdvX51SODcROMqSColCTt5ecVetj3Vw004nQ9Oen1qN89a0kYK605nt3ilB3QskoSeUGSUpPvFOtXanZZuLdQ0VJ/04/wA1EmBlEbg6yK3ZdajKCrSARqDGkHyqpe0XjBxxSrRGVCE+F0oPxEHVM/hB3jc0iddYjON8ebecSzbgBhkZUqgSsjdRPMeVC7o1FNzWalTVct1s2lqtwhDaSpZmANSecAcz0510T2ZXwfsWlf5pGQ+1c6BUAHaCPXzq6OEeK1/ZEuKyrMwoqHjMbySRmPXNNSu3N+lvt3CQkqUQEgEk8gBqT8qoDtmwZLVwxcJSEC5azkAQMyCnNoOeVSJoq4n4gS+hq3D/ANnUtafAtBKHRIIQpWimkmInKoa1IdsbYuML74pyuMOJUQDMZvAsAjcQoH5VYxf1QBTWLo8J9KcXTLp8NUrUpUqVHJ6KQpCkaKubgHtKbs8LS2ptTzzbi0pbByyk+OSoggAAkRB2qS4s4/w7ErB1lzvWVlGdvMgK8aYIAyK3kkaxpNUvYIBQueWU/WKdwdsKdDZnKvNmHokkVG89NO8Sjw5CpWkqJEQTy9tKJOFuOHLUBBTnQOUwR6Goc2qSpsfiSJjqqKj7psJWQNhRLLFi4x2o5mShhC0uKEFaoGWRrlAmT76VWqjSNeVWbdKvUmvKVEbS1eD5VI8N8RLtSoRnaX8aJieo0ICh1BqHnw14jn6Ua3zor4lx9DpZLJUAkZgok5kqBmMswmNNRVwcVYg27gDr6ob79pBSNNVkDwjmdQa5zBrcVduKQlClrKE/CkqJSNDsCYH+9F+VsxgPhrF1WlYjY+tYuUL6f//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3324" name="Picture 12" descr="http://www.vokrugsveta.ru/encyclopedia/images/thumb/f/f1/Stanislavski.jpg/250px-Stanislavski.jpg.pagespeed.ce.A_5udhY1td.jpg"/>
          <p:cNvPicPr>
            <a:picLocks noChangeAspect="1" noChangeArrowheads="1"/>
          </p:cNvPicPr>
          <p:nvPr/>
        </p:nvPicPr>
        <p:blipFill>
          <a:blip r:embed="rId3" cstate="print"/>
          <a:srcRect/>
          <a:stretch>
            <a:fillRect/>
          </a:stretch>
        </p:blipFill>
        <p:spPr bwMode="auto">
          <a:xfrm>
            <a:off x="0" y="3505199"/>
            <a:ext cx="2776786" cy="3352801"/>
          </a:xfrm>
          <a:prstGeom prst="rect">
            <a:avLst/>
          </a:prstGeom>
          <a:noFill/>
        </p:spPr>
      </p:pic>
      <p:pic>
        <p:nvPicPr>
          <p:cNvPr id="13326" name="Picture 14" descr="https://upload.wikimedia.org/wikipedia/commons/thumb/7/70/Vladimir_Nemirovich-Danchenko_1925.jpg/200px-Vladimir_Nemirovich-Danchenko_1925.jpg"/>
          <p:cNvPicPr>
            <a:picLocks noChangeAspect="1" noChangeArrowheads="1"/>
          </p:cNvPicPr>
          <p:nvPr/>
        </p:nvPicPr>
        <p:blipFill>
          <a:blip r:embed="rId4" cstate="print"/>
          <a:srcRect/>
          <a:stretch>
            <a:fillRect/>
          </a:stretch>
        </p:blipFill>
        <p:spPr bwMode="auto">
          <a:xfrm>
            <a:off x="2699792" y="4581128"/>
            <a:ext cx="2664296" cy="22768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3354442" y="260648"/>
            <a:ext cx="5114778" cy="5472608"/>
          </a:xfrm>
        </p:spPr>
        <p:txBody>
          <a:bodyPr>
            <a:normAutofit fontScale="92500" lnSpcReduction="10000"/>
          </a:bodyPr>
          <a:lstStyle/>
          <a:p>
            <a:r>
              <a:rPr lang="ru-RU" sz="2600" dirty="0" smtClean="0">
                <a:solidFill>
                  <a:schemeClr val="bg2">
                    <a:lumMod val="75000"/>
                  </a:schemeClr>
                </a:solidFill>
                <a:latin typeface="Times New Roman" pitchFamily="18" charset="0"/>
                <a:cs typeface="Times New Roman" pitchFamily="18" charset="0"/>
              </a:rPr>
              <a:t>Зрители впервые увидели на сцене страшный мир «бывших людей», босяков. Напряжённая тишина, прерываемая  временами то рыданиями, то гневными выкриками </a:t>
            </a:r>
            <a:r>
              <a:rPr lang="ru-RU" sz="2600" dirty="0" smtClean="0">
                <a:solidFill>
                  <a:schemeClr val="bg2">
                    <a:lumMod val="75000"/>
                  </a:schemeClr>
                </a:solidFill>
                <a:latin typeface="Times New Roman" pitchFamily="18" charset="0"/>
                <a:cs typeface="Times New Roman" pitchFamily="18" charset="0"/>
              </a:rPr>
              <a:t>свидетельствовала </a:t>
            </a:r>
            <a:r>
              <a:rPr lang="ru-RU" sz="2600" dirty="0" smtClean="0">
                <a:solidFill>
                  <a:schemeClr val="bg2">
                    <a:lumMod val="75000"/>
                  </a:schemeClr>
                </a:solidFill>
                <a:latin typeface="Times New Roman" pitchFamily="18" charset="0"/>
                <a:cs typeface="Times New Roman" pitchFamily="18" charset="0"/>
              </a:rPr>
              <a:t>о том , как был потрясён зал…Каждая реплика о «волчьей жизни», о том, что «работы нет, хлеба нет», вызывала такую неистовую реакцию зрителей, что Немирович-Данченко шептал из-за кулис актёрам, чтобы те играли «полегче». Он опасался, что полиция не даст закончить спектакль. </a:t>
            </a:r>
            <a:r>
              <a:rPr lang="ru-RU" sz="2600" dirty="0" smtClean="0">
                <a:solidFill>
                  <a:schemeClr val="tx2">
                    <a:lumMod val="25000"/>
                  </a:schemeClr>
                </a:solidFill>
                <a:latin typeface="Times New Roman" pitchFamily="18" charset="0"/>
                <a:cs typeface="Times New Roman" pitchFamily="18" charset="0"/>
              </a:rPr>
              <a:t/>
            </a:r>
            <a:br>
              <a:rPr lang="ru-RU" sz="2600" dirty="0" smtClean="0">
                <a:solidFill>
                  <a:schemeClr val="tx2">
                    <a:lumMod val="25000"/>
                  </a:schemeClr>
                </a:solidFill>
                <a:latin typeface="Times New Roman" pitchFamily="18" charset="0"/>
                <a:cs typeface="Times New Roman" pitchFamily="18" charset="0"/>
              </a:rPr>
            </a:br>
            <a:endParaRPr lang="ru-RU" sz="2600" dirty="0" smtClean="0">
              <a:solidFill>
                <a:schemeClr val="tx2">
                  <a:lumMod val="25000"/>
                </a:schemeClr>
              </a:solidFill>
              <a:latin typeface="Times New Roman" pitchFamily="18" charset="0"/>
              <a:cs typeface="Times New Roman" pitchFamily="18" charset="0"/>
            </a:endParaRPr>
          </a:p>
          <a:p>
            <a:endParaRPr lang="ru-RU" dirty="0"/>
          </a:p>
        </p:txBody>
      </p:sp>
      <p:sp>
        <p:nvSpPr>
          <p:cNvPr id="2" name="Заголовок 1"/>
          <p:cNvSpPr>
            <a:spLocks noGrp="1"/>
          </p:cNvSpPr>
          <p:nvPr>
            <p:ph type="ctrTitle"/>
          </p:nvPr>
        </p:nvSpPr>
        <p:spPr>
          <a:xfrm>
            <a:off x="8604448" y="188640"/>
            <a:ext cx="158551" cy="144016"/>
          </a:xfrm>
        </p:spPr>
        <p:txBody>
          <a:bodyPr>
            <a:normAutofit fontScale="90000"/>
          </a:bodyPr>
          <a:lstStyle/>
          <a:p>
            <a:endParaRPr lang="ru-RU" sz="2400" dirty="0">
              <a:latin typeface="Times New Roman" pitchFamily="18" charset="0"/>
              <a:cs typeface="Times New Roman" pitchFamily="18" charset="0"/>
            </a:endParaRPr>
          </a:p>
        </p:txBody>
      </p:sp>
      <p:sp>
        <p:nvSpPr>
          <p:cNvPr id="7" name="TextBox 6"/>
          <p:cNvSpPr txBox="1"/>
          <p:nvPr/>
        </p:nvSpPr>
        <p:spPr>
          <a:xfrm>
            <a:off x="357158" y="0"/>
            <a:ext cx="8715755" cy="1200329"/>
          </a:xfrm>
          <a:prstGeom prst="rect">
            <a:avLst/>
          </a:prstGeom>
          <a:noFill/>
        </p:spPr>
        <p:txBody>
          <a:bodyPr wrap="square" rtlCol="0">
            <a:spAutoFit/>
          </a:bodyPr>
          <a:lstStyle/>
          <a:p>
            <a:endParaRPr lang="ru-RU" sz="3600" dirty="0">
              <a:solidFill>
                <a:srgbClr val="C00000"/>
              </a:solidFill>
            </a:endParaRPr>
          </a:p>
          <a:p>
            <a:endParaRPr lang="ru-RU" sz="3600" dirty="0">
              <a:solidFill>
                <a:srgbClr val="C00000"/>
              </a:solidFill>
            </a:endParaRPr>
          </a:p>
        </p:txBody>
      </p:sp>
      <p:sp>
        <p:nvSpPr>
          <p:cNvPr id="9" name="TextBox 8"/>
          <p:cNvSpPr txBox="1"/>
          <p:nvPr/>
        </p:nvSpPr>
        <p:spPr>
          <a:xfrm>
            <a:off x="3774191" y="3929066"/>
            <a:ext cx="5413726" cy="2985433"/>
          </a:xfrm>
          <a:prstGeom prst="rect">
            <a:avLst/>
          </a:prstGeom>
          <a:noFill/>
        </p:spPr>
        <p:txBody>
          <a:bodyPr wrap="none" rtlCol="0">
            <a:spAutoFit/>
          </a:bodyPr>
          <a:lstStyle/>
          <a:p>
            <a:pPr algn="ctr"/>
            <a:endParaRPr lang="ru-RU" sz="2400" dirty="0" smtClean="0">
              <a:solidFill>
                <a:srgbClr val="C00000"/>
              </a:solidFill>
            </a:endParaRPr>
          </a:p>
          <a:p>
            <a:endParaRPr lang="ru-RU" sz="2400" dirty="0" smtClean="0">
              <a:solidFill>
                <a:srgbClr val="C00000"/>
              </a:solidFill>
            </a:endParaRPr>
          </a:p>
          <a:p>
            <a:pPr algn="r"/>
            <a:endParaRPr lang="ru-RU" sz="2400" dirty="0" smtClean="0">
              <a:solidFill>
                <a:srgbClr val="C00000"/>
              </a:solidFill>
            </a:endParaRPr>
          </a:p>
          <a:p>
            <a:pPr algn="ctr"/>
            <a:endParaRPr lang="ru-RU" sz="2400" baseline="-2000" dirty="0">
              <a:solidFill>
                <a:srgbClr val="C00000"/>
              </a:solidFill>
            </a:endParaRPr>
          </a:p>
          <a:p>
            <a:pPr algn="ctr"/>
            <a:endParaRPr lang="ru-RU" sz="2800" dirty="0" smtClean="0">
              <a:solidFill>
                <a:srgbClr val="C00000"/>
              </a:solidFill>
            </a:endParaRPr>
          </a:p>
          <a:p>
            <a:pPr algn="r"/>
            <a:endParaRPr lang="ru-RU" sz="2400" dirty="0" smtClean="0">
              <a:solidFill>
                <a:srgbClr val="C00000"/>
              </a:solidFill>
            </a:endParaRPr>
          </a:p>
          <a:p>
            <a:pPr algn="r"/>
            <a:endParaRPr lang="ru-RU" sz="2400" dirty="0" smtClean="0">
              <a:solidFill>
                <a:srgbClr val="C00000"/>
              </a:solidFill>
            </a:endParaRPr>
          </a:p>
          <a:p>
            <a:pPr algn="r"/>
            <a:endParaRPr lang="ru-RU" sz="2400" dirty="0">
              <a:solidFill>
                <a:srgbClr val="C00000"/>
              </a:solidFill>
            </a:endParaRPr>
          </a:p>
        </p:txBody>
      </p:sp>
      <p:sp>
        <p:nvSpPr>
          <p:cNvPr id="35844" name="AutoShape 4"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46" name="AutoShape 6"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48" name="AutoShape 8"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50" name="AutoShape 10"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5852" name="AutoShape 12" descr="Картинки по запросу фон вов для презентаци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12290" name="Picture 2" descr="https://www.stihi.ru/pics/2013/12/05/8694.jpg"/>
          <p:cNvPicPr>
            <a:picLocks noChangeAspect="1" noChangeArrowheads="1"/>
          </p:cNvPicPr>
          <p:nvPr/>
        </p:nvPicPr>
        <p:blipFill>
          <a:blip r:embed="rId2" cstate="print"/>
          <a:srcRect/>
          <a:stretch>
            <a:fillRect/>
          </a:stretch>
        </p:blipFill>
        <p:spPr bwMode="auto">
          <a:xfrm>
            <a:off x="0" y="188640"/>
            <a:ext cx="3421701" cy="532859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descr="Картинки по запросу лыжный спорт в годы великой отечественной вой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4826" name="AutoShape 10" descr="Картинки по запросу лыжный спорт в годы великой отечественной вой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4828" name="AutoShape 12" descr="Картинки по запросу лыжный спорт в годы великой отечественной войны"/>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7" name="TextBox 16"/>
          <p:cNvSpPr txBox="1"/>
          <p:nvPr/>
        </p:nvSpPr>
        <p:spPr>
          <a:xfrm>
            <a:off x="4499992" y="1772816"/>
            <a:ext cx="532838" cy="954107"/>
          </a:xfrm>
          <a:prstGeom prst="rect">
            <a:avLst/>
          </a:prstGeom>
          <a:noFill/>
        </p:spPr>
        <p:txBody>
          <a:bodyPr wrap="none" rtlCol="0">
            <a:spAutoFit/>
          </a:bodyPr>
          <a:lstStyle/>
          <a:p>
            <a:pPr indent="182563"/>
            <a:r>
              <a:rPr lang="ru-RU" sz="2800" dirty="0" smtClean="0"/>
              <a:t>  </a:t>
            </a:r>
          </a:p>
          <a:p>
            <a:endParaRPr lang="ru-RU" sz="2800" dirty="0"/>
          </a:p>
        </p:txBody>
      </p:sp>
      <p:pic>
        <p:nvPicPr>
          <p:cNvPr id="11266" name="Picture 2" descr="https://upload.wikimedia.org/wikipedia/ru/a/a9/%D0%90%D1%84%D0%B8%D1%88%D0%B0_%D0%BF%D1%8C%D0%B5%D1%81%D1%8B_%C2%AB%D0%9D%D0%B0_%D0%B4%D0%BD%D0%B5%C2%BB.gif"/>
          <p:cNvPicPr>
            <a:picLocks noChangeAspect="1" noChangeArrowheads="1"/>
          </p:cNvPicPr>
          <p:nvPr/>
        </p:nvPicPr>
        <p:blipFill>
          <a:blip r:embed="rId2" cstate="print"/>
          <a:srcRect/>
          <a:stretch>
            <a:fillRect/>
          </a:stretch>
        </p:blipFill>
        <p:spPr bwMode="auto">
          <a:xfrm>
            <a:off x="0" y="0"/>
            <a:ext cx="5220072" cy="5157192"/>
          </a:xfrm>
          <a:prstGeom prst="rect">
            <a:avLst/>
          </a:prstGeom>
          <a:noFill/>
        </p:spPr>
      </p:pic>
      <p:sp>
        <p:nvSpPr>
          <p:cNvPr id="7" name="TextBox 6"/>
          <p:cNvSpPr txBox="1"/>
          <p:nvPr/>
        </p:nvSpPr>
        <p:spPr>
          <a:xfrm>
            <a:off x="5292080" y="188640"/>
            <a:ext cx="3672408" cy="4893647"/>
          </a:xfrm>
          <a:prstGeom prst="rect">
            <a:avLst/>
          </a:prstGeom>
          <a:noFill/>
        </p:spPr>
        <p:txBody>
          <a:bodyPr wrap="square" rtlCol="0">
            <a:spAutoFit/>
          </a:bodyPr>
          <a:lstStyle/>
          <a:p>
            <a:r>
              <a:rPr lang="ru-RU" sz="2400" dirty="0" smtClean="0">
                <a:solidFill>
                  <a:schemeClr val="bg2">
                    <a:lumMod val="75000"/>
                  </a:schemeClr>
                </a:solidFill>
                <a:latin typeface="Times New Roman" pitchFamily="18" charset="0"/>
                <a:cs typeface="Times New Roman" pitchFamily="18" charset="0"/>
              </a:rPr>
              <a:t>Пьеса сразу же вызвала яростный спор. Для одних она была «буревестником», и они встретили её с восторгом. Другие тоже расслышали в ней «приговор обществу» , тоже были свидетелями её успеха на сцене, но выводы делали  совершенно противоположные: «Какой вредный писатель!»</a:t>
            </a:r>
            <a:endParaRPr lang="ru-RU" sz="2400" dirty="0">
              <a:solidFill>
                <a:schemeClr val="bg2">
                  <a:lumMod val="75000"/>
                </a:schemeClr>
              </a:solidFill>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285860"/>
            <a:ext cx="498278" cy="2123658"/>
          </a:xfrm>
          <a:prstGeom prst="rect">
            <a:avLst/>
          </a:prstGeom>
          <a:noFill/>
        </p:spPr>
        <p:txBody>
          <a:bodyPr wrap="none" rtlCol="0">
            <a:spAutoFit/>
          </a:bodyPr>
          <a:lstStyle/>
          <a:p>
            <a:pPr algn="ctr"/>
            <a:endParaRPr lang="ru-RU" sz="4400" dirty="0" smtClean="0">
              <a:solidFill>
                <a:schemeClr val="tx1">
                  <a:lumMod val="95000"/>
                  <a:lumOff val="5000"/>
                </a:schemeClr>
              </a:solidFill>
            </a:endParaRPr>
          </a:p>
          <a:p>
            <a:endParaRPr lang="ru-RU" sz="4400" dirty="0" smtClean="0">
              <a:solidFill>
                <a:schemeClr val="tx1">
                  <a:lumMod val="95000"/>
                  <a:lumOff val="5000"/>
                </a:schemeClr>
              </a:solidFill>
            </a:endParaRPr>
          </a:p>
          <a:p>
            <a:endParaRPr lang="ru-RU" sz="4400" dirty="0">
              <a:solidFill>
                <a:schemeClr val="tx1">
                  <a:lumMod val="95000"/>
                  <a:lumOff val="5000"/>
                </a:schemeClr>
              </a:solidFill>
            </a:endParaRPr>
          </a:p>
        </p:txBody>
      </p:sp>
      <p:sp>
        <p:nvSpPr>
          <p:cNvPr id="4" name="TextBox 3"/>
          <p:cNvSpPr txBox="1"/>
          <p:nvPr/>
        </p:nvSpPr>
        <p:spPr>
          <a:xfrm>
            <a:off x="928662" y="1357298"/>
            <a:ext cx="6000792" cy="1446550"/>
          </a:xfrm>
          <a:prstGeom prst="rect">
            <a:avLst/>
          </a:prstGeom>
          <a:noFill/>
        </p:spPr>
        <p:txBody>
          <a:bodyPr wrap="square" rtlCol="0">
            <a:spAutoFit/>
          </a:bodyPr>
          <a:lstStyle/>
          <a:p>
            <a:pPr marL="742950" indent="-742950">
              <a:buFont typeface="+mj-lt"/>
              <a:buAutoNum type="arabicPeriod"/>
            </a:pPr>
            <a:endParaRPr lang="ru-RU" sz="4400" dirty="0" smtClean="0"/>
          </a:p>
          <a:p>
            <a:pPr algn="just"/>
            <a:endParaRPr lang="ru-RU" sz="4400" dirty="0"/>
          </a:p>
        </p:txBody>
      </p:sp>
      <p:sp>
        <p:nvSpPr>
          <p:cNvPr id="5" name="TextBox 4"/>
          <p:cNvSpPr txBox="1"/>
          <p:nvPr/>
        </p:nvSpPr>
        <p:spPr>
          <a:xfrm>
            <a:off x="2428860" y="1785926"/>
            <a:ext cx="973343" cy="2123658"/>
          </a:xfrm>
          <a:prstGeom prst="rect">
            <a:avLst/>
          </a:prstGeom>
          <a:noFill/>
        </p:spPr>
        <p:txBody>
          <a:bodyPr wrap="none" rtlCol="0">
            <a:spAutoFit/>
          </a:bodyPr>
          <a:lstStyle/>
          <a:p>
            <a:endParaRPr lang="ru-RU" sz="4400" dirty="0" smtClean="0"/>
          </a:p>
          <a:p>
            <a:endParaRPr lang="ru-RU" sz="4400" dirty="0" smtClean="0"/>
          </a:p>
          <a:p>
            <a:pPr marL="324000" indent="457200"/>
            <a:endParaRPr lang="ru-RU" sz="4400" dirty="0"/>
          </a:p>
        </p:txBody>
      </p:sp>
      <p:sp>
        <p:nvSpPr>
          <p:cNvPr id="33796" name="AutoShape 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798" name="AutoShape 6"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0" name="AutoShape 8"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2" name="AutoShape 10"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4" name="AutoShape 12"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6" name="AutoShape 1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 name="TextBox 13"/>
          <p:cNvSpPr txBox="1"/>
          <p:nvPr/>
        </p:nvSpPr>
        <p:spPr>
          <a:xfrm>
            <a:off x="5004048" y="1268760"/>
            <a:ext cx="348172" cy="2369880"/>
          </a:xfrm>
          <a:prstGeom prst="rect">
            <a:avLst/>
          </a:prstGeom>
          <a:noFill/>
        </p:spPr>
        <p:txBody>
          <a:bodyPr wrap="none" rtlCol="0">
            <a:spAutoFit/>
          </a:bodyPr>
          <a:lstStyle/>
          <a:p>
            <a:endParaRPr lang="ru-RU" sz="2800" dirty="0" smtClean="0"/>
          </a:p>
          <a:p>
            <a:endParaRPr lang="ru-RU" sz="2800" dirty="0" smtClean="0"/>
          </a:p>
          <a:p>
            <a:r>
              <a:rPr lang="ru-RU" sz="2800" dirty="0" smtClean="0"/>
              <a:t>  </a:t>
            </a:r>
          </a:p>
          <a:p>
            <a:r>
              <a:rPr lang="ru-RU" sz="3200" dirty="0" smtClean="0"/>
              <a:t> </a:t>
            </a:r>
          </a:p>
          <a:p>
            <a:endParaRPr lang="ru-RU" sz="3200" dirty="0"/>
          </a:p>
        </p:txBody>
      </p:sp>
      <p:pic>
        <p:nvPicPr>
          <p:cNvPr id="10242" name="Picture 2" descr="http://server.audiopedia.su:8888/staroeradio/images/pics/010217.jpg"/>
          <p:cNvPicPr>
            <a:picLocks noChangeAspect="1" noChangeArrowheads="1"/>
          </p:cNvPicPr>
          <p:nvPr/>
        </p:nvPicPr>
        <p:blipFill>
          <a:blip r:embed="rId2" cstate="print"/>
          <a:srcRect/>
          <a:stretch>
            <a:fillRect/>
          </a:stretch>
        </p:blipFill>
        <p:spPr bwMode="auto">
          <a:xfrm>
            <a:off x="0" y="0"/>
            <a:ext cx="4572000" cy="3929367"/>
          </a:xfrm>
          <a:prstGeom prst="rect">
            <a:avLst/>
          </a:prstGeom>
          <a:noFill/>
        </p:spPr>
      </p:pic>
      <p:pic>
        <p:nvPicPr>
          <p:cNvPr id="10244" name="Picture 4" descr="http://alphabook.ru/wp-content/uploads/2010/07/gorkiy-na_dne.jpg"/>
          <p:cNvPicPr>
            <a:picLocks noChangeAspect="1" noChangeArrowheads="1"/>
          </p:cNvPicPr>
          <p:nvPr/>
        </p:nvPicPr>
        <p:blipFill>
          <a:blip r:embed="rId3" cstate="print"/>
          <a:srcRect/>
          <a:stretch>
            <a:fillRect/>
          </a:stretch>
        </p:blipFill>
        <p:spPr bwMode="auto">
          <a:xfrm>
            <a:off x="1331640" y="3617640"/>
            <a:ext cx="3240360" cy="3240360"/>
          </a:xfrm>
          <a:prstGeom prst="rect">
            <a:avLst/>
          </a:prstGeom>
          <a:noFill/>
        </p:spPr>
      </p:pic>
      <p:sp>
        <p:nvSpPr>
          <p:cNvPr id="15" name="TextBox 14"/>
          <p:cNvSpPr txBox="1"/>
          <p:nvPr/>
        </p:nvSpPr>
        <p:spPr>
          <a:xfrm>
            <a:off x="4644008" y="0"/>
            <a:ext cx="4499992" cy="7478970"/>
          </a:xfrm>
          <a:prstGeom prst="rect">
            <a:avLst/>
          </a:prstGeom>
          <a:noFill/>
        </p:spPr>
        <p:txBody>
          <a:bodyPr wrap="square" rtlCol="0">
            <a:spAutoFit/>
          </a:bodyPr>
          <a:lstStyle/>
          <a:p>
            <a:r>
              <a:rPr lang="ru-RU" sz="2400" dirty="0" smtClean="0">
                <a:solidFill>
                  <a:schemeClr val="bg2">
                    <a:lumMod val="75000"/>
                  </a:schemeClr>
                </a:solidFill>
                <a:latin typeface="Times New Roman" pitchFamily="18" charset="0"/>
                <a:cs typeface="Times New Roman" pitchFamily="18" charset="0"/>
              </a:rPr>
              <a:t>Причины столь обострённой реакции-в историческом и социальном контексте, в котором создавалась и в который вмешивалась пьеса «На дне».</a:t>
            </a:r>
          </a:p>
          <a:p>
            <a:endParaRPr lang="ru-RU" sz="2400" dirty="0" smtClean="0">
              <a:solidFill>
                <a:schemeClr val="bg2">
                  <a:lumMod val="75000"/>
                </a:schemeClr>
              </a:solidFill>
              <a:latin typeface="Times New Roman" pitchFamily="18" charset="0"/>
              <a:cs typeface="Times New Roman" pitchFamily="18" charset="0"/>
            </a:endParaRPr>
          </a:p>
          <a:p>
            <a:r>
              <a:rPr lang="ru-RU" sz="2400" dirty="0" smtClean="0">
                <a:solidFill>
                  <a:schemeClr val="bg2">
                    <a:lumMod val="75000"/>
                  </a:schemeClr>
                </a:solidFill>
                <a:latin typeface="Times New Roman" pitchFamily="18" charset="0"/>
                <a:cs typeface="Times New Roman" pitchFamily="18" charset="0"/>
              </a:rPr>
              <a:t>Во-первых, экономический и промышленный кризис начала века, голодный 1900-й год. Потоки обездоленных людей, шедших из города в город в поисках заработка и хлеба.</a:t>
            </a:r>
          </a:p>
          <a:p>
            <a:endParaRPr lang="ru-RU" sz="2400" dirty="0" smtClean="0">
              <a:solidFill>
                <a:schemeClr val="bg2">
                  <a:lumMod val="75000"/>
                </a:schemeClr>
              </a:solidFill>
              <a:latin typeface="Times New Roman" pitchFamily="18" charset="0"/>
              <a:cs typeface="Times New Roman" pitchFamily="18" charset="0"/>
            </a:endParaRPr>
          </a:p>
          <a:p>
            <a:r>
              <a:rPr lang="ru-RU" sz="2400" dirty="0" smtClean="0">
                <a:solidFill>
                  <a:schemeClr val="bg2">
                    <a:lumMod val="75000"/>
                  </a:schemeClr>
                </a:solidFill>
                <a:latin typeface="Times New Roman" pitchFamily="18" charset="0"/>
                <a:cs typeface="Times New Roman" pitchFamily="18" charset="0"/>
              </a:rPr>
              <a:t>Во-вторых, резкий </a:t>
            </a:r>
            <a:r>
              <a:rPr lang="ru-RU" sz="2400" dirty="0" smtClean="0">
                <a:solidFill>
                  <a:schemeClr val="bg2">
                    <a:lumMod val="75000"/>
                  </a:schemeClr>
                </a:solidFill>
                <a:latin typeface="Times New Roman" pitchFamily="18" charset="0"/>
                <a:cs typeface="Times New Roman" pitchFamily="18" charset="0"/>
              </a:rPr>
              <a:t>всплеск </a:t>
            </a:r>
            <a:r>
              <a:rPr lang="ru-RU" sz="2400" dirty="0" smtClean="0">
                <a:solidFill>
                  <a:schemeClr val="bg2">
                    <a:lumMod val="75000"/>
                  </a:schemeClr>
                </a:solidFill>
                <a:latin typeface="Times New Roman" pitchFamily="18" charset="0"/>
                <a:cs typeface="Times New Roman" pitchFamily="18" charset="0"/>
              </a:rPr>
              <a:t>философских и религиозных исканий, вызванный тотальным кризисом всей системы ценностей минувшего века.</a:t>
            </a:r>
          </a:p>
          <a:p>
            <a:endParaRPr lang="ru-RU" sz="2400" dirty="0" smtClean="0">
              <a:latin typeface="Times New Roman" pitchFamily="18" charset="0"/>
              <a:cs typeface="Times New Roman" pitchFamily="18" charset="0"/>
            </a:endParaRPr>
          </a:p>
          <a:p>
            <a:endParaRPr lang="ru-RU" sz="2400"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285860"/>
            <a:ext cx="498278" cy="2123658"/>
          </a:xfrm>
          <a:prstGeom prst="rect">
            <a:avLst/>
          </a:prstGeom>
          <a:noFill/>
        </p:spPr>
        <p:txBody>
          <a:bodyPr wrap="none" rtlCol="0">
            <a:spAutoFit/>
          </a:bodyPr>
          <a:lstStyle/>
          <a:p>
            <a:pPr algn="ctr"/>
            <a:endParaRPr lang="ru-RU" sz="4400" dirty="0" smtClean="0">
              <a:solidFill>
                <a:schemeClr val="tx1">
                  <a:lumMod val="95000"/>
                  <a:lumOff val="5000"/>
                </a:schemeClr>
              </a:solidFill>
            </a:endParaRPr>
          </a:p>
          <a:p>
            <a:endParaRPr lang="ru-RU" sz="4400" dirty="0" smtClean="0">
              <a:solidFill>
                <a:schemeClr val="tx1">
                  <a:lumMod val="95000"/>
                  <a:lumOff val="5000"/>
                </a:schemeClr>
              </a:solidFill>
            </a:endParaRPr>
          </a:p>
          <a:p>
            <a:endParaRPr lang="ru-RU" sz="4400" dirty="0">
              <a:solidFill>
                <a:schemeClr val="tx1">
                  <a:lumMod val="95000"/>
                  <a:lumOff val="5000"/>
                </a:schemeClr>
              </a:solidFill>
            </a:endParaRPr>
          </a:p>
        </p:txBody>
      </p:sp>
      <p:sp>
        <p:nvSpPr>
          <p:cNvPr id="4" name="TextBox 3"/>
          <p:cNvSpPr txBox="1"/>
          <p:nvPr/>
        </p:nvSpPr>
        <p:spPr>
          <a:xfrm>
            <a:off x="928662" y="1357298"/>
            <a:ext cx="6000792" cy="1446550"/>
          </a:xfrm>
          <a:prstGeom prst="rect">
            <a:avLst/>
          </a:prstGeom>
          <a:noFill/>
        </p:spPr>
        <p:txBody>
          <a:bodyPr wrap="square" rtlCol="0">
            <a:spAutoFit/>
          </a:bodyPr>
          <a:lstStyle/>
          <a:p>
            <a:pPr marL="742950" indent="-742950">
              <a:buFont typeface="+mj-lt"/>
              <a:buAutoNum type="arabicPeriod"/>
            </a:pPr>
            <a:endParaRPr lang="ru-RU" sz="4400" dirty="0" smtClean="0"/>
          </a:p>
          <a:p>
            <a:pPr algn="just"/>
            <a:endParaRPr lang="ru-RU" sz="4400" dirty="0"/>
          </a:p>
        </p:txBody>
      </p:sp>
      <p:sp>
        <p:nvSpPr>
          <p:cNvPr id="5" name="TextBox 4"/>
          <p:cNvSpPr txBox="1"/>
          <p:nvPr/>
        </p:nvSpPr>
        <p:spPr>
          <a:xfrm>
            <a:off x="2428860" y="1785926"/>
            <a:ext cx="973343" cy="2123658"/>
          </a:xfrm>
          <a:prstGeom prst="rect">
            <a:avLst/>
          </a:prstGeom>
          <a:noFill/>
        </p:spPr>
        <p:txBody>
          <a:bodyPr wrap="none" rtlCol="0">
            <a:spAutoFit/>
          </a:bodyPr>
          <a:lstStyle/>
          <a:p>
            <a:endParaRPr lang="ru-RU" sz="4400" dirty="0" smtClean="0"/>
          </a:p>
          <a:p>
            <a:endParaRPr lang="ru-RU" sz="4400" dirty="0" smtClean="0"/>
          </a:p>
          <a:p>
            <a:pPr marL="324000" indent="457200"/>
            <a:endParaRPr lang="ru-RU" sz="4400" dirty="0"/>
          </a:p>
        </p:txBody>
      </p:sp>
      <p:sp>
        <p:nvSpPr>
          <p:cNvPr id="33796" name="AutoShape 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798" name="AutoShape 6"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0" name="AutoShape 8"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2" name="AutoShape 10"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4" name="AutoShape 12"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6" name="AutoShape 1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 name="TextBox 13"/>
          <p:cNvSpPr txBox="1"/>
          <p:nvPr/>
        </p:nvSpPr>
        <p:spPr>
          <a:xfrm>
            <a:off x="5004048" y="1268760"/>
            <a:ext cx="348172" cy="1938992"/>
          </a:xfrm>
          <a:prstGeom prst="rect">
            <a:avLst/>
          </a:prstGeom>
          <a:noFill/>
        </p:spPr>
        <p:txBody>
          <a:bodyPr wrap="none" rtlCol="0">
            <a:spAutoFit/>
          </a:bodyPr>
          <a:lstStyle/>
          <a:p>
            <a:endParaRPr lang="ru-RU" sz="2800" dirty="0" smtClean="0"/>
          </a:p>
          <a:p>
            <a:r>
              <a:rPr lang="ru-RU" sz="2800" dirty="0" smtClean="0"/>
              <a:t>  </a:t>
            </a:r>
          </a:p>
          <a:p>
            <a:r>
              <a:rPr lang="ru-RU" sz="3200" dirty="0" smtClean="0"/>
              <a:t> </a:t>
            </a:r>
          </a:p>
          <a:p>
            <a:endParaRPr lang="ru-RU" sz="3200" dirty="0"/>
          </a:p>
        </p:txBody>
      </p:sp>
      <p:sp>
        <p:nvSpPr>
          <p:cNvPr id="15" name="TextBox 14"/>
          <p:cNvSpPr txBox="1"/>
          <p:nvPr/>
        </p:nvSpPr>
        <p:spPr>
          <a:xfrm>
            <a:off x="899592" y="764704"/>
            <a:ext cx="266420" cy="1815882"/>
          </a:xfrm>
          <a:prstGeom prst="rect">
            <a:avLst/>
          </a:prstGeom>
          <a:noFill/>
        </p:spPr>
        <p:txBody>
          <a:bodyPr wrap="none" rtlCol="0">
            <a:spAutoFit/>
          </a:bodyPr>
          <a:lstStyle/>
          <a:p>
            <a:endParaRPr lang="ru-RU" sz="2800" dirty="0" smtClean="0"/>
          </a:p>
          <a:p>
            <a:endParaRPr lang="ru-RU" sz="2800" dirty="0" smtClean="0"/>
          </a:p>
          <a:p>
            <a:r>
              <a:rPr lang="ru-RU" sz="2800" dirty="0" smtClean="0"/>
              <a:t> </a:t>
            </a:r>
          </a:p>
          <a:p>
            <a:r>
              <a:rPr lang="ru-RU" sz="2800" dirty="0" smtClean="0"/>
              <a:t> </a:t>
            </a:r>
            <a:endParaRPr lang="ru-RU" sz="2800" dirty="0"/>
          </a:p>
        </p:txBody>
      </p:sp>
      <p:pic>
        <p:nvPicPr>
          <p:cNvPr id="9218" name="Picture 2" descr="http://bse.sci-lib.com/pictures/00/15/224444539.jpg"/>
          <p:cNvPicPr>
            <a:picLocks noChangeAspect="1" noChangeArrowheads="1"/>
          </p:cNvPicPr>
          <p:nvPr/>
        </p:nvPicPr>
        <p:blipFill>
          <a:blip r:embed="rId2" cstate="print"/>
          <a:srcRect/>
          <a:stretch>
            <a:fillRect/>
          </a:stretch>
        </p:blipFill>
        <p:spPr bwMode="auto">
          <a:xfrm>
            <a:off x="0" y="0"/>
            <a:ext cx="4139952" cy="3810000"/>
          </a:xfrm>
          <a:prstGeom prst="rect">
            <a:avLst/>
          </a:prstGeom>
          <a:noFill/>
        </p:spPr>
      </p:pic>
      <p:pic>
        <p:nvPicPr>
          <p:cNvPr id="9220" name="Picture 4" descr="http://istoriya-teatra.ru/books/item/f00/s00/z0000009/pic/000027.jpg"/>
          <p:cNvPicPr>
            <a:picLocks noChangeAspect="1" noChangeArrowheads="1"/>
          </p:cNvPicPr>
          <p:nvPr/>
        </p:nvPicPr>
        <p:blipFill>
          <a:blip r:embed="rId3" cstate="print"/>
          <a:srcRect/>
          <a:stretch>
            <a:fillRect/>
          </a:stretch>
        </p:blipFill>
        <p:spPr bwMode="auto">
          <a:xfrm>
            <a:off x="0" y="3205519"/>
            <a:ext cx="4139952" cy="3652480"/>
          </a:xfrm>
          <a:prstGeom prst="rect">
            <a:avLst/>
          </a:prstGeom>
          <a:noFill/>
        </p:spPr>
      </p:pic>
      <p:pic>
        <p:nvPicPr>
          <p:cNvPr id="9222" name="Picture 6" descr="https://www.stihi.ru/pics/2011/11/12/6451.jpg"/>
          <p:cNvPicPr>
            <a:picLocks noChangeAspect="1" noChangeArrowheads="1"/>
          </p:cNvPicPr>
          <p:nvPr/>
        </p:nvPicPr>
        <p:blipFill>
          <a:blip r:embed="rId4" cstate="print"/>
          <a:srcRect/>
          <a:stretch>
            <a:fillRect/>
          </a:stretch>
        </p:blipFill>
        <p:spPr bwMode="auto">
          <a:xfrm>
            <a:off x="4139952" y="0"/>
            <a:ext cx="5004048" cy="3140968"/>
          </a:xfrm>
          <a:prstGeom prst="rect">
            <a:avLst/>
          </a:prstGeom>
          <a:noFill/>
        </p:spPr>
      </p:pic>
      <p:sp>
        <p:nvSpPr>
          <p:cNvPr id="16" name="TextBox 15"/>
          <p:cNvSpPr txBox="1"/>
          <p:nvPr/>
        </p:nvSpPr>
        <p:spPr>
          <a:xfrm>
            <a:off x="4283968" y="3212976"/>
            <a:ext cx="4860032" cy="2677656"/>
          </a:xfrm>
          <a:prstGeom prst="rect">
            <a:avLst/>
          </a:prstGeom>
          <a:noFill/>
        </p:spPr>
        <p:txBody>
          <a:bodyPr wrap="square" rtlCol="0">
            <a:spAutoFit/>
          </a:bodyPr>
          <a:lstStyle/>
          <a:p>
            <a:r>
              <a:rPr lang="ru-RU" sz="2400" dirty="0" smtClean="0">
                <a:solidFill>
                  <a:schemeClr val="bg2">
                    <a:lumMod val="75000"/>
                  </a:schemeClr>
                </a:solidFill>
                <a:latin typeface="Times New Roman" pitchFamily="18" charset="0"/>
                <a:cs typeface="Times New Roman" pitchFamily="18" charset="0"/>
              </a:rPr>
              <a:t>Прежде чем Горький остановился на окончательном  варианте названия пьесы, он одно за другим отклонил такие названия, как «Без солнца» , «Ночлежка», «Дно», «Дно жизни» (последнее стояло на афише премьерного спектакля).</a:t>
            </a:r>
            <a:endParaRPr lang="ru-RU" sz="2400" dirty="0">
              <a:solidFill>
                <a:schemeClr val="bg2">
                  <a:lumMod val="75000"/>
                </a:schemeClr>
              </a:solidFill>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285860"/>
            <a:ext cx="498278" cy="2123658"/>
          </a:xfrm>
          <a:prstGeom prst="rect">
            <a:avLst/>
          </a:prstGeom>
          <a:noFill/>
        </p:spPr>
        <p:txBody>
          <a:bodyPr wrap="none" rtlCol="0">
            <a:spAutoFit/>
          </a:bodyPr>
          <a:lstStyle/>
          <a:p>
            <a:pPr algn="ctr"/>
            <a:endParaRPr lang="ru-RU" sz="4400" dirty="0" smtClean="0">
              <a:solidFill>
                <a:schemeClr val="tx1">
                  <a:lumMod val="95000"/>
                  <a:lumOff val="5000"/>
                </a:schemeClr>
              </a:solidFill>
            </a:endParaRPr>
          </a:p>
          <a:p>
            <a:endParaRPr lang="ru-RU" sz="4400" dirty="0" smtClean="0">
              <a:solidFill>
                <a:schemeClr val="tx1">
                  <a:lumMod val="95000"/>
                  <a:lumOff val="5000"/>
                </a:schemeClr>
              </a:solidFill>
            </a:endParaRPr>
          </a:p>
          <a:p>
            <a:endParaRPr lang="ru-RU" sz="4400" dirty="0">
              <a:solidFill>
                <a:schemeClr val="tx1">
                  <a:lumMod val="95000"/>
                  <a:lumOff val="5000"/>
                </a:schemeClr>
              </a:solidFill>
            </a:endParaRPr>
          </a:p>
        </p:txBody>
      </p:sp>
      <p:sp>
        <p:nvSpPr>
          <p:cNvPr id="4" name="TextBox 3"/>
          <p:cNvSpPr txBox="1"/>
          <p:nvPr/>
        </p:nvSpPr>
        <p:spPr>
          <a:xfrm>
            <a:off x="928662" y="1357298"/>
            <a:ext cx="6000792" cy="1446550"/>
          </a:xfrm>
          <a:prstGeom prst="rect">
            <a:avLst/>
          </a:prstGeom>
          <a:noFill/>
        </p:spPr>
        <p:txBody>
          <a:bodyPr wrap="square" rtlCol="0">
            <a:spAutoFit/>
          </a:bodyPr>
          <a:lstStyle/>
          <a:p>
            <a:pPr marL="742950" indent="-742950">
              <a:buFont typeface="+mj-lt"/>
              <a:buAutoNum type="arabicPeriod"/>
            </a:pPr>
            <a:endParaRPr lang="ru-RU" sz="4400" dirty="0" smtClean="0"/>
          </a:p>
          <a:p>
            <a:pPr algn="just"/>
            <a:endParaRPr lang="ru-RU" sz="4400" dirty="0"/>
          </a:p>
        </p:txBody>
      </p:sp>
      <p:sp>
        <p:nvSpPr>
          <p:cNvPr id="5" name="TextBox 4"/>
          <p:cNvSpPr txBox="1"/>
          <p:nvPr/>
        </p:nvSpPr>
        <p:spPr>
          <a:xfrm>
            <a:off x="2428860" y="1785926"/>
            <a:ext cx="973343" cy="2123658"/>
          </a:xfrm>
          <a:prstGeom prst="rect">
            <a:avLst/>
          </a:prstGeom>
          <a:noFill/>
        </p:spPr>
        <p:txBody>
          <a:bodyPr wrap="none" rtlCol="0">
            <a:spAutoFit/>
          </a:bodyPr>
          <a:lstStyle/>
          <a:p>
            <a:endParaRPr lang="ru-RU" sz="4400" dirty="0" smtClean="0"/>
          </a:p>
          <a:p>
            <a:endParaRPr lang="ru-RU" sz="4400" dirty="0" smtClean="0"/>
          </a:p>
          <a:p>
            <a:pPr marL="324000" indent="457200"/>
            <a:endParaRPr lang="ru-RU" sz="4400" dirty="0"/>
          </a:p>
        </p:txBody>
      </p:sp>
      <p:sp>
        <p:nvSpPr>
          <p:cNvPr id="33796" name="AutoShape 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798" name="AutoShape 6"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0" name="AutoShape 8"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2" name="AutoShape 10"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4" name="AutoShape 12"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6" name="AutoShape 1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 name="TextBox 13"/>
          <p:cNvSpPr txBox="1"/>
          <p:nvPr/>
        </p:nvSpPr>
        <p:spPr>
          <a:xfrm>
            <a:off x="5004048" y="1268760"/>
            <a:ext cx="348172" cy="1938992"/>
          </a:xfrm>
          <a:prstGeom prst="rect">
            <a:avLst/>
          </a:prstGeom>
          <a:noFill/>
        </p:spPr>
        <p:txBody>
          <a:bodyPr wrap="none" rtlCol="0">
            <a:spAutoFit/>
          </a:bodyPr>
          <a:lstStyle/>
          <a:p>
            <a:endParaRPr lang="ru-RU" sz="2800" dirty="0" smtClean="0"/>
          </a:p>
          <a:p>
            <a:r>
              <a:rPr lang="ru-RU" sz="2800" dirty="0" smtClean="0"/>
              <a:t>  </a:t>
            </a:r>
          </a:p>
          <a:p>
            <a:r>
              <a:rPr lang="ru-RU" sz="3200" dirty="0" smtClean="0"/>
              <a:t> </a:t>
            </a:r>
          </a:p>
          <a:p>
            <a:endParaRPr lang="ru-RU" sz="3200" dirty="0"/>
          </a:p>
        </p:txBody>
      </p:sp>
      <p:sp>
        <p:nvSpPr>
          <p:cNvPr id="15" name="TextBox 14"/>
          <p:cNvSpPr txBox="1"/>
          <p:nvPr/>
        </p:nvSpPr>
        <p:spPr>
          <a:xfrm>
            <a:off x="899592" y="764704"/>
            <a:ext cx="362920" cy="954107"/>
          </a:xfrm>
          <a:prstGeom prst="rect">
            <a:avLst/>
          </a:prstGeom>
          <a:noFill/>
        </p:spPr>
        <p:txBody>
          <a:bodyPr wrap="none" rtlCol="0">
            <a:spAutoFit/>
          </a:bodyPr>
          <a:lstStyle/>
          <a:p>
            <a:pPr indent="176213"/>
            <a:endParaRPr lang="ru-RU" sz="2800" dirty="0" smtClean="0"/>
          </a:p>
          <a:p>
            <a:r>
              <a:rPr lang="ru-RU" sz="2800" dirty="0" smtClean="0"/>
              <a:t> </a:t>
            </a:r>
            <a:endParaRPr lang="ru-RU" sz="2800" dirty="0"/>
          </a:p>
        </p:txBody>
      </p:sp>
      <p:sp>
        <p:nvSpPr>
          <p:cNvPr id="16" name="TextBox 15"/>
          <p:cNvSpPr txBox="1"/>
          <p:nvPr/>
        </p:nvSpPr>
        <p:spPr>
          <a:xfrm>
            <a:off x="899592" y="1340768"/>
            <a:ext cx="184731" cy="3108543"/>
          </a:xfrm>
          <a:prstGeom prst="rect">
            <a:avLst/>
          </a:prstGeom>
          <a:noFill/>
        </p:spPr>
        <p:txBody>
          <a:bodyPr wrap="none" rtlCol="0">
            <a:spAutoFit/>
          </a:bodyPr>
          <a:lstStyle/>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a:p>
        </p:txBody>
      </p:sp>
      <p:sp>
        <p:nvSpPr>
          <p:cNvPr id="51202" name="AutoShape 2"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04" name="AutoShape 4"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06" name="AutoShape 6"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08" name="AutoShape 8" descr="Картинки по запросу любовь кулакова лыжниц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10" name="AutoShape 10" descr="data:image/jpeg;base64,/9j/4AAQSkZJRgABAQAAAQABAAD/2wCEAAkGBxQTEhUTExQVFhUXGB4aGRgYGBsdHBwaHRoaGhwbIBcgHyggHBslHB0XITEhJSksLi4uHR8zODMtNygtLisBCgoKBQUFDgUFDisZExkrKysrKysrKysrKysrKysrKysrKysrKysrKysrKysrKysrKysrKysrKysrKysrKysrK//AABEIAPIAoAMBIgACEQEDEQH/xAAbAAACAwEBAQAAAAAAAAAAAAAEBQIDBgABB//EAEIQAAEDAgQDBQUHAwMCBgMAAAECAxEAIQQSMUEFUWETInGBkQYyocHwFCNCsdHh8TNScgdigiSyFSVzorO0FkNU/8QAFAEBAAAAAAAAAAAAAAAAAAAAAP/EABQRAQAAAAAAAAAAAAAAAAAAAAD/2gAMAwEAAhEDEQA/APneTx+utXNs259daKYa3uBz2o5pkR5iL68z029aBanDnrXIY+f8U3Rhx0/OrkYaR70bafVtfSgU/Zt79Pn561ycMYjb68hTteFv+t/DxG/nViMMLT6a/wAXoEbeHvPx+vL1r1LG8/vz9fnWhbwp6xE3Gl7dCZ32rnMKEpKlEJbtKl2SOYKjQIjhp+vnVicJbXeJNVcd9oA3ZhIXI/qz3QQB7ojvQDM6Vn0LU73nHM6gb5iBltfoR12mg0gwx+e35c9Kn9loThyGIHZkqd0IIVA8gYI8K0jeFcUkw3nIFyhRKc0aXFiep2oFLeF5fXO/hUOwt8R9fGtAyxmjL37aDXndJuL2ipjBjYzO4Mz5j6tQZ9WGNcMJ0rRKwYABg9dfrnXicHN7i3j9eFBnlYW+lRThj9fXwrSuYO/x+HPSaj9k8vq1Bn2cNt+VOsDhxlvpt+/OrW8GPD9hUMRiIA9QPCgymEF7fX70zbGkiel/PnPSluFF9ueu3LmT+lOMPEWJk+tvyoLGG7jmf4F561Y3tHXpI5+leNJtYiNZnQbSBuRU0zIGh3oLUJva41/f86t7MxA+cdbeNeIib+Wvrr8qJS30jbe5jT12oKlqSyh15SZCEFRCbTtl/wCRgV8w4piXcS6VuLLqv9iYShJ0CAPdSOUVs/8AUPFlvDNti5ecJ/4tgGJ/yUmfCsXg34E5TmF0gaZv7hyvtvQGLUQZKkykSEnQpylNlG05foxXryUhALC+5b7pQAWlRHeAmO0ExChJvS53M6LEXmBcaC9hY1pkN4f7MhWi3GIWAgqSFoVGZaYJQYsDYEGb0HcA4gkZWVhMjU6QI05wTrPKicO244sdmtQygd4JVuTAURERBN9JFxWSYwyyeYuSkGRl3vuNDW59iuNILLja7jtA4CYjRQWo/wDtt0oKWOLPfaQlSpSqAorACYEd5SwQkLA3tNulbDsiCQYsYPwIlJAIPSiMbwBOKQVFokBNpSUyTuCYCp86VvthgoIIyKSErEnuj8Kr7T8Z00oDXByFzr1nrXh8J3Hhz8udTggcjyj18v1rwn038/2oIPa/C+nU+GnjXeA8N9+VcRc7899fCu1P8aeXrQDOpsR52sJ0/XwpRjNKdOi2/hNJ8aNaBHhBfx2j8+VNEpJgCx+o6UswtrQdNOms+G9NG7jpH8R4/Cgvw6rWt9con+KuaR1/gbRp1mq2lbyb21ifrarkmTeBbflb0igtCNR++/6UWQJ0tPPpMA78poUJjoBpAiefhRTaZASNwNNNY/g2oPmvtzjlHFZVADsk5YmbkBSjJ0WTtFudLmkhKsuUKUBBMWTGsp+pqPtO4HcW84kjKtxSk6RAMZrWEiDNQbez9oqDKkzGoH+7Wyp6UBDx7xUnS1uUGbC2WmKMaXMqQleeYCkWtG5EEDbeisBw8qyd1JiB3iec2Jvv41pcK27hk504fDqbSYUrtFAj/IlMDlegX8O9jnsQIU2nJEgqkAdY/EZnW96+k+zPsQxhQJHauTOZQGUH/CIN5oXhHHO0SQRkXAGSZEnSD+Lxp8riCUIlQM5Qbbkkgjwt8aB3iHDEG87V8i9v8cpvEhBF+xABuMyVLIkxHMg9QK+hN+1rCzlQlzNyyWtreIEHc1j/AG2wacRi8N2hUG14d9OYiyCiFyRtBANBc43AiRIgEg6kCCZ5nW1Rk+l+XjPnUmCVttlQhRQmQBYKISoxzE1xFyJ9ZjzPjQQVryPxMfPWvSOXP4RH0KmRe0n96jlvv+lAG4gX+vhp5UpxnnTd3S2vUdfypRjDy56fW1Ajwydz5b9acMi1zfyvztOk0pwY6xtb9OVNwqB+x+ovQWpVynxH1armR5DQzpe8+mtRSLaW3At5+GtWoQSOv7cudBb2gBvM6Eb3Ajw9NquQogjWYM2i+huLTB+NDoUNRpM38dbReaIW2SIHK0a+Wt+lBi+NcMbdceSlASpCxlVOsAEk7AEfKlnAOHSszMWAkEW1NutPeIYpL/alsAKJ7JxKAYBaUuIWScxUhQMmJjSq+AIVmUYOxGuh0/Sg1TXAFPpHZvFB1iIJG4CwqUn/AHCvWvZTDhQcW0lBSgpUBqox7xcMHOD+IXN+ZprwYxHXpR/FMQhKJWQkdRcnp1oMTwHC9i+lAiLREgTfMQie6k2IG21fR+O4ZS2Bk7pDfvRrIPd5iYgnUVhXgO0GULuZ72u8iBy+dfRGnAUSsgDImQoWygG/hM0Gb4fhcYFLLTiHGhGUPFMr7t0GEZm1Zph3MoDQpOtX+1fDy6nBKCClXbEFC+5lKkZhmVBHdCVX3sLTWiRhQbJSDO4g28eulDe0SSEJSCcwdT4J10nmJtQZpbRGZJixMxcEk7cxyNRUnmN+Uj13qwpywDYjwuf0tUVAT00/TzoKjObf6/auG+35b+lSUm0z4/nM15GuoP19TQDPnW9Jsf4inb9+c/zttSXiEfW1AiwSt9evXYedOWkzAE7aX/ak2D1tc/X1NO2za8R9fuaAlLdtjPxnpaPqataR+Q2OoNotpVLahofCdv45+VXNODaR0VEW/Wgsbbknnr4z4W51LHOpZaW6ojK2kqIMwYFhHVUCpNLHWPiTM+EVVx9gu4TFNiSpTRygC5KYV4mYNB8tw/tA4lxx5cOKegrBlNwbEEXGWY8K0Pslji8twKSlKklMZeSpMEnWIsetZJ/KUpKYBSIy7nkseMaGn/sVhnG5WtOVL/8ATVKSCUk5oudMw1oPonBlEFU2SnWeZJgeJg61TjXi5IMmZHQDWL25Xong+IBW4hQSUqSNRuk5hf61pIcElvEELUt1s3yLWoKEgwG3ZykSUyFiRGvMG/CeD4hTgKVDu3SHCeUW5GI1tX0DAMKKAHjmQpGUpIATlvPXc71kOCYDD93tW30WRKipcTl+8u2sgXiCQKaYjh7ktfZHHmlz3k4gLU0pNpJSs9pmGogjrNAPwrHOYd5zDqzS2QBn1UgiUKGxSYInmDvVnthiCthQbXleylYi6kggpzFIvlmU5ogGmzuEWVpU4UrWkFCSEZZ7SE5YlRAEFWp2r568lWK4g46MpaY+6bKkLzFKIC1ApN5UVKII0hWl6Brg0BDaG0kwkXvJkjN3pv51cVAHw+hVODKCClGUBKiDBETrqNZBG5q1KfAz4enSaD1cSY1+p61E79PqPGvFq9P8fjPM/KuTf63/AJoKVt25+Rj6j8qT44WsT402cFj6W+vjSjiCtPD06UCPAj6602Z6TbaZgc/GkuCJmJt4fmadNImJ8vPUigLBKQL66X10qbe+9r8/2qpIOX42J8x0i1utTb03A3A/TYxzoLUmY8OdrRPhajEOkGRY6yD6HkI5UK0CY8ZJ1g305WirQnTTz5x86BB7SexiXi5iGCpt0yotoR3SAmTCRcKJufHSg8MrDBphLb6CoiQ22SqCQFOKWT7h2CUgCZmdtrhlkQU5gQZB6jf/ACFZH2o4O0y6060lSFOFa3EpKQJTlT92CLFWY2JKZSNJoDsBi4Ukn8NiNNbW5im6cOHAlUzqk/LwmsmXlJAcyKcb3caEgRYpWyfvG1g/hMxtOzHhPH2kmzzQmxStYTJ0/FF6DbcP4YdlK0gdPC01rcFhsogA5laqNyfM3tWU4dxRCQkkgCxBzATOg3EeFahnGlfeSkwdFHujy3V5Cgy3+qftCnBsBIgPP5m0XMpTlhxfiAoJT1VNfPP/AMnfDbYSOyxLKQmChRU4U2bKQBBWlJIOoItX0T/VLgy8Rh2GW3EJWXy4VLTMBLagYF4uUj/lrS7ANllpKErJypAzGxPM20Ez+VAD7O8MVh2lByc7iytST+GbBOtovI8tqZRfmN4Hn+teOkzz635/GoJNzt03v1oPI8Tz8T1rxvx+Hl4V6ojnPK/zqtzfl1oIuL106T9RSTiCvA/HznemjqjG/r4/KlHENfl9bUCXA607THLY9TbYHn0pRgRzP505QknpsYmx/maAhKPzHjr8atYbOo8th3RPl4zVYUlACllDYO61BKfLcjwmhl8abA7qXHLxKUlA15quekCgaIHwvJmiW8OpWiTG5A7qepUbAeJrO/8AijypKEobM2kZ1xurOru8hGX1pLxVDrxaQ44teclADqzlK7KbOUBKSCoBOg94UDPjvty0weywoS+5EF2T2KDp3RbtTGhkDoaSMe0L2LWpT2WWwkIS2AlKQZzFIvBUQCo79Kz/ABjCKQsKylKXAVAFJGVQJDjfRSFSCNpFT4EmFwmEyg5gpVl5YVbSFEZoF9KDVtt94OAwsRYWzJGx5nXKdQeYkVuOEcD7VKVJUhaCJ+8QCUndJMe90jQTWOwzUKMXSbgggz4VofZzGpacGYqKFQFZTBSqwSuTYCbEnnQb7hPA0N6ZEHm2hCDPOcsnxFG8V4kzhUdq4oAkQkEwpXmo2SN1Gw3pfjcYjCsreUy+4lKZKUqSsmCJEJO0j1rFOEvurcfUSlBPaFQsVCFBlM6NpF1+KEzIVIEYvFPOq+2GM6gAhpUpQMOqD2ak+8FkjOHDdJy93ap4LFIcsiy0+8ysfeJt/aP6ibKHaJtYzF6mt8gFRJCllOaT/cYInkAPzoB/CBROW7mVWRR2cbBdTpBAJSpJAOijsaBo4Li/nz61X2fKJ2+t6XO41xIbWlQKHUZ0BXfMDKe8RHeKXGyRzCiKtw/GEq95KhyKQSPPegNUOgiaHVoQIt+fU6GptvoUZSUkjab+mu1RE9Rb4b0Azrev6/Gk+OT4eW1PHVSIH7dY+FJMfNAnwJvH1/FHYriRSezbGZyO8oiQgHQdXCNBoNSNqVOYvskZrZ9ECJudVeCdfQVPBns2Um5UoFRnVRJkk+szQWONSuCStapOYmSAPgkRsAPCmaGUjmb/AJb/AC50Fwe9zAKrlWhWPklPTWaalsAR0+oFBRkm8cvqPnU04VDy2mHhmbdcIWASDCWnXLEEEHMhJqTaZ8dPLWrsMmHWDaQ65/8AUxF/C1AtxGCOOYQ7ll15AdSII/6ptP3yYNpxLUOJg94tkjQ1j/sRQEOsKIMgoIB1BkG46xB61t+Euj7JgkPKUgOMuIdcQILJwy2ncM9z+77a5v3SbVdjMCe2EoyF1TmZA0axKAPtCEjTKoFLrc6pUrUUFKGEFIWlGQLJJTJhLg99BvMScwFu6baTVqkEba6+oHpf40Rw8gAgkhCwMylEQCJyOHkBcKj8BM6CuxKciVZ+5lPen8OXUTvF77250Gi4ti1JwODabUS7iDmBULAtpCStSYuhPdV1ITzoIFASlpskpA7oVJKkAySpR3UrLJ3k8q8acUsNEgpKUBCE3JQhRBJ5hxZCVKBkCEgaGewypzq1Cj3YuFIbsD4FZWRsbaUE3u9BmwUlR59JBHXSIqWGSrtGjOWHE6XkFWUjludedQSnQ395ASZJm5UvvaQEJN+aulXYVMrbG+dAMzN1BV7axB3kDqaBa7hkpwzJiyHXWk3sEtqWhOlgcqUAk8qBCOfK1996aPrBwiDscXipB/8AVd3vYRApaUjxvQV7i30N5onD41QEK7wG/wCLz50HqqNY+e3lVpN7Ty8T/FAwdeCkhQuPyPLxtNKOI70UlzKZ2OvkRfxofHj6+ccqDFYx7MSTsITfQbeBOvnFNnElRQ0NYAi/L6tvSRa7HqoDTr8a0vCkgrU6owgHKPHe1BLFLyONhOkAAQfq9qcLbvbSR+/nWdxXexCQL5SJrSRvYXigi2I09PzmrsoUU80t4hy22XDOp8vfqqeg6VJlQC1EbYPG/wDxonyoC+FpQp55h0DsmsThErEe8nFYT7KpJjYqDZ8RNVcNUp/DD7QVNu5G0vqNylSSUYfGdChYU27NssTpcR1CjxLizCD3nGM7ZjR3DttOoUB/dJtyo/EOoTiXnkozI7RS8hH9bDYltDziSneSpzL/ALkxOtAAttWVaFpyrSVJcR/asapkjTcc0lJ3opC+0KUq0QO/mk9qUAIaSrkkHUn3sresGbuIsdmZCisICErUoSHGFGMNirRmUiOydMahJIAAocSle4jumR8YO02NAz7ZVz+NUa7qOpzbkXjQ6162tP8AxjukaQLmIgmLW1E1QkXRMXClmCIBSShIGo7yi4VHUZECr2cP2i0ACZItr3JuR43E6UHuLzIW20oR2ULc7vvOutuBCBcCEpQ4o7TktpRGDQe0bTH40+FrmJ6c/GhUYqUpiT9oLmKzZtEJyMti40yQr/kaKwH9RuR+IxaLhCiSQfSgCxAAYbgWD75Fxcl130+dAEXv+3686OxKYw+HHMLVAgx3lHS/P4il8XPT60oIYZPfnwNUoBzHxi/j8KJw+vMT5ctKGaNzIj+YjyoLVnc/rtaaEdXIA5W/SrlnvAchJ+VAPuQZ9elBkCqI095Ov+Q2+NaRglOFVGoWfHoazoJyqAMSCJOmngTWgYxpSxmPLcaWtmG46igG4Y4FYhCwZT2ebneYjw+NapKp8enXpWQ9lozrIkAGyT+E/ivuLjetWgH9432oLM1yP5qkq+8dG6eHYw+qUD5VIr7wm9jP140K2597iN//AC/FRG9kXHnNAfxbE/Z+PofkwrGls6iQ4ywjlEA38qIGEDJabOb+itiVak4N9TeaOrbiSOlA/wCoeALqsYUTnQ+VCDuGmlAj5U74u62tZxAJEuMvhRuA3jWQyUJA5OsNkzzoK8ETPZFBWUpWplJB+8bUP+qwZ3OZOVbenejYEUChlKZQlZdSEJW24blxhVkOTEFabNrj8Q0ExV2IYUUwlXZrRC21Ae64kylR5wQBG4JBopZ7dpDrbcKWXChq4KMUM32rBm4OVyFOI5LQeYFAK1Kb8jFhMAGPPnReRam3A2VBbkYdo7ZnDlmeSArNbkeVAtqzjumQoCLRKYMSnQHQkWggimfDlgqQ5lUWcOlanFHL3nF91JEGe612xkCJVqaCnFOIVjXwlEIRh0tN7gJCkwd/w5eXKi8GrvixnvWkf2aWuDty1pBwPPncKyC52KM1zdxbjiiOug6AU4amVqk91txU9AnXTmR+lAG5CMPgUlaZOGSQCQD/AE2pOUmd9SIoVCTyMfPb61rTYXjiMM2wheGDwUw2rMQJTDTKcolJ6nUVaPaHhzp+8wQGozZGztySoEelBmmpGttJ2i/OhY756T563nT1rXp4RgMScuDfLToEhtecpVOkoc70W/AR51lOIMqbLgWClSQoOCZhUc+SgUkdCKATBIJBcgmVAC06mAPAC5O1CYlHImmSe43yNreW9AYmwoMs1+1GfaAG0A7yLxFqoR87fXpUccn7pSRyKrAHaDb0oD/ZBghEKmcxm/XfetGob76A316n09KznsqSW0FRuR6ibeNPHXI3mOetB6pwE7dfSa7CMw65/u4fi/glBqtlQMcuuvLWmGGSAvMf/wCbFN25rZKh/wBhoGOKVOMfmO87p07Fg21kelL+EKLmBZyxKcPiWCozZWFWjEYe1rkBZ8DRGJXmecSbSpBWQdf+mZzHefwjaxqn2QxZC8SgpCuzxuFdSDsHycM8SIsAg/GgOSoK6hUGDpCgD5g6xWfTx5vC4pSXlOfZ8WkKeXfO08lXceSATHZqASDqoJBM7uMMyW0dmTJbKm7T/wDrWpAmdbJEHkax3tBhwsLUb3ywf7ZV7se6Mxv40G1x7C0OE91Wcp7YI93tXboxCTp2T8E8kuAi+aam2jurBMZkFswNAQCVRzTAIGmopN7FcYTicItjEBS3MI2pDiblTuCX/USI1cZIStPgI94kPm21ozpWUqW2rIpSfdWQApKgmdFJUlVtJoB8GzlW/MBY7JKstxAQpZAVopJKgob3qzEOBGHxajbLhV8tVDluqK9dXZQGhJ2jQZRHPl4CvXmwtt5BEpcWw3pYhTiU/MCglx5sB4pGjacnTukoH/bS9V9L6kz+dMOPqBxDpE3M+WdwknpdNLEK2vGsafCgi7CkzFwZtY7Xkb9fyphi+JJfZyYlCjiBAbfbAlQTBCXR+JB0Jj0N6WuJsdLDl1H6VQXgklUiG0En89fIUEsQvMuBoLRf3o/Kg+IKj8qt4YklGci6iT5HfwoTiK5UADpQIWdx412KnLKYzAWB08z10r1Nj8frlXqVi/wmI6yedAX7MLSUKyEwlRAnce8JGxExTh1VrTpPL65VmOBOFCXBObv72JkA69afNvZ0j003J0mNaA7Ap7gP1pyq/GtKWy8EzJaXli0EpMRp4XteqcNprAjzHLzvXJcOZCP7yE9RuT6Cgtf4s0t150KhDqxlNwChDaEb6pKkqNtbc684XglJefUlYKMVhXm5SoFSXm0B5AgGytxPKmTHAEPqQEreZ7cqSAhY7MqHeUAhSVZEypOWDG1AIxDbGJ4fiFEZvtLaEuFCULyLQsOhzLCVQpTdyBAnmaBpi8VK3nNArI+APwpeZS4QPFYWepNJ1YDOgDcjSLSbnz11onHNJbSy0JP3SsPMe8cJiVoVfWyI9RXYcmDEq7p2OsiwFpoEmDwyuHYvDYpAKkJDjr4sfuSpLZ8e6QY3Na1/BFlaUA5g1GFWVG6kxnwTsxBCkKW2pUQVIEaUF7WYcLYx4JENpZwzUalaMzroI6qUz6RQCeN5cOhp/OHey+zoKElSnsvfwjgUe6lxlwLSZuQ4COQBrhllUEXmZOn4jvPTWicKnN2CVd3PjmyeQDQD8T4INL+HoPZIOXIY7zZCu4QSlSPJUj4GveMsqQnDnvJgrcBIIkqC2yJP+0klPUcqCvt+0hSST3QASNRlAmNpIm/OqSb7/Pxmo4faLD5gc+VSVM7/AF1oCEIKrbRGnxrOFwrQlO7x5j3PyiwtWgwq+8IA13+Z+XWlGBwwDjgBzJbVkQRawuqf8T3ZHKgbEQkawBA8Kz7i5WT1inHEMRkSethJ+e1KWURrQKkkRKibelDuLSTAN/7ZgkdAdatdG+xPxP5Uu4o33c4kLQSZ8DefhagngH8rjiFH+okEGN0zA061pcBhzGYTBmBNtIn8+tZVLgU/IvCAORk1peD4okZeWn52oHKSQDoBG5Py310qzCcOexQCkLQ2NULUlUkxGZISQrSRMiZ3FKOOOq7LKg95RCBr7yiAPia37DORIQm4T3E6HuJGQW8qCjB4QJQltxWd1tAlwKWkqEQFCITYpuE30kaVkfavhjricr6AlKVKLakzBCoElQJGaAmxi8mNq3CXypBQASlKsyFWiTIdSBuAQm+kzG9eZwcNjSrVLBUnkcwKSCnTXJ60GRw+LLzGBWs/eBWOLgA3U40CTG5uZ3M0ThAlS2ypp5QQQqEZyoBI/uQZiY3NR9kcGh5SoSUKUHTnbX2ZzhSEpClAd9IImFSEyY1rQYfhLCUJcbU+kl0suf8AULVCkkzbQhWoOkeNBmsLii6ylQUsoQ48UhwgrJUv3nCBdQSlIvcQaz3tLizCSI+7IXzHdIIkbi2lanGMpRicUmLKdUYjdUKVbQSonaknFuDF9XYsoLrrgOVsEA6XJJICQOZteg+yj2Sw3eKg6rMSop7RQSnOSohOTKcsnnalftnwZpnBBLaSAh1BSVLccN8yT3lKJNiRE009mUYxrD/+ZOocdU7CShIMJVCUpIQlIsZk38aq9qvZpzEZnGsQSAkZWFT2edM3BBGUq0kyNxQfNmrTrXJkgmD1uNKFbdnLMjMASDtOojnNEAzAjp62igm1qmLmb8iJoVspQFf5qUesqKifMmiWzeToASZj8ImlTjkmfEnw1vzNBYmXVzsDa/72io4jlV2HcSDFha2oneqsQKBJh3AoEevP03oLjZCG4gkLCvQRJmNiaZJYn3lC3IEEf8hcUm48k9mQtQXBlK4AUJuQrqemvKgp4ajvEnzMbgfCneEXkWkiY5aSNIpZhLpQdSUj9/586PuRYTy9bdKB684EuMPKAU0h5tS5uAgLTm8IEmegNbl/7txSBeFKLc37RvNNlaKMfAg1834bj8vcX7p1kD6iKf4bMlORtUImQ0sBxrmISbo6ZSBQabiTqELV2bLjbSR3SgqKMh90gD3UxbJFoNLeIYmEPBUpS4ltlpOhU5nCyo3926Uz/tIigF8VcOTMEfdJKUTnUEgmTAKgDcD3gSnTegGXi5jGXHDmKErXoICWm1uQlOie9l+FAXhMOph6EklBSvtGErKpbWBmKiJCBYn3gTeNKfYtjs0HuFtQCVBYWrM0dRN7WsCZEb0JgkhppKninvjM8o/iKxJBG4vlSnwAFXcYxDqsP3WXFKSAhwpNwEykA6hK0pLYKSRudrgrx2CdQsOLCjmWpJXJJDog5Fg3CiLiZBAsTTP/AE5wqft2JdUCQEIQJvdRUpUb6Aetdg3C9wxSnUlLzLrSCdykKKWyrmUoUoSflUfYjFFDuKb/ABkNvpG62wClYA5phJtfveFB9LcVnCi3cpgpt+IGQI6i1E4XMFRltPw+f50owr/uqSczRmVJVpIhJkmAc1iDcEjrV68UEpXAcSpIk5yhIHMmDYDUnlzoPkfEEZcViY0D7gGmmcnyE1NyNzPW1WcRcC8S+4m6HHFKQQIBBi8cjBN9ZqCIF+QJjfwoAeO4kNMFUiXCG08pV7x8AmfWlK8SEhOqjFgm5jadPjXf6gLPZstC5cUTyEJAG+lzr0oTDwhIKiASBJNpVYQB0EigvbxS1LBIiNIM/XlTIklII5ClAxzZPdCjG6U2nkDNzVqMcoGMi78wNPGaA/CXAE+AAk+n60Hxrh6lpI7swbK7pn/IWB8RTBT4SLEXF+enShMY9mt3jtYR+dBmuCunKpBtlMxyBHrsfhTZKrWO31fprFK8Xh+ycC5JzmCDsdjOkTRAdPlQEugTN48tfSnHBMcSMijdPhfrPKKz5Xz+hXiXSFTp+lBqcS7EXtryr3gq0nGMpcJKVJcagbqWghI6SApM7EpoDt86frzoRxc2Ve8+fTrQanhvG+ydazw59nU3nSB3lJRCZ7M6924GywpJuK99pMYz26lpBbQ5Ck9kSpLiVEkOCxzFdpT7wVY1m8XiFOR2ikrI3UkSeQJTFxbvCFcyavbxznZpbzqyIKilI/DmMqhcZtYtMCg2K+JIRg1spCQpSE9oBqXlkKA1nM2hBKjpJikhchaHEKU243JQtB7yTvrIINpBkGk6XY2/W/Xn1qQxB68qDWL9pXlqJWjBmQQcrTrc2iFFL0KESIIi9BY7jDjsIcX3Bo2hIQiUiASkkqV/yUYpCvFwPqKrGI1USLCdTt40DtT0m358utUvPkns0HvH8RFk9SPxRrHKJ1ApQeImQgASRJBIOTlnG3gNY2rsTxAYdsq1V+EqIKlr1lW3U7UC32wx3aYjImCG05ecKVdR6QI1qPDMI2QSe/EXJkb2AmlHDEgqUtYzHXvGxNyT1PSnv/iAQoAmbgWO+vQixmTaOtA4wjjcRASfKLTrzqvE4mFQRNxJTEJmYmd7GANpNCKx5KhkukajLMnQgG2W8XVaL2GtOHxCs10X/FqMuspkm+iQCJkUHqEiNPqKXOqMm5+hXV1AuxBkkG4jel6nlW7x9TXV1Ba28r+4+pqaHDzOvOurqA7BOGDc+tW4t0ybnTnXV1AOy+r+5XqelEtuq5nTnXV1BYh1XM6c6sLyv7j6murqDxt5RUZUfU1ehwkmST7u/wDuFdXUFmBOp3OWTue6Dc73J9aT8eP3nghMeZM11dQRWo5kibQ3b1NNEV5XUFjSzIudqIaWeZ2rq6g//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12" name="AutoShape 12" descr="data:image/jpeg;base64,/9j/4AAQSkZJRgABAQAAAQABAAD/2wCEAAkGBxQTEhUUExQWFRUXFx0XGBgYGBUVFxocGBcXGBgcGBgcHCggHBwlHBwYITEhJSkrLi4uFx8zODMsNygtLisBCgoKDg0OFBAPFCwcFBwsLCwsLCwsLCwsLCwsLCssLCwsLCwsLCwsLCwsLCssKysrLCwsKysrKysrKysrKysrK//AABEIANQA7gMBIgACEQEDEQH/xAAcAAAABwEBAAAAAAAAAAAAAAAAAQIDBAUGBwj/xAA9EAABAwIEAwYEBAUDBAMAAAABAAIRAyEEBRIxQVFhBhMicYGRMqGx8AdCwdEUI2Lh8VJyghZDksIkMzT/xAAXAQEBAQEAAAAAAAAAAAAAAAAAAQID/8QAGhEBAQEBAQEBAAAAAAAAAAAAAAERAjFxIf/aAAwDAQACEQMRAD8A65qQBTUwjD1wdjwelNemQUetA/qSlFc9LBQSJSSUgFGFUKlDUicU2XoHy5NvfxTL8SNiQPMhIxdVwaS0NMCYJ07X3goHqbybkFvS3zTjXJjDVtTQ4gCRO8/NF/EtMgEEjcC/0UEkvRa1Ddi26wzUA8iQ2RqgcY5dVCGfYfvDT71usGCCePKdpVFzqStSYFYHijDkD4clSmg5AOVCy5BpSC5Br7ohyUQKTqQlApAoiUA5RStSBKTKKVKDCEonOSJUEQuTepLlZztH2iDP5dMjUTBdwHQdVVaLveqWXKryGsKlBh5DTforAi6aHHHnsmm1STAjSIvPHkU4DxKh5c4ElxO7iALwL8OCCxDoSw5JPNNueiHS5CE219koPRSXUWkyWtJ5kAm2yTiKYcwtnTqESI+Uo6lOeMFQMyfVYyWDW6QBAGo3vxACImUMOGwJc6B+Yk/2UPPM3Zh6bnGAYIFvzQYCPDtqHSX6Q7jAJPkOQ8k9iKLXN0ljXAGRIBAIuDf6oMdk2HrMw9asdRxNYHTqs7jp323n2WGbllalrdV1A33Jmfv6ea6Ljs5ZBs4kcAJmOsx0VezNKdbw1GAtmDMOA81dTFNkfaCq5jamol+Hc0P4l1Fx0kO56Sd+q6y13L7sspgcnw1BznNpsaHiHRMFu8QTC0NHGMe2WPa4c2kFFTgUabBSg5UOIoSQUYdKIUg0IpQBUUtCUgIy5ATig1NucmsXim02F73BrWiSSpQjNMcKYbze4NaPPf2CmkLnFTOzi8XTIsxrxpadzffzXRgVlWM7X5t3QDGGHuF44D9ysZhBIk8fJXHbjDRWL2hx1RMtMAjqQqJzoGwj05g/3W0dD7KO/kNB4EgE8RPD91c1CeY6cFQdmsPOGY5nxAk8BqIJ3MSrrv8ATpDxpc7YXcLCTcCwHNRTFTxsdqcCDwjSBG9/PjJVEztHoDW/yyTAcQS8i/GBBMcAj7aZm+mwNpuGl4IJtPkD+11QZJSGqmLfE36yiOj0q2puoTBHEFp9jdM1awJ0gkO6FoIHql4rHMYDqcAQNtz7C6zmSZ2a9R4PdMItr4xOzQRPufRBfNfobFO8GCTLz1JMyl4fFlzoFN2k3DxEeodDvkoeMxYpup0WvOuo7oTpF3GYjpdNZxhq4LX0a4YB8feadPnsLeqKue/Atf2JHvsm6lQCPFAnmB9Vn8szsd8W1KrXl1h3erS0+sgzzn0T2YYnCVCBUqN8LtRBceW0Hh5IiTj+0eHpG9RrncmmfpYJqhjDUlzKbnsdeS9oaR5E6o6EBQ8YKLiXNw7nx/opgEW3DnQPQKVSzYNpBzqdVgiQH6SekiZHsqMXmuCfTxNUEuAdJA4Qdi0Kvy/Aw4kFxB+9uF1MzjN3V3Om1iBY+H57KPSxXds8RB4Q0Sb+tuUoixxubO7ptETJG44MA4Hzt5Ksy/M3Ndq1Gdj6fVQnYgvJM+Ii8XDBwH30TTWxAA22/foUwdFyztTsH/MrVYTGNqAFptxC43Rqke/TyV9lufvp8dW1v1++SK6gNkGFZ/Je1NGtDSQx/AE7+RV3Rrg3G0x7IHnI2og5CUCkgpYKS5Bl+1XaN+Gc1jWNOoTLiY3jYLCZ92mq4mA/SA2+lsgTwJvdWn4jY2cQGgghjYseJNweuyzmFyXEVfho1DPQgb2MlQT+zL//AJNI/wBf6rsbXLn3ZfsfWZUbUrQwNvpBknlMbLoDPvZRVfjq7G03ucRpAO9wbbLkNfTIPEmbbb39Fp89q0tLhTc/UbfEwt3vYH7lZbXyvvxi61Ga33YqrSFEAOqa5OqNbgLmBAluyexWbN7w0xWM/mLmNAA/06SBJKoMEMSzDwanc0yZaRGp5NwAYmFGxDW4Qyas1ty0wbH68780U92isANTXsP+mwnpcqq0nwm0WAu63la6hYyqSJLpM7AmB+iUKwDWlpk2g3sbRCqN53xFAUQ6HkX1NNI6RubtuPO5TuW4BtGi+qzQXlhkESDExMn9lj8MalbUaku5uOouHXcQPkpOT1qviYw6mtkw50NPXnHQFTFR8JiqnfB7Y1zYAW8gNgOnVa7Kq7saKjMRTboaQD8TSTe655UqeIkti5MeID06K/d2uqgEtawcydRAtbSNSqLfOcudhh3lNw0tPh1vdqa42GmwnnG3mspjqpfoe8Oc8+JziYm9ota31TeYZpVrvaKtXWBcAWaOgG8+c7q/y3tAKVOBRaYZ8VhJLuJ9lAzlvafuHAAeAC7dRdfpGyk9o8+biKTe7Y4QSDPOBYcYVDnGKdVqT3bKZ/MQLk7Sfokkw0MHii9ubvseyCDh6suNo5fskV8O0gkifkfrdCg7TUaeAc07SIlHgMrrYmvVo961ndyfEdIIDtxA8j6rQk4TCv0am03aGgy4N8Ijmdk/lWGFdxaypTDhMBxgu6Ntf3WidkxbldaiKwqES/w3Agglu/Q+6ossOWijRFXWyru5zJmZMTw2jbkoK2oS0WF7Wtw38jH0S8LiJEg9U/n7GCqe6drpOhzXTM85POZ9lTYUaXFxMD04dEFrVt4gbi/D7/ytR2W7WuDe7fD7wHEwRab9N/ZZnB41jQ5tRupjxBIMOF92n026KdlOYYSixzadMVJPifVsSItAG1lB0enmLSRrMONwBdsTYghSv4oB9y0N0z+5PJcpw2bvtp8UGACRAnbfePdbPJ8PLgajS54ZZhJdTBJHiabi/X0CDY0XAgEXBTOZ0Kj2EU3924/mgO+qZw9bTDXuGqNgIHopQrtJgG/JFZnKuxVJju8quNapOol3wzM7cb81pQ1OSjClCdKKEtxRworjOKaSQGt6HclRMbSLPiBb9/VWdLU58iB8uR3SK+AdWeQCBAJk8/KblbZQa2NlrA0aCCfF4iellGbib6ny503L5JNuZKfzNmmWkSRIAbt7yqR4Jjgekq4iyrPmzZM7C/z++CddgntIDhBsb7z1HPzVfgq5D2yXAyDIsd95U7NsaHPLmFxEXLzqMjjKBTsWQ3QRfmN/aVYYDAvF3BzdV22jVPmRZUjKjSZMD7+qvKWdPI0A940bNc3vBAHW8ICzisdLS5tNh2Ia/vHOI4kSY91ROqkW2mOA9t7f3VpUzBrWEtpUwX2s4uc28yJ2JVPiZJ8YIdYxs7fczxj6pChSZyMxv8P3/hP0Me+i51mu1DZwaQOIiduah6IJAPPiB7nZG4mDaQD8V7W57BUTWZidR8MT+337qbUdFTzY08OI+ws7/FFz79OFvZWuGfNwZhu9xtPRTAWYOA8QvEE7X5+/6Kyw/ZpuN01m1mtkAVW/mbAhpHOQAVSY2tIPP63WcxeMfNiWxyJCsia6LgaJy7GCm55dQqjSSfzB0tuOhSsry6jQq4hmKpl1P8j9LnACbEFo8r9Fz9ucPP8A9jnONoJJcR6FWNHtE4NA7ypERAc4D6pZV2JYGh1VjXh9Nklr53E2i25lRTiCfEfTqouLzabQSBNuCrH1nO3P7Jia0FDHa/BIkSZHG105Qe3iSfKYWewYdqBA4haWlHMDpw/ulmKnUakNOkajExE8eSu8s7TVqDR/LkRbUHCY/sswWmC6eXlvP6KXhc2dqEw/TIAeJgTwnj7rI09DtPWrvbIgC8gwGiQCSCb+q0eExeotiq0MYSSS6NZNtvvguYuxLWuOpkgzAJt5wjq44PADWhhAg8NUbGJWcadJp9pCydRDvGW3dexgEDg0BaLBZmyodLXNcQBOm4E9VxLD14cHavhBIBiLee/ktH2Vz4NquJfpB/plpuN49dlKOsB6MuUdlUaJmxG5skGoZSqoGdlcO6IdUEiQJh0eREqNjexlMD+U5zOZc4ke3H3AVq3Ajao576oJ8UkbzZgBtylFhMpc27pcHDxNc55IHIHVf1nfdaZZx/Yx74LarC2IBLSPkLKozfsZUpkGnqebl0MsI42JJ6Ddb8YKmKrWteWAAnumksEniSN/JSKmHbcy4zw1vIEesBXTHIq2QllZrapdTBE6ns0+cCbDhdJxGS1IkBvdg6RUjS0noTc/2Wk7VNbXrMpDu6OlslxO+rhJA1WHCRdR6uKp0GNpuc2qGzNM2uR+VwBIn0V1GfwmQ13GGU5MEyC0W53O31USrgarTBY9t4mDFt48lqDmeIxDu4w4GGbps3UGyBwLy2fQJoiux9OniG1nNaIDacAhvMDYj6pqMm2hVPwtJgjYSekc/wCyWGOdqLhLovJuI3Jm62WMzCnUq907D1AG/BTYGd5P9cGGxyEKThsRXa5zG0Q5un4KgpM0jm80wNzwurq458w8977wkNxj2tc0EwYkc7LslBneCnqwrCBwBZ4TH+ki3rdV+EyhlTE4jVhWQNESWkN8Mmw4neymmOTsDieex4qfh6hEnpwtx6cv1XRsf2Zpivqbh2d3pGoAuaSZOwsNuqi9sMkoUaTXU2im4uiJcSRHKeFrppjn+L59L9fJZ3GkF0haTGjwmeZ5rO5lQLXkAFuxg8LArUSo9OOKcaE0DKNg4KodhJZulf3+iRqgjzQSsPX02i8/YVrgMU15h0b7+voqItnZTMvw8O8Q6xxPJSqvcdifD3f+km/O4Anyg+6gCoQRG88uqcqUHG4BMydplTBk9Tu9fdOI4GD+6yqDUqXM777dUoEA8oU6lklQwdLwDadBIClDs24FztLwwA6S5pbMe4+woqoe5FTxBB8Nvv8AsjrYRw3a4DhIj5qOKRH309kqrpue1iWzUeYsJMg+hsVbu7fYg21NBHENB6cVlHH79FHBPL7lZw16Sr1YixcTsBE/O0IG+59P78U6BdJfTEyqEVDAsJMWGyoqWDgk1S5pcZAYdLJ4GB+u8K+LblQswxDWNOqYNoG5ngLojKZxTezHU3iprPdk+IUwGNncW9dp/RnD4KtUxDqjb1RdlR0BrRsLAdfhgRxUCsyp/EVD/KIa0cS8UhNhJcPFx47qRiu0VbDnu++pvkeEUmthsbybwfOVRe4TL6grmpUDH1AIDi434y0Ftj5WSm06lQ1BUDKDNidTXPdaZ1Ef4WOd2ixNRzIcZBgGwJkcBblEqdjcbUDbvYSILmNgk+ZBJI4mSB9EGswOVUcO3wabjxPcZsLyf26qbSpMc7vBDnEWJvA6DgspQzlxDQ4t0OHicyns7kH3FhuQErE9zJqGuHwNmkl7gLBriTpjpAKDT1MXTDw3U3UbCILp3joPNQchfUdVxWuJ7xotw8Aj5QqbLMsw4aHFx7x/is52og3DbATG+yl9jK7A7EN1uJFTZ0uMAbzG6C2x2ALiHBzyW8Jb7XF56rHZ7lFXu6j3gmoA0zq1W1CRA2te3Jb04unBh7D01D2VfmtMVAGkuaN5bBHlA39UHGa5B9xx2UHte9hqsNNsDu2yOM8ZvcqfmFVrXuGrZ0e0qp7R4nvXsqERqYOIvpJbMcNvktz1mqlqcASGNt9/f+E60SbLSAXGR98ETx0CEX++iVKgjE9PuVuuwOWfxdZurZrHB+022idjdYh/37ra/hnXdRqGtfu2Oa2pHKoS2fQwfQLPXiz11PLOztKk4llNwgQCdLh5t4gq1Zl7RzEngY+QUsttI5WTjW7LDZoYYDYQUGUrc1JaEsMQQn0/vdMtwwuIb7KycxEKYSijrZPSd8VKmfNjf2UU9l8OTJo0/wDwaP0WmFJNlnRZBU8UxzdTXBzeYumRiSQSGEf7ob7pl9Gm1+vYusZ1MnyAFz81Acyq8ju3PbTDjqc+AZ4AAtmPPmqFd7iHVG6hpZcFjCJjgXOMW8oTOf4io4CnQa5xPxFsGByL5sfmnf4Sp3jjUOoRyaG25tF3epRYXHuqToPgH5jTLf8AxkwfM/NBjKmFqNrEDC06fhEapqgXPjIG5J9lUZsXA6O4a2Ni3VLv6iSZj23V7nOeCjXrtDDrc1oa4k2ibmwtfhbZZbF5kXPJfY22kQNvZaQrL8ydTqA3ERePEOembLV5f2hpVP5ZosDnbvc4Uw6+7iG7/crJYbDB/H3+R3EBXWEyphDRqGsEAtJseZaQbi+yUbqjldKAdQdYgDV4DO/hFiPOU5ia9CmNLy1oFwSAAOvKVW4PLHtIYysS1t9PTpdRc97NPrEOlrjxMkekTAHkoLzC5vQedLarCQImQJHQnf0ULs05hrYrRB/mbgg20jj5yq/LMrw1F0Gk59RoEiWubJtYF36KZQyJrX1KlKpVoh5u1rWho4GxBgzxQXVdrHksI9x9CeKpsfk7m6u6cLg+Fwkeci44K1ZlLYkuc4kRJMH3ER6Qir5drEa6g5Q7lsqOA9oaLqVZ7Xzq1QZ+arsRdjI5X9/7rr3af8Pu+OulUl5+LvLz1kBc+7Wdm3YI0qb3BznN1eEGB4o3O/yW5WcZ5q0XYzKDiMSwAeFvicegnfle3qs84wV1v8LsHpw73lnxvjUN7AWjzJTqkcuzPD93WqMO7XuHsSFGaPv3Vx2nqB2Mrkbd475E/wCVWaZ28kEao2y6h+EeBFWhi6Z2e1rfL4oP09lzZ4t9811b8Fh4a/8Aw/8AZTpY3nZzFGph2avjZNN/RzPCfpPqrdiosA3usXVZ+WsBVb0c3w1Pq0+qvQVhosNSgETSlBEJcEAlORSpVCUktSiUUqKg06TGHwtg7Txjz3Tj6YO46qi/6lY5xDAXQYECxnjPAKypP1AF5H+2besb/dlULrwQ4AB2/Qep/wArPYerXAkNY4Xc0SYaBaAOHsT5LTPmLenBUNLDmnXMNhjmzq3vNxPAKjHuyupi8VUNTTTc1oMRYk7dfVXbOxdMUCHgd4bhw58BH3up2V0tWPxDpNmtH5Y29/bktLSpFwMiOR+9lUYmjkRpCi6m0+AjvW6pkgibC0brZDDtI+Ec9hyUkUOSOnRgQgymZUKhrMbhyWuBJNrXB4kfKVIw2ZOlzKrS0tMGxLjtcabcVoe5vKbxGF1DeDzUEZmXUnO7zSHFwF97DaFKZTgQFEyrAuoANLy9s8fy8o6Ky0pobaEelOFqGhUR6jFx38Xce12IZSEfy2+IxeXQfkI9yuzvC879qMT3uJrPN5e72BMfKFYlURb9brsfYeoaeWlxBMa3ADcwLfRchayZXRvwpzE634cmWuBcAeYAmPMfROiOdVampxJ3JJJ85n5psBajtz2edha5IH8txLmHhBMx5jb2Wb0dBstaFd3Owm3LyXYPwlyp9KhUe4FoqOGmeIbN/KSuW5ZjHUnh7TDmmxt0XaOxHaP+LYQ4BtRkSBsRzA4cljqrItM5aWinWG9J4cf9h8L/AJX9FbNHEJt9IOBabhwg+REFR8lce70H4qZNM/8AHY+rYPqoqe0JyUYRFEJKJyUQiIUqihEUpJUVVZRldOizSwb3LtyTzJUupRB+yFBwmObUtSqMk3gtdPtqVhRDjubixtA9OiqFaAQq3G4Z1Rwa0Q0fEXCQfIcVb6UbWK4GKeFaLhrZ5wAU+GJehKhAkNRlqNFCBl1In80egSyxOwiIQMmkCEcJwBCFAgIEJYCJwVEbEWa7yP0Xm3Htl7v9x+z0XpDFu8LvI/RedMU3xO8z9NlYlQ6c3Wm/D52nG0urtPuCP1WdoU+lv8rQdi6Z/i6MCT3g+on5JSOwZzk1LEUjTqtBBuObTzC4LnOCFGu+mDq0OLZiNjGy9HvauN/iR2fczEuqtaSypcEbaoEg9ZE+qKxhaDwO61f4e5l3OKpyfC46Hf8AIQJ9Y9lki1w3EEfsrzsthDWr02A/E4C3nv6X9lKR6BAsojG6K88Kov8A7miB7t+imMCRmFMlkt+JpDh1i8eokKCQ1AoUyCARsRKBVAKOEEYUCCEgNTpCSVBmP+n3Oferqi7Tp0m+4sdla4OjUpDxu1tn1b73IUvB1mPb4NvIhSC1UEEelBoiyUFQSCUhCIII0cIpQEUcI4RFARRQlQiCAkUJTklyKYrU5XB8/wCzWIpPc403BsmDEt3tcfd13x6oO1lZrMO8mxNh1M7IOEYWg48Pl1W8/D3JaoxNOo+m4M8RDiLWFvmq6hmTC6C3beP1suq9m/8A89ODIifckx6KbqrSFGrUgdwD805VraeE9P3PBUzqlYlz3VRSYLwG6oA6lXUcw7fhtPF1QGNMwduJaCfnKsPwupk4oODQAGumBsNP+PdQ83aMRiXOe6NTgA48pgEgDktN2JqMo1XgNLpGkaBIJB3HQ7ys6ro7BZRjj26g0AuniBZPUySLiOiVSYBsI/VaQjBmxbEQePI3H7eifTBYe8kGxEH9D9fdPBAZQlGiUAKSUZKS4qCPh8GGElrjBM6dxKlIQgtA0ETkQKBwIFEChKINJIRlyAcgMFEUTkjUgcQSQ5AlAooiUnWmqj0VHzPHMpN1O9ALk8VyztfnFeo4eIBoJLW2tvuOPmtb2kxNN7gC8eE3AeW8DxG3LzWTxGWuxFQNw1N0bOcXEt8w48lm1cZzBNOqfe/1sumdnM6caLKdGk55aILiQ1gvz/ZMZJ2GYy9eH9AXR67StWxrKTeDGjlZMLRUaDvieQ5x5CGjyHHzKqO0eJBb3c3NyJvA5qJm/aZznd1hwSTaRf8Awn8m7LnUKld2p2+mT80+CtwOWNxFYhlMCkP+4dUna0e62WDyunTMsaA47mN1KpsAEAADkE4CtSYhTUIQBQRBEIwggigkkpcIioEhCECkyoHAjRSjCqA5FpQLkAU1QRIwUaAoQlApJQJbUBmDMGD0KMrHYrHPwuKc4gmk8y7qDeR1C1dLENewPa4FpEg8FNXDkoApirVjYE/L5lRxWc8HQY6xb05q6JGJxQYC52wWUzLNK1dzqdEEjbwRY/1O2joFoqmVU3thw1czJkqRhsM2m3SxoaOQU/Rk8F2Pkh9d0nfS3abblRslzX+Fqvw1azNR0HlJkel1tiqnN8ibiCO8JgcrfNMNRsy7U06dqf8AMftb4Qep4qAzL8TiRqqbHa+kAf0jkrfLezdGlwLz/VcD0V0LJ9EDKMnp0B4R4ouf25BWYRBLAVQaII0AgNGEQCUgEIAIwEaIIpDkolIJQgiUAIRgIEqKOEbUEECSjKCCAmlKCCCAFJKCCCLi6LXth7Q4dRKyWU2r92PgJJ07j5oILPSxrWYNgm0zzul6UEFpBgoTdBBFBoRwjQQEAlRZBBAAlIIKA2hGggiFBGjQVQgFAlBBQIlE1BBGipSXIk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14" name="AutoShape 14"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16" name="AutoShape 16"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18" name="AutoShape 18"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0" name="AutoShape 20"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2" name="AutoShape 22"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4" name="AutoShape 24" descr="data:image/jpeg;base64,/9j/4AAQSkZJRgABAQAAAQABAAD/2wCEAAkGBxQTEhQUExQWFRQWGRoYFhgYGBwaGhwcGhoXGBoaGhoYHCggGBslGxoYITEhJSkrLi4uFx8zODMsNygtLisBCgoKDg0OFBAQFCwcFBwsLCwsLCwsLCwsLCwsLCwsLCwsLCwsLCssLCwsLCwrNywsLCwrKysrNys3Kys3KzcrLP/AABEIAPkAywMBIgACEQEDEQH/xAAbAAACAwEBAQAAAAAAAAAAAAAEBQIDBgEHAP/EADsQAAECBAMGBAYBAwMEAwAAAAECEQADITEEQVEFEmFxgfCRobHBBiIy0eHxExRCUhVicjOCstIjksL/xAAXAQEBAQEAAAAAAAAAAAAAAAABAAID/8QAHBEBAQEBAQEBAQEAAAAAAAAAAAERAiExEkFR/9oADAMBAAIRAxEAPwD18zIoVNbvvXygFeKY34ev2geZju++6xjGtMzOrduzEkzB37Qk/rHIGttMs+7xYjGXq8OLTsTYrViRCpWKI46xUvEOOdq+UWLTKZi+PH9a2aKUYsqLAd5+8DCWBWad0OGAub30FIhP21uEJlJSCQ5L60AfOkWLTZEtVN47pNBvcAHp4mIzJ0lKiCSpTOyc3oBxjMjETpjAP8w3WJzure/5AA8gYYz8ISE1qtvltmSXOQ3avTKLBo5O2EB92W5c0cKNBUk6ZPFUzb4qyQADUtfwtz8oD/pkBKgN1LGt7EUHhZtYVYiahUzdqaiwYHxq1crtDi0//wBdo5CcqXfwyFKxfh9rSzvOClqfv2DxiMUlQAKVU1cgcWrS4gVWKKAQ5qxbxGdofytej4eeFp3kKfNqPrUZREzFaK8PL9R5zIx6gUni92qWdunpDvD7fWAxLgaFQbgK1L6xfla2CJxsQeI7yi7+oFBamVxX7iEezNtFQUkTHUw3QoUe5ANz1hnOmt8xFCHu7F6v5NGcOmCZ3fnFn8sLkj5SpwM/G3AmoiSllP1feJGAWItSoQpTiYIkTnzv9oEY70fPA6ZkTSqFLTHY4DHYg87mYupveBVT/moe2gOZNY99/uB/5y79/po3IDOZOtWpjsvFU9PLusKpmI07FoiMYlJIJBJyf7ZiLEcqxJDVJfjrWDP6xEgUIVMZtN17ltX7EJE45MsAm7UD+XM0gHE4jfJejtxqzVPSLEdI2oSUpAJAe5clRdzyo7RYZKlgFRS2oe5JZXs8IMLiC9HYmtzz0Yw2E5RSyQQzpenzcS5yFuZixHMjFCUQ4CWdBJLV/wAi9fpGQpWE22RN30TAFJkpACAxWrcLgTFBLqCS1zpEMfJw5DzUKKgHKpaylt0f3AkpUbWhTs5eICSqSE4VAAK5prMLBiyyN4A/4igikRnj/iRCd5CzurBZYDn5kggEMLVc84XK2qVH+SWkkKZ6HsWyaBEYWerEJnrRKm0AUPlQGbdcgt82b3eNSkgH5VANSrP/AG8KM4rD5ATj+UskJUASwzzd2yBBzi+TshykKU76tR/zDWdMADklRLkkA2ewJpV78YGXO+Qs31AAkUzdRVdw2npBpDr2XLHyJJNSHcZ5NFaNji6VKFSKpP1AD5fl4gwwkEsKhIzU2jijdM4+TulzYBipt7edtFFuA5xaij+KYKbpUHySXbiM7kQejEzSgJUCztUH5rnO3KJGjuSkkAsFWqz8S2Q1jiZKixcKG9S29cKIYVb2eEG0jFyin5VKSoZKO8nVO64vWC8NjiUq31bxTulqOzl2rlctrCjCbJSsLUFGvyjeDAaPfk3B4R42QuSvdUpiMw+t38bawZKdboTKOLG1KQXIxIsCx0jJ7O2mKJUqjG4oK7zUu76wyE+tqU5VHnWCxa06J4Hf3i+VPEZxOL760eDpOKr94Ma0/SqJPAcma8EVjKeQTFesUmYxbvusfTPPv7QNii4Idnp35R1YVbQ2huggVJp9/SPtnyi+/MZqnJybgQtTJdTZk30blDDHziAEJDtROfMtr941iXzJxUphVqAAPW2WUWp2aqxuWbSti/P1g/ZcgSk7yvrItw1Lx1anIrxABsH04tcxlJ7jNdt27B6fiJJkjduQFVUMmLUplnHJq36MXvamT6CBpmIZJTuuT/dkFGrVNWqxiQsTL7rP826TkPpKgLOSAPGOYhSSk7yvlD7xP+IuQP7iaeMC73zsXdSRvNejjKwc2iOOxCEpSo/VWujAUAs4p4RJQuZ8rpKiALFglzVybqN6mCJMx1AlagCCdH6aMw6RUQbkXYi+Q+VLZZGPv5C6dwEqLByCSXepBPBmyaFDf6wlI+uhySxuABvGJrmqNLEEgBR6uA1GBvAacVvtck+ACWd2seUVqmje3jVRcVbKgoHLWgxCP68lYBDpCRvfK5Vu5uaO+cQlbQVNdISUggUSK0rUgObv0hVj1KO8pi4o9vqOdc7RThZ6g9w2Xkwr7w4tNpJNVPUWccWevh1g3C4kkEljUuaguS7lgwbIPm0Kf67mHaj1zzFg4MWScRUHUgHVgfqL3IeLEcrxTAuT8prkCBTShNLVtFM5X8yVJ3RR1OxKiCHKiSbAe8ApmJPzFRKiWTXXM8KXa7RawCUlwX4Emh1sxESL5UzcUUjzeuVK8ofYPHUY1AtXj5CEO0Fglw+8Cz8LUpHcJPJFreFW16w2BrJeIzNB7O0Ey59j6d9vCjBqcM/nBUlIcac4xjTVYLFgtr2fDjDNM6lYz2Fm6CwhnLmOAQXjFajzKcnvr+/GAdon5aPByz99YWYyYSWdnpbl31jrGKowcjdQVkuTYPxEG4NLneIqbavZ+kV4aWXb+2wg76QDZVtQzNbjFahYP01zq+ba+EWyh9Z+lJNTmcuZp4PAq5oDB2zzLDJ/ForTiSQQwfU0Ap8z6awIZNxCVF23UaCtAGDNm94BmzlH/p0qCBmBV+u6S0fGY+4QLig61URYJv2IpQQN4OQ6kpORDv8AMBazdCYUJxKyEFgwP1KeoJ1JckVD+0fTFKTuukEA3NEhxu03q3N+MA4zaI3UkXDjdGf+dtb6v0i7Z2w8XiEhkKTKyUs7tBY/NenpEkxjBLBMyYVu26lIZjmKWyrwijEYtC94lRS53mFWVkQTYAG3GG834SQms3EWJISgAnUjeUa5VaI/6NhEhmUpy/B787ZxbERJxKSd0EZnd5VziMzGpA3iyjbdBZvCwdjDw4WQgfKhIBsWChXuvKBDLlqcCUkvT6M/ciHQUnaX8n+0m4yJft4+/j3aE5v7EVu2sNDsRJTWUQ9t12Hg1/WB5myzuj5VJydgeZ4HLhDsSEv5d5wGdwfO2nOLFFnZrF2pZg/HlxgdOBUkqaaeIKSSRnVyRrSLsdgJiP7nLBhzDu51s3jAkEra4ze2RFL6V7MEInEO58aVsK8WFOEKf6hiAXSLEHwg2bNdnqzM1bjysIsQnEFw5uXfndqZvlFOFmANl6fmKgsk8DUDhryyi6SKkMbZ+vhEjnCzC+XPy6uIYy5jtnCPZuIq1O/a1YdSA/58ukZpNsHMu1/bjxtSGKVFux7wow629Pt4QaiaW+oxiliZg/Hl94U4v6hqC3jV+A+8Ol996VhSv660rn5e8dIDQ4XcAL0P4ct36xETqAEWIJq3JvvEp6rJbIsX1seGUCTQyX4OARernwiTmKnEqao1oDndmro5gUlzuOQXIrzFdCQzRbOlAlJKqlLHSj0jmMnoly83+VQ1diPUVhC7FzSN1QZLA/LXgSWsxfyiqTs1U4gIG6klytfNqC5NhFGzMOvEL31/TcP3SkbbZ8sJYboJFDdq8sjBbhF/Dfw3Jkjf3d6YXdSmPNgB1pDnHTpYCiWVq4e+rv4RySGSyiz1AZz/APUUHXJorn4H+S5IFebGpGgHLzjnu1pnMZtN1ES0vySAOvHhxgZGCnzK/QnMC/Vuca+Rs5CfpTbx6Pk0FokUb8dmH9LGYwXwwDVZ3jr4ZaGG8nYyEGgbv7w5koDR1SKwbVhT/pabtW2gGo5QvxODAfvXyMaD+I3ejv3qYCxWHfPp7PnBKsZXFYN6j9XFNIAXIUm1eBqNac40c2Rw0/FvSF86W32700jcoZjF4JK6Ebp4OfB+mcJJ+HXKNBvDxtkRrGyxUjeBGd+H6hbv1KV3YMbOOMblZsI8JtA1f5tb/rhwiwbR3mSBe58uv4inaOAKFEozyby9Irw5tu/UMulfSNA12fN+b19RTMxpZU5sx7X94yeCW5D9iNDhrBz3nGKYbImPpFoxDUoOYJ94CRNpTt9It3xp5xmtFM4UNNfs0JcThiXINi2nEnzhyVX5fbypFSk2bOp0qOWY9I1KFJB3UkfUWSDxHLWPlygzs6bKOpIe+QETRMSCotdRrexskd3ijErBLMyWJAFnfPWJAtrzSxa4o4pahpkeMA4TDKnKq5SMvGlaQRj0uoqDOWcdK3/Ua74f2Nuy0qUBXI318XhtyDE9lbLcDQcGHjnQNGgw+B3c2e7Z2uq5Y8YNw0rQcP3BJl1qe+2jla3IjhAAGAGtrmlerRduv34czERKGQt++kES0W77EZLiUN33WJJTw7+3CLGHl20SavfWLS41DEwGvH35iLxJGaaQFiDlXp7QTN9YGWa275RAFiJYyr09PAQpxkjieffnD+agAP4965wrxz18/ueBhgpJOlsKdPfnaEONl1/A7MaOZV37b7VpCnaCLlqjx48hnHSAqmVTWoa+Y8M3hLUTAWLGhGZz9IbzJ26oGhB8vxeA8cjICxvm1fR43GV8oeF6+EOcPZNoW4ZKdxhegJ8z0g/AqcP3n4RmkwQQbhr/AH68oJTMpc+cCp76OPtFokj9RmksxKmD8R6xatAKMnFa6ZR2dL+U98RHQflGQuc3ANB5wgs3WferQl+rOx4wPiZ9nswLUat7Z1FIZrlO4UL15a8nhRiJIqTnV/FhDElseV/NiEJLmvS5p7x6amVvKpYGmX6jAfBKAJxUf7UKbwyj0XZ/0jl5xnv6YNQB7d6RaD4xShBv3+xHyzVjTiIw0ISa99vFiS0UypoIvz74R0r7fWArwqnfZj4WMVom1v8Ajw1iP83p+fCJCQqkRKhw5xVJmUrfuzxRisWB04+HSJJTpvh4HP8AcQCXfvSF8zaqQat39ooXtZ23anhXj4c4cGmk5Ply8ekKMakFzzHfM6xRNnrb6hV2bLjxMDzd4hrN+8/qhkAfEXoe+6PAuLDgnv8AcWEl2OrO3T3ZouCaGt6d8Y2GKMs75auYfxjmMDNx62esG7Slbqh4dDUD7QNiT36+kbZcwM8Z6Pw/cNtnIoTk/TttIRYTDqq1ib+8aDBIKUty86e0HSguWa0u/wCOsTTMGZDxUu/Tu/pFjNRx1LeQjFaQmh0n26RTINANPtx7qIIWLv27/iAlfLz7PjCHcQoAPfN3pnXjCfGlna9Tyr6wXip+8mvl116QmxM6vesb5gp38KpBJGotHqMlDADhHnXwdhnZ9Q54aeXlHpzDvvzjn39a5UfyEZVEUYtS+A5/qJz54TanIenKEmO2op2DF63txJNhS5zjMhX4pZ3nBDHg2vZgaXi1JOVOPpl10hfOmzFBRAJAQpW8T/HLZiCQpXzLvkGcwl2ZNXOUPkIBJD76jUfMzMzs8anI1tsNi1lswTVvKHMtB1794zPw3MUTd0gkK4KuArnkRSka6U0ZpgOfM3Br+YzG1MeqrWe8aTaxG7bWkYjaU0uQGr7iHlUFOxlQ6i+g+ryvn4QRhtqJQDvMk/7lJfwgXAYMlaSxIf5uV2ewvaG+2NjFYVLlkfwrUJjJ3QpKgCndVS1SRlGvGQydtpJYEHiFBTdBXhaLpePC6irFmzHA6MPWLZGx5aQf5AlNAlLDeVQfV/tPV4GXstSVBUsFITbee1quX0ryi8SxTvxtmf0/vBIBakVS8Oo1IYnTpaL1UFfz20RIdvIZyGyPn5fmF2BwoUXV34voYfbTQ6S+fZuKwJhZASOF7+HOHfAsM8JDBNBT896xOTV7ZM3esQxSXp7RxAa9qNElpDN3ofSLU8u+sQQKsenp6RYE8vKAqn0175W84GxKblu69+MWqVm/MecQUs2OdueXfGIEmKIcP0p94WTqnzeGm0B8ohMoN31jcD0L4KAG6P8AIudaWHmY34rz78Y8x+B8X/8AIkZ1ZuRaPTJJpWOXf1vkLi8DvWLHvx/MU4b4ekgHeT/IolyVly/tyhrHD9u+cZ04VbZ2WmYEhR+gEAlO9Qs4IeooIWycAlAACSoJB3bITWlg9nNSc40Sknvu8RRLr3p+4dGB9m4UJSAwBFDU5treDEXbSPlJowyj5BYQEPtJLp5dOcYfHyHU+t/2PWN3jS6T34xksckE29I1yKp2Wn+0Wzz4ekaLC7PBFWI4jIQi2endV3x0jWYKwzDXfwaLoRFGBCbU5DvjeLFYMenfTygtHffhFOIWwfvu/jGSS4mSkEhhx61y8YUYiY1ON9X11hniZzlsx6BoSzy5+3esagAbQSVS1Nz8NevrCfBzl9OPP0rD2dOCQXzDe8KsHJKi5onPTT7RsDVgu/ZPKIEk99vcx1Rc/aIrTARCBxrz5gvpHTMI7/MUSsu/3FwAzgqIEY97mhPfrH2JxJfvvKAxKdJA1r6RNUokVBHY+8byMoYydvgEcfWBFh2LWvF6PkO6Q6TU0sbPEZ8ktRinUW+8aiOPgqekT0bxo9OZp4R61JXQR5X8C4QKWtx9IBHCoEeoYYOEmOPf1rkckv31jp776xGWkHOLUpjDard9IsUgCOp/MfHjElBTESYmqZUgXH7j7OIAsWmlBWsZHGqL1ja45gm8YzaRBPH9+Ua5FBYHFMoRtcDOcPn4x53PRu/Ny8Kxofh/aJoFW7BjVgjZ/wAlIDxU16UMUnF0gadiAx5WjBK8Upya929YWTVd9INxk0F8soWTVU49t5RuB8vDhYqSOXpFU1NP9rd+kVmYxAJuPN4lOXRr1/MIQFA3d/zFiR+4oKfx6RZvXpl3aIppVS3fSLweI8veKUJ762iRlnT1iALC4MUaxPffOGqNmAuWHf4hmMEx0gmRIdLwacKJOxgUuRrCvHfD4pu0CjXnG2RJURm9+lornSPkUwy7Z4J0sLvhfZyZe+xqQPKNDgzRhqR5vGWxMwoCf4yzipGrwz+EZ6lb6Zh+YEKGvHzEVn9UaiWGMEgQMlzWCEmMNviIonkigvBRGUREvOJAZcgpc3Jv+IV/y4n+QgoQUZM75Z6xoVIilmhGMh8Q7aUlLEEV63jJTJ0y7FL61Na0GsemYqSFqqB8urZ+0LNsbKSQ7V89HjUsjNjAIC13L9tWsNtnSFJIPie+McVhd1Vu/Dh5QzwybeXSsaog8OwPQ/bxrFE+Zepb7inKPlrt0HtnpFU8999IzIQeIXU6e2kATCTQdfQwXiD6jv2gZ9e9WjQBza38Y5LUR18W7MWTS51+94HB4d698IUJAdokoMe+kclro9O8ubh47RTWpft+USXSl0DuKfvlFgX/ALingEmKAprntj+ItTQUI8R7wJvUYYC7d5c4tTIATRm5Uf3doImYePkyfDSOWtq5imD6d1gGYSztQ96wwmYZ6Gx7+0QUgbrChAHOFMnNlpSsKIobA2PR7UiezSoTv5SCEn5SbUNBTIDSGWOCQpNHCXAbPOkAbQxKjYEcxnqNeMaZayUYKlqhNsvGCZLSp3yLaihHE+0M5Su+7xloWgR8TEQqBsWV7p/jbfy3nby8okvUHhditpy0HdB3laD76wEcFi1oImYhAJyQijf4lTueghJivg2YS/8AULP+1gB1Yv0rDJP9GmeK26hAUopJOgU4dn0rGax3xXMUaBIHU6tnHcRsOcAUpTLowsXJ/wCW83GAZuxJzKLIDU+kC+tSQDSNSQW1AbdQfrYHga0r4isWSNro3gkEGubtyI4vbUwvXsUH5lkHO1gIuwGESDRI5sBkdBQaG8a8Hp8JxOeletz1o0QmTXy74/aKZXy6198+AyePpy6scrai7301zgKnEq4dn0eBJqyA7EWv3TRoMUp/w+fd4XYxYcMa/uufWIKdmrL1zcjvwMEiVvF+zFRk0p5a9btrFqCw9PWFKp6i9usXIlMD55ZQRLIo1+/vEMU5GnAdMzcxIKp/t5eUfJxRFK04H7xaqQWfLq1/POKhL6wJ7HuRxmi7djikxxdFKxA88MHa/fWCwgxCbLiRRiEl3beNAGagN73hNtpdCkkKIrbM2c+wjTfxipjPbfADq4N5U6fYxqM0k+GdpmXNMtRG7MN/8VZctG5Rupate+H4jyfHn50l78Gz8o3Xw1toTkhKqTEjxAo44/eNdT+qVqkLfvpHxECyz35ZwSlUYafEQNiCQHSbQSYrVKfvtzEGN2jt3dU26uhyBvw9jGfxe2VE/KhTHUjhHoGK2ChZJLV4PC7FfDsutQ/Ts+0dJYzlYpC1LqRxr4P0pWGGGlU78A97XhpN2MEgl/PQQJMG7Txrb8j0h0OsOBz4dlw8DYgDOzsM/wBkRIr51DV1tfJ4omzq0596RJVi5gDk3rTX78MnhH/K5d+7diGO06JSDnfxo0K5MjPw7yHvDEYYZRbvnVh5QbNUzOnvxz8oHwSWUBaDV3Yh305ZQJ9JAABFTnz6R8pJLn3ybhp1yj5KDRqQZLkUua/rxiKiXLJGnDn97xE4ImrJL6n8Qyk4LQ/atW8jWLFYdOZ8h7xnU9FiKkxOIkxzaQAjhESIiqZMaIgcbOCAOJY691jFbdxJJfJ8u/ONrjUbwItx0aPP/ifEMCkMoh9BdiXa5rG+Wema2tPqGNv110LxbsXau6sF6jS/R7mE8xTl1Fi2dX0tlFeGmBJB8fF4754xr2vZm1ApAJzz5injDiRMeMB8K48KDGxGfV+VI0JM1HzSy6b7hzvY5DKscLG9aUC8cIhPh9vS7THQof5BhS9YLONSzhQL6VGefvARMxXGFOPxFDyr5X0EQxe1Et9X4hDtTbMsChy8ezDIKnjcbx4OeleAyPKFE3EeA/PQNC/FbW0Ic26ittdeEDBal8vH00MbkZ0wViXoPDnXoDqY7Ll5k9e9OMRw8tnN9ft4QQEe3o3rEijbABIT5dHprURzCobumXjTwgXaU7/5CBVvwfEQKMUoroa8bZ+UazwH6WHfvdwc4nLnkEUpcVfjFGFm7yQ9GOnnwsY7vjfArT0zHKsBPcOkKA499XtBUuSOvfiRWKdnyiRZxb28C0PpcgD5lH5R7WMYrSOFwrIpqeNfexiB2W93fhD3Ayfktmac4LQlgzRnTgkmIkx8YgqBOgwPMjr8Ypnk1PCJEfxBOUlJ+YB7ZPkRxjzjaGLJcUL+VMoZfEWOKlqDuHNXJ6OcuEZycihchzzdhQN0jtzGLQGImGo0074wKmZE5iSTqa904RV36R2YO9kbYMu1T+X/AFHpGxts/wAiHLvR+839o8flm7Q72FtUyyzsC/fKOffOtSvWpqJcwfMHpfT7kaRnNpbEKS6CWvQ+R0gnZW1QsfKpu+/CHCJ1KmmvXLlHL2NMLP2fMYutQpdzxZ4Wf6cAX3lHmX9KRt8fL0A06/eEmKkJBzPIv1pG5RhMnBAV0oz6v1IgqXT7/uPiOFOPD3i2VLtTy6Q0LpKbaZcu2iycqlMh+fChjhIFTTn3UwsxeIK6Cgz0168mgJbjE7yyXFDTs8GgdGHArZsgb8oNWcqdet7cIpnmmTdmNhXImm4elvuwjQbKxCZjP9QzarcOUIMKwpTj6dId7HXL3vmpwFCb+8Z6UbXZVxu9R42hvMwm8lgCE0P3hTsvEIQpO6PlN3uNK6Rp8POcRxrpF8lFA0WtHECJw4lZitV4tVFU7vxjKCTlNy7tGW+I9qreZLI/jFN1VyqjsBS5/wDGNHN+rvSMr8ZfVK/7f/1DzPRWHxJJp5dW1hRi376e8OMd/wC3qYCn/RN5p9DHeMEu9xq37jiqW1j6Z7+wilP1DvMR0ZWFcWonfu3pFA78o+lX8fUxI42btJctTudDoza8Y0uE+KQzKo7UEYnP/t/9YrH93/H7Rm8ynXp6NrIWH33yu7+MDTZ6VZjvraMLhPqV1/8AIQdJ/u6f+UZ/J1pCtL/VS/Ie0RVOAFBXh7aWvCjAf3/8lekFSvf3gwpT11H8iwmtHf1ALc4IMr5AzFLXBHeYrC/bF0/8TF3wd/0ZnL2MV+BViDwYuYDx6WS5tlQnL1rB+0PrPIesL9sW70hiDYdTUYeOpzghCKuKad6xVK/t7zEEYP6kcvaGiNBgNpLAAJBbWtOY5xsdm/E0oJG84LZ8OTv4R56vLkfUReqx71jnY3K9b2XtmVOohVdCCDlYG8MgY83+Ff8Aqy+Y949GlWEY+F//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6" name="AutoShape 26" descr="data:image/jpeg;base64,/9j/4AAQSkZJRgABAQAAAQABAAD/2wCEAAkGBxQTEhUUExQWFRUXFx0XGBgYGBUVFxocGBcXGBgcGBgcHCggHBwlHBwYITEhJSkrLi4uFx8zODMsNygtLisBCgoKDg0OFBAPFCwcFBwsLCwsLCwsLCwsLCwsLCssLCwsLCwsLCwsLCwsLCssKysrLCwsKysrKysrKysrKysrK//AABEIANQA7gMBIgACEQEDEQH/xAAcAAAABwEBAAAAAAAAAAAAAAAAAQIDBAUGBwj/xAA9EAABAwIEAwYEBAUDBAMAAAABAAIRAyEEBRIxQVFhBhMicYGRMqGx8AdCwdEUI2Lh8VJyghZDksIkMzT/xAAXAQEBAQEAAAAAAAAAAAAAAAAAAQID/8QAGhEBAQEBAQEBAAAAAAAAAAAAAAERAjFxIf/aAAwDAQACEQMRAD8A65qQBTUwjD1wdjwelNemQUetA/qSlFc9LBQSJSSUgFGFUKlDUicU2XoHy5NvfxTL8SNiQPMhIxdVwaS0NMCYJ07X3goHqbybkFvS3zTjXJjDVtTQ4gCRO8/NF/EtMgEEjcC/0UEkvRa1Ddi26wzUA8iQ2RqgcY5dVCGfYfvDT71usGCCePKdpVFzqStSYFYHijDkD4clSmg5AOVCy5BpSC5Br7ohyUQKTqQlApAoiUA5RStSBKTKKVKDCEonOSJUEQuTepLlZztH2iDP5dMjUTBdwHQdVVaLveqWXKryGsKlBh5DTforAi6aHHHnsmm1STAjSIvPHkU4DxKh5c4ElxO7iALwL8OCCxDoSw5JPNNueiHS5CE219koPRSXUWkyWtJ5kAm2yTiKYcwtnTqESI+Uo6lOeMFQMyfVYyWDW6QBAGo3vxACImUMOGwJc6B+Yk/2UPPM3Zh6bnGAYIFvzQYCPDtqHSX6Q7jAJPkOQ8k9iKLXN0ljXAGRIBAIuDf6oMdk2HrMw9asdRxNYHTqs7jp323n2WGbllalrdV1A33Jmfv6ea6Ljs5ZBs4kcAJmOsx0VezNKdbw1GAtmDMOA81dTFNkfaCq5jamol+Hc0P4l1Fx0kO56Sd+q6y13L7sspgcnw1BznNpsaHiHRMFu8QTC0NHGMe2WPa4c2kFFTgUabBSg5UOIoSQUYdKIUg0IpQBUUtCUgIy5ATig1NucmsXim02F73BrWiSSpQjNMcKYbze4NaPPf2CmkLnFTOzi8XTIsxrxpadzffzXRgVlWM7X5t3QDGGHuF44D9ysZhBIk8fJXHbjDRWL2hx1RMtMAjqQqJzoGwj05g/3W0dD7KO/kNB4EgE8RPD91c1CeY6cFQdmsPOGY5nxAk8BqIJ3MSrrv8ATpDxpc7YXcLCTcCwHNRTFTxsdqcCDwjSBG9/PjJVEztHoDW/yyTAcQS8i/GBBMcAj7aZm+mwNpuGl4IJtPkD+11QZJSGqmLfE36yiOj0q2puoTBHEFp9jdM1awJ0gkO6FoIHql4rHMYDqcAQNtz7C6zmSZ2a9R4PdMItr4xOzQRPufRBfNfobFO8GCTLz1JMyl4fFlzoFN2k3DxEeodDvkoeMxYpup0WvOuo7oTpF3GYjpdNZxhq4LX0a4YB8feadPnsLeqKue/Atf2JHvsm6lQCPFAnmB9Vn8szsd8W1KrXl1h3erS0+sgzzn0T2YYnCVCBUqN8LtRBceW0Hh5IiTj+0eHpG9RrncmmfpYJqhjDUlzKbnsdeS9oaR5E6o6EBQ8YKLiXNw7nx/opgEW3DnQPQKVSzYNpBzqdVgiQH6SekiZHsqMXmuCfTxNUEuAdJA4Qdi0Kvy/Aw4kFxB+9uF1MzjN3V3Om1iBY+H57KPSxXds8RB4Q0Sb+tuUoixxubO7ptETJG44MA4Hzt5Ksy/M3Ndq1Gdj6fVQnYgvJM+Ii8XDBwH30TTWxAA22/foUwdFyztTsH/MrVYTGNqAFptxC43Rqke/TyV9lufvp8dW1v1++SK6gNkGFZ/Je1NGtDSQx/AE7+RV3Rrg3G0x7IHnI2og5CUCkgpYKS5Bl+1XaN+Gc1jWNOoTLiY3jYLCZ92mq4mA/SA2+lsgTwJvdWn4jY2cQGgghjYseJNweuyzmFyXEVfho1DPQgb2MlQT+zL//AJNI/wBf6rsbXLn3ZfsfWZUbUrQwNvpBknlMbLoDPvZRVfjq7G03ucRpAO9wbbLkNfTIPEmbbb39Fp89q0tLhTc/UbfEwt3vYH7lZbXyvvxi61Ga33YqrSFEAOqa5OqNbgLmBAluyexWbN7w0xWM/mLmNAA/06SBJKoMEMSzDwanc0yZaRGp5NwAYmFGxDW4Qyas1ty0wbH68780U92isANTXsP+mwnpcqq0nwm0WAu63la6hYyqSJLpM7AmB+iUKwDWlpk2g3sbRCqN53xFAUQ6HkX1NNI6RubtuPO5TuW4BtGi+qzQXlhkESDExMn9lj8MalbUaku5uOouHXcQPkpOT1qviYw6mtkw50NPXnHQFTFR8JiqnfB7Y1zYAW8gNgOnVa7Kq7saKjMRTboaQD8TSTe655UqeIkti5MeID06K/d2uqgEtawcydRAtbSNSqLfOcudhh3lNw0tPh1vdqa42GmwnnG3mspjqpfoe8Oc8+JziYm9ota31TeYZpVrvaKtXWBcAWaOgG8+c7q/y3tAKVOBRaYZ8VhJLuJ9lAzlvafuHAAeAC7dRdfpGyk9o8+biKTe7Y4QSDPOBYcYVDnGKdVqT3bKZ/MQLk7Sfokkw0MHii9ubvseyCDh6suNo5fskV8O0gkifkfrdCg7TUaeAc07SIlHgMrrYmvVo961ndyfEdIIDtxA8j6rQk4TCv0am03aGgy4N8Ijmdk/lWGFdxaypTDhMBxgu6Ntf3WidkxbldaiKwqES/w3Agglu/Q+6ossOWijRFXWyru5zJmZMTw2jbkoK2oS0WF7Wtw38jH0S8LiJEg9U/n7GCqe6drpOhzXTM85POZ9lTYUaXFxMD04dEFrVt4gbi/D7/ytR2W7WuDe7fD7wHEwRab9N/ZZnB41jQ5tRupjxBIMOF92n026KdlOYYSixzadMVJPifVsSItAG1lB0enmLSRrMONwBdsTYghSv4oB9y0N0z+5PJcpw2bvtp8UGACRAnbfePdbPJ8PLgajS54ZZhJdTBJHiabi/X0CDY0XAgEXBTOZ0Kj2EU3924/mgO+qZw9bTDXuGqNgIHopQrtJgG/JFZnKuxVJju8quNapOol3wzM7cb81pQ1OSjClCdKKEtxRworjOKaSQGt6HclRMbSLPiBb9/VWdLU58iB8uR3SK+AdWeQCBAJk8/KblbZQa2NlrA0aCCfF4iellGbib6ny503L5JNuZKfzNmmWkSRIAbt7yqR4Jjgekq4iyrPmzZM7C/z++CddgntIDhBsb7z1HPzVfgq5D2yXAyDIsd95U7NsaHPLmFxEXLzqMjjKBTsWQ3QRfmN/aVYYDAvF3BzdV22jVPmRZUjKjSZMD7+qvKWdPI0A940bNc3vBAHW8ICzisdLS5tNh2Ia/vHOI4kSY91ROqkW2mOA9t7f3VpUzBrWEtpUwX2s4uc28yJ2JVPiZJ8YIdYxs7fczxj6pChSZyMxv8P3/hP0Me+i51mu1DZwaQOIiduah6IJAPPiB7nZG4mDaQD8V7W57BUTWZidR8MT+337qbUdFTzY08OI+ws7/FFz79OFvZWuGfNwZhu9xtPRTAWYOA8QvEE7X5+/6Kyw/ZpuN01m1mtkAVW/mbAhpHOQAVSY2tIPP63WcxeMfNiWxyJCsia6LgaJy7GCm55dQqjSSfzB0tuOhSsry6jQq4hmKpl1P8j9LnACbEFo8r9Fz9ucPP8A9jnONoJJcR6FWNHtE4NA7ypERAc4D6pZV2JYGh1VjXh9Nklr53E2i25lRTiCfEfTqouLzabQSBNuCrH1nO3P7Jia0FDHa/BIkSZHG105Qe3iSfKYWewYdqBA4haWlHMDpw/ulmKnUakNOkajExE8eSu8s7TVqDR/LkRbUHCY/sswWmC6eXlvP6KXhc2dqEw/TIAeJgTwnj7rI09DtPWrvbIgC8gwGiQCSCb+q0eExeotiq0MYSSS6NZNtvvguYuxLWuOpkgzAJt5wjq44PADWhhAg8NUbGJWcadJp9pCydRDvGW3dexgEDg0BaLBZmyodLXNcQBOm4E9VxLD14cHavhBIBiLee/ktH2Vz4NquJfpB/plpuN49dlKOsB6MuUdlUaJmxG5skGoZSqoGdlcO6IdUEiQJh0eREqNjexlMD+U5zOZc4ke3H3AVq3Ajao576oJ8UkbzZgBtylFhMpc27pcHDxNc55IHIHVf1nfdaZZx/Yx74LarC2IBLSPkLKozfsZUpkGnqebl0MsI42JJ6Ddb8YKmKrWteWAAnumksEniSN/JSKmHbcy4zw1vIEesBXTHIq2QllZrapdTBE6ns0+cCbDhdJxGS1IkBvdg6RUjS0noTc/2Wk7VNbXrMpDu6OlslxO+rhJA1WHCRdR6uKp0GNpuc2qGzNM2uR+VwBIn0V1GfwmQ13GGU5MEyC0W53O31USrgarTBY9t4mDFt48lqDmeIxDu4w4GGbps3UGyBwLy2fQJoiux9OniG1nNaIDacAhvMDYj6pqMm2hVPwtJgjYSekc/wCyWGOdqLhLovJuI3Jm62WMzCnUq907D1AG/BTYGd5P9cGGxyEKThsRXa5zG0Q5un4KgpM0jm80wNzwurq458w8977wkNxj2tc0EwYkc7LslBneCnqwrCBwBZ4TH+ki3rdV+EyhlTE4jVhWQNESWkN8Mmw4neymmOTsDieex4qfh6hEnpwtx6cv1XRsf2Zpivqbh2d3pGoAuaSZOwsNuqi9sMkoUaTXU2im4uiJcSRHKeFrppjn+L59L9fJZ3GkF0haTGjwmeZ5rO5lQLXkAFuxg8LArUSo9OOKcaE0DKNg4KodhJZulf3+iRqgjzQSsPX02i8/YVrgMU15h0b7+voqItnZTMvw8O8Q6xxPJSqvcdifD3f+km/O4Anyg+6gCoQRG88uqcqUHG4BMydplTBk9Tu9fdOI4GD+6yqDUqXM777dUoEA8oU6lklQwdLwDadBIClDs24FztLwwA6S5pbMe4+woqoe5FTxBB8Nvv8AsjrYRw3a4DhIj5qOKRH309kqrpue1iWzUeYsJMg+hsVbu7fYg21NBHENB6cVlHH79FHBPL7lZw16Sr1YixcTsBE/O0IG+59P78U6BdJfTEyqEVDAsJMWGyoqWDgk1S5pcZAYdLJ4GB+u8K+LblQswxDWNOqYNoG5ngLojKZxTezHU3iprPdk+IUwGNncW9dp/RnD4KtUxDqjb1RdlR0BrRsLAdfhgRxUCsyp/EVD/KIa0cS8UhNhJcPFx47qRiu0VbDnu++pvkeEUmthsbybwfOVRe4TL6grmpUDH1AIDi434y0Ftj5WSm06lQ1BUDKDNidTXPdaZ1Ef4WOd2ixNRzIcZBgGwJkcBblEqdjcbUDbvYSILmNgk+ZBJI4mSB9EGswOVUcO3wabjxPcZsLyf26qbSpMc7vBDnEWJvA6DgspQzlxDQ4t0OHicyns7kH3FhuQErE9zJqGuHwNmkl7gLBriTpjpAKDT1MXTDw3U3UbCILp3joPNQchfUdVxWuJ7xotw8Aj5QqbLMsw4aHFx7x/is52og3DbATG+yl9jK7A7EN1uJFTZ0uMAbzG6C2x2ALiHBzyW8Jb7XF56rHZ7lFXu6j3gmoA0zq1W1CRA2te3Jb04unBh7D01D2VfmtMVAGkuaN5bBHlA39UHGa5B9xx2UHte9hqsNNsDu2yOM8ZvcqfmFVrXuGrZ0e0qp7R4nvXsqERqYOIvpJbMcNvktz1mqlqcASGNt9/f+E60SbLSAXGR98ETx0CEX++iVKgjE9PuVuuwOWfxdZurZrHB+022idjdYh/37ra/hnXdRqGtfu2Oa2pHKoS2fQwfQLPXiz11PLOztKk4llNwgQCdLh5t4gq1Zl7RzEngY+QUsttI5WTjW7LDZoYYDYQUGUrc1JaEsMQQn0/vdMtwwuIb7KycxEKYSijrZPSd8VKmfNjf2UU9l8OTJo0/wDwaP0WmFJNlnRZBU8UxzdTXBzeYumRiSQSGEf7ob7pl9Gm1+vYusZ1MnyAFz81Acyq8ju3PbTDjqc+AZ4AAtmPPmqFd7iHVG6hpZcFjCJjgXOMW8oTOf4io4CnQa5xPxFsGByL5sfmnf4Sp3jjUOoRyaG25tF3epRYXHuqToPgH5jTLf8AxkwfM/NBjKmFqNrEDC06fhEapqgXPjIG5J9lUZsXA6O4a2Ni3VLv6iSZj23V7nOeCjXrtDDrc1oa4k2ibmwtfhbZZbF5kXPJfY22kQNvZaQrL8ydTqA3ERePEOembLV5f2hpVP5ZosDnbvc4Uw6+7iG7/crJYbDB/H3+R3EBXWEyphDRqGsEAtJseZaQbi+yUbqjldKAdQdYgDV4DO/hFiPOU5ia9CmNLy1oFwSAAOvKVW4PLHtIYysS1t9PTpdRc97NPrEOlrjxMkekTAHkoLzC5vQedLarCQImQJHQnf0ULs05hrYrRB/mbgg20jj5yq/LMrw1F0Gk59RoEiWubJtYF36KZQyJrX1KlKpVoh5u1rWho4GxBgzxQXVdrHksI9x9CeKpsfk7m6u6cLg+Fwkeci44K1ZlLYkuc4kRJMH3ER6Qir5drEa6g5Q7lsqOA9oaLqVZ7Xzq1QZ+arsRdjI5X9/7rr3af8Pu+OulUl5+LvLz1kBc+7Wdm3YI0qb3BznN1eEGB4o3O/yW5WcZ5q0XYzKDiMSwAeFvicegnfle3qs84wV1v8LsHpw73lnxvjUN7AWjzJTqkcuzPD93WqMO7XuHsSFGaPv3Vx2nqB2Mrkbd475E/wCVWaZ28kEao2y6h+EeBFWhi6Z2e1rfL4oP09lzZ4t9811b8Fh4a/8Aw/8AZTpY3nZzFGph2avjZNN/RzPCfpPqrdiosA3usXVZ+WsBVb0c3w1Pq0+qvQVhosNSgETSlBEJcEAlORSpVCUktSiUUqKg06TGHwtg7Txjz3Tj6YO46qi/6lY5xDAXQYECxnjPAKypP1AF5H+2besb/dlULrwQ4AB2/Qep/wArPYerXAkNY4Xc0SYaBaAOHsT5LTPmLenBUNLDmnXMNhjmzq3vNxPAKjHuyupi8VUNTTTc1oMRYk7dfVXbOxdMUCHgd4bhw58BH3up2V0tWPxDpNmtH5Y29/bktLSpFwMiOR+9lUYmjkRpCi6m0+AjvW6pkgibC0brZDDtI+Ec9hyUkUOSOnRgQgymZUKhrMbhyWuBJNrXB4kfKVIw2ZOlzKrS0tMGxLjtcabcVoe5vKbxGF1DeDzUEZmXUnO7zSHFwF97DaFKZTgQFEyrAuoANLy9s8fy8o6Ky0pobaEelOFqGhUR6jFx38Xce12IZSEfy2+IxeXQfkI9yuzvC879qMT3uJrPN5e72BMfKFYlURb9brsfYeoaeWlxBMa3ADcwLfRchayZXRvwpzE634cmWuBcAeYAmPMfROiOdVampxJ3JJJ85n5psBajtz2edha5IH8txLmHhBMx5jb2Wb0dBstaFd3Owm3LyXYPwlyp9KhUe4FoqOGmeIbN/KSuW5ZjHUnh7TDmmxt0XaOxHaP+LYQ4BtRkSBsRzA4cljqrItM5aWinWG9J4cf9h8L/AJX9FbNHEJt9IOBabhwg+REFR8lce70H4qZNM/8AHY+rYPqoqe0JyUYRFEJKJyUQiIUqihEUpJUVVZRldOizSwb3LtyTzJUupRB+yFBwmObUtSqMk3gtdPtqVhRDjubixtA9OiqFaAQq3G4Z1Rwa0Q0fEXCQfIcVb6UbWK4GKeFaLhrZ5wAU+GJehKhAkNRlqNFCBl1In80egSyxOwiIQMmkCEcJwBCFAgIEJYCJwVEbEWa7yP0Xm3Htl7v9x+z0XpDFu8LvI/RedMU3xO8z9NlYlQ6c3Wm/D52nG0urtPuCP1WdoU+lv8rQdi6Z/i6MCT3g+on5JSOwZzk1LEUjTqtBBuObTzC4LnOCFGu+mDq0OLZiNjGy9HvauN/iR2fczEuqtaSypcEbaoEg9ZE+qKxhaDwO61f4e5l3OKpyfC46Hf8AIQJ9Y9lki1w3EEfsrzsthDWr02A/E4C3nv6X9lKR6BAsojG6K88Kov8A7miB7t+imMCRmFMlkt+JpDh1i8eokKCQ1AoUyCARsRKBVAKOEEYUCCEgNTpCSVBmP+n3Oferqi7Tp0m+4sdla4OjUpDxu1tn1b73IUvB1mPb4NvIhSC1UEEelBoiyUFQSCUhCIII0cIpQEUcI4RFARRQlQiCAkUJTklyKYrU5XB8/wCzWIpPc403BsmDEt3tcfd13x6oO1lZrMO8mxNh1M7IOEYWg48Pl1W8/D3JaoxNOo+m4M8RDiLWFvmq6hmTC6C3beP1suq9m/8A89ODIifckx6KbqrSFGrUgdwD805VraeE9P3PBUzqlYlz3VRSYLwG6oA6lXUcw7fhtPF1QGNMwduJaCfnKsPwupk4oODQAGumBsNP+PdQ83aMRiXOe6NTgA48pgEgDktN2JqMo1XgNLpGkaBIJB3HQ7ys6ro7BZRjj26g0AuniBZPUySLiOiVSYBsI/VaQjBmxbEQePI3H7eifTBYe8kGxEH9D9fdPBAZQlGiUAKSUZKS4qCPh8GGElrjBM6dxKlIQgtA0ETkQKBwIFEChKINJIRlyAcgMFEUTkjUgcQSQ5AlAooiUnWmqj0VHzPHMpN1O9ALk8VyztfnFeo4eIBoJLW2tvuOPmtb2kxNN7gC8eE3AeW8DxG3LzWTxGWuxFQNw1N0bOcXEt8w48lm1cZzBNOqfe/1sumdnM6caLKdGk55aILiQ1gvz/ZMZJ2GYy9eH9AXR67StWxrKTeDGjlZMLRUaDvieQ5x5CGjyHHzKqO0eJBb3c3NyJvA5qJm/aZznd1hwSTaRf8Awn8m7LnUKld2p2+mT80+CtwOWNxFYhlMCkP+4dUna0e62WDyunTMsaA47mN1KpsAEAADkE4CtSYhTUIQBQRBEIwggigkkpcIioEhCECkyoHAjRSjCqA5FpQLkAU1QRIwUaAoQlApJQJbUBmDMGD0KMrHYrHPwuKc4gmk8y7qDeR1C1dLENewPa4FpEg8FNXDkoApirVjYE/L5lRxWc8HQY6xb05q6JGJxQYC52wWUzLNK1dzqdEEjbwRY/1O2joFoqmVU3thw1czJkqRhsM2m3SxoaOQU/Rk8F2Pkh9d0nfS3abblRslzX+Fqvw1azNR0HlJkel1tiqnN8ibiCO8JgcrfNMNRsy7U06dqf8AMftb4Qep4qAzL8TiRqqbHa+kAf0jkrfLezdGlwLz/VcD0V0LJ9EDKMnp0B4R4ouf25BWYRBLAVQaII0AgNGEQCUgEIAIwEaIIpDkolIJQgiUAIRgIEqKOEbUEECSjKCCAmlKCCCAFJKCCCLi6LXth7Q4dRKyWU2r92PgJJ07j5oILPSxrWYNgm0zzul6UEFpBgoTdBBFBoRwjQQEAlRZBBAAlIIKA2hGggiFBGjQVQgFAlBBQIlE1BBGipSXIkEH/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28" name="AutoShape 28" descr="Картинки по запросу любовь кулак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51230" name="AutoShape 30" descr="Картинки по запросу любовь кулаков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pic>
        <p:nvPicPr>
          <p:cNvPr id="8194" name="Picture 2" descr="http://festival.1september.ru/articles/509365/img1.jpg"/>
          <p:cNvPicPr>
            <a:picLocks noChangeAspect="1" noChangeArrowheads="1"/>
          </p:cNvPicPr>
          <p:nvPr/>
        </p:nvPicPr>
        <p:blipFill>
          <a:blip r:embed="rId2" cstate="print"/>
          <a:srcRect/>
          <a:stretch>
            <a:fillRect/>
          </a:stretch>
        </p:blipFill>
        <p:spPr bwMode="auto">
          <a:xfrm>
            <a:off x="1" y="0"/>
            <a:ext cx="4860031" cy="6858000"/>
          </a:xfrm>
          <a:prstGeom prst="rect">
            <a:avLst/>
          </a:prstGeom>
          <a:noFill/>
        </p:spPr>
      </p:pic>
      <p:sp>
        <p:nvSpPr>
          <p:cNvPr id="30" name="TextBox 29"/>
          <p:cNvSpPr txBox="1"/>
          <p:nvPr/>
        </p:nvSpPr>
        <p:spPr>
          <a:xfrm>
            <a:off x="4932040" y="0"/>
            <a:ext cx="4211960" cy="6370975"/>
          </a:xfrm>
          <a:prstGeom prst="rect">
            <a:avLst/>
          </a:prstGeom>
          <a:noFill/>
        </p:spPr>
        <p:txBody>
          <a:bodyPr wrap="square" rtlCol="0">
            <a:spAutoFit/>
          </a:bodyPr>
          <a:lstStyle/>
          <a:p>
            <a:r>
              <a:rPr lang="ru-RU" sz="2400" dirty="0" smtClean="0">
                <a:solidFill>
                  <a:schemeClr val="bg2">
                    <a:lumMod val="75000"/>
                  </a:schemeClr>
                </a:solidFill>
                <a:latin typeface="Times New Roman" pitchFamily="18" charset="0"/>
                <a:cs typeface="Times New Roman" pitchFamily="18" charset="0"/>
              </a:rPr>
              <a:t>Почему драматург остановил свой выбор на нынешнем названии?</a:t>
            </a:r>
          </a:p>
          <a:p>
            <a:endParaRPr lang="ru-RU" sz="2400" dirty="0" smtClean="0">
              <a:solidFill>
                <a:schemeClr val="bg2">
                  <a:lumMod val="75000"/>
                </a:schemeClr>
              </a:solidFill>
              <a:latin typeface="Times New Roman" pitchFamily="18" charset="0"/>
              <a:cs typeface="Times New Roman" pitchFamily="18" charset="0"/>
            </a:endParaRPr>
          </a:p>
          <a:p>
            <a:r>
              <a:rPr lang="ru-RU" sz="2400" dirty="0" smtClean="0">
                <a:solidFill>
                  <a:schemeClr val="bg2">
                    <a:lumMod val="75000"/>
                  </a:schemeClr>
                </a:solidFill>
                <a:latin typeface="Times New Roman" pitchFamily="18" charset="0"/>
                <a:cs typeface="Times New Roman" pitchFamily="18" charset="0"/>
              </a:rPr>
              <a:t>-«Ночлежка» – слишком конкретное заглавие, «Без солнца» –слишком абстрактное. «На дне» - предельно обобщенное, ёмкое, философски заостренное (существование вне нормы, дно души), и в отличие от варианта «Дно» показывает процесс скатывания «на дно», а не констатирует факт.</a:t>
            </a:r>
          </a:p>
          <a:p>
            <a:endParaRPr lang="ru-RU" sz="2400" dirty="0" smtClean="0">
              <a:latin typeface="Times New Roman" pitchFamily="18" charset="0"/>
              <a:cs typeface="Times New Roman" pitchFamily="18" charset="0"/>
            </a:endParaRPr>
          </a:p>
          <a:p>
            <a:r>
              <a:rPr lang="ru-RU" sz="2400" dirty="0" smtClean="0">
                <a:latin typeface="Times New Roman" pitchFamily="18" charset="0"/>
                <a:cs typeface="Times New Roman" pitchFamily="18" charset="0"/>
              </a:rPr>
              <a:t> </a:t>
            </a:r>
            <a:endParaRPr lang="ru-RU" sz="2400" dirty="0">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285860"/>
            <a:ext cx="498278" cy="2123658"/>
          </a:xfrm>
          <a:prstGeom prst="rect">
            <a:avLst/>
          </a:prstGeom>
          <a:noFill/>
        </p:spPr>
        <p:txBody>
          <a:bodyPr wrap="none" rtlCol="0">
            <a:spAutoFit/>
          </a:bodyPr>
          <a:lstStyle/>
          <a:p>
            <a:pPr algn="ctr"/>
            <a:endParaRPr lang="ru-RU" sz="4400" dirty="0" smtClean="0">
              <a:solidFill>
                <a:schemeClr val="tx1">
                  <a:lumMod val="95000"/>
                  <a:lumOff val="5000"/>
                </a:schemeClr>
              </a:solidFill>
            </a:endParaRPr>
          </a:p>
          <a:p>
            <a:endParaRPr lang="ru-RU" sz="4400" dirty="0" smtClean="0">
              <a:solidFill>
                <a:schemeClr val="tx1">
                  <a:lumMod val="95000"/>
                  <a:lumOff val="5000"/>
                </a:schemeClr>
              </a:solidFill>
            </a:endParaRPr>
          </a:p>
          <a:p>
            <a:endParaRPr lang="ru-RU" sz="4400" dirty="0">
              <a:solidFill>
                <a:schemeClr val="tx1">
                  <a:lumMod val="95000"/>
                  <a:lumOff val="5000"/>
                </a:schemeClr>
              </a:solidFill>
            </a:endParaRPr>
          </a:p>
        </p:txBody>
      </p:sp>
      <p:sp>
        <p:nvSpPr>
          <p:cNvPr id="4" name="TextBox 3"/>
          <p:cNvSpPr txBox="1"/>
          <p:nvPr/>
        </p:nvSpPr>
        <p:spPr>
          <a:xfrm>
            <a:off x="928662" y="1357298"/>
            <a:ext cx="6000792" cy="1446550"/>
          </a:xfrm>
          <a:prstGeom prst="rect">
            <a:avLst/>
          </a:prstGeom>
          <a:noFill/>
        </p:spPr>
        <p:txBody>
          <a:bodyPr wrap="square" rtlCol="0">
            <a:spAutoFit/>
          </a:bodyPr>
          <a:lstStyle/>
          <a:p>
            <a:pPr marL="742950" indent="-742950">
              <a:buFont typeface="+mj-lt"/>
              <a:buAutoNum type="arabicPeriod"/>
            </a:pPr>
            <a:endParaRPr lang="ru-RU" sz="4400" dirty="0" smtClean="0"/>
          </a:p>
          <a:p>
            <a:pPr algn="just"/>
            <a:endParaRPr lang="ru-RU" sz="4400" dirty="0"/>
          </a:p>
        </p:txBody>
      </p:sp>
      <p:sp>
        <p:nvSpPr>
          <p:cNvPr id="5" name="TextBox 4"/>
          <p:cNvSpPr txBox="1"/>
          <p:nvPr/>
        </p:nvSpPr>
        <p:spPr>
          <a:xfrm>
            <a:off x="2428860" y="1785926"/>
            <a:ext cx="973343" cy="2123658"/>
          </a:xfrm>
          <a:prstGeom prst="rect">
            <a:avLst/>
          </a:prstGeom>
          <a:noFill/>
        </p:spPr>
        <p:txBody>
          <a:bodyPr wrap="none" rtlCol="0">
            <a:spAutoFit/>
          </a:bodyPr>
          <a:lstStyle/>
          <a:p>
            <a:endParaRPr lang="ru-RU" sz="4400" dirty="0" smtClean="0"/>
          </a:p>
          <a:p>
            <a:endParaRPr lang="ru-RU" sz="4400" dirty="0" smtClean="0"/>
          </a:p>
          <a:p>
            <a:pPr marL="324000" indent="457200"/>
            <a:endParaRPr lang="ru-RU" sz="4400" dirty="0"/>
          </a:p>
        </p:txBody>
      </p:sp>
      <p:sp>
        <p:nvSpPr>
          <p:cNvPr id="33796" name="AutoShape 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798" name="AutoShape 6"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0" name="AutoShape 8"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2" name="AutoShape 10"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4" name="AutoShape 12"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6" name="AutoShape 1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 name="TextBox 13"/>
          <p:cNvSpPr txBox="1"/>
          <p:nvPr/>
        </p:nvSpPr>
        <p:spPr>
          <a:xfrm>
            <a:off x="5004048" y="1268760"/>
            <a:ext cx="348172" cy="1938992"/>
          </a:xfrm>
          <a:prstGeom prst="rect">
            <a:avLst/>
          </a:prstGeom>
          <a:noFill/>
        </p:spPr>
        <p:txBody>
          <a:bodyPr wrap="none" rtlCol="0">
            <a:spAutoFit/>
          </a:bodyPr>
          <a:lstStyle/>
          <a:p>
            <a:endParaRPr lang="ru-RU" sz="2800" dirty="0" smtClean="0"/>
          </a:p>
          <a:p>
            <a:r>
              <a:rPr lang="ru-RU" sz="2800" dirty="0" smtClean="0"/>
              <a:t>  </a:t>
            </a:r>
          </a:p>
          <a:p>
            <a:r>
              <a:rPr lang="ru-RU" sz="3200" dirty="0" smtClean="0"/>
              <a:t> </a:t>
            </a:r>
          </a:p>
          <a:p>
            <a:endParaRPr lang="ru-RU" sz="3200" dirty="0"/>
          </a:p>
        </p:txBody>
      </p:sp>
      <p:sp>
        <p:nvSpPr>
          <p:cNvPr id="15" name="TextBox 14"/>
          <p:cNvSpPr txBox="1"/>
          <p:nvPr/>
        </p:nvSpPr>
        <p:spPr>
          <a:xfrm>
            <a:off x="899592" y="764704"/>
            <a:ext cx="266420" cy="3970318"/>
          </a:xfrm>
          <a:prstGeom prst="rect">
            <a:avLst/>
          </a:prstGeom>
          <a:noFill/>
        </p:spPr>
        <p:txBody>
          <a:bodyPr wrap="none" rtlCol="0">
            <a:spAutoFit/>
          </a:bodyPr>
          <a:lstStyle/>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endParaRPr lang="ru-RU" sz="2800" dirty="0" smtClean="0"/>
          </a:p>
          <a:p>
            <a:r>
              <a:rPr lang="ru-RU" sz="2800" dirty="0" smtClean="0"/>
              <a:t> </a:t>
            </a:r>
          </a:p>
          <a:p>
            <a:r>
              <a:rPr lang="ru-RU" sz="2800" dirty="0" smtClean="0"/>
              <a:t> </a:t>
            </a:r>
            <a:endParaRPr lang="ru-RU" sz="2800" dirty="0"/>
          </a:p>
        </p:txBody>
      </p:sp>
      <p:pic>
        <p:nvPicPr>
          <p:cNvPr id="7170" name="Picture 2" descr="http://c.pastvu.com/_p/d/4/9/8/498fe9d42763f74d779a2811fa360d13.jpg"/>
          <p:cNvPicPr>
            <a:picLocks noChangeAspect="1" noChangeArrowheads="1"/>
          </p:cNvPicPr>
          <p:nvPr/>
        </p:nvPicPr>
        <p:blipFill>
          <a:blip r:embed="rId2" cstate="print"/>
          <a:srcRect/>
          <a:stretch>
            <a:fillRect/>
          </a:stretch>
        </p:blipFill>
        <p:spPr bwMode="auto">
          <a:xfrm>
            <a:off x="1" y="0"/>
            <a:ext cx="4644008" cy="4221088"/>
          </a:xfrm>
          <a:prstGeom prst="rect">
            <a:avLst/>
          </a:prstGeom>
          <a:noFill/>
        </p:spPr>
      </p:pic>
      <p:pic>
        <p:nvPicPr>
          <p:cNvPr id="7172" name="Picture 4" descr="http://s002.radikal.ru/i200/1105/7d/f4e8f7ee5b7f.jpg"/>
          <p:cNvPicPr>
            <a:picLocks noChangeAspect="1" noChangeArrowheads="1"/>
          </p:cNvPicPr>
          <p:nvPr/>
        </p:nvPicPr>
        <p:blipFill>
          <a:blip r:embed="rId3" cstate="print"/>
          <a:srcRect/>
          <a:stretch>
            <a:fillRect/>
          </a:stretch>
        </p:blipFill>
        <p:spPr bwMode="auto">
          <a:xfrm>
            <a:off x="0" y="3284985"/>
            <a:ext cx="4644007" cy="3573015"/>
          </a:xfrm>
          <a:prstGeom prst="rect">
            <a:avLst/>
          </a:prstGeom>
          <a:noFill/>
        </p:spPr>
      </p:pic>
      <p:sp>
        <p:nvSpPr>
          <p:cNvPr id="16" name="TextBox 15"/>
          <p:cNvSpPr txBox="1"/>
          <p:nvPr/>
        </p:nvSpPr>
        <p:spPr>
          <a:xfrm>
            <a:off x="4644008" y="0"/>
            <a:ext cx="4499992" cy="6740307"/>
          </a:xfrm>
          <a:prstGeom prst="rect">
            <a:avLst/>
          </a:prstGeom>
          <a:noFill/>
        </p:spPr>
        <p:txBody>
          <a:bodyPr wrap="square" rtlCol="0">
            <a:spAutoFit/>
          </a:bodyPr>
          <a:lstStyle/>
          <a:p>
            <a:r>
              <a:rPr lang="ru-RU" sz="2400" dirty="0" smtClean="0">
                <a:solidFill>
                  <a:schemeClr val="bg2">
                    <a:lumMod val="75000"/>
                  </a:schemeClr>
                </a:solidFill>
                <a:latin typeface="Times New Roman" pitchFamily="18" charset="0"/>
                <a:cs typeface="Times New Roman" pitchFamily="18" charset="0"/>
              </a:rPr>
              <a:t>«Дном» называли Хитров рынок в Москве. Каждый интеллигентный человек должен быть с этим знаком, считал Горький. Чтобы лучше изучить жизнь бывших людей, артисты, игравшие в пьесе, организовали экскурсию на Хитров рынок. В самом центре огромной ночлежки находился тамошний «университет»  босяцкой интеллигенции.  Это был мозг Хитрова рынка, состоявший из грамотных людей, по разным причинам попавших сюда. Эта экскурсия тоже способствовала тому, что пьеса имела огромный успех.</a:t>
            </a:r>
            <a:endParaRPr lang="ru-RU" sz="2400" dirty="0">
              <a:solidFill>
                <a:schemeClr val="bg2">
                  <a:lumMod val="75000"/>
                </a:schemeClr>
              </a:solidFill>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5984" y="1285860"/>
            <a:ext cx="498278" cy="2123658"/>
          </a:xfrm>
          <a:prstGeom prst="rect">
            <a:avLst/>
          </a:prstGeom>
          <a:noFill/>
        </p:spPr>
        <p:txBody>
          <a:bodyPr wrap="none" rtlCol="0">
            <a:spAutoFit/>
          </a:bodyPr>
          <a:lstStyle/>
          <a:p>
            <a:pPr algn="ctr"/>
            <a:endParaRPr lang="ru-RU" sz="4400" dirty="0" smtClean="0">
              <a:solidFill>
                <a:schemeClr val="tx1">
                  <a:lumMod val="95000"/>
                  <a:lumOff val="5000"/>
                </a:schemeClr>
              </a:solidFill>
            </a:endParaRPr>
          </a:p>
          <a:p>
            <a:endParaRPr lang="ru-RU" sz="4400" dirty="0" smtClean="0">
              <a:solidFill>
                <a:schemeClr val="tx1">
                  <a:lumMod val="95000"/>
                  <a:lumOff val="5000"/>
                </a:schemeClr>
              </a:solidFill>
            </a:endParaRPr>
          </a:p>
          <a:p>
            <a:endParaRPr lang="ru-RU" sz="4400" dirty="0">
              <a:solidFill>
                <a:schemeClr val="tx1">
                  <a:lumMod val="95000"/>
                  <a:lumOff val="5000"/>
                </a:schemeClr>
              </a:solidFill>
            </a:endParaRPr>
          </a:p>
        </p:txBody>
      </p:sp>
      <p:sp>
        <p:nvSpPr>
          <p:cNvPr id="4" name="TextBox 3"/>
          <p:cNvSpPr txBox="1"/>
          <p:nvPr/>
        </p:nvSpPr>
        <p:spPr>
          <a:xfrm>
            <a:off x="928662" y="1357298"/>
            <a:ext cx="6000792" cy="3477875"/>
          </a:xfrm>
          <a:prstGeom prst="rect">
            <a:avLst/>
          </a:prstGeom>
          <a:noFill/>
        </p:spPr>
        <p:txBody>
          <a:bodyPr wrap="square" rtlCol="0">
            <a:spAutoFit/>
          </a:bodyPr>
          <a:lstStyle/>
          <a:p>
            <a:pPr marL="742950" indent="-742950">
              <a:buFont typeface="+mj-lt"/>
              <a:buAutoNum type="arabicPeriod"/>
            </a:pPr>
            <a:endParaRPr lang="ru-RU" sz="4400" dirty="0" smtClean="0"/>
          </a:p>
          <a:p>
            <a:pPr algn="just"/>
            <a:r>
              <a:rPr lang="ru-RU" sz="4400" dirty="0" smtClean="0"/>
              <a:t>Спасибо за внимание</a:t>
            </a:r>
          </a:p>
          <a:p>
            <a:pPr algn="just"/>
            <a:r>
              <a:rPr lang="ru-RU" sz="4400" dirty="0" smtClean="0"/>
              <a:t>Подготовил студент –</a:t>
            </a:r>
            <a:r>
              <a:rPr lang="ru-RU" sz="4400" dirty="0" err="1" smtClean="0"/>
              <a:t>Пугатов</a:t>
            </a:r>
            <a:r>
              <a:rPr lang="ru-RU" sz="4400" dirty="0" smtClean="0"/>
              <a:t> В.(Группа М-19)</a:t>
            </a:r>
            <a:endParaRPr lang="ru-RU" sz="4400" dirty="0"/>
          </a:p>
        </p:txBody>
      </p:sp>
      <p:sp>
        <p:nvSpPr>
          <p:cNvPr id="5" name="TextBox 4"/>
          <p:cNvSpPr txBox="1"/>
          <p:nvPr/>
        </p:nvSpPr>
        <p:spPr>
          <a:xfrm>
            <a:off x="2428860" y="1785926"/>
            <a:ext cx="973343" cy="2123658"/>
          </a:xfrm>
          <a:prstGeom prst="rect">
            <a:avLst/>
          </a:prstGeom>
          <a:noFill/>
        </p:spPr>
        <p:txBody>
          <a:bodyPr wrap="none" rtlCol="0">
            <a:spAutoFit/>
          </a:bodyPr>
          <a:lstStyle/>
          <a:p>
            <a:endParaRPr lang="ru-RU" sz="4400" dirty="0" smtClean="0"/>
          </a:p>
          <a:p>
            <a:endParaRPr lang="ru-RU" sz="4400" dirty="0" smtClean="0"/>
          </a:p>
          <a:p>
            <a:pPr marL="324000" indent="457200"/>
            <a:endParaRPr lang="ru-RU" sz="4400" dirty="0"/>
          </a:p>
        </p:txBody>
      </p:sp>
      <p:sp>
        <p:nvSpPr>
          <p:cNvPr id="33796" name="AutoShape 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798" name="AutoShape 6"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0" name="AutoShape 8"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2" name="AutoShape 10"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4" name="AutoShape 12"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33806" name="AutoShape 14" descr="data:image/jpeg;base64,/9j/4AAQSkZJRgABAQAAAQABAAD/2wCEAAkGBhQSERMUEhQWFRUWGRwYGBcYFxwaFxgYHBkaHBwaGBUYHCYgGB0jHBoXHy8gIycpLCwsGB8xNTAqNSYrLCkBCQoKBQUFDQUFDSkYEhgpKSkpKSkpKSkpKSkpKSkpKSkpKSkpKSkpKSkpKSkpKSkpKSkpKSkpKSkpKSkpKSkpKf/AABEIAMEBBQMBIgACEQEDEQH/xAAbAAACAgMBAAAAAAAAAAAAAAAEBQMGAAECB//EAEQQAAECAwYDBgIHBgUDBQAAAAECEQADIQQFEjFBUSJhcQYTgZGhsTLBFCNCUtHh8DNicqKy8QckgpLCQ1ODFRY0Y3P/xAAUAQEAAAAAAAAAAAAAAAAAAAAA/8QAFBEBAAAAAAAAAAAAAAAAAAAAAP/aAAwDAQACEQMRAD8A8/u+zOQ8RqstFfxfIQwsSPrFcn9ojmS/i/iH9P5QCy1JNf8AV/SFD2gm2rZaVp0IV/pLP6H0jm0SXUAdx6hSfnEpkvLl/wD5p/paAdJzEL7eR3ivD2huiVVoV3vKaZ4D2gBBMiWRvEMqW8FykwEyQIxokRKglFlDVz2eAhlFoIR0iT6MkJGqj6RyhMBgTyjoJjrBEqZZbKAhmvEIkQemQ5G2sYbNQk7+kALKlDYROEjaNGSXyP8AbOJDpRoCWzKL0gwAbCA5STmKRNIm6mAnCOQ8ohtM3TLRvxgpNQ8DTuftABzVUY5RHOKWy9IIWinKBVNABzJY2ECLLaCGhSHbUCvXJoCmIzgA1y8WcQJkDaGQyygcy6wEEuzDaOlyImSW2+caMytIAWSkEM0TKs5YtHcuQXrDCz2UnOAWy7KSKj0jIsSLJTKMgK/ZEMucdsXvHM1FV/xJ9lQbJk0mE0xH3rHKJGL6RywK9VQCe1J4kvy9FQZY7ITLDAnChy2wzJ9IcWKySkAzZpxKRLK0oT9j4WUpRLOXomudWgqwzxKEtElPxynmYg6lBacjxAJGVADSpgI0y9YW3vKdY/h+ZhzZ5veJCmSnkkuxHN+lNIBvuUy0dPnAJ+7YMIklpiRUr1gqxWEk8t9ICS77CZigkU3Ow1P5QzvawgLGD4QAKZhtwQDzhh2Tsf1i3HwjwqdvCA50qWuZNeWvGmapOJ3BOJuEpbbV2gADJoI2iyl4MnSCFENBkuz/AFYU2bgdYBfLknQeMF2ax4lJSKPnBMqUyQIPuqWO8HQ+0Aql2TAVg5uwiNArXSvjp+PhDW95I7wtkwPo3ygEpAAb9fpjAQS1DFxA8uX4nMnrE2IFJcPEQAd4JknRh4wC9aRpE8qS4cB4MnWJzwiCJVhwperOz82eAhCaNENpRSCTLjUpngFMyzKyiSzXfjbRgSegBJI3PKGM+zPUOTHdkkqfP22yc75VgBPoyRKkkhzjWCQCXBwMo6hNRUj80942LCtQyrD+3lQlSyBh4l4iEhNCkHEFFsIIo4zaEdplMSAXY0Oh5wC3BHKgnn5QSZdTBFuswCEkM+rdIBNMD5RwmCDL4THMpNYAmUigeGVjTAcqXSGViQ0AalLiMjAvnGQFZkKqumRT5EflG7vDzZo3QPQ/nEslAxrH7qT5AfjGXUkfSX3T/wAkwDC57OFypwVX4EvqxU2ewYRDbJ4Tby9HmJlpGyQwp4n0ht2dA7ydL3AP+1X5iK92nkFFvx6FSVDwIJ6QCOTekyzTZyEgEYzQjIgmvlD+1ze9RJmM2JJpsXD+sLb1sqfp60qDpVNHkog/OLLfMkBMsAMA4AFGy0gECxWCLM5po7xoyXU0WCx3UAA4rr1gGvZxilZH7vzhfZx9Ys7zF+q1Q3uVHxeHzhdZ5ToJoBiWSSd1mAHtdVmNoWSANAfeJZ9karpYxNdliBJJ299YCIyyznLTn0ie7lNMT4+xiS3SiGAyyAgexgial9FN8oCe+cweXsYhsVnxKTRxR+lHpn9qCr6l1QevyhalAxpBFWcEgZOBrzgCpt2gKUAdS3nEUuykPpEkuznFiOIu/wBo0HIOwiS0W+WgspaUk6FQB8oDpGj9I7xmaEhJKEBYUSKFXCqm4DhPOnOIzUOMolsQovwPv+MANNsxQSCoqclQJzYmg8Mo3KlwVbpfw9Pn+cRIUwgNxFOmMkxIqogWaS1IAe0S/qQW+Ge/mgD8YEwOcoYzUvIX/Gg+YVAK7PzgNqs4S7pBBFXrzoPnCefbkv3YDbV9Kxc03T9UFLwlkEqKlHDiApwggN1rzis9oLnQFS1Ol0OoYUhIYigLZl6wAMmXwk6OREVnlMtvCCLIkl9gXaJZ3xP0gOcLEiGFmyEB2jQxPIU1Dm8AYtEZEM6bWMgFMtP15H7nyER3dS0tyPyPyidQa1J5gD+WOZSGtY5hX9BgGNltBl26XoFLUg/6k09cMSdubNxJXt7FP4ohffpKJ6FDMKKh1Ace0WTtMhMyUFZhaHDbBlD0JgKT2lD2gK++iWoHqkB/SLXellJTLABUp2oM6RWu0cqlnV/9WH/aWzhx2dvBSpYJmnFjZTl8KSGoD59RANZN3SZLpWoLmEAqDFWHUMEinU59I3It8tSyhJBo+fyzEWC02EIQspo4JOEBys/aJJqesIpl3pM0LBJKQQ52OlM/H+wGXerCTzIHvCu5EYpBCgkpcrJUojNSgGAGXDvBq6Yf4h84H7PTUolIUWZSA75UUoh36t5QAV9zV1CQngrmrMNpyhpY7RLlyu8WoAaKOvTd4Avu9SFKCsiXYEOwFaU2zOZgwXSifLQFVGIKFc0vXLdLiAgX2oQaolzFDfBTq7xNYJqVpExP3qvu4P4Q5t0gpQWCEhwlPQ0ypXKFUot3goaio6bcmgDL6TwpOyiPT8oQ2hREySAalYA1cOCU8qh/OH94JxS+eIHzEILUr62UwymfOA47QXhMRJQmW+OYQlxn4cySBHI/wzV3eKZNAWamhVXZyQ8Fzbu71chWIjulBXUAg+bgRYrbhGHFxByS5LuQwZgzeOsBUOzkpcsTZSziCFMnbKrPkMj4w+u+pUN0/wDIQJJAOJQAGJWnKnsw8ILu+i/A+z/KAy+lqTKdAxKySOZKQPJ38IAk9mrUxWqarEACxoDyCfh8wIcWkOEvotz0CvyEFW9IwJoSlwVFy+TUIMBVrtvPvUqBGFaDhUPOo8jTlE8QWO6WnTpwNJhonYbk6kmCimAxX7GZ/oP9X4xCpFYKKfq5nRP9Y/GOLCrEHgJ7FalJlqSp8NW1agoQ+UVK8bbjmEByAWfOnXXwdotFvkKKClFFKDP90GhPUDLm0KlXYlKGQGo1fL2gFdlXhxOKHKJphCstGidwkE6DlAilOohgHYnqawEyw4Q2pI/p/ONJW61NuT6mJ5koJwfuJxHxJI8+HzgOzCp3b8IDf0uMhPMmnEqup94yAZ21f16P9MTTA1sl8yR5pUIGvAtMB5CDbWj/ADEk80+/5wHXaBDz5bc/6YdWKb3lisxzb6s+RHsBCq/EvOlDUpPsIK7PLexTB9woWPNj7QCe/Jb2eS+aVLT7GI+zlnJ7xgTQDxenz8obXxZSqWpIH/WSafvpb3i2Wbs3LQgJl8LDq53OrwEN32gCR3ZUnEkUxZEO8V2TfBRMIXVJpQZEHTcaQfe13TArCoESwKlJ+I6VGQHv0hXPk8WI1LNAPJdoSsownE9fVqjeK5ZLPaJlnwthQngKcPGWzd656DlEK7wwLZNKE9eR3HKLPcS0hKcuLiZgA5NAANvLLLUK3bwtScM1NRozLVsJihn1FPmTdFuMgpckIBBUBk2rAxbrwu9E0B0vzq45U+cV4dnwqYEk4kvlk9Xr+EBYrUlK0JIXw5hT5c66wjk3jJxTEIWM88gT1yhpb+zpUg9yoh01S7JV5ZfrKKnOuzu+EpwqCSSNH6wFvtk1rOToAk+oEVqYsG0SwVVCwWruMqV1yh5Z5b2JQ2QseSlRV5ysFslVLKWGY7KAIIptzgLPJnowcDrIZwgYi/NsvGILbeQVKKRM7teSkkF/bKIezFoQlwTVUxan0bEQH64T4w/tdkRPDKTUChyI8RWAp91XohJMtaiAFcJOxzc6Vc13izWaWAQRV9Yrl79mlSFFZ4kn+Xryyr1gK775VLnSgCcBISQcuIio5/nAWm+bX3csk5lRA6kP+J8IrVp7STTJwEORriIHUgUL+EW285IKSFAEYtRT4fTZ4TWzsknDilEhR4sKqoJ0c6ZDygFty30pCcM3ietGdD5AjZmLaPD5E1Kw6SD8uoioyrkmSsT/ABK+J6hW5/MRNYrQpBCnLAgHmGqPUnwgLSo8C/4fZSYRWEg2lEtRLO/ptrQQ7SPq5v8AApvJ4rlnClW5TBu7xVZw7ul+oJEBZ1ISZh7uYQln4mYKLskJUxbTMawtt80yqTAHIxcNWBORGhz3hmq3IUGnSnP3k0Vkz76b6QHa1gJWuVNC6OtEypITWiiHNOTPAKZZTPQEBJUVUVhUAtA1UUKzA8fCJrFJlrmnCl5aUJIJPxkBWJStqgjDyEA2hQs8tSsB72eCEywQFpl5KKCx4lcI6J0eCbZOKZSnLqQCSS3FNzCSE0IQ4dqEtAR3jb5apploU6iQo+AyIambtpUaQBPtOFRpnR4jmTSEguCSNanKpJ1JrAM0lTnZvcCAivBWTZuT4Ub5xkdrs7qPKnlGQB14niB5exg+3r/YK/hPqIAtwf194It1ZEojb2MAffZ/zMrkD7CCex5eXPRvLV/Kr84GvAYrSlWgQ/mB+JjvsXNH0jCftY0t1BPygGKw6AqpP1ZpuiYx9DFqsd5omPgUCRmNR12/KKkpDSZm4CvZ/dELeyU0hc5RUQAwBGpcmg1NDTnAeiJrnWEd63SGKkApOo/L5iN2W/yB9cML7VYaBQGrM5GrxPabWg4XKlg/ClAJKjXbIb1HrAec2xxOZQYselWZv1pDO5r77teCYODNKhmkkMaa5esPb7kylgd9KUjRKmAKdc0ksH0NIqc+yHvQlOm55DYNAegzbWO5xJLhiHB5nbkYl7Oy3BVrRumsU6zBaVcQIQoZ/ZVqOp/OO7uvtcmelIJKVApKS7cNQeRYNAegqo2h9PEQvvOQmYkYgP4tuXzYxqx3siY7O/3TSv4c/wAI3aF03H9nIH6b0gBbuknupqCxZSwG2KUke5ik2oj6SjQpWFGtKhOX6MXm6AHmjQqSfNJH/GPPL8J+kr4QQyS5d/hGxgHPZSYBMdiUglRYfva8qtF4sdiABOIqSpiAdB+tNI887PXoZc3hYAsGGWQB6vUnqd49BsCO9lHGABjIIIySmjP6+MALekxOFQOQFQdsqR5rPDJSRmlXkEqLegAi29oZoRLBK0sfhSAWyLAHOoDeMU+bNxCbQpwkuCMidHgPQ7zn8IYgYloqSzYlM79IOKq7MCGbwrzrFTvMd5YQ+suUfIpBg3s6ictSQ7ykjiKql9EpU/jV28oCwzrHLWyVFgamodqUDVByGWsMVXVZ0pwiVLAb7o984Q2q1yxNQFaKSVU+DNsTPUkM2wPgyvOcwLrNVABhkGNIBbarIlOLuzwKQpIGxCTrtFdsk1SJ87hdJKFO7EEyku2+lI6l3qPpRQCS9HNASUkOAPCI7POAUktVaUHxShoBmbzluynGhxCnIuHECzfoyysuMKElS8J+y/zyEc2iakirR3NsSMCpajhQnjnHV/u+Ds33lHaAAFuMz63EGWSqViQ3dhAZUyv2UCg1J6Qks14CeFlIIQmiAcwkE8R5kuo8zyEE9oLa3ABhKgHTpLliqJQ9FK5ttCa5ppHe48iQaAVpkzZwBQJWkNkKeAiFacIX0HuI7kTSQaMcRp5Ru2pIHWnOAhmqIUevyEaiJZDu7OBq0bgGdtW7MN/eC1VsiDsSIX2gGkG2JT2dafuqfzgGSUP3ajkqWgegB9oh7OS3tElYLBK3J5Hhbm9YJsqsVmQfu4k+SnHoYJ7K3J3kqaUlloICXyJcqDnQOGpAGW+QAZyTUYlAhwDhJej5nOkDXBYu5kEauoudnYHyAgu+UccwpJFAQc3cag84V3bKLTeIqGJql6gAEsd4Du87WAPiB8Xh12JtoWJqSWUPhrXCTXwxV8RFUnylLKwlgApqBsgOfP0MPOxN0rTNVMUlQSEkB6BRJrTUM/J4BpfhHHiJZNKgAfCHPTMvHm61JxODwCgLl2Go9/lHpV63cVKUSEhBFTqRtFNtnZqcysKMSah01IT7ktsPOAGN5YlISiauYGNCQwzAZiW4WrTWOLBJ/wAwggh+KgLsGObuBCi75LKUCFOA2ECp3BByyD9Ia2KZ3czEphwkJGSQSRTE5D0gLGsYRQl611iez9pRRMzX7Q8KH1yiuT73Wp6jagOu34tAarWcKQkEkDblAejXPagZkwAvRJ3GZ/H3ir3jZQJ874qbDJipnO9NjlzjOwdoP0pQNAZSszstJ8KPFkvGXISlQSjjnmr/ABOpTA4T8Ob75QFNuS5Zs6dilBkhnWcgXzBZlEZtHoNlPciYlS8TkEYjVykAuRk7A+MMJNlSlAQlkgBgBRgz/nGCzIwgYQwqBmQXoX1POApVrs5mzChYBS1ACCoVzBNRtFbvS6ZkpJxDhKvidxskHV2Goj0O85fdoWrC4YBm8K+kV1d4d4O6wYyWBBG9dzluTsYDu5rD39lRLBZ5YBLUAChX0izzlJlSxLl0CRU54Qf6lqOQ3rAd32IWWUEJJcVUpRdn16nRI/v1Y0Bc4An4XU2ZxFgCr95iTyDQAcy7pk7D3oZCVOXfEsAhsQfNgxUc4y+bwIlMMw1SActXxBj15w/SHqKjl8TD5QPbLGlZBASWqCWz5CAoV12aYVgl3qQWGudWf+/jHVuuufLUlVFSx93NNdRmRU9ItybFhcmpOZ/WXSF8q8xMtBkjRL+tfb3gFNiSSRMZyFBMtP3ppy8EjiPhEl5zkygUDiEo4ln/ALk81AO4S+I+Gpgu1W4S097LAxKxIsyTkxqucoaDNT/dA3ihXheYKlJCjhSks+aiVAlZ5qNfIQGW2aScRLkuSdSTnGrJilWbvSk4VKUXq1KbcsoGmz+HPSLTabwBscqXhowSNiBLSSefESPAwFcsThDqzVxFsq7coLMjGgq5/KNdy8Mu5woSnliLeZ+QgKhfsviT0PvG4KvxAKk+PyjIC6XzdfAnupTpS/EllEvqpq7QuuYjEtB+0GH8QqImlXr3ZriSd0lj4pOfjDSVeEub8SZcxQ+1+zmDx19oCC5mMmag0Zb+Yb5Qb2btndqVKfCZoVhVssVT7q8hGJu1LqVLXgKs0zAw8FimfKFt+XROQlKsJzzTxBOxxJyHVoCxTVlRClJwFaC6XfCoOSPMFuREKLJbUFc5KHBBGJ/vYQknmHSTBtmUtMqxd8DjK1S1uzmpAJIzdIAeFtwWJrSpCg4K2O5AKlF/B/OAb9nbo4FrPEXxEbZsA+ZZ65dYfTAru1GSosUtUVSWzD6jaI7wmMtJBY+5AJaJEWjERh4ZgzrRRByO7wA1nQjAcBKmoQS5B5vq9X1cxIlTMkc/QQPaAFTFf9JQD9VVcmmVOengJLtKpagJpCVlJwvkdy+Q6GsBBf8AdQmpMyWlpzUP/cAySoZF9DpTpFMtNmmmWiYoHu8aahDJzoXz8cou93XghcpJBSGDVVrvTOB76twQjuzhCFHCouGS9a7FiVeBgK/gGbb/AC/CBpS0KBpUlmzq5/CNi0OGJyG4aArOppgAyxYv5FfgIB12SWEWlASwKjMT/IpWhBz5w4tAV9PkS1Bhjx5vkkrfzHPLM6V7sn/8ySTkF4f9zg+8X21yQLUlYz7sAdSVCvg/pATTLa05CDkp69AXfm0Mls8V+0Y1TJRwk4Vuo0YcKhmCRrvrWJpF4PXGFA5BIdqkUV9pz0yFIAm+rxEtDYeI0DVL9IAuqyCQgrmFKZhTiUS3Ah6PvyGp5AQaqSJZK1MqYzjGXTLTupIy2AqTk+cVS/8AtAP2YSpZPEOZBqtbZqoaZJEAwvG8lKBMtmDlJJdiR8amfEo+IEKOzNpUlONSjjJXiernFr+POBl36gpAyIDNhLk5U2ERXda8UpagXYmu4bOAvFzXyZyVUZlYXfPCB+LeENVWkJyfw23b9ZxTuyyT9GCj9pSlAAVIJ/KGaJykfFXZtOp1A94BneNsATUuXAG5B5a6ZVhbZezZrMUEhcxLKCnBSipw9VFn2AbMxl1SBNnmYolpRBGEkuoijlmyqw3HQydqe0aUJwJqsu24YZnxpAKbwuXvcRmTMFAkBLEplipD5AqLO2wGQih9qLqTJJXLViCuCubu/q3pBFov6YsE4j0iuzrwKpgx5JqkaFWQfpWAlnKrhH2Qx66w/u+zBMtBauEeUI5VmZLkgkw+mAhIAzAb0gCHBIArWv4QWZo4un68z7Qks1rIzP8AeNLtxAIDB6vrAC2/iU8ZHLPGQB9nvvgUQDwkUfNyXjhfaVgGl11JP5wYrsytANUqGodj5GEd4SglXIZk+cAfK7aTUEMA22nlFqujtskgFSSgnYt+XtHnM9OUN7LttX2EB6lZr1lTQEkpJBcA8Kn9j1rB1nsSUqWtziU7Atw4iSWIHqdBFKsMlrHa2qoKQsOHbMFvAQ/sVhV3MuZImqTiSDhVxIKtaK+GvOAkt5nmbKJl8OMDEk4hqxURkBDG1SkkMD8NARmPHrElms8wSsUwoSp80KLBO7HM8oHVaA4TwKJDsSELLUcEUNd9QdoCBcwYsM9RDUSsUaruT5dKwjvixJ+sCziJSBLmJ+EYQwxc2A3eupEP50pJxAkoJDALDDTKYKHTKFEy71ynKglctiVJJcNrho2g8ssjAVzsvbMM4JKSWDtRkjc7nQRY76sQXZlhbAkFQQl1qxZhSlPxF9WbnFUumUF3igIDJC3bMlKQVAUzOWWvSL1f85KZZCnSOdX3Iwr+IZ7wHmsyeQx0aN2Kf9aTsk+tB7mI5kxJBB+HQ8+kCynSpgXfKAtHZ7hmIVtMSf5hF8vO1d1PlKVRJSpB6uG9T6x5zZJpADDLb8YvvahGIyWBIMwht3YgeggGkhSbRwhaSkiozxJbSvXfIx1NSiQyUsSA7q+yBmpWgTyZyaQgsFhTZilTJThSwyAWSzzVEPQKcUzAG8STFd+Cpz3ZqHzmkUxq2T91GkAg7TX+tfDLJCKlz8Sz94/IaDKK+iWpJChmC46w4vGxqJJAdjA6EuIAS8bX9YF5Ygk83evtB3ZeWFWdQbVQ8iRCa9HBHIf8n+cMOx88kzkPkcQ8fzEBbrhngSUJDpwjDWuVMx0gi3zThZBGI0FfYCFNyXqhBXKWrCUqNTkQeIVGWerRYBNCAhdFKWWlgEV1K32AcwC+bazJs6kIIJQC6nquYxUsD1D7JIDM8UOXajMmhSlcRUHJ15dNKQT2qv8AQlXdS8RKQUBRIbiotTD7SnIcn7zB6wmXasC0aATAD4BBPhxesANPm4FqS+pb84WT5rTQoMcxhZ311/VIJvNJM1ZA+0R4vECbNUE5iAl+kqoUcSBmlgkpPMCLFMtow6uwhSVAlIgu0SVYgQSAMwwr+EBwtT1iFRLZRMqNJXT8xARBMZHcZAc2+/1LJrAE2fjlq/WTRCqz0JwmppXTp13McpkKKSlmL6kBupNIAyZOBYjLMdNINuyZiUvkgkeYhewTLAcYmrhZs9SM+pgyyJCXD1UPeAvPZ8AyrSnN5ZPVi/zhrLtSk2WVgYYVFLbVxJaFPZhDLCdFIUl9C6fygqxywbLMSFAqdK2BcpcYQ8ASb3nzETe7I4A4SoHMk0CgQd2hHNkTyXm4ThLYWo7M7gu4FAXpDrsmrEJxUxqgFsnYn5+kFXqsJSgn7xJgFclaCwUVoNWriFGetFDPeDJExawnBMAwqHECWKMncGhHWAZ4BmEpqE4UjqtWM/ykeUL7V9XKUMuM+RUN+pgLtY7wlImLWUoSoJAE0pSFLDOp1pGVBTViYQdprUm2qEuVOly1JNO8BSJn8C/TIvWElmvdXCiYgKSpOKlMkqJdJofh5abQwsN4yZ6GllCwWeXMGpGyq6ZjFlAV62dmLTKUcclRTopIxpHil28WgGzyqTiWLIDDY94io8H84upV3ILLnWR6V+skeBqE+Yivjs3Nl94oATEKQWVLOIYgUkOMxlAALnlMs1JUqg+dI9ZmjGEYxpiAdn4eJSz9mWAWOpduqfsf2fwSlTZ0pOIkFAWzhCagkH4OLi3YJ5RJf09UyTMWCQgYa5d5xCpGiAHCU659QEm3oLTN7pGJSMYxrYATCATk9EgfCBkxNSas7XLOAJQnCBlhow5BopfY22YbZNlEPidQP3Sl8+RBbq0XG+JpCDhFejtAJ5SwsTZZbGkjUUCnrnuDCyfIwKbbm/rEnZalonblDudWVXrmI4vBTrJ51P6oIBPfg+Hx+Uc9lMRtiUA4QtJCjqwBND1Aju+UcIPNv5TCOZeCpa0qlqKVJeozr+UB6d/7Te1BRWTKZ1ua0yD869ADygTtRf8AgSubQU7uUKURqW0xEM2ySIHsnaRU2xy041GYv9qfupBYkfxNkOlHiq9rrXiQQMgyQNAPnl6PrAVudaO8JUauXg8ziuZhaveuG5kJ8yyYSWJZboYYWaZxpJ+8D6vAOL+sBlWmYhQ4yyxU5KHLm8ASwxZdcQbl0hv24lHvJU1BZxh8q+MILZPdIJYEZmrEHwzdoAyRZSlQBqPsnUcotq+y51Wj/cYpVgmiZMQhKypThhV6VLnIhnzi8TZubnyLQA07s0kBzMR6wFMu9AD4/AIJPqYIWsH7Tx33lcwYBWmW+WJugHpijcM8XTyjICn2+yNgmoynpxhtCCUzE4W0WFeBEQ/Q1LSxBd3yi7y7IFhAVLHCGTyDklmyqSfGCBY5MohZDEBsO/hnAVGx3RMUkICWoQSzBjkXGfjBKrkYhluoZs7Q+nzps6iU4EepgiTdpCQA3QGp6mAm7MpwTJZUsqOTHQMQwEHXSDjnIpxIVluk06xPcVjkg4l4cYIwuaAChff4nA1KG5FjYrJITNKu8PxqB4aMcRDa/d8/IF/ZBITIWQnDimF6gmgGwYZmnKIe0Vq+rUNdH3iwWCyy+5A7wUxvpULIzOeXp4xW+0UmSycU04QMSmFcbthqC2Rz5ZPQCbJZymRJCgHSElXNWEe2XhCLtLNow1I94toTJV3jzCEBwCEk6DJ2euIPy5xXb8sUnClUyZMSkgkHunSVJSOEKJANcYfThpnAVa7rSVWiTt3YSd+JCtf9UCIsn1csZEoqcmWJimL+j84d2KwWRFpR/mWdSQ5QQCMNQGB1ZI5u4DiCLJY7KpKCqdxd4UgM7oM1KRilhROLhmcIQf2gL0EB1c3aGdLWUKmgoaqV8QfC+EE8yQ2VIvlwXNLQ1oVJEhahVAJw1+0UZAnpSIOzXYyTLKJs5xM+ISyykyjUgmgdQDB93psf2jtyQAiWsqWrDkHwO7rI+1kwS4qQchALe0dvVNT3cuiVOHBY0qadH/vlBeKj3BlMRwAJJ1YUc5CIbnu2XKfvFqKmmqQFIIKipRCV4iQmqUEviZ1DNoa2eXJXZwiYoGYZfGcT4CUkKRwcLhRQdaFRq0BTez1hUi2mYoFIwF9i4GutYe3taO8BSAW+8KV5PnHFnNlUUmUsCWEqBSSsZlJBUVElagMQYM5ahFIls06WhCzMWF4RRgQfhOhYZlNf3DkKkEdjQZVoQpajxpXLSCGJo+5oG8yI5XNck6AtE14okGYmb9IMxaXIQlFMJQrClJaisRSC4zO5pImzWQSwE2guQSpRQ+TOQmlM6k+0AlvOqFcq/rzMVm0StaZRdjd0ucnBKnKUpSQQ0lTYiSMLnOoSaB8KnAju7+xcoWoFU0mUgOCtGF1B1MUE/ZDO+aqQCWzFVnkBJPGouRsSAWbTCnCT+8oD7EI72ncBEXe2dl5cxb9+QxUAMBLJBLF3BUpROI0A+OuQhXeHYuWoH69YwhLvKNVcQIQEuVAMCCWBChk4gPO5SyHbUwSmdoXTzizL7FpStRQpapeAFKlIZZmMXGGow8L9VJD5kH2f/D9K5rd8QnN8BAphyxM7krIJagDsS0AnvW+UzZCZZqssVA0CWybmQx8YrU8gGiRlp7x6TK/w1lLSCuYy8IcYTRbCjvUVNQNI7tvYNAUBKUlSAkBwjA+bOHLqZnNKv1IUu5rQmWtC6UzrWoYxZTMlrLhy+R0jo/4coxBx1Z/Z/aHdh7IhNMgnICkAhRYXy8YnRd4GZAEWCdcQNWL9Yz6GNuWnnAIpVmIFCCNIyHaZCU0A8hGQA5tCfhl1O+nhEtlu0EuanrG7DdjDIDnDGzoG3jtAS2W7xkAH/W8FWa6cRVwvhz5ZnTShjhCQ3pozxIh8hls+4I9iYA2RdhRMThCCQArMkZ4cNBm9DpzjBIntwiWgqHCp2YHAcQB4fiWB/wCNusa7apwAs7Hic606VNOcamW9YLlRJ3B29t4CS7wuUgJXgUypkxwkiqypQQKVqsB9AmpDOVdvtlqJBlypYKhjD43KyEJCSAknFmKskDGCQxMMFXhMOtGw1JPDt0jj/wBQmOSVEuG8DygE9hvC0zJQlzrNgVMUTjfFwqwnEWqGSkAk1o+bmJFWK0qEoypcun21KWkhPdJemALSkhKwCQ4OIgfaLaQsvs9PRmaGCJ6kBsSvB6VGW2UBX5HZ2aZeFcqUuYcSC74cKlKUtbMnC6sLaDioAlk2ewXWsBMyYiWZiArCTXBiCVEByXL0puNg3CJhOpL1zpXMxu027AHUqp55l396wBd6WtUpKeFGI8LEbamuVfTxgQoUpMzGlAJSSo1JdQcjdwkJc6ecCicr4ncb6Zvl1Y+EQTLXMIODJVHBNYA6XYpyVLUlEsd4PtLU6SQARQBgyEJCdCDvG0omkJCZMtGRBc4eEgMrEn9UyDurSF7kNzPuTGzJWrNT5DPQADLwEAVLsJlJUoJRiQVtiJU5UcaiE0bMAltQCzU3KlrWovLlgheMqIJc4DiAocJSlgVE5gGpNZ7MkpSwU9XYsa033YPu0ThZYCmruA9c6s/9oBdc92lClFNnloIHEcUtj9tsKRQOkHVhq4BhhZ7CoAEpLsUPiAZkqGFmol04uormYklkpBAoC3LIuIgWk75neAJn2RSkrDEOW+NiKijAVZ2GgrqISzbHaUOAJQCiFVJK80twk8v5jsGZBZzfLUEhvGI50py5JJ3cufGAikXOqWJmNYmKKwahjjJxABKlFgOb0RWoiVFmQQSUpZlL4gsh8OZAVQFJoM/EEwIoFz8VXFSS4IZveIp0peqlHxJoC4FeekAdNlMcKESVVGJLKAxFxh5Ml1HUDFXSOEpmgJSRLSCp9UhwQpzTlzbEAwcQuXJ1cvnQaxyucohiTTIF6dIA22IBKipLKcpwpBNECp6BmfkdjACZyf0IxE/fiYNUZD9PHa0IOhD8m8oCCbLCtBXnAxmIGYduZMHKs7UBPjWBvo4JL8XTMQGp9sDBhmIgRO6PtlE6bMnZTfrlGGwBqP51gIcSRnGRHNsZehLRqAmkadI1Zvi8Y3GQDcfa6COZOXnGRkBEPjie0/sh1HvGRkBFZc/1tGpmcZGQBth1jq05RuMgJLFl5/1QFe/xJ/hMbjICSzfsEx0nJEZGQBCMz0iKbmOsZGQBsvKOR8Q/WkZGQE+kQTIyMgIJ+XhEgyjIyAwaxBbfhHWMjIAGbEU74RGRkBuw5+UTp/aHrG4yAFvXMR19kRuMgB5+RiJGR6RkZAEyfhEZGRk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dirty="0"/>
          </a:p>
        </p:txBody>
      </p:sp>
      <p:sp>
        <p:nvSpPr>
          <p:cNvPr id="14" name="TextBox 13"/>
          <p:cNvSpPr txBox="1"/>
          <p:nvPr/>
        </p:nvSpPr>
        <p:spPr>
          <a:xfrm>
            <a:off x="5004048" y="1268760"/>
            <a:ext cx="348172" cy="1938992"/>
          </a:xfrm>
          <a:prstGeom prst="rect">
            <a:avLst/>
          </a:prstGeom>
          <a:noFill/>
        </p:spPr>
        <p:txBody>
          <a:bodyPr wrap="none" rtlCol="0">
            <a:spAutoFit/>
          </a:bodyPr>
          <a:lstStyle/>
          <a:p>
            <a:endParaRPr lang="ru-RU" sz="2800" dirty="0" smtClean="0"/>
          </a:p>
          <a:p>
            <a:r>
              <a:rPr lang="ru-RU" sz="2800" dirty="0" smtClean="0"/>
              <a:t>  </a:t>
            </a:r>
          </a:p>
          <a:p>
            <a:r>
              <a:rPr lang="ru-RU" sz="3200" dirty="0" smtClean="0"/>
              <a:t> </a:t>
            </a:r>
          </a:p>
          <a:p>
            <a:endParaRPr lang="ru-RU" sz="3200" dirty="0"/>
          </a:p>
        </p:txBody>
      </p:sp>
      <p:sp>
        <p:nvSpPr>
          <p:cNvPr id="15" name="TextBox 14"/>
          <p:cNvSpPr txBox="1"/>
          <p:nvPr/>
        </p:nvSpPr>
        <p:spPr>
          <a:xfrm>
            <a:off x="899592" y="764704"/>
            <a:ext cx="362920" cy="954107"/>
          </a:xfrm>
          <a:prstGeom prst="rect">
            <a:avLst/>
          </a:prstGeom>
          <a:noFill/>
        </p:spPr>
        <p:txBody>
          <a:bodyPr wrap="none" rtlCol="0">
            <a:spAutoFit/>
          </a:bodyPr>
          <a:lstStyle/>
          <a:p>
            <a:pPr indent="176213"/>
            <a:endParaRPr lang="ru-RU" sz="2800" dirty="0" smtClean="0"/>
          </a:p>
          <a:p>
            <a:r>
              <a:rPr lang="ru-RU" sz="2800" dirty="0" smtClean="0"/>
              <a:t> </a:t>
            </a:r>
            <a:endParaRPr lang="ru-RU" sz="2800" dirty="0"/>
          </a:p>
        </p:txBody>
      </p:sp>
    </p:spTree>
  </p:cSld>
  <p:clrMapOvr>
    <a:masterClrMapping/>
  </p:clrMapOvr>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738</TotalTime>
  <Words>418</Words>
  <Application>Microsoft Office PowerPoint</Application>
  <PresentationFormat>Экран (4:3)</PresentationFormat>
  <Paragraphs>82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Воздушный поток</vt:lpstr>
      <vt:lpstr>Презентация PowerPoint</vt:lpstr>
      <vt:lpstr>    «На Дне» Горький писал в течение 1901-1902 годов. 18 декабря 1902 года она  была поставлена в Московском Художественном театре, который возглавляли режиссёры К.С.Станиславский и В.И.Немирович-Данченко ..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Yulia</dc:creator>
  <cp:lastModifiedBy>ПК-3</cp:lastModifiedBy>
  <cp:revision>80</cp:revision>
  <dcterms:created xsi:type="dcterms:W3CDTF">2015-03-23T10:40:12Z</dcterms:created>
  <dcterms:modified xsi:type="dcterms:W3CDTF">2016-02-11T05:04:48Z</dcterms:modified>
</cp:coreProperties>
</file>