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</p:sldMasterIdLst>
  <p:notesMasterIdLst>
    <p:notesMasterId r:id="rId42"/>
  </p:notesMasterIdLst>
  <p:sldIdLst>
    <p:sldId id="256" r:id="rId5"/>
    <p:sldId id="257" r:id="rId6"/>
    <p:sldId id="272" r:id="rId7"/>
    <p:sldId id="261" r:id="rId8"/>
    <p:sldId id="264" r:id="rId9"/>
    <p:sldId id="265" r:id="rId10"/>
    <p:sldId id="273" r:id="rId11"/>
    <p:sldId id="274" r:id="rId12"/>
    <p:sldId id="275" r:id="rId13"/>
    <p:sldId id="262" r:id="rId14"/>
    <p:sldId id="303" r:id="rId15"/>
    <p:sldId id="291" r:id="rId16"/>
    <p:sldId id="293" r:id="rId17"/>
    <p:sldId id="294" r:id="rId18"/>
    <p:sldId id="292" r:id="rId19"/>
    <p:sldId id="263" r:id="rId20"/>
    <p:sldId id="302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97" r:id="rId29"/>
    <p:sldId id="301" r:id="rId30"/>
    <p:sldId id="283" r:id="rId31"/>
    <p:sldId id="284" r:id="rId32"/>
    <p:sldId id="285" r:id="rId33"/>
    <p:sldId id="286" r:id="rId34"/>
    <p:sldId id="287" r:id="rId35"/>
    <p:sldId id="296" r:id="rId36"/>
    <p:sldId id="298" r:id="rId37"/>
    <p:sldId id="288" r:id="rId38"/>
    <p:sldId id="299" r:id="rId39"/>
    <p:sldId id="289" r:id="rId40"/>
    <p:sldId id="271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EFB81-5AF6-4C22-AC3C-B61A3597E8CE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B4D59-325C-49A2-9DE6-FB1636B59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CC9DA9-992B-4F5A-A56C-37A8A6CD8CE5}" type="slidenum">
              <a:rPr lang="ru-RU"/>
              <a:pPr/>
              <a:t>1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B8E3D8-5B26-4841-BAEE-B0FBDA02908E}" type="slidenum">
              <a:rPr lang="ru-RU"/>
              <a:pPr/>
              <a:t>4</a:t>
            </a:fld>
            <a:endParaRPr lang="ru-RU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26A57-FE3D-4764-AF9C-73C84EC1EF8F}" type="slidenum">
              <a:rPr lang="ru-RU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E73D38-1A25-4472-8E25-61E1D811E004}" type="slidenum">
              <a:rPr lang="ru-RU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B4D59-325C-49A2-9DE6-FB1636B596F1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E11F82-8B6D-4A50-BDB2-55562AF57073}" type="slidenum">
              <a:rPr lang="ru-RU">
                <a:solidFill>
                  <a:prstClr val="black"/>
                </a:solidFill>
              </a:rPr>
              <a:pPr/>
              <a:t>37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1371600"/>
            <a:ext cx="6477000" cy="1905000"/>
          </a:xfrm>
        </p:spPr>
        <p:txBody>
          <a:bodyPr anchor="b"/>
          <a:lstStyle>
            <a:lvl1pPr algn="ctr">
              <a:lnSpc>
                <a:spcPct val="100000"/>
              </a:lnSpc>
              <a:defRPr sz="4400"/>
            </a:lvl1pPr>
          </a:lstStyle>
          <a:p>
            <a:r>
              <a:rPr lang="ru-RU"/>
              <a:t>Основной заголовок </a:t>
            </a:r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352800"/>
            <a:ext cx="6477000" cy="457200"/>
          </a:xfrm>
          <a:ln w="12700"/>
        </p:spPr>
        <p:txBody>
          <a:bodyPr lIns="91440" tIns="0" rIns="91440" bIns="0"/>
          <a:lstStyle>
            <a:lvl1pPr marL="0" indent="0" algn="ctr">
              <a:spcBef>
                <a:spcPct val="0"/>
              </a:spcBef>
              <a:buClrTx/>
              <a:buFontTx/>
              <a:buNone/>
              <a:defRPr/>
            </a:lvl1pPr>
          </a:lstStyle>
          <a:p>
            <a:r>
              <a:rPr lang="ru-RU"/>
              <a:t>Подзаголовок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19F1E76-2B3C-4EB3-9EEF-9BA926BD90F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562E0-7C0A-4158-A9C5-E86B8D00D85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E7A6C-3540-4715-901B-4ACF812B202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812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BD4E6-A954-4234-ACDE-ED8D6E18903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E1AFB-1550-4036-A521-6858474A492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43619-216E-4A68-BB71-907170576F1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5183C-7DDA-4D85-BDFB-D4213033D23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E9D40-988A-4C0F-8C4F-B5E1C1B9954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E5905-A059-4D09-8497-EC52C1B4D90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4597F-1904-41F9-958D-2B15C31D8A9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600" y="819150"/>
            <a:ext cx="1447800" cy="4819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81200" y="819150"/>
            <a:ext cx="4191000" cy="4819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DCC8D-6FE2-4600-BF2C-DD0B5FDEDDF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1371600"/>
            <a:ext cx="6477000" cy="1905000"/>
          </a:xfrm>
        </p:spPr>
        <p:txBody>
          <a:bodyPr anchor="b"/>
          <a:lstStyle>
            <a:lvl1pPr algn="ctr">
              <a:lnSpc>
                <a:spcPct val="100000"/>
              </a:lnSpc>
              <a:defRPr sz="4400"/>
            </a:lvl1pPr>
          </a:lstStyle>
          <a:p>
            <a:r>
              <a:rPr lang="ru-RU"/>
              <a:t>Основной заголовок </a:t>
            </a:r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352800"/>
            <a:ext cx="6477000" cy="457200"/>
          </a:xfrm>
          <a:ln w="12700"/>
        </p:spPr>
        <p:txBody>
          <a:bodyPr lIns="91440" tIns="0" rIns="91440" bIns="0"/>
          <a:lstStyle>
            <a:lvl1pPr marL="0" indent="0" algn="ctr">
              <a:spcBef>
                <a:spcPct val="0"/>
              </a:spcBef>
              <a:buClrTx/>
              <a:buFontTx/>
              <a:buNone/>
              <a:defRPr/>
            </a:lvl1pPr>
          </a:lstStyle>
          <a:p>
            <a:r>
              <a:rPr lang="ru-RU"/>
              <a:t>Подзаголовок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501B2D6-B745-43E8-BB04-8CEDC892908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8B91D-804B-4196-ACB5-9387AE4CA89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BA5DC-4ED6-44B9-879F-37381A22149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812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38617-233C-49C3-8D95-283C8B2672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2FC51-86D8-4F4B-9422-297B0206074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55533-A1A5-466C-8D30-CD756D6E65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55113-57C9-4E89-BAD8-9AF61580EBC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FFDAA-AA74-4AAE-999A-A3CE3EF38B8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DE714-DE9E-4BBC-9B7C-B26EE4D1D49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59916-CE1F-4058-9C10-3DB4152336D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600" y="819150"/>
            <a:ext cx="1447800" cy="4819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81200" y="819150"/>
            <a:ext cx="4191000" cy="4819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8B797-A065-44D1-939F-3CF2389C932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1371600"/>
            <a:ext cx="6477000" cy="1905000"/>
          </a:xfrm>
        </p:spPr>
        <p:txBody>
          <a:bodyPr anchor="b"/>
          <a:lstStyle>
            <a:lvl1pPr algn="ctr">
              <a:lnSpc>
                <a:spcPct val="100000"/>
              </a:lnSpc>
              <a:defRPr sz="4400"/>
            </a:lvl1pPr>
          </a:lstStyle>
          <a:p>
            <a:r>
              <a:rPr lang="ru-RU"/>
              <a:t>Основной заголовок </a:t>
            </a:r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352800"/>
            <a:ext cx="6477000" cy="457200"/>
          </a:xfrm>
          <a:ln w="12700"/>
        </p:spPr>
        <p:txBody>
          <a:bodyPr lIns="91440" tIns="0" rIns="91440" bIns="0"/>
          <a:lstStyle>
            <a:lvl1pPr marL="0" indent="0" algn="ctr">
              <a:spcBef>
                <a:spcPct val="0"/>
              </a:spcBef>
              <a:buClrTx/>
              <a:buFontTx/>
              <a:buNone/>
              <a:defRPr/>
            </a:lvl1pPr>
          </a:lstStyle>
          <a:p>
            <a:r>
              <a:rPr lang="ru-RU"/>
              <a:t>Подзаголовок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501B2D6-B745-43E8-BB04-8CEDC892908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8B91D-804B-4196-ACB5-9387AE4CA89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BA5DC-4ED6-44B9-879F-37381A22149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812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38617-233C-49C3-8D95-283C8B2672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2FC51-86D8-4F4B-9422-297B0206074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55533-A1A5-466C-8D30-CD756D6E65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55113-57C9-4E89-BAD8-9AF61580EBC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FFDAA-AA74-4AAE-999A-A3CE3EF38B8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DE714-DE9E-4BBC-9B7C-B26EE4D1D49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59916-CE1F-4058-9C10-3DB4152336D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600" y="819150"/>
            <a:ext cx="1447800" cy="4819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81200" y="819150"/>
            <a:ext cx="4191000" cy="4819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8B797-A065-44D1-939F-3CF2389C932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81915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752600"/>
            <a:ext cx="5791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E70EF8-DB30-42FE-995C-952D8906DCF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2200">
          <a:solidFill>
            <a:schemeClr val="bg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chemeClr val="bg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chemeClr val="bg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81915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752600"/>
            <a:ext cx="5791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0E7D4C-3797-4581-B590-BC820201F11B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2200">
          <a:solidFill>
            <a:schemeClr val="bg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chemeClr val="bg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chemeClr val="bg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81915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752600"/>
            <a:ext cx="5791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0E7D4C-3797-4581-B590-BC820201F11B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2200">
          <a:solidFill>
            <a:schemeClr val="bg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chemeClr val="bg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chemeClr val="bg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lectricvdome.ru/montaj-electroprivodki/raspredelitelynaya-korobka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lectricalschool.info/main/osnovy/1540-princip-raboty-uzo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7" Type="http://schemas.openxmlformats.org/officeDocument/2006/relationships/image" Target="../media/image4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lectro.narod.ru/safety" TargetMode="Externa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zametkielectrika.ru/otkrytaya-elektroprovodk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zametkielectrika.ru/naruzhnaya-elektroprovodka/" TargetMode="External"/><Relationship Id="rId4" Type="http://schemas.openxmlformats.org/officeDocument/2006/relationships/hyperlink" Target="http://zametkielectrika.ru/skrytaya-elektroprovodka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57290" y="214290"/>
            <a:ext cx="6523060" cy="389574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33CC"/>
                </a:solidFill>
              </a:rPr>
              <a:t>«Виды электропроводок,</a:t>
            </a:r>
            <a:br>
              <a:rPr lang="ru-RU" sz="4000" dirty="0" smtClean="0">
                <a:solidFill>
                  <a:srgbClr val="0033CC"/>
                </a:solidFill>
              </a:rPr>
            </a:br>
            <a:r>
              <a:rPr lang="ru-RU" sz="4000" dirty="0" smtClean="0">
                <a:solidFill>
                  <a:srgbClr val="0033CC"/>
                </a:solidFill>
              </a:rPr>
              <a:t>квартирная электропроводка</a:t>
            </a:r>
            <a:r>
              <a:rPr lang="ru-RU" sz="4000" dirty="0" smtClean="0">
                <a:solidFill>
                  <a:srgbClr val="0033CC"/>
                </a:solidFill>
              </a:rPr>
              <a:t>»</a:t>
            </a:r>
            <a:endParaRPr lang="ru-RU" sz="4000" dirty="0">
              <a:solidFill>
                <a:srgbClr val="0033CC"/>
              </a:solidFill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71550" y="0"/>
            <a:ext cx="7200900" cy="1142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r>
              <a:rPr lang="ru-RU" dirty="0" smtClean="0"/>
              <a:t>ТЕМА:</a:t>
            </a:r>
            <a:endParaRPr lang="ru-RU" dirty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79388" y="6521450"/>
            <a:ext cx="8964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chemeClr val="bg1"/>
                </a:solidFill>
              </a:rPr>
              <a:t>© Колоскова Е.В. учитель технологии МОУ «СОШ №15 г.Балашова Саратовской области»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714744" y="285728"/>
            <a:ext cx="2720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ОО «Технология»</a:t>
            </a:r>
          </a:p>
        </p:txBody>
      </p:sp>
      <p:pic>
        <p:nvPicPr>
          <p:cNvPr id="8" name="Рисунок 7" descr="vidy_elektroprovodok_виды_электропроводо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786190"/>
            <a:ext cx="28575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ввод электропитания в дом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357694"/>
            <a:ext cx="2643206" cy="195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in\Desktop\лето2014 фото\скачанные файлы (1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17032"/>
            <a:ext cx="2357454" cy="29289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pPr algn="ctr"/>
            <a:r>
              <a:rPr lang="ru-RU" sz="2800">
                <a:solidFill>
                  <a:srgbClr val="0033CC"/>
                </a:solidFill>
              </a:rPr>
              <a:t>Виды проводов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75"/>
            <a:ext cx="91440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in\Desktop\лето2014 фото\скачанные файлы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0525" y="3786190"/>
            <a:ext cx="1133475" cy="18573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679450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Arial" charset="0"/>
              </a:rPr>
              <a:t>ПРОВОДНИКИ.</a:t>
            </a: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xfrm>
            <a:off x="539552" y="1556792"/>
            <a:ext cx="7992888" cy="55451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100" dirty="0" smtClean="0"/>
              <a:t>Провод – одна неизолированная или одна и более изолированных жил, поверх которых в зависимости от условий прокладки и эксплуатации могут быть неметаллическая оболочка, обмотка или оплетка из волокнистых материалов.</a:t>
            </a:r>
            <a:endParaRPr lang="ru-RU" sz="21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1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100" dirty="0" smtClean="0">
                <a:latin typeface="Arial" charset="0"/>
              </a:rPr>
              <a:t>Провода бывают медные и алюминиевые. Алюминий очень активен химически. Его если соединяют, то только с алюминием, и обычно, механическим способом (через гайки, болты). Если алюминий соединить с медью, то соединение быстро разрушается. Алюминиевый провод можно соединить с медным через клемму. Если нет ограничения по весу и по цене, лучше применять медные провода. 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611188" y="188913"/>
            <a:ext cx="8153400" cy="3028950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Arial" charset="0"/>
              </a:rPr>
              <a:t/>
            </a:r>
            <a:br>
              <a:rPr lang="ru-RU" sz="2800" dirty="0" smtClean="0">
                <a:latin typeface="Arial" charset="0"/>
              </a:rPr>
            </a:br>
            <a:r>
              <a:rPr lang="ru-RU" sz="2800" dirty="0" smtClean="0">
                <a:latin typeface="Arial" charset="0"/>
              </a:rPr>
              <a:t>ППВ 2х1,5 – провод с двумя медными жилами, в ПВХ изоляции, плоский, </a:t>
            </a:r>
            <a:r>
              <a:rPr lang="ru-RU" sz="2800" dirty="0" smtClean="0">
                <a:latin typeface="Arial" charset="0"/>
              </a:rPr>
              <a:t> </a:t>
            </a:r>
            <a:r>
              <a:rPr lang="ru-RU" sz="2800" dirty="0" smtClean="0">
                <a:latin typeface="Arial" charset="0"/>
              </a:rPr>
              <a:t>площадь сечения жилы 1,5 </a:t>
            </a:r>
            <a:r>
              <a:rPr lang="ru-RU" sz="2800" dirty="0" smtClean="0">
                <a:latin typeface="Arial" charset="0"/>
              </a:rPr>
              <a:t>мм2.</a:t>
            </a:r>
            <a:endParaRPr lang="ru-RU" sz="2800" dirty="0" smtClean="0">
              <a:latin typeface="Arial" charset="0"/>
            </a:endParaRP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11760" y="3284984"/>
            <a:ext cx="3888432" cy="2028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  <a:r>
              <a:rPr lang="ru-RU" smtClean="0">
                <a:latin typeface="Arial" charset="0"/>
              </a:rPr>
              <a:t>ШНУРЫ .</a:t>
            </a:r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Шнур – провод, состоящий из двух и более изолированных гибких жил сечением до 1,5 мм, скрученных или уложенных параллельно, покрытых неметаллической оболочкой или другими защитными покровами. </a:t>
            </a:r>
          </a:p>
          <a:p>
            <a:pPr eaLnBrk="1" hangingPunct="1"/>
            <a:r>
              <a:rPr lang="ru-RU" dirty="0" smtClean="0">
                <a:latin typeface="Arial" charset="0"/>
              </a:rPr>
              <a:t>Шнур служит для подключения к сети электробытовых приборов.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88913"/>
            <a:ext cx="8153400" cy="2376487"/>
          </a:xfrm>
        </p:spPr>
      </p:pic>
      <p:sp>
        <p:nvSpPr>
          <p:cNvPr id="39939" name="Rectangle 4"/>
          <p:cNvSpPr>
            <a:spLocks noGrp="1"/>
          </p:cNvSpPr>
          <p:nvPr>
            <p:ph idx="1"/>
          </p:nvPr>
        </p:nvSpPr>
        <p:spPr>
          <a:xfrm>
            <a:off x="611188" y="2852738"/>
            <a:ext cx="8153400" cy="3633787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Arial" charset="0"/>
              </a:rPr>
              <a:t>ШВВП 2х0,75 – шнур с двумя многопроволочными жилами, с площадью сечения жилы 0,75мм, в ПВХ изоляции, в ПВХ оболочке.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latin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Arial" charset="0"/>
              </a:rPr>
              <a:t>ШРТ – шнур с многопроволочными жилами, термостойкий, в резиновой изоляции, в резиновой оболочке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  <a:r>
              <a:rPr lang="ru-RU" smtClean="0">
                <a:latin typeface="Arial" charset="0"/>
              </a:rPr>
              <a:t>КАБЕЛИ .</a:t>
            </a:r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>
          <a:xfrm>
            <a:off x="611560" y="1412776"/>
            <a:ext cx="8153400" cy="5184775"/>
          </a:xfrm>
        </p:spPr>
        <p:txBody>
          <a:bodyPr/>
          <a:lstStyle/>
          <a:p>
            <a:pPr eaLnBrk="1" hangingPunct="1"/>
            <a:r>
              <a:rPr lang="ru-RU" sz="2500" dirty="0" smtClean="0">
                <a:latin typeface="Arial" charset="0"/>
              </a:rPr>
              <a:t>Кабель – одна или несколько изолированных жил, заключенных в общую оболочку (резиновую, пластмассовую или металлическую), поверх которой в зависимости от условий прокладки и эксплуатации может иметься защитный покров, в который может входить броня. </a:t>
            </a:r>
          </a:p>
          <a:p>
            <a:pPr eaLnBrk="1" hangingPunct="1"/>
            <a:endParaRPr lang="ru-RU" sz="2500" dirty="0" smtClean="0">
              <a:latin typeface="Arial" charset="0"/>
            </a:endParaRPr>
          </a:p>
          <a:p>
            <a:pPr eaLnBrk="1" hangingPunct="1"/>
            <a:r>
              <a:rPr lang="ru-RU" sz="2500" dirty="0" smtClean="0">
                <a:latin typeface="Arial" charset="0"/>
              </a:rPr>
              <a:t>АВРГ 5х2,5-380 – кабель с алюминиевыми жилами, резиновой изоляции, в ПВХ оболочке, без защитного покрова 5-жильный, с площадью сечения жилы 2,5 мм, на напряжение 380 В.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0"/>
            <a:ext cx="7812087" cy="681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3568" y="5500702"/>
          <a:ext cx="8064896" cy="3638550"/>
        </p:xfrm>
        <a:graphic>
          <a:graphicData uri="http://schemas.openxmlformats.org/drawingml/2006/table">
            <a:tbl>
              <a:tblPr/>
              <a:tblGrid>
                <a:gridCol w="8064896"/>
              </a:tblGrid>
              <a:tr h="3638550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20"/>
                        </a:spcAft>
                      </a:pPr>
                      <a:r>
                        <a:rPr lang="ru-RU" sz="2000" b="0" i="0" u="none" strike="noStrike" spc="0" dirty="0" smtClean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Универсальные </a:t>
                      </a:r>
                      <a:r>
                        <a:rPr lang="ru-RU" sz="2000" b="0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клещи КУ-1 и выполняемые с их помощью </a:t>
                      </a:r>
                      <a:endParaRPr lang="ru-RU" sz="2000" b="0" i="0" u="none" strike="noStrike" spc="0" dirty="0" smtClean="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20"/>
                        </a:spcAft>
                      </a:pPr>
                      <a:endParaRPr lang="ru-RU" sz="2000" b="0" i="0" u="none" strike="noStrike" spc="0" dirty="0" smtClean="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20"/>
                        </a:spcAft>
                      </a:pPr>
                      <a:r>
                        <a:rPr lang="ru-RU" sz="2000" b="0" i="0" u="none" strike="noStrike" spc="0" dirty="0" smtClean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монтажные</a:t>
                      </a:r>
                      <a:r>
                        <a:rPr lang="ru-RU" sz="2000" b="0" i="0" u="none" strike="noStrike" spc="0" baseline="0" dirty="0" smtClean="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+mn-cs"/>
                        </a:rPr>
                        <a:t> </a:t>
                      </a:r>
                      <a:r>
                        <a:rPr lang="ru-RU" sz="2000" b="0" i="0" u="none" strike="noStrike" spc="0" dirty="0" smtClean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операции:</a:t>
                      </a:r>
                      <a:r>
                        <a:rPr lang="ru-RU" sz="2000" b="0" i="0" u="none" strike="noStrike" spc="0" baseline="0" dirty="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+mn-cs"/>
                        </a:rPr>
                        <a:t> </a:t>
                      </a:r>
                      <a:r>
                        <a:rPr lang="ru-RU" sz="2000" b="0" i="1" u="none" strike="noStrike" spc="50" dirty="0" smtClean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а</a:t>
                      </a:r>
                      <a:r>
                        <a:rPr lang="ru-RU" sz="2000" b="0" i="0" u="none" strike="noStrike" spc="0" dirty="0" smtClean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 </a:t>
                      </a:r>
                      <a:r>
                        <a:rPr lang="ru-RU" sz="2000" b="0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— отрезание провода; </a:t>
                      </a:r>
                      <a:r>
                        <a:rPr lang="ru-RU" sz="2000" b="0" i="1" u="none" strike="noStrike" spc="50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б — г —</a:t>
                      </a:r>
                      <a:r>
                        <a:rPr lang="ru-RU" sz="2000" b="0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 удаление </a:t>
                      </a:r>
                      <a:endParaRPr lang="ru-RU" sz="2000" b="0" i="0" u="none" strike="noStrike" spc="0" dirty="0" smtClean="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20"/>
                        </a:spcAft>
                      </a:pPr>
                      <a:endParaRPr lang="ru-RU" sz="2000" b="0" i="0" u="none" strike="noStrike" spc="0" dirty="0" smtClean="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20"/>
                        </a:spcAft>
                      </a:pPr>
                      <a:r>
                        <a:rPr lang="ru-RU" sz="2000" b="0" i="0" u="none" strike="noStrike" spc="0" dirty="0" smtClean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перемычки</a:t>
                      </a:r>
                      <a:r>
                        <a:rPr lang="ru-RU" sz="2000" b="0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; </a:t>
                      </a:r>
                      <a:r>
                        <a:rPr lang="ru-RU" sz="2000" b="0" i="1" u="none" strike="noStrike" spc="50" dirty="0" err="1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д</a:t>
                      </a:r>
                      <a:r>
                        <a:rPr lang="ru-RU" sz="2000" b="0" i="1" u="none" strike="noStrike" spc="50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 —</a:t>
                      </a:r>
                      <a:r>
                        <a:rPr lang="ru-RU" sz="2000" b="0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 снятие изоляции; </a:t>
                      </a:r>
                      <a:r>
                        <a:rPr lang="ru-RU" sz="2000" b="0" i="1" u="none" strike="noStrike" spc="50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е</a:t>
                      </a:r>
                      <a:r>
                        <a:rPr lang="ru-RU" sz="2000" b="0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 — </a:t>
                      </a:r>
                      <a:r>
                        <a:rPr lang="ru-RU" sz="2000" b="0" i="0" u="none" strike="noStrike" spc="0" dirty="0" smtClean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изготовление</a:t>
                      </a:r>
                      <a:r>
                        <a:rPr lang="ru-RU" sz="2000" b="0" i="0" u="none" strike="noStrike" spc="0" baseline="0" dirty="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+mn-cs"/>
                        </a:rPr>
                        <a:t> </a:t>
                      </a:r>
                      <a:r>
                        <a:rPr lang="ru-RU" sz="2000" b="0" i="0" u="none" strike="noStrike" spc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к</a:t>
                      </a:r>
                      <a:r>
                        <a:rPr lang="ru-RU" sz="2000" b="0" i="0" u="none" strike="noStrike" spc="0" dirty="0" smtClean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олец</a:t>
                      </a:r>
                      <a:endParaRPr lang="ru-RU" sz="20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40116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2400" b="1" dirty="0" smtClean="0"/>
              <a:t>Инструмент для ремонта электропроводки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Основными </a:t>
            </a:r>
            <a:r>
              <a:rPr lang="ru-RU" sz="2400" i="1" dirty="0" smtClean="0"/>
              <a:t>инструментами для ремонта электропроводки </a:t>
            </a:r>
            <a:r>
              <a:rPr lang="ru-RU" sz="2400" dirty="0" smtClean="0"/>
              <a:t>являются:</a:t>
            </a:r>
            <a:br>
              <a:rPr lang="ru-RU" sz="2400" dirty="0" smtClean="0"/>
            </a:br>
            <a:r>
              <a:rPr lang="ru-RU" sz="2400" dirty="0" smtClean="0"/>
              <a:t>- указатель напряжения или </a:t>
            </a:r>
            <a:r>
              <a:rPr lang="ru-RU" sz="2400" dirty="0" err="1" smtClean="0"/>
              <a:t>мультиметр</a:t>
            </a:r>
            <a:r>
              <a:rPr lang="ru-RU" sz="2400" dirty="0" smtClean="0"/>
              <a:t> для проверки напряжения;</a:t>
            </a:r>
            <a:br>
              <a:rPr lang="ru-RU" sz="2400" dirty="0" smtClean="0"/>
            </a:br>
            <a:r>
              <a:rPr lang="ru-RU" sz="2400" dirty="0" smtClean="0"/>
              <a:t>- плоскогубцы с изолирующими рукоятками - для скручивания проводов в </a:t>
            </a:r>
            <a:r>
              <a:rPr lang="ru-RU" sz="2400" u="sng" dirty="0" smtClean="0">
                <a:hlinkClick r:id="rId3" tooltip="как соединяются провода в распределительной коробке"/>
              </a:rPr>
              <a:t>распределительной коробке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r>
              <a:rPr lang="ru-RU" sz="2400" dirty="0" smtClean="0"/>
              <a:t>- отвертка на случай откручивания или поджатия </a:t>
            </a:r>
            <a:r>
              <a:rPr lang="ru-RU" sz="2400" dirty="0" err="1" smtClean="0"/>
              <a:t>клеммных</a:t>
            </a:r>
            <a:r>
              <a:rPr lang="ru-RU" sz="2400" dirty="0" smtClean="0"/>
              <a:t> зажимов защитных аппаратов (автоматы, УЗО и т.п.);</a:t>
            </a:r>
            <a:br>
              <a:rPr lang="ru-RU" sz="2400" dirty="0" smtClean="0"/>
            </a:br>
            <a:r>
              <a:rPr lang="ru-RU" sz="2400" dirty="0" smtClean="0"/>
              <a:t>- изолирующая ПХВ лента – для изоляции оголенных частей провода после скрутки.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интсрумент для ремонта электропроводки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365104"/>
            <a:ext cx="3494172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229600" cy="4525962"/>
          </a:xfrm>
        </p:spPr>
        <p:txBody>
          <a:bodyPr/>
          <a:lstStyle/>
          <a:p>
            <a:r>
              <a:rPr lang="ru-RU" dirty="0" smtClean="0"/>
              <a:t>Есть еще один незаменимый прибор, который должен быть у каждого электрика – "</a:t>
            </a:r>
            <a:r>
              <a:rPr lang="ru-RU" dirty="0" err="1" smtClean="0"/>
              <a:t>прозвонка</a:t>
            </a:r>
            <a:r>
              <a:rPr lang="ru-RU" dirty="0" smtClean="0"/>
              <a:t>". Это устройство, состоит из обычной батарейки, лампочки, соединительных проводов и зажимов. Все эти элементы подключаются последовательно между собой. Сделать его не составляет особых трудностей.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5500702"/>
            <a:ext cx="7704138" cy="76993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Современная жизнь немыслима без применения электроэнергии</a:t>
            </a:r>
          </a:p>
        </p:txBody>
      </p:sp>
      <p:pic>
        <p:nvPicPr>
          <p:cNvPr id="37892" name="Picture 4" descr="sayt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358246" cy="51022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692150"/>
            <a:ext cx="8229600" cy="3011488"/>
          </a:xfrm>
        </p:spPr>
        <p:txBody>
          <a:bodyPr>
            <a:normAutofit/>
          </a:bodyPr>
          <a:lstStyle/>
          <a:p>
            <a:r>
              <a:rPr lang="ru-RU" dirty="0" smtClean="0"/>
              <a:t>С помощью "</a:t>
            </a:r>
            <a:r>
              <a:rPr lang="ru-RU" dirty="0" err="1" smtClean="0"/>
              <a:t>прозвонки</a:t>
            </a:r>
            <a:r>
              <a:rPr lang="ru-RU" dirty="0" smtClean="0"/>
              <a:t>" можно легко проверить провода на целостность. Особенно при скрытой электропроводке.</a:t>
            </a:r>
            <a:endParaRPr lang="ru-RU" dirty="0"/>
          </a:p>
        </p:txBody>
      </p:sp>
      <p:pic>
        <p:nvPicPr>
          <p:cNvPr id="4" name="Содержимое 3" descr="поиск неисправности электропроводки"/>
          <p:cNvPicPr>
            <a:picLocks noGrp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4524375"/>
            <a:ext cx="2857500" cy="23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рибор для поиска неисправности электропроводк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3667125"/>
            <a:ext cx="28575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Пример составления схемы электропроводки в частном доме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Ввод электропитания по воздушной линии.</a:t>
            </a:r>
          </a:p>
          <a:p>
            <a:pPr>
              <a:buNone/>
            </a:pPr>
            <a:r>
              <a:rPr lang="ru-RU" sz="2800" dirty="0" smtClean="0"/>
              <a:t>    Питание в частном доме, как правило, приходит по воздушной линии 0.4 кВ. С опоры воздушной линии на вводной электрощит приходит фазный провод L и совмещенный нулевой защитный и рабочий PEN (однофазное питание)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  <p:pic>
        <p:nvPicPr>
          <p:cNvPr id="1026" name="Picture 2" descr="C:\Users\admin\Desktop\лето2014 фото\скачанные файлы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357694"/>
            <a:ext cx="3571868" cy="250030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Схема подключения и распределения электропроводки при однофазном питании. 1 - вводной автомат; 2 - электросчетчик; 3- УЗО (на вводе); 4 - однополюсный автомат; 5 - нулевая шина; 6 - шина заземления.</a:t>
            </a:r>
            <a:endParaRPr lang="ru-RU" sz="2400" dirty="0"/>
          </a:p>
        </p:txBody>
      </p:sp>
      <p:pic>
        <p:nvPicPr>
          <p:cNvPr id="4" name="Содержимое 3" descr="схема электропроводки при однофазном питании дом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00200"/>
            <a:ext cx="7715304" cy="50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Электрическая схема проводки дома.</a:t>
            </a:r>
            <a:endParaRPr lang="ru-RU" dirty="0"/>
          </a:p>
        </p:txBody>
      </p:sp>
      <p:pic>
        <p:nvPicPr>
          <p:cNvPr id="4" name="Содержимое 3" descr="схема электропроводки частного дом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00174"/>
            <a:ext cx="6929485" cy="497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Содержимое 3" descr="план-схема электропроводки дом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858280" cy="567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"/>
          </a:xfrm>
          <a:solidFill>
            <a:schemeClr val="bg2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Расчет мощности автомата.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  <a:blipFill>
            <a:blip r:embed="rId2" cstate="print"/>
            <a:tile tx="0" ty="0" sx="100000" sy="100000" flip="none" algn="tl"/>
          </a:blipFill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Для определения номинала автомата необходимо подсчитать суммарную мощность приборов, которые будут подключены через него.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100" dirty="0" smtClean="0"/>
              <a:t>Например</a:t>
            </a:r>
            <a:r>
              <a:rPr lang="ru-RU" sz="2400" dirty="0" smtClean="0"/>
              <a:t>, расчет мощности электроприборов на кухне: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err="1" smtClean="0"/>
              <a:t>микроволновка</a:t>
            </a:r>
            <a:r>
              <a:rPr lang="ru-RU" sz="2400" dirty="0" smtClean="0"/>
              <a:t> 1.6 </a:t>
            </a:r>
            <a:r>
              <a:rPr lang="ru-RU" sz="2400" dirty="0" err="1" smtClean="0"/>
              <a:t>kW</a:t>
            </a:r>
            <a:r>
              <a:rPr lang="ru-RU" sz="2400" dirty="0" smtClean="0"/>
              <a:t> + чайник 2.0 </a:t>
            </a:r>
            <a:r>
              <a:rPr lang="ru-RU" sz="2400" dirty="0" err="1" smtClean="0"/>
              <a:t>kW</a:t>
            </a:r>
            <a:r>
              <a:rPr lang="ru-RU" sz="2400" dirty="0" smtClean="0"/>
              <a:t> + холодильник 0.5 </a:t>
            </a:r>
            <a:r>
              <a:rPr lang="ru-RU" sz="2400" dirty="0" err="1" smtClean="0"/>
              <a:t>kW</a:t>
            </a:r>
            <a:r>
              <a:rPr lang="ru-RU" sz="2400" dirty="0" smtClean="0"/>
              <a:t> +телевизор 0.4 </a:t>
            </a:r>
            <a:r>
              <a:rPr lang="ru-RU" sz="2800" b="1" dirty="0" err="1" smtClean="0"/>
              <a:t>kW</a:t>
            </a:r>
            <a:r>
              <a:rPr lang="ru-RU" sz="2800" b="1" dirty="0" smtClean="0"/>
              <a:t> = 4.5 </a:t>
            </a:r>
            <a:r>
              <a:rPr lang="ru-RU" sz="2800" b="1" dirty="0" err="1" smtClean="0"/>
              <a:t>kW</a:t>
            </a:r>
            <a:endParaRPr lang="ru-RU" sz="28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Получившиеся киловатты переводим в </a:t>
            </a:r>
            <a:r>
              <a:rPr lang="ru-RU" sz="2400" b="1" dirty="0" smtClean="0"/>
              <a:t>Ватты 4.5 </a:t>
            </a:r>
            <a:r>
              <a:rPr lang="ru-RU" sz="2400" b="1" dirty="0" err="1" smtClean="0"/>
              <a:t>kW</a:t>
            </a:r>
            <a:r>
              <a:rPr lang="ru-RU" sz="2400" b="1" dirty="0" smtClean="0"/>
              <a:t> * 1000 = 4500 W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Ваты переводим в Амперы: P /U=I  (Ватт)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 P (мощность</a:t>
            </a:r>
            <a:r>
              <a:rPr lang="ru-RU" sz="2400" dirty="0" smtClean="0"/>
              <a:t>) </a:t>
            </a:r>
            <a:r>
              <a:rPr lang="ru-RU" sz="2400" b="1" dirty="0" smtClean="0"/>
              <a:t>/ U(Напряжение) =I (сила тока)     4500 / 220 = 20.45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Номинал автоматов по току</a:t>
            </a:r>
            <a:r>
              <a:rPr lang="ru-RU" sz="2400" b="1" dirty="0" smtClean="0"/>
              <a:t>: 6, 10, 16, 20, 25, 32, 40, 50, 63.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Номинальный ток автомата должен быть больше рабочего в нашем случае </a:t>
            </a:r>
            <a:r>
              <a:rPr lang="ru-RU" sz="2400" b="1" dirty="0" smtClean="0"/>
              <a:t>рабочий ток 20.45</a:t>
            </a:r>
            <a:r>
              <a:rPr lang="ru-RU" sz="2400" dirty="0" smtClean="0"/>
              <a:t>.   </a:t>
            </a:r>
            <a:r>
              <a:rPr lang="ru-RU" sz="3000" u="sng" dirty="0" smtClean="0"/>
              <a:t>А мы выбираем автомат 25 А.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J:\загрузки\vybor_seche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488832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Схема подключения и распределения электропроводки при трехфазном питании дома. 1 - вводной автомат (трехфазный); 2 - электросчетчик; 3 - УЗО селективного действия; 4 - нулевая шина; 5 - однополюсный автомат; 6 - УЗО для отдельной группы потребителей; 7 - шина </a:t>
            </a:r>
            <a:r>
              <a:rPr lang="ru-RU" sz="2400" dirty="0" smtClean="0"/>
              <a:t>заземления.</a:t>
            </a:r>
            <a:endParaRPr lang="ru-RU" sz="2400" dirty="0"/>
          </a:p>
        </p:txBody>
      </p:sp>
      <p:pic>
        <p:nvPicPr>
          <p:cNvPr id="4" name="Содержимое 3" descr="схема электропроводки при терхфазном питани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192" y="1714488"/>
            <a:ext cx="757246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Электропроводка квартиры или дома – это источник повышенной опасности для человека. Неправильная эксплуатация домашней электропроводки может привести к негативным последствиям</a:t>
            </a:r>
            <a:endParaRPr lang="ru-RU" sz="2400" dirty="0"/>
          </a:p>
        </p:txBody>
      </p:sp>
      <p:pic>
        <p:nvPicPr>
          <p:cNvPr id="1026" name="Picture 2" descr="C:\Users\admin\Desktop\лето2014 фото\скачанные файлы (1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000240"/>
            <a:ext cx="2214578" cy="2714644"/>
          </a:xfrm>
          <a:prstGeom prst="rect">
            <a:avLst/>
          </a:prstGeom>
          <a:noFill/>
        </p:spPr>
      </p:pic>
      <p:pic>
        <p:nvPicPr>
          <p:cNvPr id="3" name="Picture 2" descr="C:\Users\admin\Desktop\лето2014 фото\скачанные файлы (1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857760"/>
            <a:ext cx="2857508" cy="1785950"/>
          </a:xfrm>
          <a:prstGeom prst="rect">
            <a:avLst/>
          </a:prstGeom>
          <a:noFill/>
        </p:spPr>
      </p:pic>
      <p:pic>
        <p:nvPicPr>
          <p:cNvPr id="4" name="Picture 2" descr="C:\Users\admin\Desktop\лето2014 фото\скачанные файлы (1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714488"/>
            <a:ext cx="2857520" cy="2071702"/>
          </a:xfrm>
          <a:prstGeom prst="rect">
            <a:avLst/>
          </a:prstGeom>
          <a:noFill/>
        </p:spPr>
      </p:pic>
      <p:pic>
        <p:nvPicPr>
          <p:cNvPr id="5" name="Picture 2" descr="C:\Users\admin\Desktop\лето2014 фото\скачанные файлы (1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1714488"/>
            <a:ext cx="2214578" cy="2357454"/>
          </a:xfrm>
          <a:prstGeom prst="rect">
            <a:avLst/>
          </a:prstGeom>
          <a:noFill/>
        </p:spPr>
      </p:pic>
      <p:pic>
        <p:nvPicPr>
          <p:cNvPr id="6" name="Picture 2" descr="C:\Users\admin\Desktop\лето2014 фото\скачанные файлы (1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214818"/>
            <a:ext cx="2619381" cy="2128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Основные правила, которых следует придерживаться для обеспечения </a:t>
            </a:r>
            <a:r>
              <a:rPr lang="ru-RU" sz="2400" b="1" dirty="0" err="1" smtClean="0"/>
              <a:t>электробезопасности</a:t>
            </a:r>
            <a:r>
              <a:rPr lang="ru-RU" sz="2400" b="1" dirty="0" smtClean="0"/>
              <a:t> при обслуживании домашней электропроводки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Безопасная эксплуатация электропроводки возможна только в случае ее технической исправности</a:t>
            </a:r>
          </a:p>
          <a:p>
            <a:pPr marL="457200" indent="-457200">
              <a:buNone/>
            </a:pPr>
            <a:r>
              <a:rPr lang="ru-RU" sz="2400" dirty="0" smtClean="0"/>
              <a:t>2. Если речь идет о техническом состоянии электропроводки, то в данном случае необходимо учитывать состояние всех конструктивных элементов электропроводки: это </a:t>
            </a:r>
            <a:r>
              <a:rPr lang="ru-RU" sz="2400" b="1" dirty="0" smtClean="0"/>
              <a:t>главный распределительный щит</a:t>
            </a:r>
            <a:r>
              <a:rPr lang="ru-RU" sz="2400" dirty="0" smtClean="0"/>
              <a:t>, куда подводится вводной питающий кабель от электрических сетей, где устанавливаются требуемые защитные аппараты, и производится подключение и ответвление всех линий проводки; все </a:t>
            </a:r>
            <a:r>
              <a:rPr lang="ru-RU" sz="2400" b="1" dirty="0" smtClean="0"/>
              <a:t>защитные аппараты</a:t>
            </a:r>
            <a:r>
              <a:rPr lang="ru-RU" sz="2400" dirty="0" smtClean="0"/>
              <a:t> должны быть технически исправными и обеспечивать в полной мере свои защитные функции. </a:t>
            </a:r>
          </a:p>
          <a:p>
            <a:pPr marL="457200" indent="-457200">
              <a:buNone/>
            </a:pPr>
            <a:endParaRPr lang="ru-RU" sz="2400" dirty="0" smtClean="0"/>
          </a:p>
          <a:p>
            <a:pPr marL="457200" indent="-457200">
              <a:buNone/>
            </a:pPr>
            <a:endParaRPr lang="ru-RU" sz="2400" dirty="0" smtClean="0"/>
          </a:p>
          <a:p>
            <a:pPr marL="457200" indent="-457200">
              <a:buNone/>
            </a:pPr>
            <a:endParaRPr lang="ru-RU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428625"/>
            <a:ext cx="8568952" cy="569753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 Цели</a:t>
            </a:r>
            <a:r>
              <a:rPr lang="ru-RU" dirty="0" smtClean="0"/>
              <a:t>: </a:t>
            </a:r>
            <a:r>
              <a:rPr lang="ru-RU" dirty="0" smtClean="0"/>
              <a:t>продолжить формирование системы знаний об основах электромонтажных работ, способствовать закреплению понимания открытая, скрытая, комбинированная электропроводка, их достоинства и недостатки; систематизировать знания о требованиях к монтажу электропроводок; формировать такие качества как способность к творчеству, умение планировать, организовывать и контролировать свой труд, находить оптимальные решения, самостоятельно пополнять свои знания и применять их в постоянно изменяющихся внешних условиях; продолжить формирование навыков работы с учебной и научно – популярной литературой, интернет – ресурсами; развивать чувство ответственности за порученное дело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112474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Некачественные контактные соединения приводят к повреждению электропроводки.</a:t>
            </a:r>
          </a:p>
          <a:p>
            <a:pPr>
              <a:buNone/>
            </a:pPr>
            <a:r>
              <a:rPr lang="ru-RU" sz="2400" dirty="0" smtClean="0"/>
              <a:t>Электропроводка квартиры, в особенности в помещениях с повышенной влажностью, а также там, где высока вероятность попадания рабочего напряжения на корпус, может эксплуатироваться только при наличии </a:t>
            </a:r>
            <a:r>
              <a:rPr lang="ru-RU" sz="2400" dirty="0" smtClean="0">
                <a:hlinkClick r:id="rId3"/>
              </a:rPr>
              <a:t>устройства защитного отключения (УЗО)</a:t>
            </a:r>
            <a:r>
              <a:rPr lang="ru-RU" sz="2400" dirty="0" smtClean="0"/>
              <a:t> или комбинированного устройства – </a:t>
            </a:r>
            <a:r>
              <a:rPr lang="ru-RU" sz="2400" u="sng" dirty="0" err="1" smtClean="0">
                <a:solidFill>
                  <a:srgbClr val="002060"/>
                </a:solidFill>
              </a:rPr>
              <a:t>дифавтомата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30" name="Picture 6" descr="C:\Users\admin\Desktop\лето2014 фото\скачанные файлы (2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500570"/>
            <a:ext cx="4014801" cy="18192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Особое внимание следует уделить безопасной эксплуатации бытовых электроприборов. Эксплуатировать электроприборы необходимо в соответствии с рекомендациями, которые приведены в инструкции по их эксплуатации.</a:t>
            </a:r>
            <a:endParaRPr lang="ru-RU" sz="2800" dirty="0"/>
          </a:p>
        </p:txBody>
      </p:sp>
      <p:pic>
        <p:nvPicPr>
          <p:cNvPr id="1026" name="Picture 2" descr="C:\Users\admin\Desktop\лето2014 фото\скачанные файлы (2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929066"/>
            <a:ext cx="3782794" cy="2928934"/>
          </a:xfrm>
          <a:prstGeom prst="rect">
            <a:avLst/>
          </a:prstGeom>
          <a:noFill/>
        </p:spPr>
      </p:pic>
      <p:pic>
        <p:nvPicPr>
          <p:cNvPr id="4" name="Picture 2" descr="C:\Users\admin\Desktop\лето2014 фото\скачанные файлы (2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929066"/>
            <a:ext cx="4533084" cy="29289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ru-RU" sz="4000" dirty="0" smtClean="0"/>
              <a:t>Защитные средства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00200"/>
            <a:ext cx="8280920" cy="52578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3000" b="1" dirty="0" smtClean="0"/>
              <a:t>Основные изолирующие электрозащитные средства</a:t>
            </a:r>
            <a:r>
              <a:rPr lang="ru-RU" sz="3000" dirty="0" smtClean="0"/>
              <a:t> способны длительное время выдерживать рабочее напряжение электроустановки. </a:t>
            </a:r>
          </a:p>
          <a:p>
            <a:pPr eaLnBrk="1" hangingPunct="1">
              <a:lnSpc>
                <a:spcPct val="80000"/>
              </a:lnSpc>
            </a:pPr>
            <a:r>
              <a:rPr lang="ru-RU" sz="3000" dirty="0" smtClean="0"/>
              <a:t>в электроустановках напряжением </a:t>
            </a:r>
            <a:r>
              <a:rPr lang="ru-RU" sz="3000" b="1" dirty="0" smtClean="0"/>
              <a:t>до 1000 В </a:t>
            </a:r>
            <a:r>
              <a:rPr lang="ru-RU" sz="3000" dirty="0" smtClean="0"/>
              <a:t>– диэлектрические  перчатки, инструмент с изолирующими рукоятками и указатели напряжения до 1000 В; </a:t>
            </a:r>
          </a:p>
          <a:p>
            <a:pPr eaLnBrk="1" hangingPunct="1">
              <a:lnSpc>
                <a:spcPct val="80000"/>
              </a:lnSpc>
            </a:pPr>
            <a:r>
              <a:rPr lang="ru-RU" sz="3000" b="1" dirty="0" smtClean="0"/>
              <a:t>Дополнительные изолирующие электрозащитные средства</a:t>
            </a:r>
            <a:r>
              <a:rPr lang="ru-RU" sz="3000" dirty="0" smtClean="0"/>
              <a:t> обладают недостаточной электрической прочностью и не могут самостоятельно защищать человека от поражения током. Их назначение – усилить защитное действие основных изолирующих средств. </a:t>
            </a:r>
          </a:p>
          <a:p>
            <a:pPr eaLnBrk="1" hangingPunct="1">
              <a:lnSpc>
                <a:spcPct val="80000"/>
              </a:lnSpc>
            </a:pPr>
            <a:r>
              <a:rPr lang="ru-RU" sz="3000" dirty="0" smtClean="0"/>
              <a:t>в электроустановках напряжением </a:t>
            </a:r>
            <a:r>
              <a:rPr lang="ru-RU" sz="3000" b="1" dirty="0" smtClean="0"/>
              <a:t>до 1000 В </a:t>
            </a:r>
            <a:r>
              <a:rPr lang="ru-RU" sz="3000" dirty="0" smtClean="0"/>
              <a:t>– диэлектрические галоши, коврики и изолирующие подставки; 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\Desktop\КАТ\Электробезопасность\full_fed6afe8ed7b8eab26057dc9c779cf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324528" cy="73448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Тушение возгораний электропроводки</a:t>
            </a:r>
            <a:endParaRPr lang="ru-RU" dirty="0"/>
          </a:p>
        </p:txBody>
      </p:sp>
      <p:pic>
        <p:nvPicPr>
          <p:cNvPr id="1026" name="Picture 2" descr="C:\Users\admin\Desktop\лето2014 фото\скачанные файлы (2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2214578" cy="2643206"/>
          </a:xfrm>
          <a:prstGeom prst="rect">
            <a:avLst/>
          </a:prstGeom>
          <a:noFill/>
        </p:spPr>
      </p:pic>
      <p:pic>
        <p:nvPicPr>
          <p:cNvPr id="3" name="Picture 2" descr="C:\Users\admin\Desktop\лето2014 фото\скачанные файлы (2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500570"/>
            <a:ext cx="2643206" cy="2143140"/>
          </a:xfrm>
          <a:prstGeom prst="rect">
            <a:avLst/>
          </a:prstGeom>
          <a:noFill/>
        </p:spPr>
      </p:pic>
      <p:pic>
        <p:nvPicPr>
          <p:cNvPr id="4" name="Picture 2" descr="C:\Users\admin\Desktop\лето2014 фото\скачанные файлы (2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1500174"/>
            <a:ext cx="2071702" cy="2500330"/>
          </a:xfrm>
          <a:prstGeom prst="rect">
            <a:avLst/>
          </a:prstGeom>
          <a:noFill/>
        </p:spPr>
      </p:pic>
      <p:pic>
        <p:nvPicPr>
          <p:cNvPr id="5" name="Picture 2" descr="C:\Users\admin\Desktop\лето2014 фото\скачанные файлы (2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4214818"/>
            <a:ext cx="2214578" cy="2357454"/>
          </a:xfrm>
          <a:prstGeom prst="rect">
            <a:avLst/>
          </a:prstGeom>
          <a:noFill/>
        </p:spPr>
      </p:pic>
      <p:pic>
        <p:nvPicPr>
          <p:cNvPr id="6" name="Picture 2" descr="C:\Users\admin\Desktop\лето2014 фото\скачанные файлы (2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3071810"/>
            <a:ext cx="2500330" cy="220504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пасная профессия электрика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643306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xn----itbjhbctawt1j.xn--p1ai/images/stories/электрик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571876"/>
            <a:ext cx="4429124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gra-anekdot.ru/ris/elektrik/elektrik-0011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3357562"/>
            <a:ext cx="4071934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643174" y="0"/>
            <a:ext cx="65008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Недавно был опубликован список смертельно опасных профессий – тех, в которых наиболее высокий уровень смертности. Профессия электрика – оказалась на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седьмом месте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сравнения, уровень смертности представителей наиболее “рискованных” профессий заметно ниже —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лиция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18 месте, пожарные – на 22 месте.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electro.narod.ru/scroll.files/10.gif">
            <a:hlinkClick r:id="rId6" tgtFrame="_blank"/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58082" y="3357562"/>
            <a:ext cx="178591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>
    <p:circl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Тест (закрепление изученного материала)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71546"/>
            <a:ext cx="8229600" cy="578645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9600" dirty="0" smtClean="0"/>
              <a:t>1</a:t>
            </a:r>
            <a:r>
              <a:rPr lang="ru-RU" sz="8000" dirty="0" smtClean="0"/>
              <a:t>.  Совокупность проводов и кабелей с относящимися к ним креплениями, поддерживающими, защитными конструкциями и деталями называют…</a:t>
            </a:r>
          </a:p>
          <a:p>
            <a:pPr>
              <a:buNone/>
            </a:pPr>
            <a:r>
              <a:rPr lang="ru-RU" sz="8000" dirty="0" smtClean="0"/>
              <a:t>2.  Монтаж электропроводки начинается с …  </a:t>
            </a:r>
          </a:p>
          <a:p>
            <a:pPr>
              <a:buNone/>
            </a:pPr>
            <a:r>
              <a:rPr lang="ru-RU" sz="8000" dirty="0" smtClean="0"/>
              <a:t>3.  Прокладывается внутри конструктивных элементов помещения, т.е. в стенах, полах, потолках, плитах электропроводка:</a:t>
            </a:r>
          </a:p>
          <a:p>
            <a:pPr>
              <a:buNone/>
            </a:pPr>
            <a:r>
              <a:rPr lang="ru-RU" sz="8000" dirty="0" smtClean="0"/>
              <a:t>                   а) открытая        б) скрытая            в) наружная</a:t>
            </a:r>
          </a:p>
          <a:p>
            <a:pPr>
              <a:buAutoNum type="arabicPeriod" startAt="3"/>
            </a:pPr>
            <a:r>
              <a:rPr lang="ru-RU" sz="8000" dirty="0" smtClean="0"/>
              <a:t>Традиционным способом для прокладки компьютерных сетей, пожарной и охранной сигнализации является электропроводка:</a:t>
            </a:r>
          </a:p>
          <a:p>
            <a:pPr>
              <a:buNone/>
            </a:pPr>
            <a:r>
              <a:rPr lang="ru-RU" sz="8000" dirty="0" smtClean="0"/>
              <a:t>                   а) открытая        б) комбинированная    в) скрытая</a:t>
            </a:r>
          </a:p>
          <a:p>
            <a:pPr>
              <a:buNone/>
            </a:pPr>
            <a:r>
              <a:rPr lang="ru-RU" sz="8000" dirty="0" smtClean="0"/>
              <a:t> 4.  Стационарной, передвижной, переносной является электропроводка          </a:t>
            </a:r>
          </a:p>
          <a:p>
            <a:pPr>
              <a:buNone/>
            </a:pPr>
            <a:r>
              <a:rPr lang="ru-RU" sz="8000" dirty="0" smtClean="0"/>
              <a:t>                   а) открытая        б) комбинированная    в) скрытая</a:t>
            </a:r>
          </a:p>
          <a:p>
            <a:pPr>
              <a:buNone/>
            </a:pPr>
            <a:r>
              <a:rPr lang="ru-RU" sz="8000" dirty="0" smtClean="0"/>
              <a:t> 5. Перед тем как начинать электромонтажные работы сначала составляется схема …</a:t>
            </a:r>
          </a:p>
          <a:p>
            <a:pPr>
              <a:buNone/>
            </a:pPr>
            <a:r>
              <a:rPr lang="ru-RU" sz="8000" dirty="0" smtClean="0"/>
              <a:t> </a:t>
            </a:r>
            <a:r>
              <a:rPr lang="ru-RU" sz="8000" dirty="0" smtClean="0"/>
              <a:t>6.  Розетка, в которую включено несколько электроприборов, повреждается, что может привести к различным негативным последствиям – …</a:t>
            </a:r>
          </a:p>
          <a:p>
            <a:pPr>
              <a:buNone/>
            </a:pPr>
            <a:r>
              <a:rPr lang="ru-RU" sz="8000" dirty="0" smtClean="0"/>
              <a:t>7.  Под напряжением электропроводку можно тушить…</a:t>
            </a:r>
          </a:p>
          <a:p>
            <a:pPr>
              <a:buNone/>
            </a:pPr>
            <a:endParaRPr lang="ru-RU" sz="8000" dirty="0" smtClean="0"/>
          </a:p>
          <a:p>
            <a:pPr>
              <a:buNone/>
            </a:pPr>
            <a:r>
              <a:rPr lang="ru-RU" sz="8000" dirty="0" smtClean="0"/>
              <a:t>  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497887" cy="4556125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514350" indent="-514350">
              <a:buAutoNum type="arabicPeriod"/>
            </a:pPr>
            <a:r>
              <a:rPr lang="ru-RU" sz="2800" b="1" dirty="0" smtClean="0"/>
              <a:t>Изучит конспект</a:t>
            </a:r>
            <a:endParaRPr lang="ru-RU" sz="2800" b="1" dirty="0" smtClean="0"/>
          </a:p>
          <a:p>
            <a:pPr marL="514350" indent="-514350">
              <a:buNone/>
            </a:pPr>
            <a:r>
              <a:rPr lang="ru-RU" sz="2800" b="1" dirty="0" smtClean="0"/>
              <a:t>2.  Начертить план-схему размещения электропроводки в доме </a:t>
            </a:r>
            <a:endParaRPr lang="ru-RU" sz="2800" b="1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70" y="928670"/>
            <a:ext cx="6408737" cy="865187"/>
          </a:xfrm>
        </p:spPr>
        <p:txBody>
          <a:bodyPr/>
          <a:lstStyle/>
          <a:p>
            <a:r>
              <a:rPr lang="ru-RU" dirty="0" smtClean="0">
                <a:solidFill>
                  <a:srgbClr val="000080"/>
                </a:solidFill>
              </a:rPr>
              <a:t>Задание на дом</a:t>
            </a:r>
            <a:endParaRPr lang="ru-RU" dirty="0">
              <a:solidFill>
                <a:srgbClr val="00008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268760"/>
            <a:ext cx="8208911" cy="41036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/>
              <a:t>   Совокупность проводов и кабелей с относящимися к ним креплениями, поддерживающими, защитными конструкциями и деталями называют </a:t>
            </a:r>
            <a:r>
              <a:rPr lang="ru-RU" sz="4000" b="1" dirty="0" smtClean="0"/>
              <a:t>электропроводкой</a:t>
            </a:r>
            <a:endParaRPr lang="ru-RU" sz="4000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92150"/>
            <a:ext cx="5791200" cy="660400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000080"/>
                </a:solidFill>
              </a:rPr>
              <a:t>Виды </a:t>
            </a:r>
            <a:r>
              <a:rPr lang="ru-RU" sz="3600" dirty="0" smtClean="0">
                <a:solidFill>
                  <a:srgbClr val="000080"/>
                </a:solidFill>
              </a:rPr>
              <a:t>электропроводок</a:t>
            </a:r>
            <a:endParaRPr lang="ru-RU" sz="3600" dirty="0">
              <a:solidFill>
                <a:srgbClr val="000080"/>
              </a:solidFill>
            </a:endParaRPr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2032128"/>
            <a:ext cx="8257389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уществует 3 вида электропроводок: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1. 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66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 tooltip="Открытая электропроводка"/>
              </a:rPr>
              <a:t>Открытая электропроводка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2. 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66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 tooltip="Скрытая электропроводка"/>
              </a:rPr>
              <a:t>Скрытая электропроводка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lang="ru-RU" sz="4000" u="sng" dirty="0" smtClean="0">
                <a:solidFill>
                  <a:srgbClr val="00B0F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Комбинированная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66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 tooltip="Наружная электропроводка"/>
              </a:rPr>
              <a:t>электропроводка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60648"/>
            <a:ext cx="8713787" cy="640844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sz="2000" b="1" dirty="0" smtClean="0"/>
              <a:t>Открытая электропроводка</a:t>
            </a:r>
          </a:p>
          <a:p>
            <a:r>
              <a:rPr lang="ru-RU" sz="2000" dirty="0" smtClean="0"/>
              <a:t>Открытая электропроводка прокладывается по стенам, потолкам и другим строительным конструкциям открыто. Применяют несколько способов крепления кабелей и проводов к поверхностям зданий:</a:t>
            </a:r>
          </a:p>
          <a:p>
            <a:pPr lvl="0"/>
            <a:r>
              <a:rPr lang="ru-RU" sz="2000" dirty="0" smtClean="0"/>
              <a:t>на фарфоровых роликах или изоляторах </a:t>
            </a:r>
          </a:p>
          <a:p>
            <a:pPr lvl="0"/>
            <a:r>
              <a:rPr lang="ru-RU" sz="2000" dirty="0" smtClean="0"/>
              <a:t>на скобах</a:t>
            </a:r>
          </a:p>
          <a:p>
            <a:pPr lvl="0"/>
            <a:r>
              <a:rPr lang="ru-RU" sz="2000" dirty="0" smtClean="0"/>
              <a:t>в гофрированной трубе (</a:t>
            </a:r>
            <a:r>
              <a:rPr lang="ru-RU" sz="2000" dirty="0" err="1" smtClean="0"/>
              <a:t>металлорукав</a:t>
            </a:r>
            <a:r>
              <a:rPr lang="ru-RU" sz="2000" dirty="0" smtClean="0"/>
              <a:t> и пластиковая гофра)</a:t>
            </a:r>
          </a:p>
          <a:p>
            <a:pPr lvl="0"/>
            <a:r>
              <a:rPr lang="ru-RU" sz="2000" dirty="0" smtClean="0"/>
              <a:t>в пластиковых коробах (кабель-канал)</a:t>
            </a:r>
          </a:p>
          <a:p>
            <a:pPr lvl="0"/>
            <a:r>
              <a:rPr lang="ru-RU" sz="2000" dirty="0" smtClean="0"/>
              <a:t>на кабельных лотках</a:t>
            </a:r>
          </a:p>
          <a:p>
            <a:pPr lvl="0"/>
            <a:r>
              <a:rPr lang="ru-RU" sz="2000" dirty="0" smtClean="0"/>
              <a:t>европейских плинтусах </a:t>
            </a:r>
          </a:p>
          <a:p>
            <a:r>
              <a:rPr lang="ru-RU" sz="2000" dirty="0" smtClean="0"/>
              <a:t> </a:t>
            </a:r>
            <a:r>
              <a:rPr lang="ru-RU" sz="2000" b="1" dirty="0" smtClean="0"/>
              <a:t>Открытая электропроводка бывает:</a:t>
            </a:r>
            <a:endParaRPr lang="ru-RU" sz="2000" dirty="0" smtClean="0"/>
          </a:p>
          <a:p>
            <a:pPr lvl="0"/>
            <a:r>
              <a:rPr lang="ru-RU" sz="2000" u="sng" dirty="0" smtClean="0"/>
              <a:t>стационарной</a:t>
            </a:r>
            <a:endParaRPr lang="ru-RU" sz="2000" dirty="0" smtClean="0"/>
          </a:p>
          <a:p>
            <a:pPr lvl="0"/>
            <a:r>
              <a:rPr lang="ru-RU" sz="2000" u="sng" dirty="0" smtClean="0"/>
              <a:t>передвижной</a:t>
            </a:r>
            <a:endParaRPr lang="ru-RU" sz="2000" dirty="0" smtClean="0"/>
          </a:p>
          <a:p>
            <a:pPr lvl="0"/>
            <a:r>
              <a:rPr lang="ru-RU" sz="2000" u="sng" dirty="0" smtClean="0"/>
              <a:t>переносной</a:t>
            </a:r>
            <a:endParaRPr lang="ru-RU" sz="2000" dirty="0" smtClean="0"/>
          </a:p>
          <a:p>
            <a:r>
              <a:rPr lang="ru-RU" sz="2000" u="sng" dirty="0" smtClean="0"/>
              <a:t> </a:t>
            </a: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lnSpc>
                <a:spcPct val="80000"/>
              </a:lnSpc>
            </a:pPr>
            <a:endParaRPr lang="ru-RU" sz="2000" dirty="0"/>
          </a:p>
        </p:txBody>
      </p:sp>
      <p:pic>
        <p:nvPicPr>
          <p:cNvPr id="1026" name="Picture 2" descr="C:\Users\admin\Desktop\лето2014 фото\otkritaya_elektroprovodka_v_kvartire_открытая_электропроводка_в_квартире-600x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714752"/>
            <a:ext cx="3214678" cy="31432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15616" y="1628800"/>
            <a:ext cx="6912768" cy="4281487"/>
          </a:xfrm>
        </p:spPr>
        <p:txBody>
          <a:bodyPr/>
          <a:lstStyle/>
          <a:p>
            <a:r>
              <a:rPr lang="ru-RU" sz="2000" b="1" dirty="0" smtClean="0"/>
              <a:t>Достоинства открытой электропроводки:</a:t>
            </a:r>
            <a:endParaRPr lang="ru-RU" sz="2000" dirty="0" smtClean="0"/>
          </a:p>
          <a:p>
            <a:pPr lvl="0"/>
            <a:r>
              <a:rPr lang="ru-RU" sz="2000" dirty="0" smtClean="0"/>
              <a:t>использование для одной и той же нагрузки меньшее сечение кабелей и проводов, по сравнению со скрытой электропроводкой </a:t>
            </a:r>
          </a:p>
          <a:p>
            <a:pPr lvl="0"/>
            <a:r>
              <a:rPr lang="ru-RU" sz="2000" dirty="0" smtClean="0"/>
              <a:t>быстрый доступ к контролю состояния электропроводки и ее ремонту</a:t>
            </a:r>
          </a:p>
          <a:p>
            <a:pPr lvl="0"/>
            <a:r>
              <a:rPr lang="ru-RU" sz="2000" dirty="0" smtClean="0"/>
              <a:t>применение в пожароопасных помещениях (деревянные или с деревянной отделкой)</a:t>
            </a:r>
          </a:p>
          <a:p>
            <a:r>
              <a:rPr lang="ru-RU" sz="2000" b="1" dirty="0" smtClean="0"/>
              <a:t>Недостатки открытой электропроводки:</a:t>
            </a:r>
            <a:endParaRPr lang="ru-RU" sz="2000" dirty="0" smtClean="0"/>
          </a:p>
          <a:p>
            <a:pPr lvl="0"/>
            <a:r>
              <a:rPr lang="ru-RU" sz="2000" dirty="0" smtClean="0"/>
              <a:t>располагается на видном месте, не сочетается с отделкой помещения и дизайном</a:t>
            </a:r>
          </a:p>
          <a:p>
            <a:endParaRPr lang="ru-RU" sz="1600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352800" y="819150"/>
            <a:ext cx="5791200" cy="533400"/>
          </a:xfrm>
        </p:spPr>
        <p:txBody>
          <a:bodyPr/>
          <a:lstStyle/>
          <a:p>
            <a:r>
              <a:rPr lang="ru-RU" u="sng" dirty="0" smtClean="0"/>
              <a:t>Скрытая электропроводка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714500"/>
            <a:ext cx="5791200" cy="3886200"/>
          </a:xfrm>
        </p:spPr>
        <p:txBody>
          <a:bodyPr/>
          <a:lstStyle/>
          <a:p>
            <a:r>
              <a:rPr lang="ru-RU" sz="1800" dirty="0" smtClean="0"/>
              <a:t>Скрытая электропроводка прокладывается внутри конструктивных элементов помещения, т.е. в стенах, полах, потолках, плитах. Применяют несколько способов прокладки кабелей и проводов:</a:t>
            </a:r>
          </a:p>
          <a:p>
            <a:pPr lvl="0"/>
            <a:r>
              <a:rPr lang="ru-RU" sz="1800" dirty="0" smtClean="0"/>
              <a:t>в металлических трубах</a:t>
            </a:r>
          </a:p>
          <a:p>
            <a:pPr lvl="0"/>
            <a:r>
              <a:rPr lang="ru-RU" sz="1800" dirty="0" smtClean="0"/>
              <a:t>в пластиковых коробах (кабель-канал)</a:t>
            </a:r>
          </a:p>
          <a:p>
            <a:pPr lvl="0"/>
            <a:r>
              <a:rPr lang="ru-RU" sz="1800" dirty="0" smtClean="0"/>
              <a:t>в гибких </a:t>
            </a:r>
            <a:r>
              <a:rPr lang="ru-RU" sz="1800" dirty="0" err="1" smtClean="0"/>
              <a:t>металлорукавах</a:t>
            </a:r>
            <a:r>
              <a:rPr lang="ru-RU" sz="1800" dirty="0" smtClean="0"/>
              <a:t> или пластиковой гофре</a:t>
            </a:r>
          </a:p>
          <a:p>
            <a:pPr lvl="0"/>
            <a:r>
              <a:rPr lang="ru-RU" sz="1800" dirty="0" smtClean="0"/>
              <a:t>в строительных углублениях (технологических пустотах) и </a:t>
            </a:r>
            <a:r>
              <a:rPr lang="ru-RU" sz="1800" dirty="0" err="1" smtClean="0"/>
              <a:t>штробах</a:t>
            </a:r>
            <a:r>
              <a:rPr lang="ru-RU" sz="1800" dirty="0" smtClean="0"/>
              <a:t> под штукатуркой</a:t>
            </a:r>
          </a:p>
          <a:p>
            <a:pPr lvl="0"/>
            <a:r>
              <a:rPr lang="ru-RU" sz="1800" dirty="0" smtClean="0"/>
              <a:t>под навесными потолками</a:t>
            </a:r>
          </a:p>
          <a:p>
            <a:pPr lvl="0"/>
            <a:r>
              <a:rPr lang="ru-RU" sz="1800" u="sng" dirty="0" smtClean="0"/>
              <a:t>под пластиковыми стеновыми панелями</a:t>
            </a:r>
            <a:endParaRPr lang="ru-RU" sz="1800" dirty="0" smtClean="0"/>
          </a:p>
          <a:p>
            <a:endParaRPr lang="ru-RU" sz="1800" dirty="0"/>
          </a:p>
        </p:txBody>
      </p:sp>
      <p:pic>
        <p:nvPicPr>
          <p:cNvPr id="1026" name="Picture 2" descr="C:\Users\admin\Desktop\лето2014 фото\skritaya_elektroprovodka_v_kvartire_скрытая_электропроводка_в_квартире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643050"/>
            <a:ext cx="2643174" cy="3695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50" y="571500"/>
            <a:ext cx="8858250" cy="5067300"/>
          </a:xfrm>
        </p:spPr>
        <p:txBody>
          <a:bodyPr/>
          <a:lstStyle/>
          <a:p>
            <a:r>
              <a:rPr lang="ru-RU" sz="1800" b="1" u="sng" dirty="0" smtClean="0"/>
              <a:t>Достоинства скрытой электропроводки:</a:t>
            </a:r>
            <a:endParaRPr lang="ru-RU" sz="1800" dirty="0" smtClean="0"/>
          </a:p>
          <a:p>
            <a:pPr lvl="0"/>
            <a:r>
              <a:rPr lang="ru-RU" sz="1800" u="sng" dirty="0" smtClean="0"/>
              <a:t>скрыта от глаз</a:t>
            </a:r>
            <a:endParaRPr lang="ru-RU" sz="1800" dirty="0" smtClean="0"/>
          </a:p>
          <a:p>
            <a:pPr lvl="0"/>
            <a:r>
              <a:rPr lang="ru-RU" sz="1800" u="sng" dirty="0" smtClean="0"/>
              <a:t>не мешает дизайну и внутренней отделки помещения</a:t>
            </a:r>
            <a:endParaRPr lang="ru-RU" sz="1800" dirty="0" smtClean="0"/>
          </a:p>
          <a:p>
            <a:pPr lvl="0"/>
            <a:r>
              <a:rPr lang="ru-RU" sz="1800" u="sng" dirty="0" smtClean="0"/>
              <a:t>более безопасна, в плане случайного прикосновения к токоведущим жилам</a:t>
            </a:r>
            <a:endParaRPr lang="ru-RU" sz="1800" dirty="0" smtClean="0"/>
          </a:p>
          <a:p>
            <a:r>
              <a:rPr lang="ru-RU" sz="1800" b="1" u="sng" dirty="0" smtClean="0"/>
              <a:t>Недостатки скрытой электропроводки:</a:t>
            </a:r>
            <a:endParaRPr lang="ru-RU" sz="1800" dirty="0" smtClean="0"/>
          </a:p>
          <a:p>
            <a:pPr lvl="0"/>
            <a:r>
              <a:rPr lang="ru-RU" sz="1800" u="sng" dirty="0" smtClean="0"/>
              <a:t>ограничен доступ к электропроводке, ее ремонту и устранению неисправности (обрыв фазы или нуля)</a:t>
            </a:r>
            <a:endParaRPr lang="ru-RU" sz="1800" dirty="0" smtClean="0"/>
          </a:p>
          <a:p>
            <a:pPr lvl="0"/>
            <a:r>
              <a:rPr lang="ru-RU" sz="1800" u="sng" dirty="0" smtClean="0"/>
              <a:t>при монтаже скрытой электропроводки необходимо заранее проектировать расположение </a:t>
            </a:r>
            <a:r>
              <a:rPr lang="ru-RU" sz="1800" u="sng" dirty="0" err="1" smtClean="0"/>
              <a:t>электроточек</a:t>
            </a:r>
            <a:r>
              <a:rPr lang="ru-RU" sz="1800" u="sng" dirty="0" smtClean="0"/>
              <a:t> (светильники, розетки, выключатели)</a:t>
            </a:r>
            <a:endParaRPr lang="ru-RU" sz="1800" dirty="0" smtClean="0"/>
          </a:p>
          <a:p>
            <a:pPr lvl="0"/>
            <a:r>
              <a:rPr lang="ru-RU" sz="1800" u="sng" dirty="0" err="1" smtClean="0"/>
              <a:t>штробление</a:t>
            </a:r>
            <a:r>
              <a:rPr lang="ru-RU" sz="1800" u="sng" dirty="0" smtClean="0"/>
              <a:t> каналов очень трудоемкое дело и требует соответствующего опыта</a:t>
            </a:r>
            <a:endParaRPr lang="ru-RU" sz="1800" dirty="0" smtClean="0"/>
          </a:p>
          <a:p>
            <a:pPr lvl="0"/>
            <a:r>
              <a:rPr lang="ru-RU" sz="1800" u="sng" dirty="0" smtClean="0"/>
              <a:t>необходимо большее сечение кабелей и проводов по сравнению с открытой электропроводкой (по таблице ПУЭ)</a:t>
            </a:r>
            <a:endParaRPr lang="ru-RU" sz="1800" dirty="0" smtClean="0"/>
          </a:p>
          <a:p>
            <a:r>
              <a:rPr lang="ru-RU" sz="1800" u="sng" dirty="0" smtClean="0"/>
              <a:t>Не смотря на недостатки, скрытую электропроводку чаще всего применяют в наших с Вами квартирах. Это самый распространенный метод прокладки</a:t>
            </a:r>
            <a:endParaRPr lang="ru-RU" sz="1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езентация- «Мозговой штурм»">
  <a:themeElements>
    <a:clrScheme name="Презентация- «Мозговой штурм» 1">
      <a:dk1>
        <a:srgbClr val="FFCC00"/>
      </a:dk1>
      <a:lt1>
        <a:srgbClr val="F8F8F8"/>
      </a:lt1>
      <a:dk2>
        <a:srgbClr val="000000"/>
      </a:dk2>
      <a:lt2>
        <a:srgbClr val="6666FF"/>
      </a:lt2>
      <a:accent1>
        <a:srgbClr val="669900"/>
      </a:accent1>
      <a:accent2>
        <a:srgbClr val="006600"/>
      </a:accent2>
      <a:accent3>
        <a:srgbClr val="AAAAAA"/>
      </a:accent3>
      <a:accent4>
        <a:srgbClr val="D4D4D4"/>
      </a:accent4>
      <a:accent5>
        <a:srgbClr val="B8CAAA"/>
      </a:accent5>
      <a:accent6>
        <a:srgbClr val="005C00"/>
      </a:accent6>
      <a:hlink>
        <a:srgbClr val="0099FF"/>
      </a:hlink>
      <a:folHlink>
        <a:srgbClr val="669900"/>
      </a:folHlink>
    </a:clrScheme>
    <a:fontScheme name="Презентация- «Мозговой штурм»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езентация- «Мозговой штурм» 1">
        <a:dk1>
          <a:srgbClr val="FFCC00"/>
        </a:dk1>
        <a:lt1>
          <a:srgbClr val="F8F8F8"/>
        </a:lt1>
        <a:dk2>
          <a:srgbClr val="000000"/>
        </a:dk2>
        <a:lt2>
          <a:srgbClr val="6666FF"/>
        </a:lt2>
        <a:accent1>
          <a:srgbClr val="669900"/>
        </a:accent1>
        <a:accent2>
          <a:srgbClr val="006600"/>
        </a:accent2>
        <a:accent3>
          <a:srgbClr val="AAAAAA"/>
        </a:accent3>
        <a:accent4>
          <a:srgbClr val="D4D4D4"/>
        </a:accent4>
        <a:accent5>
          <a:srgbClr val="B8CAAA"/>
        </a:accent5>
        <a:accent6>
          <a:srgbClr val="005C00"/>
        </a:accent6>
        <a:hlink>
          <a:srgbClr val="0099FF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- «Мозговой штурм» 2">
        <a:dk1>
          <a:srgbClr val="868686"/>
        </a:dk1>
        <a:lt1>
          <a:srgbClr val="FFFFFF"/>
        </a:lt1>
        <a:dk2>
          <a:srgbClr val="009999"/>
        </a:dk2>
        <a:lt2>
          <a:srgbClr val="6600FF"/>
        </a:lt2>
        <a:accent1>
          <a:srgbClr val="9999FF"/>
        </a:accent1>
        <a:accent2>
          <a:srgbClr val="CBCBCB"/>
        </a:accent2>
        <a:accent3>
          <a:srgbClr val="FFFFFF"/>
        </a:accent3>
        <a:accent4>
          <a:srgbClr val="727272"/>
        </a:accent4>
        <a:accent5>
          <a:srgbClr val="CACAFF"/>
        </a:accent5>
        <a:accent6>
          <a:srgbClr val="B8B8B8"/>
        </a:accent6>
        <a:hlink>
          <a:srgbClr val="6600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- «Мозговой штурм» 3">
        <a:dk1>
          <a:srgbClr val="1C1C1C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CBCBCB"/>
        </a:accent2>
        <a:accent3>
          <a:srgbClr val="FFFFFF"/>
        </a:accent3>
        <a:accent4>
          <a:srgbClr val="161616"/>
        </a:accent4>
        <a:accent5>
          <a:srgbClr val="EBEBEB"/>
        </a:accent5>
        <a:accent6>
          <a:srgbClr val="B8B8B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- «Мозговой штурм» 4">
        <a:dk1>
          <a:srgbClr val="FFCC00"/>
        </a:dk1>
        <a:lt1>
          <a:srgbClr val="FFFFCC"/>
        </a:lt1>
        <a:dk2>
          <a:srgbClr val="000099"/>
        </a:dk2>
        <a:lt2>
          <a:srgbClr val="00CC00"/>
        </a:lt2>
        <a:accent1>
          <a:srgbClr val="3333FF"/>
        </a:accent1>
        <a:accent2>
          <a:srgbClr val="3333CC"/>
        </a:accent2>
        <a:accent3>
          <a:srgbClr val="AAAACA"/>
        </a:accent3>
        <a:accent4>
          <a:srgbClr val="DADAAE"/>
        </a:accent4>
        <a:accent5>
          <a:srgbClr val="ADADFF"/>
        </a:accent5>
        <a:accent6>
          <a:srgbClr val="2D2DB9"/>
        </a:accent6>
        <a:hlink>
          <a:srgbClr val="0099FF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- «Мозговой штурм» 5">
        <a:dk1>
          <a:srgbClr val="FFFF00"/>
        </a:dk1>
        <a:lt1>
          <a:srgbClr val="FFFFFF"/>
        </a:lt1>
        <a:dk2>
          <a:srgbClr val="FF0033"/>
        </a:dk2>
        <a:lt2>
          <a:srgbClr val="000000"/>
        </a:lt2>
        <a:accent1>
          <a:srgbClr val="330099"/>
        </a:accent1>
        <a:accent2>
          <a:srgbClr val="CC0000"/>
        </a:accent2>
        <a:accent3>
          <a:srgbClr val="FFAAAD"/>
        </a:accent3>
        <a:accent4>
          <a:srgbClr val="DADADA"/>
        </a:accent4>
        <a:accent5>
          <a:srgbClr val="ADAACA"/>
        </a:accent5>
        <a:accent6>
          <a:srgbClr val="B90000"/>
        </a:accent6>
        <a:hlink>
          <a:srgbClr val="0099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Презентация- «Мозговой штурм»">
  <a:themeElements>
    <a:clrScheme name="Презентация- «Мозговой штурм» 1">
      <a:dk1>
        <a:srgbClr val="FFCC00"/>
      </a:dk1>
      <a:lt1>
        <a:srgbClr val="F8F8F8"/>
      </a:lt1>
      <a:dk2>
        <a:srgbClr val="000000"/>
      </a:dk2>
      <a:lt2>
        <a:srgbClr val="6666FF"/>
      </a:lt2>
      <a:accent1>
        <a:srgbClr val="669900"/>
      </a:accent1>
      <a:accent2>
        <a:srgbClr val="006600"/>
      </a:accent2>
      <a:accent3>
        <a:srgbClr val="AAAAAA"/>
      </a:accent3>
      <a:accent4>
        <a:srgbClr val="D4D4D4"/>
      </a:accent4>
      <a:accent5>
        <a:srgbClr val="B8CAAA"/>
      </a:accent5>
      <a:accent6>
        <a:srgbClr val="005C00"/>
      </a:accent6>
      <a:hlink>
        <a:srgbClr val="0099FF"/>
      </a:hlink>
      <a:folHlink>
        <a:srgbClr val="669900"/>
      </a:folHlink>
    </a:clrScheme>
    <a:fontScheme name="Презентация- «Мозговой штурм»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езентация- «Мозговой штурм» 1">
        <a:dk1>
          <a:srgbClr val="FFCC00"/>
        </a:dk1>
        <a:lt1>
          <a:srgbClr val="F8F8F8"/>
        </a:lt1>
        <a:dk2>
          <a:srgbClr val="000000"/>
        </a:dk2>
        <a:lt2>
          <a:srgbClr val="6666FF"/>
        </a:lt2>
        <a:accent1>
          <a:srgbClr val="669900"/>
        </a:accent1>
        <a:accent2>
          <a:srgbClr val="006600"/>
        </a:accent2>
        <a:accent3>
          <a:srgbClr val="AAAAAA"/>
        </a:accent3>
        <a:accent4>
          <a:srgbClr val="D4D4D4"/>
        </a:accent4>
        <a:accent5>
          <a:srgbClr val="B8CAAA"/>
        </a:accent5>
        <a:accent6>
          <a:srgbClr val="005C00"/>
        </a:accent6>
        <a:hlink>
          <a:srgbClr val="0099FF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- «Мозговой штурм» 2">
        <a:dk1>
          <a:srgbClr val="868686"/>
        </a:dk1>
        <a:lt1>
          <a:srgbClr val="FFFFFF"/>
        </a:lt1>
        <a:dk2>
          <a:srgbClr val="009999"/>
        </a:dk2>
        <a:lt2>
          <a:srgbClr val="6600FF"/>
        </a:lt2>
        <a:accent1>
          <a:srgbClr val="9999FF"/>
        </a:accent1>
        <a:accent2>
          <a:srgbClr val="CBCBCB"/>
        </a:accent2>
        <a:accent3>
          <a:srgbClr val="FFFFFF"/>
        </a:accent3>
        <a:accent4>
          <a:srgbClr val="727272"/>
        </a:accent4>
        <a:accent5>
          <a:srgbClr val="CACAFF"/>
        </a:accent5>
        <a:accent6>
          <a:srgbClr val="B8B8B8"/>
        </a:accent6>
        <a:hlink>
          <a:srgbClr val="6600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- «Мозговой штурм» 3">
        <a:dk1>
          <a:srgbClr val="1C1C1C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CBCBCB"/>
        </a:accent2>
        <a:accent3>
          <a:srgbClr val="FFFFFF"/>
        </a:accent3>
        <a:accent4>
          <a:srgbClr val="161616"/>
        </a:accent4>
        <a:accent5>
          <a:srgbClr val="EBEBEB"/>
        </a:accent5>
        <a:accent6>
          <a:srgbClr val="B8B8B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- «Мозговой штурм» 4">
        <a:dk1>
          <a:srgbClr val="FFCC00"/>
        </a:dk1>
        <a:lt1>
          <a:srgbClr val="FFFFCC"/>
        </a:lt1>
        <a:dk2>
          <a:srgbClr val="000099"/>
        </a:dk2>
        <a:lt2>
          <a:srgbClr val="00CC00"/>
        </a:lt2>
        <a:accent1>
          <a:srgbClr val="3333FF"/>
        </a:accent1>
        <a:accent2>
          <a:srgbClr val="3333CC"/>
        </a:accent2>
        <a:accent3>
          <a:srgbClr val="AAAACA"/>
        </a:accent3>
        <a:accent4>
          <a:srgbClr val="DADAAE"/>
        </a:accent4>
        <a:accent5>
          <a:srgbClr val="ADADFF"/>
        </a:accent5>
        <a:accent6>
          <a:srgbClr val="2D2DB9"/>
        </a:accent6>
        <a:hlink>
          <a:srgbClr val="0099FF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- «Мозговой штурм» 5">
        <a:dk1>
          <a:srgbClr val="FFFF00"/>
        </a:dk1>
        <a:lt1>
          <a:srgbClr val="FFFFFF"/>
        </a:lt1>
        <a:dk2>
          <a:srgbClr val="FF0033"/>
        </a:dk2>
        <a:lt2>
          <a:srgbClr val="000000"/>
        </a:lt2>
        <a:accent1>
          <a:srgbClr val="330099"/>
        </a:accent1>
        <a:accent2>
          <a:srgbClr val="CC0000"/>
        </a:accent2>
        <a:accent3>
          <a:srgbClr val="FFAAAD"/>
        </a:accent3>
        <a:accent4>
          <a:srgbClr val="DADADA"/>
        </a:accent4>
        <a:accent5>
          <a:srgbClr val="ADAACA"/>
        </a:accent5>
        <a:accent6>
          <a:srgbClr val="B90000"/>
        </a:accent6>
        <a:hlink>
          <a:srgbClr val="0099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Презентация- «Мозговой штурм»">
  <a:themeElements>
    <a:clrScheme name="Презентация- «Мозговой штурм» 1">
      <a:dk1>
        <a:srgbClr val="FFCC00"/>
      </a:dk1>
      <a:lt1>
        <a:srgbClr val="F8F8F8"/>
      </a:lt1>
      <a:dk2>
        <a:srgbClr val="000000"/>
      </a:dk2>
      <a:lt2>
        <a:srgbClr val="6666FF"/>
      </a:lt2>
      <a:accent1>
        <a:srgbClr val="669900"/>
      </a:accent1>
      <a:accent2>
        <a:srgbClr val="006600"/>
      </a:accent2>
      <a:accent3>
        <a:srgbClr val="AAAAAA"/>
      </a:accent3>
      <a:accent4>
        <a:srgbClr val="D4D4D4"/>
      </a:accent4>
      <a:accent5>
        <a:srgbClr val="B8CAAA"/>
      </a:accent5>
      <a:accent6>
        <a:srgbClr val="005C00"/>
      </a:accent6>
      <a:hlink>
        <a:srgbClr val="0099FF"/>
      </a:hlink>
      <a:folHlink>
        <a:srgbClr val="669900"/>
      </a:folHlink>
    </a:clrScheme>
    <a:fontScheme name="Презентация- «Мозговой штурм»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езентация- «Мозговой штурм» 1">
        <a:dk1>
          <a:srgbClr val="FFCC00"/>
        </a:dk1>
        <a:lt1>
          <a:srgbClr val="F8F8F8"/>
        </a:lt1>
        <a:dk2>
          <a:srgbClr val="000000"/>
        </a:dk2>
        <a:lt2>
          <a:srgbClr val="6666FF"/>
        </a:lt2>
        <a:accent1>
          <a:srgbClr val="669900"/>
        </a:accent1>
        <a:accent2>
          <a:srgbClr val="006600"/>
        </a:accent2>
        <a:accent3>
          <a:srgbClr val="AAAAAA"/>
        </a:accent3>
        <a:accent4>
          <a:srgbClr val="D4D4D4"/>
        </a:accent4>
        <a:accent5>
          <a:srgbClr val="B8CAAA"/>
        </a:accent5>
        <a:accent6>
          <a:srgbClr val="005C00"/>
        </a:accent6>
        <a:hlink>
          <a:srgbClr val="0099FF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- «Мозговой штурм» 2">
        <a:dk1>
          <a:srgbClr val="868686"/>
        </a:dk1>
        <a:lt1>
          <a:srgbClr val="FFFFFF"/>
        </a:lt1>
        <a:dk2>
          <a:srgbClr val="009999"/>
        </a:dk2>
        <a:lt2>
          <a:srgbClr val="6600FF"/>
        </a:lt2>
        <a:accent1>
          <a:srgbClr val="9999FF"/>
        </a:accent1>
        <a:accent2>
          <a:srgbClr val="CBCBCB"/>
        </a:accent2>
        <a:accent3>
          <a:srgbClr val="FFFFFF"/>
        </a:accent3>
        <a:accent4>
          <a:srgbClr val="727272"/>
        </a:accent4>
        <a:accent5>
          <a:srgbClr val="CACAFF"/>
        </a:accent5>
        <a:accent6>
          <a:srgbClr val="B8B8B8"/>
        </a:accent6>
        <a:hlink>
          <a:srgbClr val="6600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- «Мозговой штурм» 3">
        <a:dk1>
          <a:srgbClr val="1C1C1C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CBCBCB"/>
        </a:accent2>
        <a:accent3>
          <a:srgbClr val="FFFFFF"/>
        </a:accent3>
        <a:accent4>
          <a:srgbClr val="161616"/>
        </a:accent4>
        <a:accent5>
          <a:srgbClr val="EBEBEB"/>
        </a:accent5>
        <a:accent6>
          <a:srgbClr val="B8B8B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- «Мозговой штурм» 4">
        <a:dk1>
          <a:srgbClr val="FFCC00"/>
        </a:dk1>
        <a:lt1>
          <a:srgbClr val="FFFFCC"/>
        </a:lt1>
        <a:dk2>
          <a:srgbClr val="000099"/>
        </a:dk2>
        <a:lt2>
          <a:srgbClr val="00CC00"/>
        </a:lt2>
        <a:accent1>
          <a:srgbClr val="3333FF"/>
        </a:accent1>
        <a:accent2>
          <a:srgbClr val="3333CC"/>
        </a:accent2>
        <a:accent3>
          <a:srgbClr val="AAAACA"/>
        </a:accent3>
        <a:accent4>
          <a:srgbClr val="DADAAE"/>
        </a:accent4>
        <a:accent5>
          <a:srgbClr val="ADADFF"/>
        </a:accent5>
        <a:accent6>
          <a:srgbClr val="2D2DB9"/>
        </a:accent6>
        <a:hlink>
          <a:srgbClr val="0099FF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- «Мозговой штурм» 5">
        <a:dk1>
          <a:srgbClr val="FFFF00"/>
        </a:dk1>
        <a:lt1>
          <a:srgbClr val="FFFFFF"/>
        </a:lt1>
        <a:dk2>
          <a:srgbClr val="FF0033"/>
        </a:dk2>
        <a:lt2>
          <a:srgbClr val="000000"/>
        </a:lt2>
        <a:accent1>
          <a:srgbClr val="330099"/>
        </a:accent1>
        <a:accent2>
          <a:srgbClr val="CC0000"/>
        </a:accent2>
        <a:accent3>
          <a:srgbClr val="FFAAAD"/>
        </a:accent3>
        <a:accent4>
          <a:srgbClr val="DADADA"/>
        </a:accent4>
        <a:accent5>
          <a:srgbClr val="ADAACA"/>
        </a:accent5>
        <a:accent6>
          <a:srgbClr val="B90000"/>
        </a:accent6>
        <a:hlink>
          <a:srgbClr val="0099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1407</Words>
  <Application>Microsoft Office PowerPoint</Application>
  <PresentationFormat>Экран (4:3)</PresentationFormat>
  <Paragraphs>135</Paragraphs>
  <Slides>37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Тема Office</vt:lpstr>
      <vt:lpstr>Презентация- «Мозговой штурм»</vt:lpstr>
      <vt:lpstr>1_Презентация- «Мозговой штурм»</vt:lpstr>
      <vt:lpstr>3_Презентация- «Мозговой штурм»</vt:lpstr>
      <vt:lpstr>«Виды электропроводок, квартирная электропроводка»</vt:lpstr>
      <vt:lpstr>Слайд 2</vt:lpstr>
      <vt:lpstr>Слайд 3</vt:lpstr>
      <vt:lpstr>Слайд 4</vt:lpstr>
      <vt:lpstr>Виды электропроводок</vt:lpstr>
      <vt:lpstr>Слайд 6</vt:lpstr>
      <vt:lpstr>Слайд 7</vt:lpstr>
      <vt:lpstr>Скрытая электропроводка</vt:lpstr>
      <vt:lpstr>Слайд 9</vt:lpstr>
      <vt:lpstr>Виды проводов</vt:lpstr>
      <vt:lpstr>ПРОВОДНИКИ.</vt:lpstr>
      <vt:lpstr> ППВ 2х1,5 – провод с двумя медными жилами, в ПВХ изоляции, плоский,  площадь сечения жилы 1,5 мм2.</vt:lpstr>
      <vt:lpstr> ШНУРЫ .</vt:lpstr>
      <vt:lpstr>Слайд 14</vt:lpstr>
      <vt:lpstr> КАБЕЛИ .</vt:lpstr>
      <vt:lpstr>Слайд 16</vt:lpstr>
      <vt:lpstr>Слайд 17</vt:lpstr>
      <vt:lpstr>  Инструмент для ремонта электропроводки Основными инструментами для ремонта электропроводки являются: - указатель напряжения или мультиметр для проверки напряжения; - плоскогубцы с изолирующими рукоятками - для скручивания проводов в распределительной коробке; - отвертка на случай откручивания или поджатия клеммных зажимов защитных аппаратов (автоматы, УЗО и т.п.); - изолирующая ПХВ лента – для изоляции оголенных частей провода после скрутки. </vt:lpstr>
      <vt:lpstr>Слайд 19</vt:lpstr>
      <vt:lpstr>С помощью "прозвонки" можно легко проверить провода на целостность. Особенно при скрытой электропроводке.</vt:lpstr>
      <vt:lpstr>Пример составления схемы электропроводки в частном доме</vt:lpstr>
      <vt:lpstr>Схема подключения и распределения электропроводки при однофазном питании. 1 - вводной автомат; 2 - электросчетчик; 3- УЗО (на вводе); 4 - однополюсный автомат; 5 - нулевая шина; 6 - шина заземления.</vt:lpstr>
      <vt:lpstr>Электрическая схема проводки дома.</vt:lpstr>
      <vt:lpstr>Слайд 24</vt:lpstr>
      <vt:lpstr>Расчет мощности автомата.</vt:lpstr>
      <vt:lpstr>Слайд 26</vt:lpstr>
      <vt:lpstr>Схема подключения и распределения электропроводки при трехфазном питании дома. 1 - вводной автомат (трехфазный); 2 - электросчетчик; 3 - УЗО селективного действия; 4 - нулевая шина; 5 - однополюсный автомат; 6 - УЗО для отдельной группы потребителей; 7 - шина заземления.</vt:lpstr>
      <vt:lpstr>Электропроводка квартиры или дома – это источник повышенной опасности для человека. Неправильная эксплуатация домашней электропроводки может привести к негативным последствиям</vt:lpstr>
      <vt:lpstr>Основные правила, которых следует придерживаться для обеспечения электробезопасности при обслуживании домашней электропроводки</vt:lpstr>
      <vt:lpstr>Слайд 30</vt:lpstr>
      <vt:lpstr>Слайд 31</vt:lpstr>
      <vt:lpstr>Защитные средства</vt:lpstr>
      <vt:lpstr>Слайд 33</vt:lpstr>
      <vt:lpstr>Тушение возгораний электропроводки</vt:lpstr>
      <vt:lpstr>Слайд 35</vt:lpstr>
      <vt:lpstr>Тест (закрепление изученного материала)</vt:lpstr>
      <vt:lpstr>Задание на дом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Квартирная электропроводка</dc:title>
  <dc:creator>роман</dc:creator>
  <cp:lastModifiedBy>Панченко С.К.</cp:lastModifiedBy>
  <cp:revision>192</cp:revision>
  <dcterms:created xsi:type="dcterms:W3CDTF">2015-10-24T14:16:34Z</dcterms:created>
  <dcterms:modified xsi:type="dcterms:W3CDTF">2016-03-16T17:11:51Z</dcterms:modified>
</cp:coreProperties>
</file>