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81" r:id="rId19"/>
    <p:sldId id="282" r:id="rId20"/>
    <p:sldId id="283" r:id="rId21"/>
    <p:sldId id="284" r:id="rId22"/>
    <p:sldId id="285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6" r:id="rId31"/>
    <p:sldId id="287" r:id="rId32"/>
    <p:sldId id="288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tod" initials="M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EA9F1-67CD-4F1A-9E3B-B8AF54747BAE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81DEB-DC2D-4E7E-92CF-E0F33C4423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545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EA9F1-67CD-4F1A-9E3B-B8AF54747BAE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81DEB-DC2D-4E7E-92CF-E0F33C4423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678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EA9F1-67CD-4F1A-9E3B-B8AF54747BAE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81DEB-DC2D-4E7E-92CF-E0F33C4423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171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EA9F1-67CD-4F1A-9E3B-B8AF54747BAE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81DEB-DC2D-4E7E-92CF-E0F33C4423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135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EA9F1-67CD-4F1A-9E3B-B8AF54747BAE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81DEB-DC2D-4E7E-92CF-E0F33C4423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215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EA9F1-67CD-4F1A-9E3B-B8AF54747BAE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81DEB-DC2D-4E7E-92CF-E0F33C4423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156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EA9F1-67CD-4F1A-9E3B-B8AF54747BAE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81DEB-DC2D-4E7E-92CF-E0F33C4423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724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EA9F1-67CD-4F1A-9E3B-B8AF54747BAE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81DEB-DC2D-4E7E-92CF-E0F33C4423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016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EA9F1-67CD-4F1A-9E3B-B8AF54747BAE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81DEB-DC2D-4E7E-92CF-E0F33C4423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4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EA9F1-67CD-4F1A-9E3B-B8AF54747BAE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81DEB-DC2D-4E7E-92CF-E0F33C4423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335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EA9F1-67CD-4F1A-9E3B-B8AF54747BAE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81DEB-DC2D-4E7E-92CF-E0F33C4423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624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EA9F1-67CD-4F1A-9E3B-B8AF54747BAE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81DEB-DC2D-4E7E-92CF-E0F33C4423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318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http://narodmedotvet.ru/wp-content/uploads/2015/02/Otek_1.jp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3861048"/>
            <a:ext cx="6311737" cy="1323439"/>
          </a:xfrm>
          <a:prstGeom prst="rect">
            <a:avLst/>
          </a:prstGeom>
          <a:solidFill>
            <a:schemeClr val="bg1">
              <a:alpha val="34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Конкурс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ЛУЧШИЙ ДИАГНОСТ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691680" y="6021288"/>
            <a:ext cx="6400800" cy="62292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Братск, 2016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63688" y="0"/>
            <a:ext cx="6048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«Братский медицинский колледж»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64296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996952"/>
            <a:ext cx="8229600" cy="9647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Топографическая перкуссия легких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620688"/>
            <a:ext cx="35548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Задание </a:t>
            </a:r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8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258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6896" y="2564904"/>
            <a:ext cx="8229600" cy="1396752"/>
          </a:xfrm>
        </p:spPr>
        <p:txBody>
          <a:bodyPr>
            <a:normAutofit/>
          </a:bodyPr>
          <a:lstStyle/>
          <a:p>
            <a:pPr algn="ctr">
              <a:lnSpc>
                <a:spcPts val="4500"/>
              </a:lnSpc>
              <a:spcBef>
                <a:spcPts val="0"/>
              </a:spcBef>
              <a:buNone/>
            </a:pP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Границы относительной </a:t>
            </a:r>
            <a:endParaRPr lang="en-US" sz="4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lnSpc>
                <a:spcPts val="4500"/>
              </a:lnSpc>
              <a:spcBef>
                <a:spcPts val="0"/>
              </a:spcBef>
              <a:buNone/>
            </a:pP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сердечной тупости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620688"/>
            <a:ext cx="35548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Задание </a:t>
            </a:r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9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428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1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3068960"/>
            <a:ext cx="6192688" cy="792088"/>
          </a:xfrm>
          <a:noFill/>
        </p:spPr>
        <p:txBody>
          <a:bodyPr>
            <a:normAutofit/>
          </a:bodyPr>
          <a:lstStyle/>
          <a:p>
            <a:pPr marL="0" algn="ctr">
              <a:lnSpc>
                <a:spcPts val="4500"/>
              </a:lnSpc>
              <a:buNone/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Решение задачи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47864" y="1844824"/>
            <a:ext cx="22214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ЭТАП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354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996953"/>
            <a:ext cx="8229600" cy="936104"/>
          </a:xfrm>
        </p:spPr>
        <p:txBody>
          <a:bodyPr>
            <a:normAutofit/>
          </a:bodyPr>
          <a:lstStyle/>
          <a:p>
            <a:pPr marL="0" algn="ctr">
              <a:lnSpc>
                <a:spcPts val="4500"/>
              </a:lnSpc>
              <a:buNone/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Игра «Поле чудес»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91880" y="1700808"/>
            <a:ext cx="24057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II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ЭТАП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263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rPr>
              <a:t>Вопрос №1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060848"/>
            <a:ext cx="8229600" cy="288032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6200" dirty="0" smtClean="0"/>
              <a:t>Метод обследования прямой кишки и дистального отдела сигмовидной кишки с помощью эндоскопа?</a:t>
            </a:r>
            <a:endParaRPr lang="ru-RU" sz="6200" dirty="0"/>
          </a:p>
        </p:txBody>
      </p:sp>
    </p:spTree>
    <p:extLst>
      <p:ext uri="{BB962C8B-B14F-4D97-AF65-F5344CB8AC3E}">
        <p14:creationId xmlns:p14="http://schemas.microsoft.com/office/powerpoint/2010/main" val="77682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rPr>
              <a:t>Вопрос №2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988840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ru-RU" dirty="0" smtClean="0"/>
              <a:t>	</a:t>
            </a:r>
            <a:r>
              <a:rPr lang="ru-RU" sz="4800" dirty="0"/>
              <a:t>Рентгенологический метод исследования матки и маточных труб, основанный на введении в них контрастных веществ?</a:t>
            </a:r>
          </a:p>
        </p:txBody>
      </p:sp>
    </p:spTree>
    <p:extLst>
      <p:ext uri="{BB962C8B-B14F-4D97-AF65-F5344CB8AC3E}">
        <p14:creationId xmlns:p14="http://schemas.microsoft.com/office/powerpoint/2010/main" val="127392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4800" dirty="0" smtClean="0"/>
              <a:t>Метод диагностики, основанный на осмотре влагалищной части шейки матки с помощью эндоскопа?</a:t>
            </a:r>
            <a:endParaRPr lang="ru-RU" sz="48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rPr>
              <a:t>Вопрос №3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641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4800" dirty="0" smtClean="0"/>
              <a:t>Метод графической регистрации электрической активности головного мозга?</a:t>
            </a:r>
            <a:endParaRPr lang="ru-RU" sz="48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rPr>
              <a:t>Вопрос №4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451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/>
              <a:t>	Лабораторное исследование, проводимое с целью изучения свертывающей системы крови?</a:t>
            </a:r>
            <a:endParaRPr lang="ru-RU" sz="48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rPr>
              <a:t>Вопрос №5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4800" dirty="0" smtClean="0"/>
              <a:t>Метод регистрации радиоактивного излучения от исследуемой области после введения в организм радиоактивных изотопов?</a:t>
            </a:r>
            <a:endParaRPr lang="ru-RU" sz="48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rPr>
              <a:t>Вопрос №6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03228" y="1556792"/>
            <a:ext cx="20370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ЭТАП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2284" y="2636912"/>
            <a:ext cx="7676589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ts val="4500"/>
              </a:lnSpc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Демонстрация навыков </a:t>
            </a:r>
          </a:p>
          <a:p>
            <a:pPr algn="ctr">
              <a:lnSpc>
                <a:spcPts val="4500"/>
              </a:lnSpc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осмотра пациентов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09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/>
              <a:t>	Метод исследования функции легких, путем графической регистрации во времени изменений их объема при дыхании?</a:t>
            </a:r>
            <a:endParaRPr lang="ru-RU" sz="48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rPr>
              <a:t>Вопрос №7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4800" dirty="0" smtClean="0"/>
              <a:t>Рентгенологический метод исследования трахеи и бронхов с контрастным веществом?</a:t>
            </a:r>
            <a:endParaRPr lang="ru-RU" sz="48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rPr>
              <a:t>Вопрос №8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20486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4800" dirty="0" smtClean="0"/>
              <a:t>Метод обследования толстого кишечника с помощью эндоскопа?</a:t>
            </a:r>
            <a:endParaRPr lang="ru-RU" sz="48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rPr>
              <a:t>Вопрос №9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556792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IV</a:t>
            </a:r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ЭТАП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2564904"/>
            <a:ext cx="9093696" cy="2332856"/>
          </a:xfrm>
        </p:spPr>
        <p:txBody>
          <a:bodyPr>
            <a:normAutofit/>
          </a:bodyPr>
          <a:lstStyle/>
          <a:p>
            <a:pPr marL="0" algn="ctr">
              <a:lnSpc>
                <a:spcPts val="4500"/>
              </a:lnSpc>
              <a:buNone/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Викторина</a:t>
            </a:r>
          </a:p>
          <a:p>
            <a:pPr marL="0" algn="ctr">
              <a:lnSpc>
                <a:spcPts val="4500"/>
              </a:lnSpc>
              <a:buNone/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«Симптомы заболеваний»</a:t>
            </a:r>
          </a:p>
        </p:txBody>
      </p:sp>
    </p:spTree>
    <p:extLst>
      <p:ext uri="{BB962C8B-B14F-4D97-AF65-F5344CB8AC3E}">
        <p14:creationId xmlns:p14="http://schemas.microsoft.com/office/powerpoint/2010/main" val="48312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656184"/>
          </a:xfrm>
        </p:spPr>
        <p:txBody>
          <a:bodyPr>
            <a:noAutofit/>
          </a:bodyPr>
          <a:lstStyle/>
          <a:p>
            <a:pPr marL="342900" indent="-342900" algn="l">
              <a:spcBef>
                <a:spcPct val="20000"/>
              </a:spcBef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	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1.Поставьте диагноз.</a:t>
            </a:r>
            <a:b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2.Перечислите симптомы, характерные для данного заболевания.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3" name="Picture 5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133600"/>
            <a:ext cx="3744912" cy="404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133600"/>
            <a:ext cx="3959225" cy="404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005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39552" y="332656"/>
            <a:ext cx="8229600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50" normalizeH="0" baseline="0" noProof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ru-RU" sz="3200" b="1" i="0" u="none" strike="noStrike" kern="1200" cap="none" spc="50" normalizeH="0" baseline="0" noProof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1.Поставьте диагноз.</a:t>
            </a:r>
            <a:br>
              <a:rPr kumimoji="0" lang="ru-RU" sz="3200" b="1" i="0" u="none" strike="noStrike" kern="1200" cap="none" spc="50" normalizeH="0" baseline="0" noProof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3200" b="1" i="0" u="none" strike="noStrike" kern="1200" cap="none" spc="50" normalizeH="0" baseline="0" noProof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2.Перечислите симптомы, характерные для данного заболевания.</a:t>
            </a:r>
            <a:endParaRPr kumimoji="0" lang="ru-RU" sz="32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 descr="http://medprep.info/img/ail/1168_1168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60848"/>
            <a:ext cx="3527425" cy="449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osteoartroz-kol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060847"/>
            <a:ext cx="4752975" cy="449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75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39552" y="332656"/>
            <a:ext cx="8229600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50" normalizeH="0" baseline="0" noProof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ru-RU" sz="3200" b="1" i="0" u="none" strike="noStrike" kern="1200" cap="none" spc="50" normalizeH="0" baseline="0" noProof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1.Поставьте диагноз.</a:t>
            </a:r>
            <a:br>
              <a:rPr kumimoji="0" lang="ru-RU" sz="3200" b="1" i="0" u="none" strike="noStrike" kern="1200" cap="none" spc="50" normalizeH="0" baseline="0" noProof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3200" b="1" i="0" u="none" strike="noStrike" kern="1200" cap="none" spc="50" normalizeH="0" baseline="0" noProof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2.Перечислите симптомы, характерные для данного заболевания.</a:t>
            </a:r>
            <a:endParaRPr kumimoji="0" lang="ru-RU" sz="32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4" descr="1_2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3754438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imgpreviewCA8N3TJ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133600"/>
            <a:ext cx="4319587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414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39552" y="332656"/>
            <a:ext cx="8229600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50" normalizeH="0" baseline="0" noProof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ru-RU" sz="3200" b="1" i="0" u="none" strike="noStrike" kern="1200" cap="none" spc="50" normalizeH="0" baseline="0" noProof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1.Поставьте диагноз.</a:t>
            </a:r>
            <a:br>
              <a:rPr kumimoji="0" lang="ru-RU" sz="3200" b="1" i="0" u="none" strike="noStrike" kern="1200" cap="none" spc="50" normalizeH="0" baseline="0" noProof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3200" b="1" i="0" u="none" strike="noStrike" kern="1200" cap="none" spc="50" normalizeH="0" baseline="0" noProof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2.Перечислите симптомы, характерные для данного заболевания.</a:t>
            </a:r>
            <a:endParaRPr kumimoji="0" lang="ru-RU" sz="32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Рисунок 2" descr="http://vrachfree.ru/images/zabolevaniya1/predlezhanie-platsenty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916113"/>
            <a:ext cx="3744912" cy="409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3" descr="http://zazdoc.ru/tw_files2/urls_28/1616/d-1615148/img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663" y="1916113"/>
            <a:ext cx="4032250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793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39552" y="332656"/>
            <a:ext cx="8229600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50" normalizeH="0" baseline="0" noProof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ru-RU" sz="3200" b="1" i="0" u="none" strike="noStrike" kern="1200" cap="none" spc="50" normalizeH="0" baseline="0" noProof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1.Поставьте диагноз.</a:t>
            </a:r>
            <a:br>
              <a:rPr kumimoji="0" lang="ru-RU" sz="3200" b="1" i="0" u="none" strike="noStrike" kern="1200" cap="none" spc="50" normalizeH="0" baseline="0" noProof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3200" b="1" i="0" u="none" strike="noStrike" kern="1200" cap="none" spc="50" normalizeH="0" baseline="0" noProof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2.Перечислите симптомы, характерные для данного заболевания.</a:t>
            </a:r>
            <a:endParaRPr kumimoji="0" lang="ru-RU" sz="32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4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060575"/>
            <a:ext cx="3816350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060575"/>
            <a:ext cx="381635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470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39552" y="332656"/>
            <a:ext cx="8229600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50" normalizeH="0" baseline="0" noProof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ru-RU" sz="3200" b="1" i="0" u="none" strike="noStrike" kern="1200" cap="none" spc="50" normalizeH="0" baseline="0" noProof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1.Поставьте диагноз.</a:t>
            </a:r>
            <a:br>
              <a:rPr kumimoji="0" lang="ru-RU" sz="3200" b="1" i="0" u="none" strike="noStrike" kern="1200" cap="none" spc="50" normalizeH="0" baseline="0" noProof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3200" b="1" i="0" u="none" strike="noStrike" kern="1200" cap="none" spc="50" normalizeH="0" baseline="0" noProof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2.Перечислите симптомы, характерные для данного заболевания.</a:t>
            </a:r>
            <a:endParaRPr kumimoji="0" lang="ru-RU" sz="32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2775" y="2349500"/>
            <a:ext cx="417512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karbunkul3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133600"/>
            <a:ext cx="3960812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150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000" y="2924944"/>
            <a:ext cx="9001000" cy="100811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Сравнительная перкуссия легких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43808" y="620688"/>
            <a:ext cx="35548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Задание 1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375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39552" y="332656"/>
            <a:ext cx="8229600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50" normalizeH="0" baseline="0" noProof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ru-RU" sz="3200" b="1" i="0" u="none" strike="noStrike" kern="1200" cap="none" spc="50" normalizeH="0" baseline="0" noProof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1.Поставьте диагноз.</a:t>
            </a:r>
            <a:br>
              <a:rPr kumimoji="0" lang="ru-RU" sz="3200" b="1" i="0" u="none" strike="noStrike" kern="1200" cap="none" spc="50" normalizeH="0" baseline="0" noProof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3200" b="1" i="0" u="none" strike="noStrike" kern="1200" cap="none" spc="50" normalizeH="0" baseline="0" noProof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2.Перечислите симптомы, характерные для данного заболевания.</a:t>
            </a:r>
            <a:endParaRPr kumimoji="0" lang="ru-RU" sz="32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Рисунок 3" descr="http://lechim-gemorroy.east-medicine.ru/img/chto-nelzya-delat-pri-gemorroe-naruzhno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132856"/>
            <a:ext cx="3887787" cy="3855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http://berislavlib.ru/imagis/bartolinit-66876-lar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844675"/>
            <a:ext cx="5219700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39552" y="332656"/>
            <a:ext cx="8229600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50" normalizeH="0" baseline="0" noProof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ru-RU" sz="3200" b="1" i="0" u="none" strike="noStrike" kern="1200" cap="none" spc="50" normalizeH="0" baseline="0" noProof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1.Поставьте диагноз.</a:t>
            </a:r>
            <a:br>
              <a:rPr kumimoji="0" lang="ru-RU" sz="3200" b="1" i="0" u="none" strike="noStrike" kern="1200" cap="none" spc="50" normalizeH="0" baseline="0" noProof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3200" b="1" i="0" u="none" strike="noStrike" kern="1200" cap="none" spc="50" normalizeH="0" baseline="0" noProof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2.Перечислите симптомы, характерные для данного заболевания.</a:t>
            </a:r>
            <a:endParaRPr kumimoji="0" lang="ru-RU" sz="32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917551"/>
            <a:ext cx="3529013" cy="467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17402"/>
            <a:ext cx="3887788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39552" y="332656"/>
            <a:ext cx="8229600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50" normalizeH="0" baseline="0" noProof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ru-RU" sz="3200" b="1" i="0" u="none" strike="noStrike" kern="1200" cap="none" spc="50" normalizeH="0" baseline="0" noProof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1.Поставьте диагноз.</a:t>
            </a:r>
            <a:br>
              <a:rPr kumimoji="0" lang="ru-RU" sz="3200" b="1" i="0" u="none" strike="noStrike" kern="1200" cap="none" spc="50" normalizeH="0" baseline="0" noProof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3200" b="1" i="0" u="none" strike="noStrike" kern="1200" cap="none" spc="50" normalizeH="0" baseline="0" noProof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2.Перечислите симптомы, характерные для данного заболевания.</a:t>
            </a:r>
            <a:endParaRPr kumimoji="0" lang="ru-RU" sz="32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кисть, пораженная ревматоидным полиартрито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060575"/>
            <a:ext cx="44640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http://narodmedotvet.ru/wp-content/uploads/2015/02/Otek_1.jp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060575"/>
            <a:ext cx="374332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1720" y="2896344"/>
            <a:ext cx="5122912" cy="10367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Пальпация почек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43808" y="620688"/>
            <a:ext cx="35548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Задание </a:t>
            </a:r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814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2996952"/>
            <a:ext cx="5987008" cy="10367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Аускультация легких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43808" y="620688"/>
            <a:ext cx="35548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Задание </a:t>
            </a:r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3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271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996952"/>
            <a:ext cx="7787208" cy="11087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Рефлексы новорождённых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43808" y="620688"/>
            <a:ext cx="35548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Задание </a:t>
            </a:r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4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12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924944"/>
            <a:ext cx="8229600" cy="11087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Границы печени по Курлову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43808" y="620688"/>
            <a:ext cx="35548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Задание </a:t>
            </a:r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5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223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7240" y="2852936"/>
            <a:ext cx="8507288" cy="8206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Пальпация лимфатических узлов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43808" y="620688"/>
            <a:ext cx="35548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Задание </a:t>
            </a:r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6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066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2996952"/>
            <a:ext cx="5842992" cy="11087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Размеры селезенки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620688"/>
            <a:ext cx="35548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Задание </a:t>
            </a:r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7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261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126</Words>
  <Application>Microsoft Office PowerPoint</Application>
  <PresentationFormat>Экран (4:3)</PresentationFormat>
  <Paragraphs>59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Вопрос №1</vt:lpstr>
      <vt:lpstr>Вопрос №2</vt:lpstr>
      <vt:lpstr> Вопрос №3</vt:lpstr>
      <vt:lpstr> Вопрос №4</vt:lpstr>
      <vt:lpstr> Вопрос №5</vt:lpstr>
      <vt:lpstr> Вопрос №6</vt:lpstr>
      <vt:lpstr> Вопрос №7</vt:lpstr>
      <vt:lpstr> Вопрос №8</vt:lpstr>
      <vt:lpstr> Вопрос №9</vt:lpstr>
      <vt:lpstr>IV ЭТАП</vt:lpstr>
      <vt:lpstr> 1.Поставьте диагноз. 2.Перечислите симптомы, характерные для данного заболевания.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 Лучший диагност</dc:title>
  <dc:creator>bibl2</dc:creator>
  <cp:lastModifiedBy>Metod</cp:lastModifiedBy>
  <cp:revision>34</cp:revision>
  <dcterms:created xsi:type="dcterms:W3CDTF">2016-02-15T05:06:31Z</dcterms:created>
  <dcterms:modified xsi:type="dcterms:W3CDTF">2016-02-29T04:24:56Z</dcterms:modified>
</cp:coreProperties>
</file>