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0" r:id="rId2"/>
    <p:sldId id="257" r:id="rId3"/>
    <p:sldId id="256" r:id="rId4"/>
    <p:sldId id="258" r:id="rId5"/>
    <p:sldId id="259" r:id="rId6"/>
    <p:sldId id="272" r:id="rId7"/>
    <p:sldId id="284" r:id="rId8"/>
    <p:sldId id="285" r:id="rId9"/>
    <p:sldId id="261" r:id="rId10"/>
    <p:sldId id="262" r:id="rId11"/>
    <p:sldId id="283" r:id="rId12"/>
    <p:sldId id="286" r:id="rId13"/>
    <p:sldId id="287" r:id="rId14"/>
    <p:sldId id="275" r:id="rId15"/>
    <p:sldId id="288" r:id="rId16"/>
    <p:sldId id="289" r:id="rId17"/>
    <p:sldId id="276" r:id="rId18"/>
    <p:sldId id="277" r:id="rId19"/>
    <p:sldId id="280" r:id="rId20"/>
    <p:sldId id="263" r:id="rId21"/>
    <p:sldId id="266" r:id="rId22"/>
    <p:sldId id="267" r:id="rId23"/>
    <p:sldId id="281" r:id="rId24"/>
    <p:sldId id="273" r:id="rId25"/>
    <p:sldId id="271" r:id="rId26"/>
    <p:sldId id="279" r:id="rId27"/>
    <p:sldId id="268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BE29-373A-4D73-A289-2D36A1AF4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5C8C1D-439E-453A-AE1A-4834316649A9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EAB6E8-45D9-4170-A435-BFF1110650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Augusta_Faberg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File:Karl_Faberg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en.wikipedia.org/wiki/House_of_Faberg%C3%A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Carl%20Faberge%20is%20the%20main%20Russian%20jewelry%20brand.ppt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Karl_Gustavovich_Faberge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занятию по теме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5400" dirty="0" smtClean="0"/>
              <a:t>«</a:t>
            </a:r>
            <a:r>
              <a:rPr lang="en-US" sz="5400" dirty="0" smtClean="0"/>
              <a:t>Carl Faberge </a:t>
            </a:r>
            <a:endParaRPr lang="ru-RU" sz="5400" dirty="0" smtClean="0"/>
          </a:p>
          <a:p>
            <a:pPr algn="ctr"/>
            <a:r>
              <a:rPr lang="en-US" sz="5400" dirty="0" smtClean="0"/>
              <a:t>is the main Russian jewelry brand</a:t>
            </a:r>
            <a:r>
              <a:rPr lang="ru-RU" sz="5400" dirty="0" smtClean="0"/>
              <a:t>»</a:t>
            </a:r>
          </a:p>
          <a:p>
            <a:pPr algn="r"/>
            <a:endParaRPr lang="ru-RU" sz="22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:преподаватель</a:t>
            </a:r>
          </a:p>
          <a:p>
            <a:pPr algn="r"/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иностранного языка</a:t>
            </a:r>
          </a:p>
          <a:p>
            <a:pPr algn="r"/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ПК им </a:t>
            </a:r>
            <a:r>
              <a:rPr lang="ru-RU" sz="2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Кутенцина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Т.Г.</a:t>
            </a:r>
            <a:endParaRPr lang="ru-RU" sz="22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2285992"/>
            <a:ext cx="3643338" cy="164306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Gustav</a:t>
            </a:r>
            <a:b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Farberge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густав фаберж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9469"/>
            <a:ext cx="4786346" cy="58827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472599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Agathon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Gustavovich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Fabergé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Агафо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714908" cy="60722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ит муз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178703"/>
            <a:ext cx="7572397" cy="567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рит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9500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ув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428738"/>
            <a:ext cx="6786578" cy="5429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257544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LOUVRE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увр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53003" cy="371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2140"/>
            <a:ext cx="4143372" cy="12858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Peter Carl Faberge at work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http://upload.wikimedia.org/wikipedia/commons/thumb/9/92/Augusta_Faberge.jpg/170px-Augusta_Faberg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372" cy="5000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upload.wikimedia.org/wikipedia/commons/thumb/6/67/Karl_Faberge.jpg/220px-Karl_Faberge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285992"/>
            <a:ext cx="4857752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00562" y="21429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Augusta Julia Jacobs (Faberge)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рмит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66964" y="0"/>
            <a:ext cx="3377036" cy="2428868"/>
          </a:xfrm>
        </p:spPr>
      </p:pic>
      <p:pic>
        <p:nvPicPr>
          <p:cNvPr id="5" name="Рисунок 4" descr="image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71461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mor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7929618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Faberge’s family</a:t>
            </a:r>
            <a:endParaRPr lang="ru-RU" dirty="0"/>
          </a:p>
        </p:txBody>
      </p:sp>
      <p:pic>
        <p:nvPicPr>
          <p:cNvPr id="4" name="Содержимое 3" descr="с семь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6984" y="1142984"/>
            <a:ext cx="7698354" cy="5337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набор для пун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071942"/>
            <a:ext cx="2350248" cy="1323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CREATIONS</a:t>
            </a:r>
            <a:endParaRPr lang="ru-RU" dirty="0"/>
          </a:p>
        </p:txBody>
      </p:sp>
      <p:pic>
        <p:nvPicPr>
          <p:cNvPr id="6" name="Рисунок 5" descr="clo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0"/>
            <a:ext cx="2643174" cy="4143380"/>
          </a:xfrm>
          <a:prstGeom prst="rect">
            <a:avLst/>
          </a:prstGeom>
        </p:spPr>
      </p:pic>
      <p:pic>
        <p:nvPicPr>
          <p:cNvPr id="7" name="Рисунок 6" descr="h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000108"/>
            <a:ext cx="2857500" cy="2638425"/>
          </a:xfrm>
          <a:prstGeom prst="rect">
            <a:avLst/>
          </a:prstGeom>
        </p:spPr>
      </p:pic>
      <p:pic>
        <p:nvPicPr>
          <p:cNvPr id="8" name="Рисунок 7" descr="s1894RenaissanceE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00636"/>
            <a:ext cx="733425" cy="952500"/>
          </a:xfrm>
          <a:prstGeom prst="rect">
            <a:avLst/>
          </a:prstGeom>
        </p:spPr>
      </p:pic>
      <p:pic>
        <p:nvPicPr>
          <p:cNvPr id="9" name="Рисунок 8" descr="s189512mo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5000636"/>
            <a:ext cx="733425" cy="952500"/>
          </a:xfrm>
          <a:prstGeom prst="rect">
            <a:avLst/>
          </a:prstGeom>
        </p:spPr>
      </p:pic>
      <p:pic>
        <p:nvPicPr>
          <p:cNvPr id="10" name="Рисунок 9" descr="sBayTree19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5000636"/>
            <a:ext cx="733425" cy="952500"/>
          </a:xfrm>
          <a:prstGeom prst="rect">
            <a:avLst/>
          </a:prstGeom>
        </p:spPr>
      </p:pic>
      <p:pic>
        <p:nvPicPr>
          <p:cNvPr id="11" name="Рисунок 10" descr="scuckoo19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8082" y="5000636"/>
            <a:ext cx="733425" cy="952500"/>
          </a:xfrm>
          <a:prstGeom prst="rect">
            <a:avLst/>
          </a:prstGeom>
        </p:spPr>
      </p:pic>
      <p:pic>
        <p:nvPicPr>
          <p:cNvPr id="12" name="Рисунок 11" descr="sConstellation19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10575" y="5000636"/>
            <a:ext cx="733425" cy="952500"/>
          </a:xfrm>
          <a:prstGeom prst="rect">
            <a:avLst/>
          </a:prstGeom>
        </p:spPr>
      </p:pic>
      <p:pic>
        <p:nvPicPr>
          <p:cNvPr id="14" name="Рисунок 13" descr="лил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0"/>
            <a:ext cx="2571768" cy="4214818"/>
          </a:xfrm>
          <a:prstGeom prst="rect">
            <a:avLst/>
          </a:prstGeom>
        </p:spPr>
      </p:pic>
      <p:pic>
        <p:nvPicPr>
          <p:cNvPr id="16" name="Содержимое 15" descr="s1897Eicoronation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 flipH="1" flipV="1">
            <a:off x="8717859" y="6308725"/>
            <a:ext cx="37894" cy="49213"/>
          </a:xfrm>
        </p:spPr>
      </p:pic>
      <p:pic>
        <p:nvPicPr>
          <p:cNvPr id="17" name="Рисунок 16" descr="sWintereg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57950" y="5000636"/>
            <a:ext cx="7334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ФИРМА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2428892" cy="316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ФИР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550069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5" descr="ФИРМА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0"/>
            <a:ext cx="521494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i="1" dirty="0" smtClean="0"/>
              <a:t>Actions speak louder than words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92871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en-US" dirty="0" smtClean="0"/>
              <a:t> </a:t>
            </a:r>
            <a:r>
              <a:rPr lang="en-US" dirty="0" smtClean="0">
                <a:hlinkClick r:id="rId2" tooltip="House of Fabergé"/>
              </a:rPr>
              <a:t>House of </a:t>
            </a:r>
            <a:r>
              <a:rPr lang="en-US" dirty="0" err="1" smtClean="0">
                <a:hlinkClick r:id="rId2" tooltip="House of Fabergé"/>
              </a:rPr>
              <a:t>Fabergé</a:t>
            </a:r>
            <a:endParaRPr lang="ru-RU" dirty="0"/>
          </a:p>
        </p:txBody>
      </p:sp>
      <p:pic>
        <p:nvPicPr>
          <p:cNvPr id="4" name="Содержимое 3" descr="фирма ф. в Санк-Петербург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5" y="285728"/>
            <a:ext cx="7779893" cy="5357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Choose </a:t>
            </a:r>
            <a:r>
              <a:rPr lang="en-US" smtClean="0">
                <a:solidFill>
                  <a:srgbClr val="CC0000"/>
                </a:solidFill>
              </a:rPr>
              <a:t>True </a:t>
            </a:r>
            <a:r>
              <a:rPr lang="en-US" smtClean="0">
                <a:solidFill>
                  <a:srgbClr val="FFFF00"/>
                </a:solidFill>
              </a:rPr>
              <a:t>or </a:t>
            </a:r>
            <a:r>
              <a:rPr lang="en-US" smtClean="0">
                <a:solidFill>
                  <a:srgbClr val="CC0000"/>
                </a:solidFill>
              </a:rPr>
              <a:t>False</a:t>
            </a:r>
            <a:r>
              <a:rPr lang="en-US" smtClean="0">
                <a:solidFill>
                  <a:srgbClr val="FFFF00"/>
                </a:solidFill>
              </a:rPr>
              <a:t>.</a:t>
            </a:r>
            <a:endParaRPr lang="ru-RU" smtClean="0">
              <a:solidFill>
                <a:srgbClr val="FFFF00"/>
              </a:solidFill>
            </a:endParaRPr>
          </a:p>
        </p:txBody>
      </p:sp>
      <p:graphicFrame>
        <p:nvGraphicFramePr>
          <p:cNvPr id="190467" name="Group 3"/>
          <p:cNvGraphicFramePr>
            <a:graphicFrameLocks noGrp="1"/>
          </p:cNvGraphicFramePr>
          <p:nvPr>
            <p:ph idx="1"/>
          </p:nvPr>
        </p:nvGraphicFramePr>
        <p:xfrm>
          <a:off x="301625" y="1676400"/>
          <a:ext cx="8540750" cy="4116388"/>
        </p:xfrm>
        <a:graphic>
          <a:graphicData uri="http://schemas.openxmlformats.org/drawingml/2006/table">
            <a:tbl>
              <a:tblPr/>
              <a:tblGrid>
                <a:gridCol w="2846388"/>
                <a:gridCol w="2847975"/>
                <a:gridCol w="2846387"/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0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The </a:t>
            </a:r>
            <a:r>
              <a:rPr lang="en-US" sz="4000" smtClean="0">
                <a:solidFill>
                  <a:srgbClr val="FFFF00"/>
                </a:solidFill>
              </a:rPr>
              <a:t>right answers.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9149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5352288"/>
        </p:xfrm>
        <a:graphic>
          <a:graphicData uri="http://schemas.openxmlformats.org/drawingml/2006/table">
            <a:tbl>
              <a:tblPr/>
              <a:tblGrid>
                <a:gridCol w="2687609"/>
                <a:gridCol w="2770995"/>
                <a:gridCol w="2770995"/>
              </a:tblGrid>
              <a:tr h="226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True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2367" marR="923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True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2367" marR="92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True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2367" marR="92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False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2367" marR="923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True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2367" marR="92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False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2367" marR="923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MARKS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ANSWERS –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5-4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ANSWERS –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ANSWERS –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ANSWERS  -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/>
              <a:t>PUT THE RIGHT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r>
              <a:rPr lang="ru-RU" dirty="0" smtClean="0">
                <a:hlinkClick r:id="" action="ppaction://hlinkshowjump?jump=lastslide"/>
              </a:rPr>
              <a:t>1.)</a:t>
            </a:r>
            <a:endParaRPr lang="ru-RU" dirty="0" smtClean="0">
              <a:hlinkClick r:id="rId2" action="ppaction://hlinkpres?slideindex=1&amp;slidetitle="/>
            </a:endParaRPr>
          </a:p>
          <a:p>
            <a:r>
              <a:rPr lang="ru-RU" dirty="0" smtClean="0">
                <a:hlinkClick r:id="rId2" action="ppaction://hlinkpres?slideindex=1&amp;slidetitle="/>
              </a:rPr>
              <a:t>2.)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3.)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4.)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5.)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6.)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7.)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8.)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64360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When did the House of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Fabergé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become a joint-stock company?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How much was the capital of the company?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Was the House of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Fabergé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nationalized by the  Bolsheviks?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What did happen with the company in October?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After nationalization of the company Carl left for Riga, didn’t he?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Did Faberge die in Switzerland or in France?</a:t>
            </a:r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-146"/>
          <a:ext cx="8929717" cy="689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174"/>
                <a:gridCol w="805141"/>
                <a:gridCol w="1171114"/>
                <a:gridCol w="1683477"/>
                <a:gridCol w="2195811"/>
              </a:tblGrid>
              <a:tr h="582780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Words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Questions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Presentations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58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</a:t>
                      </a:r>
                      <a:r>
                        <a:rPr lang="en-US" sz="2000" dirty="0" err="1" smtClean="0"/>
                        <a:t>Golovachev</a:t>
                      </a:r>
                      <a:r>
                        <a:rPr lang="en-US" sz="2000" dirty="0" smtClean="0"/>
                        <a:t> N.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82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Drozhzhina</a:t>
                      </a:r>
                      <a:r>
                        <a:rPr lang="en-US" sz="2000" dirty="0" smtClean="0"/>
                        <a:t> N.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06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</a:t>
                      </a:r>
                      <a:r>
                        <a:rPr lang="en-US" sz="2000" dirty="0" err="1" smtClean="0"/>
                        <a:t>Razumtzev</a:t>
                      </a:r>
                      <a:r>
                        <a:rPr lang="en-US" sz="2000" dirty="0" smtClean="0"/>
                        <a:t> V.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dirty="0" err="1" smtClean="0"/>
                        <a:t>Bilyalov</a:t>
                      </a:r>
                      <a:r>
                        <a:rPr lang="en-US" sz="2000" dirty="0" smtClean="0"/>
                        <a:t> R.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95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Zhukov S.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05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 </a:t>
                      </a:r>
                      <a:r>
                        <a:rPr lang="en-US" sz="2000" dirty="0" err="1" smtClean="0"/>
                        <a:t>Petrova</a:t>
                      </a:r>
                      <a:r>
                        <a:rPr lang="en-US" sz="2000" dirty="0" smtClean="0"/>
                        <a:t> S.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291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 </a:t>
                      </a:r>
                      <a:r>
                        <a:rPr lang="en-US" sz="2000" dirty="0" err="1" smtClean="0"/>
                        <a:t>Volkova</a:t>
                      </a:r>
                      <a:r>
                        <a:rPr lang="en-US" sz="2000" dirty="0" smtClean="0"/>
                        <a:t> A.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1530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 </a:t>
                      </a:r>
                      <a:r>
                        <a:rPr lang="en-US" sz="2000" dirty="0" err="1" smtClean="0"/>
                        <a:t>Polischuk</a:t>
                      </a:r>
                      <a:r>
                        <a:rPr lang="en-US" sz="2000" dirty="0" smtClean="0"/>
                        <a:t> N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 </a:t>
                      </a:r>
                      <a:r>
                        <a:rPr lang="en-US" sz="2000" dirty="0" err="1" smtClean="0"/>
                        <a:t>Borodina</a:t>
                      </a:r>
                      <a:r>
                        <a:rPr lang="en-US" sz="2000" dirty="0" smtClean="0"/>
                        <a:t> N.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 </a:t>
                      </a:r>
                      <a:r>
                        <a:rPr lang="en-US" sz="2000" dirty="0" err="1" smtClean="0"/>
                        <a:t>Nikulin</a:t>
                      </a:r>
                      <a:r>
                        <a:rPr lang="en-US" sz="2000" dirty="0" smtClean="0"/>
                        <a:t> A.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11. </a:t>
                      </a:r>
                      <a:r>
                        <a:rPr lang="en-US" sz="2000" dirty="0" err="1" smtClean="0"/>
                        <a:t>Razannik</a:t>
                      </a:r>
                      <a:r>
                        <a:rPr lang="en-US" sz="2000" dirty="0" smtClean="0"/>
                        <a:t> A.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12. </a:t>
                      </a:r>
                      <a:r>
                        <a:rPr lang="en-US" sz="2000" dirty="0" err="1" smtClean="0"/>
                        <a:t>Zaitsev</a:t>
                      </a:r>
                      <a:r>
                        <a:rPr lang="en-US" sz="2000" dirty="0" smtClean="0"/>
                        <a:t> A.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957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13.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Zhuravlev</a:t>
                      </a:r>
                      <a:r>
                        <a:rPr lang="en-US" sz="2000" dirty="0" smtClean="0"/>
                        <a:t> A.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60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14.</a:t>
                      </a:r>
                      <a:r>
                        <a:rPr lang="en-US" sz="2000" dirty="0" err="1" smtClean="0"/>
                        <a:t>Zorkina</a:t>
                      </a:r>
                      <a:r>
                        <a:rPr lang="en-US" sz="2000" dirty="0" smtClean="0"/>
                        <a:t> K.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960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15.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Guseinova</a:t>
                      </a:r>
                      <a:r>
                        <a:rPr lang="en-US" sz="2000" dirty="0" smtClean="0"/>
                        <a:t> A.</a:t>
                      </a:r>
                      <a:endParaRPr lang="ru-RU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en-US" sz="4800" b="1" smtClean="0"/>
              <a:t>Thank you for the lesson.</a:t>
            </a:r>
            <a:endParaRPr lang="ru-RU" sz="4800" b="1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en-US" dirty="0" smtClean="0"/>
              <a:t>HECK YOUR ANSWERS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1.)</a:t>
            </a:r>
            <a:r>
              <a:rPr lang="en-US" sz="3200" b="1" dirty="0" smtClean="0"/>
              <a:t> company</a:t>
            </a:r>
            <a:endParaRPr lang="ru-RU" sz="3200" b="1" dirty="0" smtClean="0"/>
          </a:p>
          <a:p>
            <a:r>
              <a:rPr lang="ru-RU" sz="3200" b="1" dirty="0" smtClean="0"/>
              <a:t>2.)</a:t>
            </a:r>
            <a:r>
              <a:rPr lang="en-US" sz="3200" b="1" dirty="0" smtClean="0"/>
              <a:t>  rubles</a:t>
            </a:r>
            <a:endParaRPr lang="ru-RU" sz="3200" b="1" dirty="0" smtClean="0"/>
          </a:p>
          <a:p>
            <a:r>
              <a:rPr lang="ru-RU" sz="3200" b="1" dirty="0" smtClean="0"/>
              <a:t>3.)</a:t>
            </a:r>
            <a:r>
              <a:rPr lang="en-US" sz="3200" b="1" dirty="0" smtClean="0"/>
              <a:t>  October Revolution</a:t>
            </a:r>
            <a:endParaRPr lang="ru-RU" sz="3200" b="1" dirty="0" smtClean="0"/>
          </a:p>
          <a:p>
            <a:r>
              <a:rPr lang="ru-RU" sz="3200" b="1" dirty="0" smtClean="0"/>
              <a:t>4.)</a:t>
            </a:r>
            <a:r>
              <a:rPr lang="en-US" sz="3200" b="1" dirty="0" smtClean="0"/>
              <a:t> nationalized</a:t>
            </a:r>
            <a:endParaRPr lang="ru-RU" sz="3200" b="1" dirty="0" smtClean="0"/>
          </a:p>
          <a:p>
            <a:r>
              <a:rPr lang="ru-RU" sz="3200" b="1" dirty="0" smtClean="0"/>
              <a:t>5.)</a:t>
            </a:r>
            <a:r>
              <a:rPr lang="en-US" sz="3200" b="1" dirty="0" smtClean="0"/>
              <a:t> nationalization</a:t>
            </a:r>
            <a:endParaRPr lang="ru-RU" sz="3200" b="1" dirty="0" smtClean="0"/>
          </a:p>
          <a:p>
            <a:r>
              <a:rPr lang="ru-RU" sz="3200" b="1" dirty="0" smtClean="0"/>
              <a:t>6.)</a:t>
            </a:r>
            <a:r>
              <a:rPr lang="en-US" sz="3200" b="1" dirty="0" smtClean="0"/>
              <a:t> train</a:t>
            </a:r>
            <a:endParaRPr lang="ru-RU" sz="3200" b="1" dirty="0" smtClean="0"/>
          </a:p>
          <a:p>
            <a:r>
              <a:rPr lang="ru-RU" sz="3200" b="1" dirty="0" smtClean="0"/>
              <a:t>7.)</a:t>
            </a:r>
            <a:r>
              <a:rPr lang="en-US" sz="3200" b="1" dirty="0" smtClean="0"/>
              <a:t> heart</a:t>
            </a:r>
            <a:endParaRPr lang="ru-RU" sz="3200" b="1" dirty="0" smtClean="0"/>
          </a:p>
          <a:p>
            <a:r>
              <a:rPr lang="ru-RU" sz="3200" b="1" dirty="0" smtClean="0"/>
              <a:t>8.)</a:t>
            </a:r>
            <a:r>
              <a:rPr lang="en-US" sz="3200" b="1" dirty="0" smtClean="0"/>
              <a:t> sons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4" name="Стрелка вправо с вырезом 3">
            <a:hlinkClick r:id="rId2" action="ppaction://hlinksldjump"/>
          </p:cNvPr>
          <p:cNvSpPr/>
          <p:nvPr/>
        </p:nvSpPr>
        <p:spPr>
          <a:xfrm>
            <a:off x="7429520" y="578645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Carl Faberge is the main Russian jewelry brand</a:t>
            </a:r>
            <a:endParaRPr lang="ru-RU" dirty="0"/>
          </a:p>
        </p:txBody>
      </p:sp>
      <p:pic>
        <p:nvPicPr>
          <p:cNvPr id="6" name="Содержимое 5" descr="http://upload.wikimedia.org/wikipedia/commons/thumb/b/b0/Karl_Gustavovich_Faberge.jpg/220px-Karl_Gustavovich_Faberg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36830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1571612"/>
            <a:ext cx="1285884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en-US" sz="3600" b="1" dirty="0" smtClean="0"/>
              <a:t>[</a:t>
            </a:r>
            <a:r>
              <a:rPr lang="en-US" sz="3600" b="1" dirty="0" err="1" smtClean="0"/>
              <a:t>sil</a:t>
            </a:r>
            <a:r>
              <a:rPr lang="en-US" sz="3600" b="1" dirty="0" smtClean="0"/>
              <a:t>]</a:t>
            </a:r>
            <a:endParaRPr lang="ru-RU" sz="3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43372" y="1214422"/>
            <a:ext cx="1500198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[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ŋ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]</a:t>
            </a:r>
            <a:endParaRPr lang="ru-RU" sz="36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786578" y="1500174"/>
            <a:ext cx="1414466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[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ei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]</a:t>
            </a:r>
            <a:endParaRPr lang="ru-RU" sz="36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072330" y="3143248"/>
            <a:ext cx="1428760" cy="9698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[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ǝƱ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]</a:t>
            </a:r>
            <a:endParaRPr lang="ru-RU" sz="36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786578" y="4786322"/>
            <a:ext cx="1500198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[w ]</a:t>
            </a:r>
            <a:endParaRPr lang="ru-RU" sz="36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14810" y="5143512"/>
            <a:ext cx="1500198" cy="8269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]</a:t>
            </a:r>
            <a:endParaRPr lang="ru-RU" sz="36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43042" y="4714884"/>
            <a:ext cx="1500198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[f]</a:t>
            </a:r>
            <a:endParaRPr lang="ru-RU" sz="3600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85852" y="3143248"/>
            <a:ext cx="1500198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ʤ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]</a:t>
            </a:r>
            <a:endParaRPr lang="ru-RU" sz="3600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643306" y="2928934"/>
            <a:ext cx="2643206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jewelry</a:t>
            </a:r>
            <a:endParaRPr lang="ru-RU" sz="3600" b="1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71604" y="3071810"/>
            <a:ext cx="349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46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417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5100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417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4528564" y="2257990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8732134">
            <a:off x="6111003" y="2452531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286512" y="3357562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3032362">
            <a:off x="2916771" y="2495857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0800000">
            <a:off x="2786050" y="3357562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8255839">
            <a:off x="2980209" y="4226159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4528564" y="4472568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2809848">
            <a:off x="6113548" y="4236584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1031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428728" y="1571612"/>
            <a:ext cx="1571636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54864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n-US" sz="3600" dirty="0"/>
              <a:t>silver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43372" y="1214422"/>
            <a:ext cx="1500198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ring</a:t>
            </a:r>
            <a:endParaRPr lang="ru-RU" sz="36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786578" y="1500174"/>
            <a:ext cx="1414466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chain</a:t>
            </a:r>
            <a:endParaRPr lang="ru-RU" sz="3600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072330" y="3143248"/>
            <a:ext cx="1428760" cy="9698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gold</a:t>
            </a:r>
            <a:endParaRPr lang="ru-RU" sz="3600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786578" y="4786322"/>
            <a:ext cx="1857388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watch</a:t>
            </a:r>
            <a:endParaRPr lang="ru-RU" sz="3600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71868" y="5143512"/>
            <a:ext cx="2928958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semiprecious stone</a:t>
            </a:r>
            <a:endParaRPr lang="ru-RU" sz="3600" b="1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071538" y="4714884"/>
            <a:ext cx="2143140" cy="9286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sapphire</a:t>
            </a:r>
            <a:endParaRPr lang="ru-RU" sz="3600" b="1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85852" y="3143248"/>
            <a:ext cx="1500198" cy="10001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gem</a:t>
            </a:r>
            <a:endParaRPr lang="ru-RU" sz="3600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643306" y="2928934"/>
            <a:ext cx="2643206" cy="13573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jewelry</a:t>
            </a:r>
            <a:endParaRPr lang="ru-RU" sz="3600" b="1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71604" y="3071810"/>
            <a:ext cx="349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4528564" y="2257990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732134">
            <a:off x="6111003" y="2452531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286512" y="3357562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3032362">
            <a:off x="2916771" y="2495857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2786050" y="3357562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255839">
            <a:off x="2980209" y="4226159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528564" y="4472568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809848">
            <a:off x="6113548" y="4236584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46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463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370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3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4171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urier New" pitchFamily="49" charset="0"/>
              </a:rPr>
              <a:t>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428604"/>
            <a:ext cx="3793878" cy="1828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</a:rPr>
              <a:t>Faberge Museum in Baden-Baden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узей 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5440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муз Ф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786058"/>
            <a:ext cx="5000629" cy="407194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герб музе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571744"/>
            <a:ext cx="1285883" cy="153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643050"/>
            <a:ext cx="3186106" cy="164306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Carl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Gustavovich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Faberge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рл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2217"/>
            <a:ext cx="5214974" cy="64814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714488"/>
            <a:ext cx="3543296" cy="2654296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Gustav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Fabergé</a:t>
            </a: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and his wife Charlotte 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Jungstedt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0px-Gustav_Fabergé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00042"/>
            <a:ext cx="4786346" cy="58965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0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4214842" cy="3044101"/>
          </a:xfrm>
        </p:spPr>
      </p:pic>
      <p:pic>
        <p:nvPicPr>
          <p:cNvPr id="5" name="Рисунок 4" descr="159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14290"/>
            <a:ext cx="4157030" cy="2909419"/>
          </a:xfrm>
          <a:prstGeom prst="rect">
            <a:avLst/>
          </a:prstGeom>
        </p:spPr>
      </p:pic>
      <p:pic>
        <p:nvPicPr>
          <p:cNvPr id="6" name="Рисунок 5" descr="170-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4170782" cy="3000396"/>
          </a:xfrm>
          <a:prstGeom prst="rect">
            <a:avLst/>
          </a:prstGeom>
        </p:spPr>
      </p:pic>
      <p:pic>
        <p:nvPicPr>
          <p:cNvPr id="7" name="Рисунок 6" descr="174-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92736"/>
            <a:ext cx="4071966" cy="299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1158</TotalTime>
  <Words>331</Words>
  <Application>Microsoft Office PowerPoint</Application>
  <PresentationFormat>Экран (4:3)</PresentationFormat>
  <Paragraphs>125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Презентация к занятию по теме</vt:lpstr>
      <vt:lpstr>Слайд 2</vt:lpstr>
      <vt:lpstr>Carl Faberge is the main Russian jewelry brand</vt:lpstr>
      <vt:lpstr>Слайд 4</vt:lpstr>
      <vt:lpstr>Слайд 5</vt:lpstr>
      <vt:lpstr>Faberge Museum in Baden-Baden</vt:lpstr>
      <vt:lpstr>Carl Gustavovich  Faberge</vt:lpstr>
      <vt:lpstr>Gustav Fabergé  and his wife Charlotte Jungstedt</vt:lpstr>
      <vt:lpstr>Слайд 9</vt:lpstr>
      <vt:lpstr>Gustav Farberge</vt:lpstr>
      <vt:lpstr> Agathon Gustavovich  Fabergé</vt:lpstr>
      <vt:lpstr>Слайд 12</vt:lpstr>
      <vt:lpstr>LOUVRE</vt:lpstr>
      <vt:lpstr> Peter Carl Faberge at work </vt:lpstr>
      <vt:lpstr>Слайд 15</vt:lpstr>
      <vt:lpstr>Слайд 16</vt:lpstr>
      <vt:lpstr>Faberge’s family</vt:lpstr>
      <vt:lpstr>CREATIONS</vt:lpstr>
      <vt:lpstr>Слайд 19</vt:lpstr>
      <vt:lpstr>the House of Fabergé</vt:lpstr>
      <vt:lpstr>Choose True or False.</vt:lpstr>
      <vt:lpstr>The right answers.</vt:lpstr>
      <vt:lpstr>MARKS</vt:lpstr>
      <vt:lpstr>PUT THE RIGHT WORDS</vt:lpstr>
      <vt:lpstr>ANSWER THE QUESTIONS</vt:lpstr>
      <vt:lpstr>Слайд 26</vt:lpstr>
      <vt:lpstr>Слайд 27</vt:lpstr>
      <vt:lpstr>СHECK YOUR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 Faberge is the main Russian jewelry brand</dc:title>
  <dc:creator>пк</dc:creator>
  <cp:lastModifiedBy>Presenter</cp:lastModifiedBy>
  <cp:revision>92</cp:revision>
  <dcterms:created xsi:type="dcterms:W3CDTF">2012-10-08T16:14:41Z</dcterms:created>
  <dcterms:modified xsi:type="dcterms:W3CDTF">2016-03-25T09:23:36Z</dcterms:modified>
</cp:coreProperties>
</file>