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11" r:id="rId2"/>
    <p:sldId id="257" r:id="rId3"/>
    <p:sldId id="313" r:id="rId4"/>
    <p:sldId id="258" r:id="rId5"/>
    <p:sldId id="270" r:id="rId6"/>
    <p:sldId id="304" r:id="rId7"/>
    <p:sldId id="305" r:id="rId8"/>
    <p:sldId id="271" r:id="rId9"/>
    <p:sldId id="272" r:id="rId10"/>
    <p:sldId id="310" r:id="rId11"/>
    <p:sldId id="274" r:id="rId12"/>
    <p:sldId id="275" r:id="rId13"/>
    <p:sldId id="277" r:id="rId14"/>
    <p:sldId id="278" r:id="rId15"/>
    <p:sldId id="309" r:id="rId16"/>
    <p:sldId id="280" r:id="rId17"/>
    <p:sldId id="281" r:id="rId18"/>
    <p:sldId id="314" r:id="rId19"/>
    <p:sldId id="315" r:id="rId20"/>
    <p:sldId id="261" r:id="rId21"/>
    <p:sldId id="302" r:id="rId22"/>
    <p:sldId id="265" r:id="rId23"/>
    <p:sldId id="266" r:id="rId24"/>
    <p:sldId id="267" r:id="rId25"/>
    <p:sldId id="268" r:id="rId26"/>
    <p:sldId id="269" r:id="rId27"/>
    <p:sldId id="262" r:id="rId28"/>
    <p:sldId id="296" r:id="rId29"/>
    <p:sldId id="297" r:id="rId30"/>
    <p:sldId id="298" r:id="rId31"/>
    <p:sldId id="300" r:id="rId32"/>
    <p:sldId id="26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FFCC00"/>
    <a:srgbClr val="33CCFF"/>
    <a:srgbClr val="FF00FF"/>
    <a:srgbClr val="66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5" autoAdjust="0"/>
    <p:restoredTop sz="99735" autoAdjust="0"/>
  </p:normalViewPr>
  <p:slideViewPr>
    <p:cSldViewPr>
      <p:cViewPr varScale="1">
        <p:scale>
          <a:sx n="74" d="100"/>
          <a:sy n="74" d="100"/>
        </p:scale>
        <p:origin x="-71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B5839-17F0-4825-A5B4-AA42AAC4E9D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90716-91DE-442F-8640-097284FEE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8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0716-91DE-442F-8640-097284FEE2A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2C738-B4A9-4CFE-BA05-D1CE515FD0FB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2475-C710-4734-82CE-837C37315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62B8-F10E-4B59-A84C-08736280C894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EF434-E07F-49DC-ABAB-AEAA0DEA5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9C6B-FC4E-418C-AACA-FB67C052CBA0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7974-2685-4E2B-A6B8-47B1CE92E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BDE80-9A51-4FC7-920F-A5023C025C1A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7005-EF13-4358-B1A4-829759D23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9783-2B4E-44CE-A49C-0441DA705658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5703-7F3F-4998-B443-450497566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96CF9-C8A3-4FDE-A3DE-A281F0FFEEF5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287C1-0109-49F6-A4CF-AF93D30A3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AD8F-BD6A-44A4-B2C4-04BFB90B3CA3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94F0-8A82-44FD-86D0-AF6EC3755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741A-219F-4ABA-B915-134AFE230920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A738-8685-484C-83B5-605436B04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9315-4F95-4732-9ABE-DE308123E54C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6647C-F4BA-4789-997B-CEDB59030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B173E-4E1F-47B1-9764-364DF0A3A565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FA55A-E8C6-4295-83A1-E08507743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E4DB8-9AF9-45A5-8C21-F2BE5152AA4D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661B-4C27-4196-9D59-1DA98245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email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BE80513-E648-4E5C-9B97-AECCCBC14F8D}" type="datetimeFigureOut">
              <a:rPr lang="ru-RU"/>
              <a:pPr>
                <a:defRPr/>
              </a:pPr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4D9D432-BFBB-434E-AC19-3B9FF1337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9" r:id="rId2"/>
    <p:sldLayoutId id="214748391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L:\&#1042;&#1085;&#1077;&#1082;&#1083;&#1072;&#1089;&#1089;&#1085;&#1086;&#1077;%20&#1084;&#1077;&#1088;&#1086;&#1087;&#1088;&#1080;&#1103;&#1090;&#1080;&#1077;%20&#1087;&#1086;%20&#1080;&#1085;&#1092;&#1086;&#1088;&#1084;&#1072;&#1090;&#1080;&#1082;&#1077;%20&#1076;&#1083;&#1103;%20&#1096;&#1082;&#1086;&#1083;&#1100;&#1085;&#1080;&#1082;&#1086;&#1074;\&#1047;&#1074;&#1077;&#1079;&#1076;&#1085;&#1099;&#1081;%20&#1095;&#1072;&#1089;%20-%20&#1079;&#1072;&#1089;&#1090;&#1072;&#1074;&#1082;&#1072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48.gif"/><Relationship Id="rId9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L:\&#1042;&#1085;&#1077;&#1082;&#1083;&#1072;&#1089;&#1089;&#1085;&#1086;&#1077;%20&#1084;&#1077;&#1088;&#1086;&#1087;&#1088;&#1080;&#1103;&#1090;&#1080;&#1077;%20&#1087;&#1086;%20&#1080;&#1085;&#1092;&#1086;&#1088;&#1084;&#1072;&#1090;&#1080;&#1082;&#1077;%20&#1076;&#1083;&#1103;%20&#1096;&#1082;&#1086;&#1083;&#1100;&#1085;&#1080;&#1082;&#1086;&#1074;\&#1085;&#1072;%20&#1085;&#1072;&#1075;&#1088;&#1072;&#1078;&#1076;&#1077;&#1085;&#1080;&#1077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L:\&#1042;&#1085;&#1077;&#1082;&#1083;&#1072;&#1089;&#1089;&#1085;&#1086;&#1077;%20&#1084;&#1077;&#1088;&#1086;&#1087;&#1088;&#1080;&#1103;&#1090;&#1080;&#1077;%20&#1087;&#1086;%20&#1080;&#1085;&#1092;&#1086;&#1088;&#1084;&#1072;&#1090;&#1080;&#1082;&#1077;%20&#1076;&#1083;&#1103;%20&#1096;&#1082;&#1086;&#1083;&#1100;&#1085;&#1080;&#1082;&#1086;&#1074;\&#1089;&#1074;&#1086;&#1103;%20&#1080;&#1075;&#1088;&#1072;%20-%20&#1090;&#1080;&#1090;&#1088;&#1099;%20&#1089;&#1090;&#1072;&#1088;&#1099;&#1081;%20&#1074;&#1072;&#1088;&#1080;&#1072;&#1085;&#1090;%20&#1079;&#1072;&#1089;&#1090;&#1072;&#1074;&#1082;&#1080;%20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7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5.xml"/><Relationship Id="rId5" Type="http://schemas.openxmlformats.org/officeDocument/2006/relationships/slide" Target="slide10.xml"/><Relationship Id="rId15" Type="http://schemas.openxmlformats.org/officeDocument/2006/relationships/slide" Target="slide18.xml"/><Relationship Id="rId10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13.xml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2526" y="0"/>
            <a:ext cx="9165224" cy="688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628384" cy="208823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«Антивирус против Вируса»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373216"/>
            <a:ext cx="4240560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Внеклассное мероприятие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 информатике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http://fs00.infourok.ru/images/doc/29/37745/hello_html_34a10e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89040"/>
            <a:ext cx="3273860" cy="3273860"/>
          </a:xfrm>
          <a:prstGeom prst="rect">
            <a:avLst/>
          </a:prstGeom>
          <a:noFill/>
        </p:spPr>
      </p:pic>
      <p:pic>
        <p:nvPicPr>
          <p:cNvPr id="6" name="Picture 2" descr="http://previews.123rf.com/images/haywiremedia/haywiremedia1205/haywiremedia120500006/13883001-A-computer-has-been-infected-by-an-internet-virus-A-scary-bug-is-on-the-laptop-Use-it-for-a-security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149080"/>
            <a:ext cx="1601571" cy="1280025"/>
          </a:xfrm>
          <a:prstGeom prst="rect">
            <a:avLst/>
          </a:prstGeom>
          <a:noFill/>
        </p:spPr>
      </p:pic>
      <p:pic>
        <p:nvPicPr>
          <p:cNvPr id="7" name="Содержимое 5" descr="768077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black">
          <a:xfrm>
            <a:off x="1763688" y="1844824"/>
            <a:ext cx="1291588" cy="13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avira.JPG"/>
          <p:cNvPicPr>
            <a:picLocks noChangeAspect="1"/>
          </p:cNvPicPr>
          <p:nvPr/>
        </p:nvPicPr>
        <p:blipFill>
          <a:blip r:embed="rId6" cstate="print"/>
          <a:srcRect l="14721" t="1924" r="33200"/>
          <a:stretch>
            <a:fillRect/>
          </a:stretch>
        </p:blipFill>
        <p:spPr bwMode="black">
          <a:xfrm>
            <a:off x="179512" y="2060848"/>
            <a:ext cx="1265006" cy="178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9" descr="116102.imgcach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black">
          <a:xfrm>
            <a:off x="467544" y="4005064"/>
            <a:ext cx="1237688" cy="9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11" descr="lifm9t6ntacf7noea1t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black">
          <a:xfrm>
            <a:off x="467544" y="5229200"/>
            <a:ext cx="1375048" cy="13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72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Информатика и биология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ru-RU" altLang="ru-RU" sz="3200">
                <a:latin typeface="Calibri" charset="-52"/>
              </a:rPr>
              <a:t>Программа, обладающая способностью к самовоспроизведению.</a:t>
            </a:r>
          </a:p>
          <a:p>
            <a:pPr marL="457200" indent="-457200" algn="just">
              <a:spcBef>
                <a:spcPct val="50000"/>
              </a:spcBef>
              <a:buFontTx/>
              <a:buChar char="-"/>
            </a:pPr>
            <a:r>
              <a:rPr lang="ru-RU" altLang="ru-RU" sz="3200">
                <a:latin typeface="Calibri" charset="-52"/>
              </a:rPr>
              <a:t>Мельчайший организм, возбудитель заразной болезни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31938" y="4670425"/>
            <a:ext cx="271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  <a:latin typeface="Calibri" charset="-52"/>
              </a:rPr>
              <a:t>Вирус</a:t>
            </a:r>
          </a:p>
        </p:txBody>
      </p:sp>
      <p:sp>
        <p:nvSpPr>
          <p:cNvPr id="1639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092825"/>
            <a:ext cx="719137" cy="64928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9738" y="3573463"/>
            <a:ext cx="303053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2"/>
          <p:cNvSpPr txBox="1">
            <a:spLocks/>
          </p:cNvSpPr>
          <p:nvPr/>
        </p:nvSpPr>
        <p:spPr bwMode="auto">
          <a:xfrm>
            <a:off x="557213" y="549275"/>
            <a:ext cx="85867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Информатика и русский язык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Жаргонное название корневого каталога диска. — Основная, значимая часть слова.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79838" y="2636838"/>
            <a:ext cx="271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  <a:latin typeface="Calibri" charset="-52"/>
              </a:rPr>
              <a:t>Корень</a:t>
            </a:r>
          </a:p>
        </p:txBody>
      </p:sp>
      <p:pic>
        <p:nvPicPr>
          <p:cNvPr id="10" name="Рисунок 9" descr="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3214688"/>
            <a:ext cx="7358062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237288"/>
            <a:ext cx="574675" cy="5048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2"/>
          <p:cNvSpPr txBox="1">
            <a:spLocks/>
          </p:cNvSpPr>
          <p:nvPr/>
        </p:nvSpPr>
        <p:spPr bwMode="auto">
          <a:xfrm>
            <a:off x="323850" y="476250"/>
            <a:ext cx="85867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Информатика и русский язык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Фрагмент оперативной памяти размером в 16 байтов. — §.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29063" y="3286125"/>
            <a:ext cx="271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  <a:latin typeface="Calibri" charset="-52"/>
              </a:rPr>
              <a:t>Параграф</a:t>
            </a:r>
          </a:p>
        </p:txBody>
      </p:sp>
      <p:sp>
        <p:nvSpPr>
          <p:cNvPr id="1843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092825"/>
            <a:ext cx="790575" cy="64928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Информатика и спорт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Разновидность   носителя   информации.   —   Спортивный   снаряд для метания.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4313" y="3714750"/>
            <a:ext cx="1071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  <a:latin typeface="Calibri" charset="-52"/>
              </a:rPr>
              <a:t>Диск </a:t>
            </a:r>
          </a:p>
        </p:txBody>
      </p:sp>
      <p:pic>
        <p:nvPicPr>
          <p:cNvPr id="11" name="Рисунок 10" descr="5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2857500"/>
            <a:ext cx="67564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5876925"/>
            <a:ext cx="649287" cy="6477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292600"/>
            <a:ext cx="69421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Информатика и спорт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Участок магнитного диска в виде двух концентрических окружностей, образуемый при разметке диска. — Специально устроенная дистанция для бега, плавания и т. п.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750" y="4214813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  <a:latin typeface="Calibri" charset="-52"/>
              </a:rPr>
              <a:t>Дорожка </a:t>
            </a:r>
          </a:p>
        </p:txBody>
      </p:sp>
      <p:sp>
        <p:nvSpPr>
          <p:cNvPr id="2151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87900" y="5876925"/>
            <a:ext cx="863600" cy="720725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Информатика и спорт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Участок дорожки магнитного диска.</a:t>
            </a:r>
          </a:p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Участок на стадионе для зрителей или для проведения соревнований по отдельному виду спорта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4292600"/>
            <a:ext cx="192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  <a:latin typeface="Calibri" charset="-52"/>
              </a:rPr>
              <a:t>Сектор  </a:t>
            </a:r>
          </a:p>
        </p:txBody>
      </p:sp>
      <p:sp>
        <p:nvSpPr>
          <p:cNvPr id="2355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92825"/>
            <a:ext cx="576263" cy="64928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3695700"/>
            <a:ext cx="277177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675" y="3460750"/>
            <a:ext cx="39306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Информатика и транспорт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Программа для обслуживания периферийного устройства. — Шофер на английском языке.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4313" y="3714750"/>
            <a:ext cx="192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  <a:latin typeface="Calibri" charset="-52"/>
              </a:rPr>
              <a:t>Драйвер </a:t>
            </a:r>
          </a:p>
        </p:txBody>
      </p:sp>
      <p:pic>
        <p:nvPicPr>
          <p:cNvPr id="11" name="Рисунок 10" descr="6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2643188"/>
            <a:ext cx="59737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373688"/>
            <a:ext cx="827087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2"/>
          <p:cNvSpPr txBox="1">
            <a:spLocks/>
          </p:cNvSpPr>
          <p:nvPr/>
        </p:nvSpPr>
        <p:spPr bwMode="auto">
          <a:xfrm>
            <a:off x="0" y="571500"/>
            <a:ext cx="85867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Информатика и транспорт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Точка подключения внешних устройств к шине компьютера. — Место для стоянки и разгрузки судов.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4313" y="3714750"/>
            <a:ext cx="192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  <a:latin typeface="Calibri" charset="-52"/>
              </a:rPr>
              <a:t>Порт</a:t>
            </a:r>
          </a:p>
        </p:txBody>
      </p:sp>
      <p:pic>
        <p:nvPicPr>
          <p:cNvPr id="11" name="Рисунок 10" descr="6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4214813"/>
            <a:ext cx="6643688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5734050"/>
            <a:ext cx="647700" cy="71913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9288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3 конкурс</a:t>
            </a:r>
            <a:br>
              <a:rPr kumimoji="0" lang="ru-RU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ru-RU" sz="6600" b="1" i="1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«Самый реактивный»</a:t>
            </a:r>
          </a:p>
        </p:txBody>
      </p:sp>
      <p:pic>
        <p:nvPicPr>
          <p:cNvPr id="3" name="Рисунок 2" descr="мышь"/>
          <p:cNvPicPr/>
          <p:nvPr/>
        </p:nvPicPr>
        <p:blipFill>
          <a:blip r:embed="rId2" cstate="print">
            <a:clrChange>
              <a:clrFrom>
                <a:srgbClr val="C1A5F9"/>
              </a:clrFrom>
              <a:clrTo>
                <a:srgbClr val="C1A5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700808"/>
            <a:ext cx="51845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9288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</a:rPr>
              <a:t>4</a:t>
            </a:r>
            <a:r>
              <a:rPr kumimoji="0" lang="ru-RU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конкурс</a:t>
            </a:r>
            <a:br>
              <a:rPr kumimoji="0" lang="ru-RU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ru-RU" sz="6600" b="1" i="1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«Аббревиатура ПК»</a:t>
            </a:r>
          </a:p>
        </p:txBody>
      </p:sp>
      <p:pic>
        <p:nvPicPr>
          <p:cNvPr id="109570" name="Picture 2" descr="C:\Documents and Settings\Алексей\Рабочий стол\eMachines_ET1810_Desktop_with_mon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6400602" cy="39565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5001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Добрый день</a:t>
            </a:r>
            <a:b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</a:b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уважаемые участники игры!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>
          <a:xfrm>
            <a:off x="484188" y="1785938"/>
            <a:ext cx="4038600" cy="41767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dirty="0" smtClean="0">
                <a:solidFill>
                  <a:srgbClr val="000099"/>
                </a:solidFill>
                <a:latin typeface="Arial Black" pitchFamily="34" charset="0"/>
              </a:rPr>
              <a:t>«</a:t>
            </a:r>
            <a:r>
              <a:rPr lang="ru-RU" altLang="ru-RU" dirty="0" smtClean="0">
                <a:solidFill>
                  <a:srgbClr val="000099"/>
                </a:solidFill>
                <a:latin typeface="Arial Black" pitchFamily="34" charset="0"/>
              </a:rPr>
              <a:t>В</a:t>
            </a:r>
            <a:r>
              <a:rPr lang="ru-RU" altLang="ru-RU" dirty="0" smtClean="0">
                <a:solidFill>
                  <a:srgbClr val="000099"/>
                </a:solidFill>
                <a:latin typeface="Arial Black" pitchFamily="34" charset="0"/>
              </a:rPr>
              <a:t>ирусы»</a:t>
            </a:r>
            <a:endParaRPr lang="ru-RU" altLang="ru-RU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681538" y="1785938"/>
            <a:ext cx="4038600" cy="41767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dirty="0" smtClean="0">
                <a:solidFill>
                  <a:srgbClr val="000099"/>
                </a:solidFill>
                <a:latin typeface="Arial Black" pitchFamily="34" charset="0"/>
              </a:rPr>
              <a:t>  </a:t>
            </a:r>
            <a:r>
              <a:rPr lang="ru-RU" altLang="ru-RU" dirty="0" smtClean="0">
                <a:solidFill>
                  <a:srgbClr val="000099"/>
                </a:solidFill>
                <a:latin typeface="Arial Black" pitchFamily="34" charset="0"/>
              </a:rPr>
              <a:t>«Антивирусы»</a:t>
            </a:r>
            <a:endParaRPr lang="ru-RU" altLang="ru-RU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8197" name="Picture 2" descr="D:\Данилова Юлия\Веселые картинки\Computer Hackers\HACKR0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179638"/>
            <a:ext cx="34290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 descr="D:\Данилова Юлия\Веселые картинки\Computer Hackers\HACKR00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571750"/>
            <a:ext cx="43624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92880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5</a:t>
            </a: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 </a:t>
            </a: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конкурс</a:t>
            </a:r>
            <a:b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</a:br>
            <a:r>
              <a:rPr lang="ru-RU" sz="6600" i="1" dirty="0" smtClean="0"/>
              <a:t> </a:t>
            </a: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«Верю – не верю…»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2357438"/>
            <a:ext cx="4143375" cy="42862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3600" smtClean="0">
                <a:latin typeface="Arial Black" pitchFamily="34" charset="0"/>
              </a:rPr>
              <a:t>Проверим Ваши знания, и так … Верите ли Вы…?</a:t>
            </a:r>
          </a:p>
        </p:txBody>
      </p:sp>
      <p:pic>
        <p:nvPicPr>
          <p:cNvPr id="9220" name="Picture 2" descr="D:\Данилова Юлия\Веселые картинки\Computer Hackers\HACKR040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3063" y="1714500"/>
            <a:ext cx="4498975" cy="47863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Веришь – не веришь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14313" y="1744663"/>
            <a:ext cx="86550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	Верите ли вы, что на логарифмической линейке (на которой наверняка умели считать ваши родители, бабушки и дедушки) точность вычислений составляла 3 знака после запятой?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01000" y="5929313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b="1">
                <a:solidFill>
                  <a:srgbClr val="FF0066"/>
                </a:solidFill>
                <a:latin typeface="Calibri" charset="-52"/>
              </a:rPr>
              <a:t>Да</a:t>
            </a:r>
          </a:p>
        </p:txBody>
      </p:sp>
      <p:pic>
        <p:nvPicPr>
          <p:cNvPr id="21510" name="Рисунок 7" descr="1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498975"/>
            <a:ext cx="357663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Веришь – не веришь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0825" y="1905000"/>
            <a:ext cx="85121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	Верите ли вы, что были первые модели персональных компьютеров, у которых отсутствовал жесткий диск?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072438" y="600075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b="1">
                <a:solidFill>
                  <a:srgbClr val="FF0066"/>
                </a:solidFill>
                <a:latin typeface="Calibri" charset="-52"/>
              </a:rPr>
              <a:t>Да</a:t>
            </a:r>
          </a:p>
        </p:txBody>
      </p:sp>
      <p:pic>
        <p:nvPicPr>
          <p:cNvPr id="22534" name="Рисунок 7" descr="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3429000"/>
            <a:ext cx="4052887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Веришь – не веришь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9388" y="1905000"/>
            <a:ext cx="87360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	Верите ли вы, что операционная система </a:t>
            </a:r>
            <a:r>
              <a:rPr lang="en-US" altLang="ru-RU" sz="3200">
                <a:latin typeface="Calibri" charset="-52"/>
              </a:rPr>
              <a:t>Windows</a:t>
            </a:r>
            <a:r>
              <a:rPr lang="ru-RU" altLang="ru-RU" sz="3200">
                <a:latin typeface="Calibri" charset="-52"/>
              </a:rPr>
              <a:t> допускает, чтобы в одной папке находились файлы с именами список.</a:t>
            </a:r>
            <a:r>
              <a:rPr lang="en-US" altLang="ru-RU" sz="3200">
                <a:latin typeface="Calibri" charset="-52"/>
              </a:rPr>
              <a:t>doc </a:t>
            </a:r>
            <a:r>
              <a:rPr lang="ru-RU" altLang="ru-RU" sz="3200">
                <a:latin typeface="Calibri" charset="-52"/>
              </a:rPr>
              <a:t>и Список.</a:t>
            </a:r>
            <a:r>
              <a:rPr lang="en-US" altLang="ru-RU" sz="3200">
                <a:latin typeface="Calibri" charset="-52"/>
              </a:rPr>
              <a:t>doc</a:t>
            </a:r>
            <a:r>
              <a:rPr lang="ru-RU" altLang="ru-RU" sz="3200">
                <a:latin typeface="Calibri" charset="-52"/>
              </a:rPr>
              <a:t>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15188" y="4643438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b="1">
                <a:solidFill>
                  <a:srgbClr val="FF0066"/>
                </a:solidFill>
                <a:latin typeface="Calibri" charset="-52"/>
              </a:rPr>
              <a:t>Нет</a:t>
            </a:r>
          </a:p>
        </p:txBody>
      </p:sp>
      <p:pic>
        <p:nvPicPr>
          <p:cNvPr id="39942" name="Рисунок 7" descr="1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273550"/>
            <a:ext cx="2649537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Веришь – не веришь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8600" y="1905000"/>
            <a:ext cx="8763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	Верите ли вы, что создателем языка программирования Паскаль является Блез Паскаль?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70788" y="4941888"/>
            <a:ext cx="1573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b="1">
                <a:solidFill>
                  <a:srgbClr val="FF0066"/>
                </a:solidFill>
                <a:latin typeface="Calibri" charset="-52"/>
              </a:rPr>
              <a:t>Нет</a:t>
            </a:r>
          </a:p>
        </p:txBody>
      </p:sp>
      <p:pic>
        <p:nvPicPr>
          <p:cNvPr id="40966" name="Рисунок 7" descr="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141663"/>
            <a:ext cx="5265737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Веришь – не веришь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	Верите ли вы, что компьютерные вирусы появились в 50</a:t>
            </a:r>
            <a:r>
              <a:rPr lang="ru-RU" altLang="ru-RU" sz="3200" baseline="30000">
                <a:latin typeface="Calibri" charset="-52"/>
              </a:rPr>
              <a:t>х</a:t>
            </a:r>
            <a:r>
              <a:rPr lang="ru-RU" altLang="ru-RU" sz="3200">
                <a:latin typeface="Calibri" charset="-52"/>
              </a:rPr>
              <a:t> годах ХХ века?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86625" y="6000750"/>
            <a:ext cx="1717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b="1">
                <a:solidFill>
                  <a:srgbClr val="FF0066"/>
                </a:solidFill>
                <a:latin typeface="Calibri" charset="-52"/>
              </a:rPr>
              <a:t>Нет</a:t>
            </a:r>
          </a:p>
        </p:txBody>
      </p:sp>
      <p:pic>
        <p:nvPicPr>
          <p:cNvPr id="41990" name="Рисунок 6" descr="2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2928938"/>
            <a:ext cx="28813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 dirty="0">
                <a:solidFill>
                  <a:srgbClr val="FF0066"/>
                </a:solidFill>
                <a:latin typeface="Calibri" charset="-52"/>
              </a:rPr>
              <a:t>Веришь – не веришь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8839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	Верите ли вы, что после операции, называемой дефрагментацией, объем свободного места на диске станет больше?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86625" y="6000750"/>
            <a:ext cx="1717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b="1">
                <a:solidFill>
                  <a:srgbClr val="FF0066"/>
                </a:solidFill>
                <a:latin typeface="Calibri" charset="-52"/>
              </a:rPr>
              <a:t>Нет</a:t>
            </a:r>
          </a:p>
        </p:txBody>
      </p:sp>
      <p:pic>
        <p:nvPicPr>
          <p:cNvPr id="26633" name="Рисунок 8" descr="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63925"/>
            <a:ext cx="4357688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D:\Данилова Юлия\Веселые картинки\Cartoon Characters\CRCTR0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412875"/>
            <a:ext cx="2994025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Nadyu\Desktop\архив рисунков\d0155141aa85 - копия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692150"/>
            <a:ext cx="5011738" cy="4752975"/>
          </a:xfrm>
        </p:spPr>
      </p:pic>
      <p:sp>
        <p:nvSpPr>
          <p:cNvPr id="2" name="Прямоугольник 1"/>
          <p:cNvSpPr/>
          <p:nvPr/>
        </p:nvSpPr>
        <p:spPr>
          <a:xfrm>
            <a:off x="107950" y="3267075"/>
            <a:ext cx="57594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Звездный </a:t>
            </a:r>
          </a:p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час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4847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6</a:t>
            </a:r>
            <a:r>
              <a:rPr lang="ru-RU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 </a:t>
            </a:r>
            <a:r>
              <a:rPr lang="ru-RU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конкурс</a:t>
            </a:r>
          </a:p>
        </p:txBody>
      </p:sp>
      <p:pic>
        <p:nvPicPr>
          <p:cNvPr id="5" name="Звездный час - 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51577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3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1" name="Group 67"/>
          <p:cNvGraphicFramePr>
            <a:graphicFrameLocks noGrp="1"/>
          </p:cNvGraphicFramePr>
          <p:nvPr/>
        </p:nvGraphicFramePr>
        <p:xfrm>
          <a:off x="0" y="0"/>
          <a:ext cx="9144000" cy="681355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nstantia" pitchFamily="18" charset="0"/>
                          <a:ea typeface="+mn-ea"/>
                          <a:cs typeface="+mn-cs"/>
                        </a:rPr>
                        <a:t>6 </a:t>
                      </a:r>
                      <a:endParaRPr lang="ru-RU" sz="7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nstant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8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nstantia" pitchFamily="18" charset="0"/>
                          <a:ea typeface="+mn-ea"/>
                          <a:cs typeface="+mn-cs"/>
                        </a:rPr>
                        <a:t>конкурс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64" name="Picture 71" descr="C:\Users\Nadyu\Documents\ДОКУМЕНТЫ НАДИ\ИнФОРматика\Практ Раб по информатике 5-7 кл\ПРАКТИКА скачено с Интернета\Заготовки и тексты заданий по многим темам!\Заготовки к презентациям\Структура компьютера\Рисунки\KOLONK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492375"/>
            <a:ext cx="20875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Line 24"/>
          <p:cNvSpPr>
            <a:spLocks noChangeShapeType="1"/>
          </p:cNvSpPr>
          <p:nvPr/>
        </p:nvSpPr>
        <p:spPr bwMode="auto">
          <a:xfrm>
            <a:off x="0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061" name="Picture 70" descr="C:\Users\Nadyu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349500"/>
            <a:ext cx="287972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73" descr="C:\Users\Nadyu\Documents\ДОКУМЕНТЫ НАДИ\ИнФОРматика\Практ Раб по информатике 5-7 кл\ПРАКТИКА скачено с Интернета\Заготовки и тексты заданий по многим темам!\Заготовки к презентациям\Структура компьютера\Рисунки\MAUS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15888"/>
            <a:ext cx="18018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74" descr="C:\Users\Nadyu\Documents\ДОКУМЕНТЫ НАДИ\ИнФОРматика\Практ Раб по информатике 5-7 кл\ПРАКТИКА скачено с Интернета\Заготовки и тексты заданий по многим темам!\Заготовки к презентациям\Структура компьютера\Рисунки\skanerb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5463" y="4848225"/>
            <a:ext cx="2128837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75" descr="C:\Users\Nadyu\Documents\ДОКУМЕНТЫ НАДИ\ИнФОРматика\Практ Раб по информатике 5-7 кл\ПРАКТИКА скачено с Интернета\Заготовки и тексты заданий по многим темам!\Заготовки к презентациям\Структура компьютера\Рисунки\klaviatu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4652963"/>
            <a:ext cx="20875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TextBox 13"/>
          <p:cNvSpPr txBox="1">
            <a:spLocks noChangeArrowheads="1"/>
          </p:cNvSpPr>
          <p:nvPr/>
        </p:nvSpPr>
        <p:spPr bwMode="auto">
          <a:xfrm>
            <a:off x="3708400" y="1773238"/>
            <a:ext cx="208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Джойстик</a:t>
            </a:r>
          </a:p>
        </p:txBody>
      </p:sp>
      <p:sp>
        <p:nvSpPr>
          <p:cNvPr id="45066" name="TextBox 14"/>
          <p:cNvSpPr txBox="1">
            <a:spLocks noChangeArrowheads="1"/>
          </p:cNvSpPr>
          <p:nvPr/>
        </p:nvSpPr>
        <p:spPr bwMode="auto">
          <a:xfrm>
            <a:off x="250825" y="1844675"/>
            <a:ext cx="2663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Компьютерная мышь</a:t>
            </a:r>
          </a:p>
        </p:txBody>
      </p:sp>
      <p:sp>
        <p:nvSpPr>
          <p:cNvPr id="45067" name="TextBox 15"/>
          <p:cNvSpPr txBox="1">
            <a:spLocks noChangeArrowheads="1"/>
          </p:cNvSpPr>
          <p:nvPr/>
        </p:nvSpPr>
        <p:spPr bwMode="auto">
          <a:xfrm>
            <a:off x="6156325" y="4076700"/>
            <a:ext cx="2987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Акустические колонки</a:t>
            </a:r>
          </a:p>
        </p:txBody>
      </p:sp>
      <p:sp>
        <p:nvSpPr>
          <p:cNvPr id="49164" name="TextBox 16"/>
          <p:cNvSpPr txBox="1">
            <a:spLocks noChangeArrowheads="1"/>
          </p:cNvSpPr>
          <p:nvPr/>
        </p:nvSpPr>
        <p:spPr bwMode="auto">
          <a:xfrm>
            <a:off x="6948488" y="1773238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Монитор</a:t>
            </a:r>
          </a:p>
        </p:txBody>
      </p:sp>
      <p:sp>
        <p:nvSpPr>
          <p:cNvPr id="45069" name="TextBox 17"/>
          <p:cNvSpPr txBox="1">
            <a:spLocks noChangeArrowheads="1"/>
          </p:cNvSpPr>
          <p:nvPr/>
        </p:nvSpPr>
        <p:spPr bwMode="auto">
          <a:xfrm>
            <a:off x="6948488" y="6237288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Сканер</a:t>
            </a:r>
          </a:p>
        </p:txBody>
      </p:sp>
      <p:sp>
        <p:nvSpPr>
          <p:cNvPr id="45070" name="TextBox 18"/>
          <p:cNvSpPr txBox="1">
            <a:spLocks noChangeArrowheads="1"/>
          </p:cNvSpPr>
          <p:nvPr/>
        </p:nvSpPr>
        <p:spPr bwMode="auto">
          <a:xfrm>
            <a:off x="3635375" y="6237288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Принтер</a:t>
            </a:r>
          </a:p>
        </p:txBody>
      </p:sp>
      <p:sp>
        <p:nvSpPr>
          <p:cNvPr id="45071" name="TextBox 19"/>
          <p:cNvSpPr txBox="1">
            <a:spLocks noChangeArrowheads="1"/>
          </p:cNvSpPr>
          <p:nvPr/>
        </p:nvSpPr>
        <p:spPr bwMode="auto">
          <a:xfrm>
            <a:off x="250825" y="6308725"/>
            <a:ext cx="187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Клавиатура</a:t>
            </a:r>
          </a:p>
        </p:txBody>
      </p:sp>
      <p:pic>
        <p:nvPicPr>
          <p:cNvPr id="6179" name="Рисунок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115888"/>
            <a:ext cx="13731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Рисунок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4724400"/>
            <a:ext cx="1797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Рисунок 22" descr="http://im2-tub.yandex.net/i?id=43091733-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738" y="188913"/>
            <a:ext cx="16557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nstantia" pitchFamily="18" charset="0"/>
                          <a:ea typeface="+mn-ea"/>
                          <a:cs typeface="+mn-cs"/>
                        </a:rPr>
                        <a:t>6 </a:t>
                      </a:r>
                      <a:endParaRPr lang="ru-RU" sz="7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nstant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8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nstantia" pitchFamily="18" charset="0"/>
                          <a:ea typeface="+mn-ea"/>
                          <a:cs typeface="+mn-cs"/>
                        </a:rPr>
                        <a:t>конкурс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3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b="1"/>
          </a:p>
        </p:txBody>
      </p:sp>
      <p:sp>
        <p:nvSpPr>
          <p:cNvPr id="46084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pic>
        <p:nvPicPr>
          <p:cNvPr id="46085" name="Picture 45" descr="C:\Users\Nadyu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276475"/>
            <a:ext cx="29940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46" descr="C:\Users\Nadyu\Desktop\архив рисунков\medved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2420938"/>
            <a:ext cx="12414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48" descr="C:\Users\Nadyu\Desktop\архив рисунков\773f82bfc94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88913"/>
            <a:ext cx="18478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51" descr="C:\Users\Nadyu\Desktop\архив рисунков\4cbb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692150"/>
            <a:ext cx="2203450" cy="795338"/>
          </a:xfrm>
          <a:prstGeom prst="rect">
            <a:avLst/>
          </a:prstGeom>
          <a:noFill/>
          <a:ln w="9525">
            <a:solidFill>
              <a:srgbClr val="A3A3E0"/>
            </a:solidFill>
            <a:miter lim="800000"/>
            <a:headEnd/>
            <a:tailEnd/>
          </a:ln>
        </p:spPr>
      </p:pic>
      <p:pic>
        <p:nvPicPr>
          <p:cNvPr id="7196" name="Picture 52" descr="C:\Users\Nadyu\Desktop\архив рисунков\1c4a6049c8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188913"/>
            <a:ext cx="20161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53" descr="C:\Users\Nadyu\Desktop\архив рисунков\c52549ad9f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88" y="4652963"/>
            <a:ext cx="12954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55" descr="C:\Users\Nadyu\Desktop\архив рисунков\1f4880e08d827ba3bfde2f88ef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4652963"/>
            <a:ext cx="1728787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TextBox 13"/>
          <p:cNvSpPr txBox="1">
            <a:spLocks noChangeArrowheads="1"/>
          </p:cNvSpPr>
          <p:nvPr/>
        </p:nvSpPr>
        <p:spPr bwMode="auto">
          <a:xfrm>
            <a:off x="3563938" y="1773238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Номер поезда</a:t>
            </a:r>
          </a:p>
        </p:txBody>
      </p:sp>
      <p:sp>
        <p:nvSpPr>
          <p:cNvPr id="46093" name="TextBox 14"/>
          <p:cNvSpPr txBox="1">
            <a:spLocks noChangeArrowheads="1"/>
          </p:cNvSpPr>
          <p:nvPr/>
        </p:nvSpPr>
        <p:spPr bwMode="auto">
          <a:xfrm>
            <a:off x="3203575" y="630872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/>
          </a:p>
        </p:txBody>
      </p:sp>
      <p:sp>
        <p:nvSpPr>
          <p:cNvPr id="50190" name="TextBox 15"/>
          <p:cNvSpPr txBox="1">
            <a:spLocks noChangeArrowheads="1"/>
          </p:cNvSpPr>
          <p:nvPr/>
        </p:nvSpPr>
        <p:spPr bwMode="auto">
          <a:xfrm>
            <a:off x="6084888" y="4076700"/>
            <a:ext cx="291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Мультфильм У.Диснея</a:t>
            </a:r>
          </a:p>
        </p:txBody>
      </p:sp>
      <p:sp>
        <p:nvSpPr>
          <p:cNvPr id="46095" name="TextBox 16"/>
          <p:cNvSpPr txBox="1">
            <a:spLocks noChangeArrowheads="1"/>
          </p:cNvSpPr>
          <p:nvPr/>
        </p:nvSpPr>
        <p:spPr bwMode="auto">
          <a:xfrm>
            <a:off x="6084888" y="6308725"/>
            <a:ext cx="208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Крик петуха</a:t>
            </a:r>
          </a:p>
        </p:txBody>
      </p:sp>
      <p:sp>
        <p:nvSpPr>
          <p:cNvPr id="46096" name="TextBox 18"/>
          <p:cNvSpPr txBox="1">
            <a:spLocks noChangeArrowheads="1"/>
          </p:cNvSpPr>
          <p:nvPr/>
        </p:nvSpPr>
        <p:spPr bwMode="auto">
          <a:xfrm>
            <a:off x="250825" y="184467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Мелодия из патефона</a:t>
            </a:r>
          </a:p>
        </p:txBody>
      </p:sp>
      <p:sp>
        <p:nvSpPr>
          <p:cNvPr id="50193" name="TextBox 19"/>
          <p:cNvSpPr txBox="1">
            <a:spLocks noChangeArrowheads="1"/>
          </p:cNvSpPr>
          <p:nvPr/>
        </p:nvSpPr>
        <p:spPr bwMode="auto">
          <a:xfrm>
            <a:off x="0" y="6308725"/>
            <a:ext cx="3059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Диск с м/ф «Ну, погоди!»</a:t>
            </a:r>
          </a:p>
        </p:txBody>
      </p:sp>
      <p:sp>
        <p:nvSpPr>
          <p:cNvPr id="46098" name="TextBox 20"/>
          <p:cNvSpPr txBox="1">
            <a:spLocks noChangeArrowheads="1"/>
          </p:cNvSpPr>
          <p:nvPr/>
        </p:nvSpPr>
        <p:spPr bwMode="auto">
          <a:xfrm>
            <a:off x="6227763" y="1773238"/>
            <a:ext cx="136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Хохлома</a:t>
            </a:r>
          </a:p>
        </p:txBody>
      </p:sp>
      <p:pic>
        <p:nvPicPr>
          <p:cNvPr id="1026" name="Picture 2" descr="C:\Users\Nadyu\Desktop\архив рисунков\времена года\Ingol-80x1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375" y="4652963"/>
            <a:ext cx="23764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0" name="TextBox 22"/>
          <p:cNvSpPr txBox="1">
            <a:spLocks noChangeArrowheads="1"/>
          </p:cNvSpPr>
          <p:nvPr/>
        </p:nvSpPr>
        <p:spPr bwMode="auto">
          <a:xfrm>
            <a:off x="3276600" y="6308725"/>
            <a:ext cx="273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Пейзаж «оз.Инголь»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0" grpId="0"/>
      <p:bldP spid="501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612576" y="188640"/>
            <a:ext cx="10225136" cy="213405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1 конкурс</a:t>
            </a:r>
            <a:b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</a:br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«Опознай пословицу»</a:t>
            </a:r>
            <a:endParaRPr lang="ru-RU" sz="6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10595" name="Picture 3" descr="C:\Documents and Settings\Алексей\Рабочий стол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4904"/>
            <a:ext cx="5184576" cy="3888432"/>
          </a:xfrm>
          <a:prstGeom prst="rect">
            <a:avLst/>
          </a:prstGeom>
          <a:noFill/>
        </p:spPr>
      </p:pic>
      <p:pic>
        <p:nvPicPr>
          <p:cNvPr id="110596" name="Picture 4" descr="C:\Documents and Settings\Алексей\Рабочий стол\6014255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4664"/>
            <a:ext cx="2048746" cy="12527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9" name="Group 23"/>
          <p:cNvGraphicFramePr>
            <a:graphicFrameLocks noGrp="1"/>
          </p:cNvGraphicFramePr>
          <p:nvPr/>
        </p:nvGraphicFramePr>
        <p:xfrm>
          <a:off x="34925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nstantia" pitchFamily="18" charset="0"/>
                          <a:ea typeface="+mn-ea"/>
                          <a:cs typeface="+mn-cs"/>
                        </a:rPr>
                        <a:t>6 </a:t>
                      </a:r>
                      <a:endParaRPr lang="ru-RU" sz="7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nstant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8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nstantia" pitchFamily="18" charset="0"/>
                          <a:ea typeface="+mn-ea"/>
                          <a:cs typeface="+mn-cs"/>
                        </a:rPr>
                        <a:t>конкурс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07" name="Picture 22" descr="Безымянный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295525"/>
            <a:ext cx="30257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4" descr="гимнаст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15888"/>
            <a:ext cx="17272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5" descr="баскетбо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115888"/>
            <a:ext cx="19494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6" descr="волейбо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640263"/>
            <a:ext cx="1871662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27" descr="лу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4652963"/>
            <a:ext cx="18272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8" descr="фехтова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4652963"/>
            <a:ext cx="18700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30" descr="хокке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115888"/>
            <a:ext cx="201612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31" descr="лыжник 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7050" y="2420938"/>
            <a:ext cx="1952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 Box 32"/>
          <p:cNvSpPr txBox="1">
            <a:spLocks noChangeArrowheads="1"/>
          </p:cNvSpPr>
          <p:nvPr/>
        </p:nvSpPr>
        <p:spPr bwMode="auto">
          <a:xfrm>
            <a:off x="468313" y="1844675"/>
            <a:ext cx="25193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Худож.гимнастика</a:t>
            </a:r>
          </a:p>
        </p:txBody>
      </p:sp>
      <p:sp>
        <p:nvSpPr>
          <p:cNvPr id="47116" name="Text Box 35"/>
          <p:cNvSpPr txBox="1">
            <a:spLocks noChangeArrowheads="1"/>
          </p:cNvSpPr>
          <p:nvPr/>
        </p:nvSpPr>
        <p:spPr bwMode="auto">
          <a:xfrm>
            <a:off x="3419475" y="1773238"/>
            <a:ext cx="25209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         </a:t>
            </a:r>
            <a:r>
              <a:rPr lang="ru-RU" altLang="ru-RU" sz="2400" b="1"/>
              <a:t>Хоккей</a:t>
            </a:r>
          </a:p>
        </p:txBody>
      </p:sp>
      <p:sp>
        <p:nvSpPr>
          <p:cNvPr id="47117" name="Text Box 36"/>
          <p:cNvSpPr txBox="1">
            <a:spLocks noChangeArrowheads="1"/>
          </p:cNvSpPr>
          <p:nvPr/>
        </p:nvSpPr>
        <p:spPr bwMode="auto">
          <a:xfrm>
            <a:off x="7019925" y="1844675"/>
            <a:ext cx="19446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    Баскетбол</a:t>
            </a:r>
          </a:p>
        </p:txBody>
      </p:sp>
      <p:sp>
        <p:nvSpPr>
          <p:cNvPr id="47118" name="Text Box 38"/>
          <p:cNvSpPr txBox="1">
            <a:spLocks noChangeArrowheads="1"/>
          </p:cNvSpPr>
          <p:nvPr/>
        </p:nvSpPr>
        <p:spPr bwMode="auto">
          <a:xfrm>
            <a:off x="6372225" y="4149725"/>
            <a:ext cx="25923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    Лыжные гонки</a:t>
            </a:r>
          </a:p>
        </p:txBody>
      </p:sp>
      <p:sp>
        <p:nvSpPr>
          <p:cNvPr id="47119" name="Text Box 39"/>
          <p:cNvSpPr txBox="1">
            <a:spLocks noChangeArrowheads="1"/>
          </p:cNvSpPr>
          <p:nvPr/>
        </p:nvSpPr>
        <p:spPr bwMode="auto">
          <a:xfrm>
            <a:off x="323850" y="6461125"/>
            <a:ext cx="25923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      Волейбол</a:t>
            </a:r>
          </a:p>
        </p:txBody>
      </p:sp>
      <p:sp>
        <p:nvSpPr>
          <p:cNvPr id="47120" name="Text Box 40"/>
          <p:cNvSpPr txBox="1">
            <a:spLocks noChangeArrowheads="1"/>
          </p:cNvSpPr>
          <p:nvPr/>
        </p:nvSpPr>
        <p:spPr bwMode="auto">
          <a:xfrm>
            <a:off x="3563938" y="6461125"/>
            <a:ext cx="23764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   Фехтование</a:t>
            </a:r>
          </a:p>
        </p:txBody>
      </p:sp>
      <p:sp>
        <p:nvSpPr>
          <p:cNvPr id="47121" name="Text Box 41"/>
          <p:cNvSpPr txBox="1">
            <a:spLocks noChangeArrowheads="1"/>
          </p:cNvSpPr>
          <p:nvPr/>
        </p:nvSpPr>
        <p:spPr bwMode="auto">
          <a:xfrm>
            <a:off x="6227763" y="6453188"/>
            <a:ext cx="2916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1218" name="Text Box 42"/>
          <p:cNvSpPr txBox="1">
            <a:spLocks noChangeArrowheads="1"/>
          </p:cNvSpPr>
          <p:nvPr/>
        </p:nvSpPr>
        <p:spPr bwMode="auto">
          <a:xfrm>
            <a:off x="6227763" y="6453188"/>
            <a:ext cx="29162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    Стрельба из лука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3"/>
          <p:cNvSpPr txBox="1">
            <a:spLocks noChangeArrowheads="1"/>
          </p:cNvSpPr>
          <p:nvPr/>
        </p:nvSpPr>
        <p:spPr bwMode="auto">
          <a:xfrm>
            <a:off x="6300788" y="6237288"/>
            <a:ext cx="23050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       червь</a:t>
            </a:r>
          </a:p>
        </p:txBody>
      </p:sp>
      <p:pic>
        <p:nvPicPr>
          <p:cNvPr id="49155" name="Picture 4" descr="Безымянный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492375"/>
            <a:ext cx="288131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7" name="Group 5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15" name="Group 23"/>
          <p:cNvGraphicFramePr>
            <a:graphicFrameLocks noGrp="1"/>
          </p:cNvGraphicFramePr>
          <p:nvPr/>
        </p:nvGraphicFramePr>
        <p:xfrm>
          <a:off x="0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72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nstantia" pitchFamily="18" charset="0"/>
                          <a:ea typeface="+mn-ea"/>
                          <a:cs typeface="+mn-cs"/>
                        </a:rPr>
                        <a:t>6 </a:t>
                      </a:r>
                      <a:endParaRPr lang="ru-RU" sz="720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Constantia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80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Constantia" pitchFamily="18" charset="0"/>
                          <a:ea typeface="+mn-ea"/>
                          <a:cs typeface="+mn-cs"/>
                        </a:rPr>
                        <a:t>конкурс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05" name="Picture 42" descr="козе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349500"/>
            <a:ext cx="2271712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6" name="Text Box 49"/>
          <p:cNvSpPr txBox="1">
            <a:spLocks noChangeArrowheads="1"/>
          </p:cNvSpPr>
          <p:nvPr/>
        </p:nvSpPr>
        <p:spPr bwMode="auto">
          <a:xfrm>
            <a:off x="323850" y="1773238"/>
            <a:ext cx="24479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/>
              <a:t>         Осел</a:t>
            </a:r>
          </a:p>
        </p:txBody>
      </p:sp>
      <p:sp>
        <p:nvSpPr>
          <p:cNvPr id="49177" name="Text Box 50"/>
          <p:cNvSpPr txBox="1">
            <a:spLocks noChangeArrowheads="1"/>
          </p:cNvSpPr>
          <p:nvPr/>
        </p:nvSpPr>
        <p:spPr bwMode="auto">
          <a:xfrm>
            <a:off x="3059113" y="1700213"/>
            <a:ext cx="16573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   </a:t>
            </a:r>
            <a:r>
              <a:rPr lang="ru-RU" altLang="ru-RU" sz="2400" b="1"/>
              <a:t> индюк</a:t>
            </a:r>
            <a:endParaRPr lang="ru-RU" altLang="ru-RU" sz="2000" b="1"/>
          </a:p>
        </p:txBody>
      </p:sp>
      <p:sp>
        <p:nvSpPr>
          <p:cNvPr id="49178" name="Text Box 51"/>
          <p:cNvSpPr txBox="1">
            <a:spLocks noChangeArrowheads="1"/>
          </p:cNvSpPr>
          <p:nvPr/>
        </p:nvSpPr>
        <p:spPr bwMode="auto">
          <a:xfrm>
            <a:off x="6948488" y="333375"/>
            <a:ext cx="20510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/>
              <a:t>        крыса</a:t>
            </a:r>
          </a:p>
        </p:txBody>
      </p:sp>
      <p:sp>
        <p:nvSpPr>
          <p:cNvPr id="53275" name="Text Box 52"/>
          <p:cNvSpPr txBox="1">
            <a:spLocks noChangeArrowheads="1"/>
          </p:cNvSpPr>
          <p:nvPr/>
        </p:nvSpPr>
        <p:spPr bwMode="auto">
          <a:xfrm>
            <a:off x="323850" y="6165850"/>
            <a:ext cx="2376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/>
              <a:t>        </a:t>
            </a:r>
            <a:r>
              <a:rPr lang="ru-RU" altLang="ru-RU" sz="2400" b="1"/>
              <a:t>пингвин</a:t>
            </a:r>
            <a:endParaRPr lang="ru-RU" altLang="ru-RU" sz="2000" b="1"/>
          </a:p>
        </p:txBody>
      </p:sp>
      <p:sp>
        <p:nvSpPr>
          <p:cNvPr id="49180" name="Text Box 55"/>
          <p:cNvSpPr txBox="1">
            <a:spLocks noChangeArrowheads="1"/>
          </p:cNvSpPr>
          <p:nvPr/>
        </p:nvSpPr>
        <p:spPr bwMode="auto">
          <a:xfrm>
            <a:off x="3635375" y="6237288"/>
            <a:ext cx="208915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    </a:t>
            </a:r>
            <a:r>
              <a:rPr lang="ru-RU" altLang="ru-RU" sz="2400" b="1"/>
              <a:t> собака</a:t>
            </a:r>
            <a:endParaRPr lang="ru-RU" altLang="ru-RU" sz="2000" b="1"/>
          </a:p>
        </p:txBody>
      </p:sp>
      <p:sp>
        <p:nvSpPr>
          <p:cNvPr id="49181" name="Text Box 56"/>
          <p:cNvSpPr txBox="1">
            <a:spLocks noChangeArrowheads="1"/>
          </p:cNvSpPr>
          <p:nvPr/>
        </p:nvSpPr>
        <p:spPr bwMode="auto">
          <a:xfrm>
            <a:off x="6659563" y="4005263"/>
            <a:ext cx="22320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/>
              <a:t>        </a:t>
            </a:r>
            <a:r>
              <a:rPr lang="ru-RU" altLang="ru-RU" sz="2400" b="1"/>
              <a:t>коза</a:t>
            </a:r>
          </a:p>
        </p:txBody>
      </p:sp>
      <p:pic>
        <p:nvPicPr>
          <p:cNvPr id="11314" name="Picture 55" descr="C:\Users\Nadyu\Desktop\250734a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724400"/>
            <a:ext cx="14398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5" name="Picture 56" descr="C:\Users\Nadyu\Desktop\архив рисунков\74f8f3a244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4724400"/>
            <a:ext cx="16573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6" name="Picture 57" descr="C:\Users\Nadyu\Desktop\архив рисунков\a04681c2ea6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260350"/>
            <a:ext cx="12303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7" name="Picture 58" descr="C:\Users\Nadyu\Desktop\архив рисунков\245b17485d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115888"/>
            <a:ext cx="15763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8" name="Picture 59" descr="C:\Users\Nadyu\Desktop\архив рисунков\78603c340a9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538" y="260350"/>
            <a:ext cx="14049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5" descr="C:\Users\Nadyu\Desktop\архив рисунков\efetida-l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4797425"/>
            <a:ext cx="20034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92880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Подведем итог игры!</a:t>
            </a:r>
          </a:p>
        </p:txBody>
      </p:sp>
      <p:pic>
        <p:nvPicPr>
          <p:cNvPr id="11267" name="Picture 2" descr="D:\Данилова Юлия\Веселые картинки\Computer Hackers\HACKR010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844675"/>
            <a:ext cx="5654675" cy="4654550"/>
          </a:xfrm>
        </p:spPr>
      </p:pic>
      <p:pic>
        <p:nvPicPr>
          <p:cNvPr id="57348" name="Picture 9" descr="Картинка 46 из 96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975" y="1557338"/>
            <a:ext cx="35766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на награжд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500" y="55165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76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4079" y="44734"/>
            <a:ext cx="8067604" cy="213405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2 </a:t>
            </a: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конкурс</a:t>
            </a: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/>
            </a:r>
            <a:b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</a:br>
            <a:r>
              <a:rPr lang="ru-RU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nstantia" pitchFamily="18" charset="0"/>
                <a:ea typeface="+mn-ea"/>
                <a:cs typeface="+mn-cs"/>
              </a:rPr>
              <a:t>«Своя Игра»</a:t>
            </a:r>
            <a:endParaRPr lang="ru-RU" sz="6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219" name="Rectangle 6"/>
          <p:cNvSpPr>
            <a:spLocks noGrp="1"/>
          </p:cNvSpPr>
          <p:nvPr>
            <p:ph type="body" idx="4294967295"/>
          </p:nvPr>
        </p:nvSpPr>
        <p:spPr>
          <a:xfrm>
            <a:off x="457200" y="2636838"/>
            <a:ext cx="3467100" cy="34591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b="1" smtClean="0">
                <a:latin typeface="Arial" charset="0"/>
              </a:rPr>
              <a:t>Участники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b="1" smtClean="0">
                <a:latin typeface="Arial" charset="0"/>
              </a:rPr>
              <a:t> по очереди выбирают категорию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b="1" smtClean="0">
                <a:latin typeface="Arial" charset="0"/>
              </a:rPr>
              <a:t> и ставку вопроса</a:t>
            </a:r>
            <a:r>
              <a:rPr lang="ru-RU" altLang="ru-RU" smtClean="0">
                <a:latin typeface="Arial" charset="0"/>
              </a:rPr>
              <a:t> </a:t>
            </a:r>
          </a:p>
        </p:txBody>
      </p:sp>
      <p:pic>
        <p:nvPicPr>
          <p:cNvPr id="6148" name="Picture 2" descr="D:\Данилова Юлия\Веселые картинки\Comedy Business\CMBIZ008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557338"/>
            <a:ext cx="2325688" cy="4673600"/>
          </a:xfrm>
        </p:spPr>
      </p:pic>
      <p:pic>
        <p:nvPicPr>
          <p:cNvPr id="4" name="своя игра - титры старый вариант заставки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3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65" name="Group 57"/>
          <p:cNvGraphicFramePr>
            <a:graphicFrameLocks noGrp="1"/>
          </p:cNvGraphicFramePr>
          <p:nvPr/>
        </p:nvGraphicFramePr>
        <p:xfrm>
          <a:off x="1043608" y="1052736"/>
          <a:ext cx="7200900" cy="4287846"/>
        </p:xfrm>
        <a:graphic>
          <a:graphicData uri="http://schemas.openxmlformats.org/drawingml/2006/table">
            <a:tbl>
              <a:tblPr/>
              <a:tblGrid>
                <a:gridCol w="3687763"/>
                <a:gridCol w="1252537"/>
                <a:gridCol w="1179513"/>
                <a:gridCol w="1081087"/>
              </a:tblGrid>
              <a:tr h="10809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биология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00</a:t>
                      </a: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00</a:t>
                      </a: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00</a:t>
                      </a: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9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русский язык</a:t>
                      </a: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00</a:t>
                      </a: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00</a:t>
                      </a: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00</a:t>
                      </a: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9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спорт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00</a:t>
                      </a: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00</a:t>
                      </a: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00</a:t>
                      </a: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9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транспорт</a:t>
                      </a:r>
                      <a:endParaRPr kumimoji="0" lang="en-US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00</a:t>
                      </a: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00</a:t>
                      </a: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CC37F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A3C2FF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E5A0CC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C8E79E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5A0A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w Cen MT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00</a:t>
                      </a:r>
                      <a:endParaRPr kumimoji="0" lang="en-US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796" marB="4679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4" name="Rectangle 29"/>
          <p:cNvSpPr>
            <a:spLocks noChangeArrowheads="1"/>
          </p:cNvSpPr>
          <p:nvPr/>
        </p:nvSpPr>
        <p:spPr bwMode="auto">
          <a:xfrm>
            <a:off x="0" y="419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10275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5445125"/>
            <a:ext cx="7470775" cy="9874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ru-RU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lang="ru-RU" altLang="ru-RU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00- </a:t>
            </a:r>
            <a:r>
              <a:rPr lang="en-US" altLang="ru-RU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lang="ru-RU" altLang="ru-RU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балла; </a:t>
            </a:r>
            <a:r>
              <a:rPr lang="ru-RU" altLang="ru-RU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300 – 3 </a:t>
            </a:r>
            <a:r>
              <a:rPr lang="ru-RU" altLang="ru-RU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балла; </a:t>
            </a:r>
            <a:r>
              <a:rPr lang="ru-RU" altLang="ru-RU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altLang="ru-RU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altLang="ru-RU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400-4 </a:t>
            </a:r>
            <a:r>
              <a:rPr lang="ru-RU" altLang="ru-RU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балла</a:t>
            </a:r>
            <a:endParaRPr lang="ru-RU" altLang="ru-RU" sz="28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Стрелка вправо 1">
            <a:hlinkClick r:id="rId15" action="ppaction://hlinksldjump"/>
          </p:cNvPr>
          <p:cNvSpPr/>
          <p:nvPr/>
        </p:nvSpPr>
        <p:spPr>
          <a:xfrm>
            <a:off x="7667625" y="5876925"/>
            <a:ext cx="1081088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1331640" y="2636912"/>
            <a:ext cx="6624662" cy="1552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Impact"/>
              </a:rPr>
              <a:t>Супер - плюс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Impact"/>
            </a:endParaRP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2916238" y="4652963"/>
            <a:ext cx="3455987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 баллов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8" name="WordArt 8"/>
          <p:cNvSpPr>
            <a:spLocks noChangeArrowheads="1" noChangeShapeType="1" noTextEdit="1"/>
          </p:cNvSpPr>
          <p:nvPr/>
        </p:nvSpPr>
        <p:spPr bwMode="auto">
          <a:xfrm>
            <a:off x="1763713" y="1125538"/>
            <a:ext cx="56165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СЧАСТЛИВЧИКИ</a:t>
            </a:r>
          </a:p>
        </p:txBody>
      </p:sp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740650" y="5516563"/>
            <a:ext cx="647700" cy="6492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684213" y="2668588"/>
            <a:ext cx="7704137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Impact"/>
              </a:rPr>
              <a:t>ПЕРЕХОД ХОДА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916238" y="4652963"/>
            <a:ext cx="3455987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 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баллов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700338" y="1125538"/>
            <a:ext cx="467995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Увы...</a:t>
            </a:r>
          </a:p>
        </p:txBody>
      </p:sp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7380288" y="5589588"/>
            <a:ext cx="720725" cy="6477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4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997200"/>
            <a:ext cx="5387975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Информатика и биология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Разновидность бумаги для печати на принтере. – Орган воздушного питания и газообмена растений.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14500" y="3357563"/>
            <a:ext cx="271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  <a:latin typeface="Calibri" charset="-52"/>
              </a:rPr>
              <a:t>Лист</a:t>
            </a:r>
          </a:p>
        </p:txBody>
      </p:sp>
      <p:sp>
        <p:nvSpPr>
          <p:cNvPr id="1331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165850"/>
            <a:ext cx="935037" cy="5762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3000375"/>
            <a:ext cx="453866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Заголовок 12"/>
          <p:cNvSpPr txBox="1">
            <a:spLocks/>
          </p:cNvSpPr>
          <p:nvPr/>
        </p:nvSpPr>
        <p:spPr bwMode="auto">
          <a:xfrm>
            <a:off x="357188" y="571500"/>
            <a:ext cx="8229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800">
                <a:solidFill>
                  <a:srgbClr val="FF0066"/>
                </a:solidFill>
                <a:latin typeface="Calibri" charset="-52"/>
              </a:rPr>
              <a:t>Информатика и биология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42875" y="1643063"/>
            <a:ext cx="8215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latin typeface="Calibri" charset="-52"/>
              </a:rPr>
              <a:t>Естественная или искусственная знаковая система для общения и передачи информации. – Часть полости рта.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85875" y="3286125"/>
            <a:ext cx="271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0066"/>
                </a:solidFill>
                <a:latin typeface="Calibri" charset="-52"/>
              </a:rPr>
              <a:t>Язык</a:t>
            </a:r>
          </a:p>
        </p:txBody>
      </p:sp>
      <p:sp>
        <p:nvSpPr>
          <p:cNvPr id="1434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21388"/>
            <a:ext cx="792163" cy="69215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theme/theme1.xml><?xml version="1.0" encoding="utf-8"?>
<a:theme xmlns:a="http://schemas.openxmlformats.org/drawingml/2006/main" name="Тема3">
  <a:themeElements>
    <a:clrScheme name="Другая 5">
      <a:dk1>
        <a:srgbClr val="000000"/>
      </a:dk1>
      <a:lt1>
        <a:srgbClr val="FFFFFF"/>
      </a:lt1>
      <a:dk2>
        <a:srgbClr val="0362B9"/>
      </a:dk2>
      <a:lt2>
        <a:srgbClr val="FFD6AD"/>
      </a:lt2>
      <a:accent1>
        <a:srgbClr val="FF0000"/>
      </a:accent1>
      <a:accent2>
        <a:srgbClr val="E50072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949</TotalTime>
  <Words>456</Words>
  <Application>Microsoft Office PowerPoint</Application>
  <PresentationFormat>Экран (4:3)</PresentationFormat>
  <Paragraphs>186</Paragraphs>
  <Slides>32</Slides>
  <Notes>28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Тема3</vt:lpstr>
      <vt:lpstr>«Антивирус против Вируса»</vt:lpstr>
      <vt:lpstr>Добрый день уважаемые участники игры!</vt:lpstr>
      <vt:lpstr>1 конкурс «Опознай пословицу»</vt:lpstr>
      <vt:lpstr>2 конкурс «Своя Игра»</vt:lpstr>
      <vt:lpstr>200- 2 балла; 300 – 3 балла;  400-4 балла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5 конкурс  «Верю – не верю…»</vt:lpstr>
      <vt:lpstr>Слайд 21</vt:lpstr>
      <vt:lpstr>Слайд 22</vt:lpstr>
      <vt:lpstr>Слайд 23</vt:lpstr>
      <vt:lpstr>Слайд 24</vt:lpstr>
      <vt:lpstr>Слайд 25</vt:lpstr>
      <vt:lpstr>Слайд 26</vt:lpstr>
      <vt:lpstr>6 конкурс</vt:lpstr>
      <vt:lpstr>Слайд 28</vt:lpstr>
      <vt:lpstr>Слайд 29</vt:lpstr>
      <vt:lpstr>Слайд 30</vt:lpstr>
      <vt:lpstr>Слайд 31</vt:lpstr>
      <vt:lpstr>Подведем итог игры!</vt:lpstr>
    </vt:vector>
  </TitlesOfParts>
  <Company>Профессиональный лицей № 114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 Тамара Капитоновна</dc:creator>
  <cp:lastModifiedBy>Алексей</cp:lastModifiedBy>
  <cp:revision>61</cp:revision>
  <dcterms:created xsi:type="dcterms:W3CDTF">2011-11-23T09:00:59Z</dcterms:created>
  <dcterms:modified xsi:type="dcterms:W3CDTF">2015-12-03T18:09:51Z</dcterms:modified>
</cp:coreProperties>
</file>