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67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D4D4D"/>
    <a:srgbClr val="777777"/>
    <a:srgbClr val="292929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3201-D43A-4EAB-9BD8-A095942B4715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A431F-1E99-4533-A3D9-7606588EC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5492C3-2400-44E3-B832-260D1061989D}" type="slidenum">
              <a:rPr lang="ru-RU" smtClean="0">
                <a:cs typeface="Arial" pitchFamily="34" charset="0"/>
              </a:rPr>
              <a:pPr/>
              <a:t>14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Группы работают на время. Вначале вы определяете права и свободы героев. Затем определяете - какие права героев нарушены. Найдите связь прав с обязанностями.</a:t>
            </a:r>
            <a:r>
              <a:rPr lang="en-US" smtClean="0"/>
              <a:t> </a:t>
            </a:r>
            <a:r>
              <a:rPr lang="ru-RU" smtClean="0"/>
              <a:t>Подумайте об оригинальной форме ответа.</a:t>
            </a:r>
            <a:r>
              <a:rPr lang="en-US" smtClean="0"/>
              <a:t> 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4087B6-1000-4CED-951B-A0040157C493}" type="slidenum">
              <a:rPr lang="ru-RU" smtClean="0">
                <a:cs typeface="Arial" pitchFamily="34" charset="0"/>
              </a:rPr>
              <a:pPr/>
              <a:t>15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Злой Карабас </a:t>
            </a:r>
            <a:r>
              <a:rPr lang="ru-RU" dirty="0" err="1" smtClean="0"/>
              <a:t>Барабас</a:t>
            </a:r>
            <a:r>
              <a:rPr lang="ru-RU" dirty="0" smtClean="0"/>
              <a:t>,  директор кукольного театра, использовал труд несовершеннолетних детей: </a:t>
            </a:r>
            <a:r>
              <a:rPr lang="ru-RU" dirty="0" err="1" smtClean="0"/>
              <a:t>Мальвины</a:t>
            </a:r>
            <a:r>
              <a:rPr lang="ru-RU" dirty="0" smtClean="0"/>
              <a:t>, Пьеро, </a:t>
            </a:r>
            <a:r>
              <a:rPr lang="ru-RU" dirty="0" err="1" smtClean="0"/>
              <a:t>Арлекино</a:t>
            </a:r>
            <a:r>
              <a:rPr lang="ru-RU" dirty="0" smtClean="0"/>
              <a:t>. Он не давал им возможности жить свободно, по сути, держал их в плену, и поэтому куклы вынуждены были убежать от Карабаса </a:t>
            </a:r>
            <a:r>
              <a:rPr lang="ru-RU" dirty="0" err="1" smtClean="0"/>
              <a:t>Барабаса</a:t>
            </a:r>
            <a:r>
              <a:rPr lang="ru-RU" dirty="0" smtClean="0"/>
              <a:t>. Таким образом, куклы использовали свое законное право обрести свободу. Буратино, главный герой сказки, не послушался своего отца папу Карла и самовольно ушел из дома, оказался предоставленным самому себе и поэтому попал под дурное влияние Карабаса </a:t>
            </a:r>
            <a:r>
              <a:rPr lang="ru-RU" dirty="0" err="1" smtClean="0"/>
              <a:t>Барабаса</a:t>
            </a:r>
            <a:r>
              <a:rPr lang="ru-RU" dirty="0" smtClean="0"/>
              <a:t>, кота </a:t>
            </a:r>
            <a:r>
              <a:rPr lang="ru-RU" dirty="0" err="1" smtClean="0"/>
              <a:t>Базилио</a:t>
            </a:r>
            <a:r>
              <a:rPr lang="ru-RU" dirty="0" smtClean="0"/>
              <a:t> и лисы Алисы. Буратино нарушил </a:t>
            </a:r>
            <a:r>
              <a:rPr lang="ru-RU" b="1" dirty="0" smtClean="0"/>
              <a:t>право на образование.</a:t>
            </a:r>
            <a:r>
              <a:rPr lang="ru-RU" dirty="0" smtClean="0"/>
              <a:t> Он отказался от уроков, которые предложила ему </a:t>
            </a:r>
            <a:r>
              <a:rPr lang="ru-RU" dirty="0" err="1" smtClean="0"/>
              <a:t>Мальвина</a:t>
            </a:r>
            <a:r>
              <a:rPr lang="ru-RU" dirty="0" smtClean="0"/>
              <a:t>, не хотел учиться.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F183F0-D671-4833-B6C2-1428BC5AE433}" type="slidenum">
              <a:rPr lang="ru-RU" smtClean="0">
                <a:cs typeface="Arial" pitchFamily="34" charset="0"/>
              </a:rPr>
              <a:pPr/>
              <a:t>16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Кай оказался в плену у Снежной королевы. Писатель ничего не говорил о том, что она его кормила, дала возможность связаться с родными. Кай вынужден был выкладывать из льдинок слово «ВЕЧНОСТЬ», и только горячее сердце Герды сумело растопить чертоги Снежной королевы.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Нарушены права пленного и права ребенка на свободу творчества.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05EA4E-3714-432D-AB77-4F11B4E086D3}" type="slidenum">
              <a:rPr lang="ru-RU" smtClean="0">
                <a:cs typeface="Arial" pitchFamily="34" charset="0"/>
              </a:rPr>
              <a:pPr/>
              <a:t>17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Героиня сказки Шарля Перро «Золушка» подвергалась принудительному непосильному </a:t>
            </a:r>
            <a:r>
              <a:rPr lang="ru-RU" b="1" smtClean="0"/>
              <a:t>труду</a:t>
            </a:r>
            <a:r>
              <a:rPr lang="ru-RU" smtClean="0"/>
              <a:t>, была лишена возможности отдыхать вместе со свободными сестрами на балу у короля. Только при помощи доброй волшебницы она смогла попасть во дворец, где познакомилась с принцем.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Таким образом, нарушено право Золушки на </a:t>
            </a:r>
            <a:r>
              <a:rPr lang="ru-RU" b="1" smtClean="0"/>
              <a:t>отдых</a:t>
            </a:r>
            <a:r>
              <a:rPr lang="ru-RU" smtClean="0"/>
              <a:t>, мачеха не имела права заставлять Золушку трудиться целыми днями.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4D3E0C-5E7E-4AE5-B7CE-C9FBEF8941B6}" type="slidenum">
              <a:rPr lang="ru-RU" smtClean="0">
                <a:cs typeface="Arial" pitchFamily="34" charset="0"/>
              </a:rPr>
              <a:pPr/>
              <a:t>19</a:t>
            </a:fld>
            <a:endParaRPr lang="ru-RU" smtClean="0"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мачеха даёт падчерице непосильную работу.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971800"/>
            <a:ext cx="6934200" cy="685800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114800"/>
            <a:ext cx="61722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BE43C3A-135D-4C7F-A0A4-B8B4C51EC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4DEDD-68B0-4F81-BB75-B4537595CA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B6DF-6C15-4DB0-97C1-02D9D4195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8DD4-1AB8-4DA0-8973-CC00801F4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0EE8-532C-481A-BFAB-00976B3BE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5C958-A5FE-4FCE-98A4-9ADC02EF5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CD76A-56D2-4206-B7D2-F1BC7DB16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1F431-2AA1-49B8-BC56-78710B4B5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F949-7FDF-4A6A-8374-480AAABEB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49D3D-7388-41C3-98EC-81800E735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33AE4-0185-41CA-89B4-779FDED7E2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145C2-0AAD-4A17-A9DE-5A48AC362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E83CB-7442-4802-91F6-19522A46B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E063EA-88B6-40C0-A851-36F0313DF3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28736"/>
            <a:ext cx="6934200" cy="222886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БИНАРНОЕ  МЕЖПРЕДМЕТНОЕ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МЕРОПРИЯТИЕ В ФОРМЕ ОЛИМПИЙСКИХ ИГР.</a:t>
            </a:r>
            <a:endParaRPr 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22" y="4114800"/>
            <a:ext cx="6786578" cy="167165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Русский язык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Литература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История России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ОБЖ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Право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ЛИТЕРАТУРА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1.Сказочный марафон (назовите сказку или сказочного героя):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/>
              <a:t>- Сказочные похитители детей.</a:t>
            </a:r>
            <a:endParaRPr lang="ru-RU" dirty="0" smtClean="0"/>
          </a:p>
          <a:p>
            <a:r>
              <a:rPr lang="ru-RU" b="1" dirty="0" smtClean="0"/>
              <a:t>- Ветеринар, посетивший Африку.</a:t>
            </a:r>
            <a:endParaRPr lang="ru-RU" dirty="0" smtClean="0"/>
          </a:p>
          <a:p>
            <a:r>
              <a:rPr lang="ru-RU" b="1" dirty="0" smtClean="0"/>
              <a:t>- Волчий воспитанник.</a:t>
            </a:r>
            <a:endParaRPr lang="ru-RU" dirty="0" smtClean="0"/>
          </a:p>
          <a:p>
            <a:r>
              <a:rPr lang="ru-RU" b="1" dirty="0" smtClean="0"/>
              <a:t>- Сказка о пользе коллективного труда.</a:t>
            </a:r>
            <a:endParaRPr lang="ru-RU" dirty="0" smtClean="0"/>
          </a:p>
          <a:p>
            <a:r>
              <a:rPr lang="ru-RU" b="1" dirty="0" smtClean="0"/>
              <a:t>- Общежитие для зверей.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1569609"/>
            <a:ext cx="64087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из урода превратился в красавца?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Самая маленькая сказочная героиня.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Транспортное средство Бабы Яги.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зовут девочку, учинившую беспорядок в доме лесных жителей?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какой сказке мышь довела до слёз деда и бабу?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какой сказке брат не послушался сестры и жестоко за это поплатился?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Круглый маленький герой, убежавший от пенсионеров.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29184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Оводняй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Кнбугор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556792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2.Переставив буквы, назовите сказочного героя.</a:t>
            </a:r>
          </a:p>
          <a:p>
            <a:pPr lvl="0"/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Минальва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Ушиванка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Ушколаз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Салоручка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Чмокайводю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Госкуречан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Бурчекаша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Рымдойдо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Оводняй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Конбугор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ВОПРОСЫ ДЛЯ БОЛЕЛЬЩИКОВ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К имени и отчеству добавьте фамилию поэта или писателя: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b="1" dirty="0" smtClean="0"/>
              <a:t>- Антон Павлович…</a:t>
            </a:r>
            <a:endParaRPr lang="ru-RU" dirty="0" smtClean="0"/>
          </a:p>
          <a:p>
            <a:r>
              <a:rPr lang="ru-RU" b="1" dirty="0" smtClean="0"/>
              <a:t>- Михаил Юрьевич…</a:t>
            </a:r>
            <a:endParaRPr lang="ru-RU" dirty="0" smtClean="0"/>
          </a:p>
          <a:p>
            <a:r>
              <a:rPr lang="ru-RU" b="1" dirty="0" smtClean="0"/>
              <a:t>- Иван Сергеевич…</a:t>
            </a:r>
            <a:endParaRPr lang="ru-RU" dirty="0" smtClean="0"/>
          </a:p>
          <a:p>
            <a:r>
              <a:rPr lang="ru-RU" b="1" dirty="0" smtClean="0"/>
              <a:t>- Афанасий Афанасьевич…</a:t>
            </a:r>
            <a:endParaRPr lang="ru-RU" dirty="0" smtClean="0"/>
          </a:p>
          <a:p>
            <a:r>
              <a:rPr lang="ru-RU" b="1" dirty="0" smtClean="0"/>
              <a:t>- Николай Васильевич…</a:t>
            </a:r>
            <a:endParaRPr lang="ru-RU" dirty="0" smtClean="0"/>
          </a:p>
          <a:p>
            <a:r>
              <a:rPr lang="ru-RU" b="1" dirty="0" smtClean="0"/>
              <a:t>- Фёдор Иванович…</a:t>
            </a:r>
            <a:endParaRPr lang="ru-RU" dirty="0" smtClean="0"/>
          </a:p>
          <a:p>
            <a:r>
              <a:rPr lang="ru-RU" b="1" dirty="0" smtClean="0"/>
              <a:t>- Лев Николаевич…</a:t>
            </a:r>
            <a:endParaRPr lang="ru-RU" dirty="0" smtClean="0"/>
          </a:p>
          <a:p>
            <a:r>
              <a:rPr lang="ru-RU" b="1" dirty="0" smtClean="0"/>
              <a:t>-Николай Алексеевич…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ПРАВО 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 тур «Сказочный»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</p:txBody>
      </p:sp>
      <p:pic>
        <p:nvPicPr>
          <p:cNvPr id="22531" name="Picture 4" descr="Рисунок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13922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1643063"/>
            <a:ext cx="83581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Arial" charset="0"/>
              </a:rPr>
              <a:t>Какие</a:t>
            </a: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Arial" charset="0"/>
              </a:rPr>
              <a:t> права и свободы  героев нарушены? </a:t>
            </a:r>
            <a:endParaRPr lang="en-US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cs typeface="Arial" charset="0"/>
            </a:endParaRPr>
          </a:p>
          <a:p>
            <a:pPr algn="ctr">
              <a:defRPr/>
            </a:pPr>
            <a:endParaRPr lang="ru-RU" sz="5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cs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4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3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133600" cy="1495425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3555" name="Picture 6" descr="image4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0788" y="304800"/>
            <a:ext cx="1573212" cy="2438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3556" name="Picture 7" descr="мальви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505200"/>
            <a:ext cx="906463" cy="1143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3557" name="Picture 10" descr="8"/>
          <p:cNvPicPr>
            <a:picLocks noChangeAspect="1" noChangeArrowheads="1"/>
          </p:cNvPicPr>
          <p:nvPr/>
        </p:nvPicPr>
        <p:blipFill>
          <a:blip r:embed="rId6" cstate="print"/>
          <a:srcRect r="-20" b="18"/>
          <a:stretch>
            <a:fillRect/>
          </a:stretch>
        </p:blipFill>
        <p:spPr bwMode="auto">
          <a:xfrm>
            <a:off x="3429000" y="3048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124200"/>
            <a:ext cx="2568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304800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5" descr="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2514600"/>
            <a:ext cx="3200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6" descr="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524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7" descr="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492625"/>
            <a:ext cx="28956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8" descr="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228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кай и гер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64100"/>
            <a:ext cx="2819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снежная корол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"/>
            <a:ext cx="26670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61563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Arial" charset="0"/>
              </a:rPr>
              <a:t>СНЕЖНАЯ КОРОЛЕВА</a:t>
            </a:r>
            <a:b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  <a:cs typeface="Arial" charset="0"/>
              </a:rPr>
            </a:br>
            <a:endParaRPr lang="ru-RU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  <a:cs typeface="Arial" charset="0"/>
            </a:endParaRPr>
          </a:p>
        </p:txBody>
      </p:sp>
      <p:pic>
        <p:nvPicPr>
          <p:cNvPr id="24581" name="Picture 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438400"/>
            <a:ext cx="2362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04800"/>
            <a:ext cx="23622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09800"/>
            <a:ext cx="2667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04800"/>
            <a:ext cx="32766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2" descr="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4343400"/>
            <a:ext cx="21526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3" descr="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2667000"/>
            <a:ext cx="29718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4" descr="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419600"/>
            <a:ext cx="26670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1066800" y="4419600"/>
            <a:ext cx="18288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АНДЕРСЕН</a:t>
            </a:r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1066800" y="4876800"/>
            <a:ext cx="685800" cy="152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2971800" cy="487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ШАРЛЬ ПЕРРО</a:t>
            </a:r>
          </a:p>
        </p:txBody>
      </p:sp>
      <p:pic>
        <p:nvPicPr>
          <p:cNvPr id="25603" name="Picture 5" descr="image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1965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85800"/>
            <a:ext cx="2041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8600"/>
            <a:ext cx="29051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1388" y="228600"/>
            <a:ext cx="2898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352800"/>
            <a:ext cx="2797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429000"/>
            <a:ext cx="2381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2057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СЕРГЕЙ МИХАЛКОВ</a:t>
            </a:r>
          </a:p>
        </p:txBody>
      </p:sp>
      <p:pic>
        <p:nvPicPr>
          <p:cNvPr id="27651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648200"/>
            <a:ext cx="2971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18176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"/>
            <a:ext cx="23590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098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4"/>
          <p:cNvPicPr>
            <a:picLocks noChangeAspect="1" noChangeArrowheads="1"/>
          </p:cNvPicPr>
          <p:nvPr/>
        </p:nvPicPr>
        <p:blipFill>
          <a:blip r:embed="rId6" cstate="print"/>
          <a:srcRect r="-43" b="-3"/>
          <a:stretch>
            <a:fillRect/>
          </a:stretch>
        </p:blipFill>
        <p:spPr bwMode="auto">
          <a:xfrm>
            <a:off x="7391400" y="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438400"/>
            <a:ext cx="23209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2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228600"/>
            <a:ext cx="19050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3" descr="13"/>
          <p:cNvPicPr>
            <a:picLocks noChangeAspect="1" noChangeArrowheads="1"/>
          </p:cNvPicPr>
          <p:nvPr/>
        </p:nvPicPr>
        <p:blipFill>
          <a:blip r:embed="rId9" cstate="print"/>
          <a:srcRect r="20"/>
          <a:stretch>
            <a:fillRect/>
          </a:stretch>
        </p:blipFill>
        <p:spPr bwMode="auto">
          <a:xfrm>
            <a:off x="5257800" y="1828800"/>
            <a:ext cx="1214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4" descr="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590800"/>
            <a:ext cx="2286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5" descr="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302125"/>
            <a:ext cx="322897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5"/>
          <p:cNvPicPr>
            <a:picLocks noChangeAspect="1" noChangeArrowheads="1"/>
          </p:cNvPicPr>
          <p:nvPr/>
        </p:nvPicPr>
        <p:blipFill>
          <a:blip r:embed="rId3" cstate="print"/>
          <a:srcRect r="20" b="15"/>
          <a:stretch>
            <a:fillRect/>
          </a:stretch>
        </p:blipFill>
        <p:spPr bwMode="auto">
          <a:xfrm>
            <a:off x="5791200" y="762000"/>
            <a:ext cx="2967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2109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28600"/>
            <a:ext cx="288131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429000"/>
            <a:ext cx="233045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4327525"/>
            <a:ext cx="27432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ОЛИМПИЙСКИЕ ИГРЫ</a:t>
            </a:r>
            <a:endParaRPr lang="ru-RU" b="1" dirty="0"/>
          </a:p>
        </p:txBody>
      </p:sp>
      <p:pic>
        <p:nvPicPr>
          <p:cNvPr id="4" name="Содержимое 3" descr="get_img.png колц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247" y="1571612"/>
            <a:ext cx="3409936" cy="2121049"/>
          </a:xfrm>
        </p:spPr>
      </p:pic>
      <p:pic>
        <p:nvPicPr>
          <p:cNvPr id="5" name="Рисунок 4" descr="20058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328" y="1643050"/>
            <a:ext cx="3574257" cy="20717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7224" y="2967334"/>
            <a:ext cx="72866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                       </a:t>
            </a:r>
            <a:r>
              <a:rPr lang="ru-RU" sz="3600" b="1" dirty="0" smtClean="0">
                <a:solidFill>
                  <a:srgbClr val="92D050"/>
                </a:solidFill>
              </a:rPr>
              <a:t>Олимпийский девиз</a:t>
            </a:r>
          </a:p>
          <a:p>
            <a:r>
              <a:rPr lang="ru-RU" dirty="0" smtClean="0"/>
              <a:t>         </a:t>
            </a:r>
            <a:r>
              <a:rPr lang="ru-RU" sz="4800" b="1" dirty="0" err="1" smtClean="0">
                <a:solidFill>
                  <a:srgbClr val="00B0F0"/>
                </a:solidFill>
              </a:rPr>
              <a:t>Citius</a:t>
            </a:r>
            <a:r>
              <a:rPr lang="ru-RU" sz="4800" b="1" dirty="0" smtClean="0">
                <a:solidFill>
                  <a:srgbClr val="00B0F0"/>
                </a:solidFill>
              </a:rPr>
              <a:t>, </a:t>
            </a:r>
            <a:r>
              <a:rPr lang="ru-RU" sz="4800" b="1" dirty="0" err="1" smtClean="0">
                <a:solidFill>
                  <a:srgbClr val="00B0F0"/>
                </a:solidFill>
              </a:rPr>
              <a:t>Altius</a:t>
            </a:r>
            <a:r>
              <a:rPr lang="ru-RU" sz="4800" b="1" dirty="0" smtClean="0">
                <a:solidFill>
                  <a:srgbClr val="00B0F0"/>
                </a:solidFill>
              </a:rPr>
              <a:t>, </a:t>
            </a:r>
            <a:r>
              <a:rPr lang="ru-RU" sz="4800" b="1" dirty="0" err="1" smtClean="0">
                <a:solidFill>
                  <a:srgbClr val="00B0F0"/>
                </a:solidFill>
              </a:rPr>
              <a:t>Fortius</a:t>
            </a:r>
            <a:r>
              <a:rPr lang="ru-RU" sz="4800" b="1" dirty="0" smtClean="0">
                <a:solidFill>
                  <a:srgbClr val="00B0F0"/>
                </a:solidFill>
              </a:rPr>
              <a:t>. </a:t>
            </a:r>
          </a:p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«Быстрее, выше, сильнее»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ИСТОРИЯ И ОБЖ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Если на планете вы Земля живете,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Если песни о России вы поете,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Значит знать историю должны мы с вами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И гордиться дедами, отцами.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И историю страны, друзья,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Забывать нам никогда нельзя.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124744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Как можно больше расскажите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       герое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340769"/>
            <a:ext cx="4043362" cy="45266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/>
              <a:t>О каком герое русской истории снят этот фильм, какие исторические события там описываются?</a:t>
            </a:r>
          </a:p>
        </p:txBody>
      </p:sp>
      <p:pic>
        <p:nvPicPr>
          <p:cNvPr id="15364" name="Picture 4" descr="Арександр Невский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37671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27088" y="4724400"/>
            <a:ext cx="3024187" cy="8651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algn="ctr" eaLnBrk="1" hangingPunct="1"/>
            <a:endParaRPr lang="ru-RU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476672"/>
            <a:ext cx="4691062" cy="554461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этом фильме К.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Хабенский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сыграл героя гражданской войны . А как называется этот фильм и какие исторические события там происходят ?</a:t>
            </a:r>
          </a:p>
        </p:txBody>
      </p:sp>
      <p:pic>
        <p:nvPicPr>
          <p:cNvPr id="16388" name="Picture 4" descr="адмирал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4067944" cy="55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71600" y="3501008"/>
            <a:ext cx="2447925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332656"/>
            <a:ext cx="8229600" cy="124544"/>
          </a:xfrm>
        </p:spPr>
        <p:txBody>
          <a:bodyPr/>
          <a:lstStyle/>
          <a:p>
            <a:pPr algn="ctr"/>
            <a:endParaRPr lang="ru-RU" b="1" dirty="0" smtClean="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084763"/>
            <a:ext cx="7859712" cy="13589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Назовите место действия и имя главного героя этого мультфильма</a:t>
            </a:r>
          </a:p>
        </p:txBody>
      </p:sp>
      <p:pic>
        <p:nvPicPr>
          <p:cNvPr id="57349" name="Picture 5" descr="Алеша Попович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88640"/>
            <a:ext cx="8352927" cy="4767535"/>
          </a:xfrm>
          <a:noFill/>
        </p:spPr>
      </p:pic>
      <p:sp>
        <p:nvSpPr>
          <p:cNvPr id="57351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96188" y="5876925"/>
            <a:ext cx="936625" cy="576263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/>
            <a:r>
              <a:rPr lang="ru-RU" b="1" smtClean="0"/>
              <a:t>Былинные герои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157788"/>
            <a:ext cx="8291512" cy="7096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Назовите имена героев, автора картины и исторический период</a:t>
            </a:r>
          </a:p>
        </p:txBody>
      </p:sp>
      <p:pic>
        <p:nvPicPr>
          <p:cNvPr id="56327" name="Picture 7" descr="Васнецов - Три богатыр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501187"/>
            <a:ext cx="8280920" cy="459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4000" b="1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8640"/>
            <a:ext cx="4248472" cy="6264696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Именно он принял решение об оставлении Москвы без боя, сказав: «Мы оставляем Москву, но сохраним армию, а значит и всю Россию».</a:t>
            </a:r>
          </a:p>
        </p:txBody>
      </p:sp>
      <p:pic>
        <p:nvPicPr>
          <p:cNvPr id="27650" name="Picture 2" descr="F:\неделя\51442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320480" cy="6130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4000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</a:rPr>
              <a:t>   Этот полководец, происходивший из грузинских князей,  прославился в годы Отечественной войны. Командовал левым флангом и был смертельно ранен осколком</a:t>
            </a:r>
            <a:r>
              <a:rPr lang="ru-RU" sz="1800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8674" name="Picture 2" descr="F:\неделя\bag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42" y="188640"/>
            <a:ext cx="474069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48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188641"/>
            <a:ext cx="4752528" cy="3168352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/>
              <a:t>   Первый московский князь, возглавивший борьбу против татар. Одержав победу на реке Дон, он доказал, что только объединившись можно победить татар.</a:t>
            </a:r>
            <a:r>
              <a:rPr lang="ru-RU" sz="4000" dirty="0" smtClean="0"/>
              <a:t> </a:t>
            </a:r>
          </a:p>
        </p:txBody>
      </p:sp>
      <p:pic>
        <p:nvPicPr>
          <p:cNvPr id="29698" name="Picture 2" descr="F:\неделя\Dmitri_Donsk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067944" cy="6408712"/>
          </a:xfrm>
          <a:prstGeom prst="rect">
            <a:avLst/>
          </a:prstGeom>
          <a:noFill/>
        </p:spPr>
      </p:pic>
      <p:pic>
        <p:nvPicPr>
          <p:cNvPr id="29699" name="Picture 3" descr="F:\неделя\_C2034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3751064" cy="306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/>
              <a:t>Полководцы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427984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</a:rPr>
              <a:t>Полководец </a:t>
            </a:r>
            <a:r>
              <a:rPr lang="en-US" sz="3600" dirty="0" smtClean="0">
                <a:latin typeface="Times New Roman" pitchFamily="18" charset="0"/>
              </a:rPr>
              <a:t>XVIII </a:t>
            </a:r>
            <a:r>
              <a:rPr lang="ru-RU" sz="3600" dirty="0" smtClean="0">
                <a:latin typeface="Times New Roman" pitchFamily="18" charset="0"/>
              </a:rPr>
              <a:t>века, который взял штурмом  крепость Измаил, свершил переход через Альпы и написал книгу «Наука побеждать». </a:t>
            </a:r>
          </a:p>
        </p:txBody>
      </p:sp>
      <p:sp>
        <p:nvSpPr>
          <p:cNvPr id="286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32770" name="Picture 2" descr="F:\неделя\dhdhudhdhunedhdhdhnndhdhnfn-dhdh-dhnfdhdhnedh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332656"/>
            <a:ext cx="3898776" cy="619268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atin typeface="Times New Roman" pitchFamily="18" charset="0"/>
              </a:rPr>
              <a:t>Великий полководец, без которого трудно представить Победу. Именно он командовал армией во время главных сражений. </a:t>
            </a:r>
          </a:p>
        </p:txBody>
      </p:sp>
      <p:pic>
        <p:nvPicPr>
          <p:cNvPr id="30722" name="Picture 2" descr="F:\неделя\9827ee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610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Arial Black" pitchFamily="34" charset="0"/>
              </a:rPr>
              <a:t>       ОЛИМПИЙСКИЕ ИГРЫ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776 год Древняя Греция в честь бога Зевса.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Пентатлон: искусство ораторов, бег, эстафета, кулачный бой, борьба.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Олимпионики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участники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Элладоники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судьи.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Парадаксоники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победители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Панкратон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кулачный бой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644008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dirty="0" smtClean="0">
                <a:latin typeface="Times New Roman" pitchFamily="18" charset="0"/>
              </a:rPr>
              <a:t>   Подвиг этого  крестьянина Костромской губернии в годы Смутного времени воспел М. Глинка в своей знаменитой опере</a:t>
            </a:r>
          </a:p>
        </p:txBody>
      </p:sp>
      <p:sp>
        <p:nvSpPr>
          <p:cNvPr id="727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ru-RU"/>
          </a:p>
        </p:txBody>
      </p:sp>
      <p:pic>
        <p:nvPicPr>
          <p:cNvPr id="31746" name="Picture 2" descr="F:\неделя\4607107360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31748" name="Picture 4" descr="F:\неделя\3RIA-579820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5088"/>
            <a:ext cx="4572000" cy="2782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Вопросы  болельщикам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►</a:t>
            </a:r>
            <a:r>
              <a:rPr lang="ru-RU" sz="1400" b="1" dirty="0" smtClean="0"/>
              <a:t> Наши предки называли себя славянами. Называли они себя и </a:t>
            </a:r>
            <a:r>
              <a:rPr lang="ru-RU" sz="1400" b="1" dirty="0" err="1" smtClean="0"/>
              <a:t>словенами</a:t>
            </a:r>
            <a:r>
              <a:rPr lang="ru-RU" sz="1400" b="1" dirty="0" smtClean="0"/>
              <a:t>. От каких же слов пошло название «славяне» и «</a:t>
            </a:r>
            <a:r>
              <a:rPr lang="ru-RU" sz="1400" b="1" dirty="0" err="1" smtClean="0"/>
              <a:t>словены</a:t>
            </a:r>
            <a:r>
              <a:rPr lang="ru-RU" sz="1400" b="1" dirty="0" smtClean="0"/>
              <a:t>»?</a:t>
            </a:r>
          </a:p>
          <a:p>
            <a:pPr>
              <a:buNone/>
            </a:pPr>
            <a:r>
              <a:rPr lang="ru-RU" sz="1400" b="1" dirty="0" smtClean="0"/>
              <a:t>► Славянское племя дреговичей жило на болоте, поляне – в полях, а где жили древляне?</a:t>
            </a:r>
            <a:br>
              <a:rPr lang="ru-RU" sz="1400" b="1" dirty="0" smtClean="0"/>
            </a:br>
            <a:r>
              <a:rPr lang="ru-RU" sz="1400" b="1" i="1" dirty="0" smtClean="0"/>
              <a:t>(В лесах.)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► Территорию современной Московской области заселяли древляне или вятичи?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► С каких слов обычно начинались все исторические произведения Древней Руси?</a:t>
            </a:r>
          </a:p>
          <a:p>
            <a:pPr>
              <a:buNone/>
            </a:pPr>
            <a:r>
              <a:rPr lang="ru-RU" sz="1400" b="1" dirty="0" smtClean="0"/>
              <a:t>► Какому крупнейшему русскому летописцу принадлежат слова, которым уже более восьми веков: «Земля наша велика и обильна, а порядка в ней нет...»</a:t>
            </a:r>
          </a:p>
          <a:p>
            <a:pPr>
              <a:buNone/>
            </a:pPr>
            <a:r>
              <a:rPr lang="ru-RU" sz="1400" b="1" dirty="0" smtClean="0"/>
              <a:t>► Сыном какого русского князя был Всеволод III Большое гнездо?</a:t>
            </a:r>
          </a:p>
          <a:p>
            <a:pPr>
              <a:buNone/>
            </a:pPr>
            <a:r>
              <a:rPr lang="ru-RU" sz="1400" b="1" dirty="0" smtClean="0"/>
              <a:t>► Чему обязан своим прозвищем великий князь владимирский Всеволод III Большое гнездо?</a:t>
            </a:r>
          </a:p>
          <a:p>
            <a:pPr>
              <a:buNone/>
            </a:pPr>
            <a:r>
              <a:rPr lang="ru-RU" sz="1400" b="1" dirty="0" smtClean="0"/>
              <a:t>► В каком веке отмечалось 1000-летие Крещения Руси</a:t>
            </a:r>
          </a:p>
          <a:p>
            <a:pPr>
              <a:buNone/>
            </a:pPr>
            <a:r>
              <a:rPr lang="ru-RU" sz="1400" b="1" dirty="0" smtClean="0"/>
              <a:t>► Кто и когда ввёл в России нумерацию годов от Рождества Христова, которой мы пользуемся ныне?</a:t>
            </a:r>
          </a:p>
          <a:p>
            <a:pPr>
              <a:buNone/>
            </a:pPr>
            <a:r>
              <a:rPr lang="ru-RU" sz="1400" b="1" dirty="0" smtClean="0"/>
              <a:t>► Назовите отчество русской императрицы Елизаветы?</a:t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Подводим итоги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i="1" dirty="0" smtClean="0">
                <a:solidFill>
                  <a:srgbClr val="FFC000"/>
                </a:solidFill>
              </a:rPr>
              <a:t>  НАГРАЖДЕНИЕ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FFC000"/>
                </a:solidFill>
              </a:rPr>
              <a:t>                ПОБЕДИТЕЛЕЙ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42852"/>
            <a:ext cx="2286000" cy="2000250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484431"/>
            <a:ext cx="2214578" cy="3444899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718289"/>
            <a:ext cx="2209802" cy="273490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ОТКРЫТИЕ ОЛИМПИЙСКИХ ИГР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" name="Рисунок 7" descr="200585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571612"/>
            <a:ext cx="5643602" cy="4643470"/>
          </a:xfrm>
          <a:prstGeom prst="rect">
            <a:avLst/>
          </a:prstGeom>
        </p:spPr>
      </p:pic>
      <p:pic>
        <p:nvPicPr>
          <p:cNvPr id="9" name="Рисунок 8" descr="Olimp.og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85992"/>
            <a:ext cx="207170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Arial Black" pitchFamily="34" charset="0"/>
              </a:rPr>
              <a:t>            </a:t>
            </a:r>
            <a:r>
              <a:rPr lang="ru-RU" sz="4000" b="1" dirty="0" smtClean="0">
                <a:solidFill>
                  <a:srgbClr val="92D050"/>
                </a:solidFill>
                <a:latin typeface="Arial Black" pitchFamily="34" charset="0"/>
              </a:rPr>
              <a:t>КОНКУРСЫ</a:t>
            </a:r>
            <a:endParaRPr lang="en-US" sz="40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ПЯТИБОРЬЕ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ЭСТАФЕТА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КУЛАЧНЫЙ БОЙ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КОНКУРС ОРАТОРОВ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МАРАФОНСКИЙ БЕГ</a:t>
            </a:r>
          </a:p>
          <a:p>
            <a:endParaRPr lang="en-US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3608" y="1052736"/>
            <a:ext cx="8100392" cy="26810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ПЕРВЫЙ 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КОНКУРС</a:t>
            </a:r>
            <a:b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ПРЕДСТАВЛЕНИЕ ГЕРОЕВ- ЛЕГЕНДА</a:t>
            </a:r>
            <a:endParaRPr lang="en-US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81200" y="76200"/>
            <a:ext cx="6934200" cy="838200"/>
          </a:xfrm>
        </p:spPr>
        <p:txBody>
          <a:bodyPr/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</a:rPr>
              <a:t>РУССКИЙ ЯЗЫК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685800"/>
            <a:ext cx="6172200" cy="533400"/>
          </a:xfrm>
        </p:spPr>
        <p:txBody>
          <a:bodyPr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9" name="Picture 7" descr="black_and_white_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200400" cy="2400300"/>
          </a:xfrm>
          <a:prstGeom prst="rect">
            <a:avLst/>
          </a:prstGeom>
          <a:noFill/>
          <a:effectLst>
            <a:outerShdw dist="107763" dir="2700000" algn="ctr" rotWithShape="0">
              <a:srgbClr val="4D4D4D">
                <a:alpha val="5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67544" y="292494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1.Произнесите скороговорки: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Цапля чахла, цапля сохла, цапля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сдохла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Идёт с козой косой козёл.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Задумал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дебил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бодибилдингом заниматься.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Окул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бабу обул, да и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Окула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баба обула.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Карл у Клары украл кораллы, а Клара у Карла украла кларнет.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2.Составьте пословицу: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Ученье – свет, …                                      …а загрызёт.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Делу -  время , …                                    …дороже золотой клетки.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Тяжело в ученье - …                              …а платье </a:t>
            </a:r>
            <a:r>
              <a:rPr lang="ru-RU" sz="2000" b="1" dirty="0" err="1" smtClean="0">
                <a:solidFill>
                  <a:srgbClr val="002060"/>
                </a:solidFill>
              </a:rPr>
              <a:t>снову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Не плюй в колодец - …                         …а он всё в лес смотрит.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Совесть без зубов, …                             …а </a:t>
            </a:r>
            <a:r>
              <a:rPr lang="ru-RU" sz="2000" b="1" dirty="0" err="1" smtClean="0">
                <a:solidFill>
                  <a:srgbClr val="002060"/>
                </a:solidFill>
              </a:rPr>
              <a:t>неученье</a:t>
            </a:r>
            <a:r>
              <a:rPr lang="ru-RU" sz="2000" b="1" dirty="0" smtClean="0">
                <a:solidFill>
                  <a:srgbClr val="002060"/>
                </a:solidFill>
              </a:rPr>
              <a:t>  - тьма.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Сколько волка не корми,  …                …потехе  - час.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Куй железо…                                           …легко в бою.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Скучен день до вечера…                     …пригодится воды напиться.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Береги честь смолоду…                        …коли делать нечего.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Птичке ветка …                                        …пока горячо.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3.Для болельщиков.</a:t>
            </a:r>
            <a:br>
              <a:rPr lang="ru-RU" sz="2800" b="1" dirty="0" smtClean="0"/>
            </a:br>
            <a:r>
              <a:rPr lang="ru-RU" sz="2800" b="1" dirty="0" smtClean="0"/>
              <a:t>                           Добавьте слово в поговорку: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b="1" dirty="0" smtClean="0"/>
              <a:t>После дождичка …  .</a:t>
            </a:r>
          </a:p>
          <a:p>
            <a:r>
              <a:rPr lang="ru-RU" b="1" dirty="0" smtClean="0"/>
              <a:t> Выйти сухим… . </a:t>
            </a:r>
          </a:p>
          <a:p>
            <a:r>
              <a:rPr lang="ru-RU" b="1" dirty="0" smtClean="0"/>
              <a:t>Держи карман … .</a:t>
            </a:r>
            <a:endParaRPr lang="ru-RU" dirty="0" smtClean="0"/>
          </a:p>
          <a:p>
            <a:r>
              <a:rPr lang="ru-RU" b="1" dirty="0" smtClean="0"/>
              <a:t>Прикусить …  .</a:t>
            </a:r>
          </a:p>
          <a:p>
            <a:r>
              <a:rPr lang="ru-RU" b="1" dirty="0" smtClean="0"/>
              <a:t> Заварить …  . </a:t>
            </a:r>
          </a:p>
          <a:p>
            <a:r>
              <a:rPr lang="ru-RU" b="1" dirty="0" smtClean="0"/>
              <a:t>Переливать из пустого …  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ck_and_whi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black_and_white</Template>
  <TotalTime>202</TotalTime>
  <Words>978</Words>
  <Application>Microsoft Office PowerPoint</Application>
  <PresentationFormat>Экран (4:3)</PresentationFormat>
  <Paragraphs>139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black_and_white</vt:lpstr>
      <vt:lpstr> БИНАРНОЕ  МЕЖПРЕДМЕТНОЕ МЕРОПРИЯТИЕ В ФОРМЕ ОЛИМПИЙСКИХ ИГР.</vt:lpstr>
      <vt:lpstr>            ОЛИМПИЙСКИЕ ИГРЫ</vt:lpstr>
      <vt:lpstr>       ОЛИМПИЙСКИЕ ИГРЫ</vt:lpstr>
      <vt:lpstr>     ОТКРЫТИЕ ОЛИМПИЙСКИХ ИГР</vt:lpstr>
      <vt:lpstr>            КОНКУРСЫ</vt:lpstr>
      <vt:lpstr>ПЕРВЫЙ  КОНКУРС ПРЕДСТАВЛЕНИЕ ГЕРОЕВ- ЛЕГЕНДА</vt:lpstr>
      <vt:lpstr>РУССКИЙ ЯЗЫК</vt:lpstr>
      <vt:lpstr> 2.Составьте пословицу: </vt:lpstr>
      <vt:lpstr> 3.Для болельщиков.                            Добавьте слово в поговорку: </vt:lpstr>
      <vt:lpstr>ЛИТЕРАТУРА</vt:lpstr>
      <vt:lpstr>Слайд 11</vt:lpstr>
      <vt:lpstr>Слайд 12</vt:lpstr>
      <vt:lpstr>      ВОПРОСЫ ДЛЯ БОЛЕЛЬЩИКОВ</vt:lpstr>
      <vt:lpstr>ПРАВО  тур «Сказочный»</vt:lpstr>
      <vt:lpstr>Слайд 15</vt:lpstr>
      <vt:lpstr>Слайд 16</vt:lpstr>
      <vt:lpstr>ШАРЛЬ ПЕРРО</vt:lpstr>
      <vt:lpstr>СЕРГЕЙ МИХАЛКОВ</vt:lpstr>
      <vt:lpstr>Слайд 19</vt:lpstr>
      <vt:lpstr>                  ИСТОРИЯ И ОБЖ</vt:lpstr>
      <vt:lpstr>Как можно больше расскажите                                   герое</vt:lpstr>
      <vt:lpstr>Слайд 22</vt:lpstr>
      <vt:lpstr>Слайд 23</vt:lpstr>
      <vt:lpstr>Былинные герои</vt:lpstr>
      <vt:lpstr>Слайд 25</vt:lpstr>
      <vt:lpstr>Слайд 26</vt:lpstr>
      <vt:lpstr>Слайд 27</vt:lpstr>
      <vt:lpstr>Полководцы</vt:lpstr>
      <vt:lpstr>Слайд 29</vt:lpstr>
      <vt:lpstr>Слайд 30</vt:lpstr>
      <vt:lpstr>                Вопросы  болельщикам</vt:lpstr>
      <vt:lpstr>                 Подводим итоги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НАШЕЙ ДОСТОЙНЫЕ</dc:title>
  <dc:creator>123</dc:creator>
  <cp:lastModifiedBy>User</cp:lastModifiedBy>
  <cp:revision>25</cp:revision>
  <dcterms:created xsi:type="dcterms:W3CDTF">2010-05-13T03:50:29Z</dcterms:created>
  <dcterms:modified xsi:type="dcterms:W3CDTF">2012-02-29T09:15:13Z</dcterms:modified>
</cp:coreProperties>
</file>