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6" r:id="rId6"/>
    <p:sldId id="262" r:id="rId7"/>
    <p:sldId id="263" r:id="rId8"/>
    <p:sldId id="264" r:id="rId9"/>
    <p:sldId id="275" r:id="rId10"/>
    <p:sldId id="265" r:id="rId11"/>
    <p:sldId id="266" r:id="rId12"/>
    <p:sldId id="267" r:id="rId13"/>
    <p:sldId id="268" r:id="rId14"/>
    <p:sldId id="270" r:id="rId15"/>
    <p:sldId id="271" r:id="rId16"/>
    <p:sldId id="277" r:id="rId17"/>
    <p:sldId id="272"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Состав семьи</c:v>
                </c:pt>
              </c:strCache>
            </c:strRef>
          </c:tx>
          <c:dLbls>
            <c:showLegendKey val="0"/>
            <c:showVal val="0"/>
            <c:showCatName val="0"/>
            <c:showSerName val="0"/>
            <c:showPercent val="1"/>
            <c:showBubbleSize val="0"/>
            <c:showLeaderLines val="1"/>
          </c:dLbls>
          <c:cat>
            <c:strRef>
              <c:f>Лист1!$A$2:$A$5</c:f>
              <c:strCache>
                <c:ptCount val="4"/>
                <c:pt idx="0">
                  <c:v>полные семьи </c:v>
                </c:pt>
                <c:pt idx="1">
                  <c:v>семьи, состоящие из многих поколений</c:v>
                </c:pt>
                <c:pt idx="2">
                  <c:v>семьи, состоящие в повторном браке</c:v>
                </c:pt>
                <c:pt idx="3">
                  <c:v>семья, в составе которой нет родителей, а только бабушка </c:v>
                </c:pt>
              </c:strCache>
            </c:strRef>
          </c:cat>
          <c:val>
            <c:numRef>
              <c:f>Лист1!$B$2:$B$5</c:f>
              <c:numCache>
                <c:formatCode>0%</c:formatCode>
                <c:ptCount val="4"/>
                <c:pt idx="0" formatCode="0.00%">
                  <c:v>0.4</c:v>
                </c:pt>
                <c:pt idx="1">
                  <c:v>0.2</c:v>
                </c:pt>
                <c:pt idx="2">
                  <c:v>0.2</c:v>
                </c:pt>
                <c:pt idx="3">
                  <c:v>0.1800000000000001</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5966354779536193E-2"/>
          <c:y val="0.2890482744971033"/>
          <c:w val="0.91483819331027705"/>
          <c:h val="0.53911019947941041"/>
        </c:manualLayout>
      </c:layout>
      <c:pie3DChart>
        <c:varyColors val="1"/>
        <c:ser>
          <c:idx val="0"/>
          <c:order val="0"/>
          <c:tx>
            <c:strRef>
              <c:f>Лист1!$B$1</c:f>
              <c:strCache>
                <c:ptCount val="1"/>
                <c:pt idx="0">
                  <c:v>Школьная успеваемость </c:v>
                </c:pt>
              </c:strCache>
            </c:strRef>
          </c:tx>
          <c:explosion val="66"/>
          <c:dLbls>
            <c:showLegendKey val="0"/>
            <c:showVal val="0"/>
            <c:showCatName val="0"/>
            <c:showSerName val="0"/>
            <c:showPercent val="1"/>
            <c:showBubbleSize val="0"/>
            <c:showLeaderLines val="1"/>
          </c:dLbls>
          <c:cat>
            <c:strRef>
              <c:f>Лист1!$A$2:$A$4</c:f>
              <c:strCache>
                <c:ptCount val="3"/>
                <c:pt idx="0">
                  <c:v>удовлетворительная</c:v>
                </c:pt>
                <c:pt idx="1">
                  <c:v> хорошая</c:v>
                </c:pt>
                <c:pt idx="2">
                  <c:v>учащиеся, которые не успевают по нескольким предметам</c:v>
                </c:pt>
              </c:strCache>
            </c:strRef>
          </c:cat>
          <c:val>
            <c:numRef>
              <c:f>Лист1!$B$2:$B$4</c:f>
              <c:numCache>
                <c:formatCode>0%</c:formatCode>
                <c:ptCount val="3"/>
                <c:pt idx="0">
                  <c:v>0.46</c:v>
                </c:pt>
                <c:pt idx="1">
                  <c:v>0.4</c:v>
                </c:pt>
                <c:pt idx="2">
                  <c:v>0.14000000000000001</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Поведение детей в школе </c:v>
                </c:pt>
              </c:strCache>
            </c:strRef>
          </c:tx>
          <c:explosion val="44"/>
          <c:dPt>
            <c:idx val="0"/>
            <c:bubble3D val="1"/>
            <c:explosion val="0"/>
          </c:dPt>
          <c:dPt>
            <c:idx val="1"/>
            <c:bubble3D val="1"/>
            <c:explosion val="0"/>
          </c:dPt>
          <c:dPt>
            <c:idx val="2"/>
            <c:bubble3D val="1"/>
            <c:explosion val="0"/>
          </c:dPt>
          <c:dLbls>
            <c:showLegendKey val="0"/>
            <c:showVal val="0"/>
            <c:showCatName val="1"/>
            <c:showSerName val="0"/>
            <c:showPercent val="1"/>
            <c:showBubbleSize val="0"/>
            <c:showLeaderLines val="1"/>
          </c:dLbls>
          <c:cat>
            <c:strRef>
              <c:f>Лист1!$A$2:$A$4</c:f>
              <c:strCache>
                <c:ptCount val="3"/>
                <c:pt idx="0">
                  <c:v>неудовлетворительное</c:v>
                </c:pt>
                <c:pt idx="1">
                  <c:v>, неоднократно были замечены в девиантном  поведении </c:v>
                </c:pt>
                <c:pt idx="2">
                  <c:v>состоят на учете в инспекции по делам несовершеннолетних</c:v>
                </c:pt>
              </c:strCache>
            </c:strRef>
          </c:cat>
          <c:val>
            <c:numRef>
              <c:f>Лист1!$B$2:$B$4</c:f>
              <c:numCache>
                <c:formatCode>0%</c:formatCode>
                <c:ptCount val="3"/>
                <c:pt idx="0">
                  <c:v>0.43000000000000027</c:v>
                </c:pt>
                <c:pt idx="1">
                  <c:v>0.2</c:v>
                </c:pt>
                <c:pt idx="2" formatCode="0.00%">
                  <c:v>0.114</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«приятном, необременительном времяпровождении, отсутствие обязанностей». </c:v>
                </c:pt>
              </c:strCache>
            </c:strRef>
          </c:tx>
          <c:invertIfNegative val="0"/>
          <c:cat>
            <c:strRef>
              <c:f>Лист1!$A$2</c:f>
              <c:strCache>
                <c:ptCount val="1"/>
                <c:pt idx="0">
                  <c:v>ценностные ориентации</c:v>
                </c:pt>
              </c:strCache>
            </c:strRef>
          </c:cat>
          <c:val>
            <c:numRef>
              <c:f>Лист1!$B$2</c:f>
              <c:numCache>
                <c:formatCode>General</c:formatCode>
                <c:ptCount val="1"/>
                <c:pt idx="0">
                  <c:v>5</c:v>
                </c:pt>
              </c:numCache>
            </c:numRef>
          </c:val>
        </c:ser>
        <c:ser>
          <c:idx val="1"/>
          <c:order val="1"/>
          <c:tx>
            <c:strRef>
              <c:f>Лист1!$C$1</c:f>
              <c:strCache>
                <c:ptCount val="1"/>
                <c:pt idx="0">
                  <c:v>«внутренняя гармония, свобода от внутренних противоречий, сомнений»</c:v>
                </c:pt>
              </c:strCache>
            </c:strRef>
          </c:tx>
          <c:invertIfNegative val="0"/>
          <c:cat>
            <c:strRef>
              <c:f>Лист1!$A$2</c:f>
              <c:strCache>
                <c:ptCount val="1"/>
                <c:pt idx="0">
                  <c:v>ценностные ориентации</c:v>
                </c:pt>
              </c:strCache>
            </c:strRef>
          </c:cat>
          <c:val>
            <c:numRef>
              <c:f>Лист1!$C$2</c:f>
              <c:numCache>
                <c:formatCode>General</c:formatCode>
                <c:ptCount val="1"/>
                <c:pt idx="0">
                  <c:v>4</c:v>
                </c:pt>
              </c:numCache>
            </c:numRef>
          </c:val>
        </c:ser>
        <c:ser>
          <c:idx val="2"/>
          <c:order val="2"/>
          <c:tx>
            <c:strRef>
              <c:f>Лист1!$D$1</c:f>
              <c:strCache>
                <c:ptCount val="1"/>
                <c:pt idx="0">
                  <c:v>забота о здоровье</c:v>
                </c:pt>
              </c:strCache>
            </c:strRef>
          </c:tx>
          <c:invertIfNegative val="0"/>
          <c:cat>
            <c:strRef>
              <c:f>Лист1!$A$2</c:f>
              <c:strCache>
                <c:ptCount val="1"/>
                <c:pt idx="0">
                  <c:v>ценностные ориентации</c:v>
                </c:pt>
              </c:strCache>
            </c:strRef>
          </c:cat>
          <c:val>
            <c:numRef>
              <c:f>Лист1!$D$2</c:f>
              <c:numCache>
                <c:formatCode>General</c:formatCode>
                <c:ptCount val="1"/>
                <c:pt idx="0">
                  <c:v>1</c:v>
                </c:pt>
              </c:numCache>
            </c:numRef>
          </c:val>
        </c:ser>
        <c:dLbls>
          <c:showLegendKey val="0"/>
          <c:showVal val="0"/>
          <c:showCatName val="0"/>
          <c:showSerName val="0"/>
          <c:showPercent val="0"/>
          <c:showBubbleSize val="0"/>
        </c:dLbls>
        <c:gapWidth val="150"/>
        <c:axId val="137812608"/>
        <c:axId val="137814400"/>
      </c:barChart>
      <c:catAx>
        <c:axId val="137812608"/>
        <c:scaling>
          <c:orientation val="minMax"/>
        </c:scaling>
        <c:delete val="0"/>
        <c:axPos val="b"/>
        <c:majorTickMark val="out"/>
        <c:minorTickMark val="none"/>
        <c:tickLblPos val="nextTo"/>
        <c:crossAx val="137814400"/>
        <c:crosses val="autoZero"/>
        <c:auto val="1"/>
        <c:lblAlgn val="ctr"/>
        <c:lblOffset val="100"/>
        <c:noMultiLvlLbl val="0"/>
      </c:catAx>
      <c:valAx>
        <c:axId val="137814400"/>
        <c:scaling>
          <c:orientation val="minMax"/>
        </c:scaling>
        <c:delete val="0"/>
        <c:axPos val="l"/>
        <c:majorGridlines/>
        <c:numFmt formatCode="General" sourceLinked="1"/>
        <c:majorTickMark val="out"/>
        <c:minorTickMark val="none"/>
        <c:tickLblPos val="nextTo"/>
        <c:crossAx val="137812608"/>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0.04237</cdr:x>
      <cdr:y>0.85987</cdr:y>
    </cdr:from>
    <cdr:to>
      <cdr:x>0.14999</cdr:x>
      <cdr:y>1</cdr:y>
    </cdr:to>
    <cdr:sp macro="" textlink="">
      <cdr:nvSpPr>
        <cdr:cNvPr id="2" name="TextBox 1"/>
        <cdr:cNvSpPr txBox="1"/>
      </cdr:nvSpPr>
      <cdr:spPr>
        <a:xfrm xmlns:a="http://schemas.openxmlformats.org/drawingml/2006/main">
          <a:off x="360040" y="58772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cdr:x>
      <cdr:y>0.7793</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9512" y="5085184"/>
          <a:ext cx="8496944" cy="1440160"/>
        </a:xfrm>
        <a:prstGeom xmlns:a="http://schemas.openxmlformats.org/drawingml/2006/main" prst="rect">
          <a:avLst/>
        </a:prstGeom>
        <a:ln xmlns:a="http://schemas.openxmlformats.org/drawingml/2006/main" w="228600" cap="sq" cmpd="thickThin">
          <a:solidFill>
            <a:srgbClr val="000000"/>
          </a:solidFill>
          <a:prstDash val="solid"/>
          <a:miter lim="800000"/>
        </a:ln>
        <a:effectLst xmlns:a="http://schemas.openxmlformats.org/drawingml/2006/main">
          <a:innerShdw blurRad="76200">
            <a:srgbClr val="000000"/>
          </a:innerShdw>
        </a:effectLst>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624D461F-46D7-4A11-A368-59F7A629667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4D461F-46D7-4A11-A368-59F7A629667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4D461F-46D7-4A11-A368-59F7A629667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4D461F-46D7-4A11-A368-59F7A629667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4D461F-46D7-4A11-A368-59F7A629667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4D461F-46D7-4A11-A368-59F7A629667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4D461F-46D7-4A11-A368-59F7A629667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4D461F-46D7-4A11-A368-59F7A629667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4D461F-46D7-4A11-A368-59F7A629667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4D461F-46D7-4A11-A368-59F7A629667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8BE6BC6-83D5-4D3B-933B-5C9065C0735E}" type="datetimeFigureOut">
              <a:rPr lang="ru-RU" smtClean="0"/>
              <a:pPr/>
              <a:t>28.01.2016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624D461F-46D7-4A11-A368-59F7A629667B}"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BE6BC6-83D5-4D3B-933B-5C9065C0735E}" type="datetimeFigureOut">
              <a:rPr lang="ru-RU" smtClean="0"/>
              <a:pPr/>
              <a:t>28.01.2016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4D461F-46D7-4A11-A368-59F7A629667B}"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82578137_ozdorovlenie-detej.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idx="4294967295"/>
          </p:nvPr>
        </p:nvSpPr>
        <p:spPr>
          <a:xfrm>
            <a:off x="0" y="514350"/>
            <a:ext cx="2743200" cy="1162050"/>
          </a:xfrm>
        </p:spPr>
        <p:txBody>
          <a:bodyPr>
            <a:normAutofit fontScale="90000"/>
          </a:bodyPr>
          <a:lstStyle/>
          <a:p>
            <a:r>
              <a:rPr lang="ru-RU" dirty="0" smtClean="0"/>
              <a:t>Социальная работа с детьми группы риска  </a:t>
            </a:r>
            <a:endParaRPr lang="ru-RU" dirty="0"/>
          </a:p>
        </p:txBody>
      </p:sp>
      <p:sp>
        <p:nvSpPr>
          <p:cNvPr id="3" name="Подзаголовок 2"/>
          <p:cNvSpPr>
            <a:spLocks noGrp="1"/>
          </p:cNvSpPr>
          <p:nvPr>
            <p:ph sz="half" idx="4294967295"/>
          </p:nvPr>
        </p:nvSpPr>
        <p:spPr>
          <a:xfrm>
            <a:off x="4032250" y="188913"/>
            <a:ext cx="5111750" cy="2592387"/>
          </a:xfrm>
        </p:spPr>
        <p:txBody>
          <a:bodyPr>
            <a:normAutofit fontScale="85000" lnSpcReduction="20000"/>
          </a:bodyPr>
          <a:lstStyle/>
          <a:p>
            <a:pPr algn="ctr"/>
            <a:r>
              <a:rPr lang="ru-RU" sz="2800" b="1" i="1" dirty="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t>Научно-исследовательская работа</a:t>
            </a:r>
          </a:p>
          <a:p>
            <a:pPr algn="ctr"/>
            <a:r>
              <a:rPr lang="ru-RU" sz="2800" b="1" i="1" dirty="0" smtClean="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t>Выполнила </a:t>
            </a:r>
            <a:r>
              <a:rPr lang="ru-RU" sz="2800" b="1" i="1" dirty="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t>студентка 3 курса, </a:t>
            </a:r>
            <a:br>
              <a:rPr lang="ru-RU" sz="2800" b="1" i="1" dirty="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br>
            <a:r>
              <a:rPr lang="ru-RU" sz="2800" b="1" i="1" dirty="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t>331 группы: </a:t>
            </a:r>
            <a:r>
              <a:rPr lang="ru-RU" sz="2800" b="1" i="1" dirty="0" smtClean="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t>Кабанова Э.Ю.</a:t>
            </a:r>
            <a:endParaRPr lang="ru-RU" sz="2800" b="1" i="1" dirty="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endParaRPr>
          </a:p>
          <a:p>
            <a:pPr algn="ctr"/>
            <a:r>
              <a:rPr lang="ru-RU" sz="2800" b="1" dirty="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t/>
            </a:r>
            <a:br>
              <a:rPr lang="ru-RU" sz="2800" b="1" dirty="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br>
            <a:r>
              <a:rPr lang="ru-RU" sz="2800" b="1" i="1" dirty="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t>научный руководитель: Поповская Т. </a:t>
            </a:r>
            <a:r>
              <a:rPr lang="ru-RU" sz="2800" b="1" i="1" dirty="0" smtClean="0">
                <a:ln w="900" cmpd="sng">
                  <a:solidFill>
                    <a:schemeClr val="tx1">
                      <a:alpha val="55000"/>
                    </a:schemeClr>
                  </a:solidFill>
                  <a:prstDash val="solid"/>
                </a:ln>
                <a:solidFill>
                  <a:srgbClr val="FFFF00"/>
                </a:solidFill>
                <a:effectLst>
                  <a:innerShdw blurRad="101600" dist="76200" dir="5400000">
                    <a:schemeClr val="accent1">
                      <a:satMod val="190000"/>
                      <a:tint val="100000"/>
                      <a:alpha val="74000"/>
                    </a:schemeClr>
                  </a:innerShdw>
                </a:effectLst>
              </a:rPr>
              <a:t>С.</a:t>
            </a:r>
            <a:endParaRPr lang="ru-RU" dirty="0">
              <a:solidFill>
                <a:srgbClr val="FFFF00"/>
              </a:solidFill>
            </a:endParaRPr>
          </a:p>
        </p:txBody>
      </p:sp>
      <p:pic>
        <p:nvPicPr>
          <p:cNvPr id="5" name="Рисунок 4" descr="Logo.jpg"/>
          <p:cNvPicPr/>
          <p:nvPr/>
        </p:nvPicPr>
        <p:blipFill>
          <a:blip r:embed="rId3" cstate="print"/>
          <a:stretch>
            <a:fillRect/>
          </a:stretch>
        </p:blipFill>
        <p:spPr>
          <a:xfrm>
            <a:off x="251520" y="13680"/>
            <a:ext cx="1238250" cy="11354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4544" y="404664"/>
            <a:ext cx="5184576" cy="5919936"/>
          </a:xfrm>
        </p:spPr>
        <p:txBody>
          <a:bodyPr>
            <a:normAutofit/>
          </a:bodyPr>
          <a:lstStyle/>
          <a:p>
            <a:r>
              <a:rPr lang="ru-RU" sz="2400" b="1" dirty="0" smtClean="0">
                <a:latin typeface="Times New Roman" pitchFamily="18" charset="0"/>
                <a:cs typeface="Times New Roman" pitchFamily="18" charset="0"/>
              </a:rPr>
              <a:t>В данной научно- исследовательской работе  были исследованы системы ценностных ориентаций детей группы риска, за основу была взята методика исследования ценностных ориентаций зарубежного психолога </a:t>
            </a:r>
            <a:r>
              <a:rPr lang="ru-RU" sz="2400" b="1" dirty="0" err="1" smtClean="0">
                <a:latin typeface="Times New Roman" pitchFamily="18" charset="0"/>
                <a:cs typeface="Times New Roman" pitchFamily="18" charset="0"/>
              </a:rPr>
              <a:t>М.Рокича</a:t>
            </a:r>
            <a:r>
              <a:rPr lang="ru-RU" sz="2400" b="1" dirty="0" smtClean="0">
                <a:latin typeface="Times New Roman" pitchFamily="18" charset="0"/>
                <a:cs typeface="Times New Roman" pitchFamily="18" charset="0"/>
              </a:rPr>
              <a:t>. С помощью методики выявляются следующие направленности:</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1. Направленность на себя («Я»)</a:t>
            </a:r>
          </a:p>
          <a:p>
            <a:r>
              <a:rPr lang="ru-RU" sz="2400" b="1" dirty="0" smtClean="0">
                <a:latin typeface="Times New Roman" pitchFamily="18" charset="0"/>
                <a:cs typeface="Times New Roman" pitchFamily="18" charset="0"/>
              </a:rPr>
              <a:t> 2. Направленность на общение (О) </a:t>
            </a:r>
          </a:p>
          <a:p>
            <a:r>
              <a:rPr lang="ru-RU" sz="2400" b="1" dirty="0" smtClean="0">
                <a:latin typeface="Times New Roman" pitchFamily="18" charset="0"/>
                <a:cs typeface="Times New Roman" pitchFamily="18" charset="0"/>
              </a:rPr>
              <a:t>3. Направленность на дело (Д)</a:t>
            </a:r>
            <a:endParaRPr lang="ru-RU" sz="2400" b="1" dirty="0">
              <a:latin typeface="Times New Roman" pitchFamily="18" charset="0"/>
              <a:cs typeface="Times New Roman" pitchFamily="18" charset="0"/>
            </a:endParaRPr>
          </a:p>
        </p:txBody>
      </p:sp>
      <p:pic>
        <p:nvPicPr>
          <p:cNvPr id="4" name="Рисунок 3" descr="1338840467_chto-mne-vybrat-v-mire-cennostey.jpg"/>
          <p:cNvPicPr>
            <a:picLocks noChangeAspect="1"/>
          </p:cNvPicPr>
          <p:nvPr/>
        </p:nvPicPr>
        <p:blipFill>
          <a:blip r:embed="rId2" cstate="print"/>
          <a:stretch>
            <a:fillRect/>
          </a:stretch>
        </p:blipFill>
        <p:spPr>
          <a:xfrm>
            <a:off x="4716016" y="0"/>
            <a:ext cx="4427984" cy="3387625"/>
          </a:xfrm>
          <a:prstGeom prst="rect">
            <a:avLst/>
          </a:prstGeom>
        </p:spPr>
      </p:pic>
      <p:pic>
        <p:nvPicPr>
          <p:cNvPr id="5" name="Рисунок 4" descr="can-stock-photo_csp3250699.jpg"/>
          <p:cNvPicPr>
            <a:picLocks noChangeAspect="1"/>
          </p:cNvPicPr>
          <p:nvPr/>
        </p:nvPicPr>
        <p:blipFill>
          <a:blip r:embed="rId3" cstate="print"/>
          <a:stretch>
            <a:fillRect/>
          </a:stretch>
        </p:blipFill>
        <p:spPr>
          <a:xfrm>
            <a:off x="4716016" y="3429000"/>
            <a:ext cx="4427984" cy="3429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0"/>
            <a:ext cx="8229600" cy="2708920"/>
          </a:xfrm>
        </p:spPr>
        <p:txBody>
          <a:bodyPr/>
          <a:lstStyle/>
          <a:p>
            <a:r>
              <a:rPr lang="ru-RU" b="1" dirty="0" smtClean="0">
                <a:latin typeface="Times New Roman" pitchFamily="18" charset="0"/>
                <a:cs typeface="Times New Roman" pitchFamily="18" charset="0"/>
              </a:rPr>
              <a:t>Проанализировав ответы каждого респондента, можно представить общую картину, дающую представление о доминировании тех или иных ценностей в данной исследуемой группе.</a:t>
            </a:r>
          </a:p>
          <a:p>
            <a:r>
              <a:rPr lang="ru-RU" b="1" dirty="0" smtClean="0">
                <a:latin typeface="Times New Roman" pitchFamily="18" charset="0"/>
                <a:cs typeface="Times New Roman" pitchFamily="18" charset="0"/>
              </a:rPr>
              <a:t>Так, в результате проведённого нами исследования выяснилось</a:t>
            </a:r>
            <a:endParaRPr lang="ru-RU" b="1" dirty="0">
              <a:latin typeface="Times New Roman" pitchFamily="18" charset="0"/>
              <a:cs typeface="Times New Roman" pitchFamily="18" charset="0"/>
            </a:endParaRPr>
          </a:p>
        </p:txBody>
      </p:sp>
      <p:graphicFrame>
        <p:nvGraphicFramePr>
          <p:cNvPr id="4" name="Диаграмма 3"/>
          <p:cNvGraphicFramePr/>
          <p:nvPr/>
        </p:nvGraphicFramePr>
        <p:xfrm>
          <a:off x="251520" y="2492896"/>
          <a:ext cx="8712968" cy="43651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305800" cy="1916832"/>
          </a:xfrm>
        </p:spPr>
        <p:txBody>
          <a:bodyPr>
            <a:normAutofit/>
          </a:bodyPr>
          <a:lstStyle/>
          <a:p>
            <a:r>
              <a:rPr lang="ru-RU" sz="2000" b="1" dirty="0" smtClean="0">
                <a:solidFill>
                  <a:schemeClr val="tx1"/>
                </a:solidFill>
                <a:latin typeface="Times New Roman" pitchFamily="18" charset="0"/>
                <a:cs typeface="Times New Roman" pitchFamily="18" charset="0"/>
              </a:rPr>
              <a:t>Таким образом, на основании полученных результатов исследования по методике М. </a:t>
            </a:r>
            <a:r>
              <a:rPr lang="ru-RU" sz="2000" b="1" dirty="0" err="1" smtClean="0">
                <a:solidFill>
                  <a:schemeClr val="tx1"/>
                </a:solidFill>
                <a:latin typeface="Times New Roman" pitchFamily="18" charset="0"/>
                <a:cs typeface="Times New Roman" pitchFamily="18" charset="0"/>
              </a:rPr>
              <a:t>Рокича</a:t>
            </a:r>
            <a:r>
              <a:rPr lang="ru-RU" sz="2000" b="1" dirty="0" smtClean="0">
                <a:solidFill>
                  <a:schemeClr val="tx1"/>
                </a:solidFill>
                <a:latin typeface="Times New Roman" pitchFamily="18" charset="0"/>
                <a:cs typeface="Times New Roman" pitchFamily="18" charset="0"/>
              </a:rPr>
              <a:t>, можно сделать следующие выводы: у респондентов несформированная система ценностей, а также причиной может быть неискренность ответов.</a:t>
            </a:r>
            <a:endParaRPr lang="ru-RU" sz="2000" b="1" dirty="0">
              <a:solidFill>
                <a:schemeClr val="tx1"/>
              </a:solidFill>
              <a:latin typeface="Times New Roman" pitchFamily="18" charset="0"/>
              <a:cs typeface="Times New Roman" pitchFamily="18" charset="0"/>
            </a:endParaRPr>
          </a:p>
        </p:txBody>
      </p:sp>
      <p:pic>
        <p:nvPicPr>
          <p:cNvPr id="3" name="Рисунок 2" descr="rebenok.jpg"/>
          <p:cNvPicPr>
            <a:picLocks noChangeAspect="1"/>
          </p:cNvPicPr>
          <p:nvPr/>
        </p:nvPicPr>
        <p:blipFill>
          <a:blip r:embed="rId2" cstate="print"/>
          <a:stretch>
            <a:fillRect/>
          </a:stretch>
        </p:blipFill>
        <p:spPr>
          <a:xfrm>
            <a:off x="683568" y="2060848"/>
            <a:ext cx="7620000" cy="47971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39952" y="548680"/>
            <a:ext cx="5004048" cy="6309320"/>
          </a:xfrm>
        </p:spPr>
        <p:txBody>
          <a:bodyPr>
            <a:normAutofit fontScale="92500" lnSpcReduction="20000"/>
          </a:bodyPr>
          <a:lstStyle/>
          <a:p>
            <a:r>
              <a:rPr lang="ru-RU" b="1" dirty="0" smtClean="0"/>
              <a:t>У подростков группы риска, проведенное исследование, позволило выявить психологические, социальные, педагогические проблемы. Данные проблемы требуют комплексного решения со стороны всех структур. На данном этапе возникла острая необходимость разработки рекомендаций для детей, оставшиеся без попечения родителей, детей, оказавшиеся в трудной жизненной ситуации, детей из многодетных, малообеспеченных, неблагополучных семей, детей-инвалидов.</a:t>
            </a:r>
            <a:endParaRPr lang="ru-RU" b="1" dirty="0"/>
          </a:p>
        </p:txBody>
      </p:sp>
      <p:pic>
        <p:nvPicPr>
          <p:cNvPr id="4" name="Рисунок 3" descr="36de22ce.gif"/>
          <p:cNvPicPr>
            <a:picLocks noChangeAspect="1"/>
          </p:cNvPicPr>
          <p:nvPr/>
        </p:nvPicPr>
        <p:blipFill>
          <a:blip r:embed="rId2" cstate="print"/>
          <a:stretch>
            <a:fillRect/>
          </a:stretch>
        </p:blipFill>
        <p:spPr>
          <a:xfrm>
            <a:off x="0" y="0"/>
            <a:ext cx="4427984"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0"/>
            <a:ext cx="8229600" cy="3600400"/>
          </a:xfrm>
        </p:spPr>
        <p:txBody>
          <a:bodyPr>
            <a:normAutofit fontScale="85000" lnSpcReduction="10000"/>
          </a:bodyPr>
          <a:lstStyle/>
          <a:p>
            <a:r>
              <a:rPr lang="ru-RU" b="1" dirty="0" smtClean="0">
                <a:latin typeface="Times New Roman" pitchFamily="18" charset="0"/>
                <a:cs typeface="Times New Roman" pitchFamily="18" charset="0"/>
              </a:rPr>
              <a:t>Рекомендации для комитета социальной защиты населения; управление образованием;  школы.</a:t>
            </a:r>
          </a:p>
          <a:p>
            <a:r>
              <a:rPr lang="ru-RU" b="1" dirty="0" smtClean="0">
                <a:latin typeface="Times New Roman" pitchFamily="18" charset="0"/>
                <a:cs typeface="Times New Roman" pitchFamily="18" charset="0"/>
              </a:rPr>
              <a:t>Комитет социальной защиты населения </a:t>
            </a:r>
          </a:p>
          <a:p>
            <a:r>
              <a:rPr lang="ru-RU" b="1" dirty="0" smtClean="0">
                <a:latin typeface="Times New Roman" pitchFamily="18" charset="0"/>
                <a:cs typeface="Times New Roman" pitchFamily="18" charset="0"/>
              </a:rPr>
              <a:t>- оказывает адресную помощь (пособия по нуждаемости, единовременная материальная помощь, выдача продуктов питания, талонов на горячее питание, социальное обслуживание)</a:t>
            </a:r>
          </a:p>
          <a:p>
            <a:r>
              <a:rPr lang="ru-RU" b="1" dirty="0" smtClean="0">
                <a:latin typeface="Times New Roman" pitchFamily="18" charset="0"/>
                <a:cs typeface="Times New Roman" pitchFamily="18" charset="0"/>
              </a:rPr>
              <a:t>- проводит ежегодную акцию «Помоги собраться в школу»</a:t>
            </a:r>
          </a:p>
          <a:p>
            <a:r>
              <a:rPr lang="ru-RU" b="1" dirty="0" smtClean="0">
                <a:latin typeface="Times New Roman" pitchFamily="18" charset="0"/>
                <a:cs typeface="Times New Roman" pitchFamily="18" charset="0"/>
              </a:rPr>
              <a:t>- выделяет бесплатные путевки на отдых, лечение и оздоровление нуждающимся детям.</a:t>
            </a:r>
          </a:p>
          <a:p>
            <a:endParaRPr lang="ru-RU" dirty="0"/>
          </a:p>
        </p:txBody>
      </p:sp>
      <p:pic>
        <p:nvPicPr>
          <p:cNvPr id="4" name="Рисунок 3" descr="bez-imeni_22.jpg"/>
          <p:cNvPicPr>
            <a:picLocks noChangeAspect="1"/>
          </p:cNvPicPr>
          <p:nvPr/>
        </p:nvPicPr>
        <p:blipFill>
          <a:blip r:embed="rId2" cstate="print"/>
          <a:stretch>
            <a:fillRect/>
          </a:stretch>
        </p:blipFill>
        <p:spPr>
          <a:xfrm>
            <a:off x="0" y="3645024"/>
            <a:ext cx="4139952" cy="3212976"/>
          </a:xfrm>
          <a:prstGeom prst="rect">
            <a:avLst/>
          </a:prstGeom>
        </p:spPr>
      </p:pic>
      <p:pic>
        <p:nvPicPr>
          <p:cNvPr id="5" name="Рисунок 4" descr="172026431654-1_b.jpg"/>
          <p:cNvPicPr>
            <a:picLocks noChangeAspect="1"/>
          </p:cNvPicPr>
          <p:nvPr/>
        </p:nvPicPr>
        <p:blipFill>
          <a:blip r:embed="rId3" cstate="print"/>
          <a:stretch>
            <a:fillRect/>
          </a:stretch>
        </p:blipFill>
        <p:spPr>
          <a:xfrm>
            <a:off x="4139952" y="3645024"/>
            <a:ext cx="5004048" cy="32129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468880"/>
            <a:ext cx="9144000" cy="4389120"/>
          </a:xfrm>
        </p:spPr>
        <p:txBody>
          <a:bodyPr>
            <a:noAutofit/>
          </a:bodyPr>
          <a:lstStyle/>
          <a:p>
            <a:pPr>
              <a:buNone/>
            </a:pPr>
            <a:r>
              <a:rPr lang="ru-RU" sz="28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Школа:</a:t>
            </a:r>
          </a:p>
          <a:p>
            <a:pPr>
              <a:buNone/>
            </a:pPr>
            <a:r>
              <a:rPr lang="ru-RU" sz="2400" b="1" dirty="0" smtClean="0">
                <a:latin typeface="Times New Roman" pitchFamily="18" charset="0"/>
                <a:cs typeface="Times New Roman" pitchFamily="18" charset="0"/>
              </a:rPr>
              <a:t> -обеспечивает проездными билетами учащихся из малообеспеченных семей</a:t>
            </a:r>
          </a:p>
          <a:p>
            <a:pPr>
              <a:buNone/>
            </a:pPr>
            <a:r>
              <a:rPr lang="ru-RU" sz="2400" b="1" dirty="0" smtClean="0">
                <a:latin typeface="Times New Roman" pitchFamily="18" charset="0"/>
                <a:cs typeface="Times New Roman" pitchFamily="18" charset="0"/>
              </a:rPr>
              <a:t>-организует питание за счет использования продуктов с пришкольного участка </a:t>
            </a:r>
          </a:p>
          <a:p>
            <a:pPr>
              <a:buNone/>
            </a:pPr>
            <a:r>
              <a:rPr lang="ru-RU" sz="2400" b="1" dirty="0" smtClean="0">
                <a:latin typeface="Times New Roman" pitchFamily="18" charset="0"/>
                <a:cs typeface="Times New Roman" pitchFamily="18" charset="0"/>
              </a:rPr>
              <a:t>-проводит акции «Помоги собраться в школу», «Милосердие»</a:t>
            </a:r>
          </a:p>
          <a:p>
            <a:pPr>
              <a:buNone/>
            </a:pPr>
            <a:r>
              <a:rPr lang="ru-RU" sz="2400" b="1" dirty="0" smtClean="0">
                <a:latin typeface="Times New Roman" pitchFamily="18" charset="0"/>
                <a:cs typeface="Times New Roman" pitchFamily="18" charset="0"/>
              </a:rPr>
              <a:t>-организует отдых  для детей из малообеспеченных семей, детей - инвалидов в период каникул в пришкольных лагерях</a:t>
            </a:r>
          </a:p>
          <a:p>
            <a:pPr>
              <a:buNone/>
            </a:pPr>
            <a:r>
              <a:rPr lang="ru-RU" sz="2400" b="1" dirty="0" smtClean="0">
                <a:latin typeface="Times New Roman" pitchFamily="18" charset="0"/>
                <a:cs typeface="Times New Roman" pitchFamily="18" charset="0"/>
              </a:rPr>
              <a:t>-реализует различные формы оздоровления детей</a:t>
            </a:r>
          </a:p>
        </p:txBody>
      </p:sp>
      <p:pic>
        <p:nvPicPr>
          <p:cNvPr id="4" name="Рисунок 3" descr="53ec779237b7f_53ec779237bba.png"/>
          <p:cNvPicPr>
            <a:picLocks noChangeAspect="1"/>
          </p:cNvPicPr>
          <p:nvPr/>
        </p:nvPicPr>
        <p:blipFill>
          <a:blip r:embed="rId2" cstate="print"/>
          <a:stretch>
            <a:fillRect/>
          </a:stretch>
        </p:blipFill>
        <p:spPr>
          <a:xfrm>
            <a:off x="0" y="0"/>
            <a:ext cx="4139952" cy="2492896"/>
          </a:xfrm>
          <a:prstGeom prst="rect">
            <a:avLst/>
          </a:prstGeom>
        </p:spPr>
      </p:pic>
      <p:pic>
        <p:nvPicPr>
          <p:cNvPr id="5" name="Рисунок 4" descr="get_img_5.jpg"/>
          <p:cNvPicPr>
            <a:picLocks noChangeAspect="1"/>
          </p:cNvPicPr>
          <p:nvPr/>
        </p:nvPicPr>
        <p:blipFill>
          <a:blip r:embed="rId3" cstate="print"/>
          <a:stretch>
            <a:fillRect/>
          </a:stretch>
        </p:blipFill>
        <p:spPr>
          <a:xfrm>
            <a:off x="4139952" y="0"/>
            <a:ext cx="5004048" cy="249289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919936"/>
          </a:xfrm>
        </p:spPr>
        <p:txBody>
          <a:bodyPr>
            <a:normAutofit fontScale="92500" lnSpcReduction="20000"/>
          </a:bodyPr>
          <a:lstStyle/>
          <a:p>
            <a:r>
              <a:rPr lang="ru-RU" sz="2800" b="1" dirty="0" smtClean="0"/>
              <a:t>Действия  социальных служб направленные на:</a:t>
            </a:r>
          </a:p>
          <a:p>
            <a:r>
              <a:rPr lang="ru-RU" sz="2800" b="1" dirty="0" smtClean="0"/>
              <a:t>1. правовую защиту и социально-педагогическая поддержку детей группы риска</a:t>
            </a:r>
          </a:p>
          <a:p>
            <a:r>
              <a:rPr lang="ru-RU" sz="2800" b="1" dirty="0" smtClean="0"/>
              <a:t>2. профилактические  работы, формирование и развитие системы клубов для детей и подростков,  развитие системы детского и семейного отдыха,</a:t>
            </a:r>
          </a:p>
          <a:p>
            <a:r>
              <a:rPr lang="ru-RU" sz="2800" b="1" dirty="0" smtClean="0"/>
              <a:t>3. привлечение родителей и детей и подростков группы риска к работе по благоустройству города, улиц, дворов, подъездов,</a:t>
            </a:r>
          </a:p>
          <a:p>
            <a:r>
              <a:rPr lang="ru-RU" sz="2800" b="1" dirty="0" smtClean="0"/>
              <a:t>4. поддержание связи с Центр занятости населения по вопросам трудоустройства в летний период несовершеннолетних, нуждающихся в материальной помощи.</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76672"/>
            <a:ext cx="4464496" cy="5847928"/>
          </a:xfrm>
        </p:spPr>
        <p:txBody>
          <a:bodyPr>
            <a:normAutofit/>
          </a:bodyPr>
          <a:lstStyle/>
          <a:p>
            <a:r>
              <a:rPr lang="ru-RU" b="1" dirty="0" smtClean="0">
                <a:latin typeface="Times New Roman" pitchFamily="18" charset="0"/>
                <a:cs typeface="Times New Roman" pitchFamily="18" charset="0"/>
              </a:rPr>
              <a:t>Также работа социально-психологических служб должна включать раннее выявление асоциальных семей, и лишение их родительских прав.</a:t>
            </a:r>
          </a:p>
          <a:p>
            <a:endParaRPr lang="ru-RU" dirty="0">
              <a:solidFill>
                <a:srgbClr val="FF0000"/>
              </a:solidFill>
            </a:endParaRPr>
          </a:p>
        </p:txBody>
      </p:sp>
      <p:pic>
        <p:nvPicPr>
          <p:cNvPr id="4" name="Рисунок 3" descr="85f9a8c1_53f2e3e6e8d7b60c21dc271c.jpeg"/>
          <p:cNvPicPr>
            <a:picLocks noChangeAspect="1"/>
          </p:cNvPicPr>
          <p:nvPr/>
        </p:nvPicPr>
        <p:blipFill>
          <a:blip r:embed="rId2" cstate="print"/>
          <a:stretch>
            <a:fillRect/>
          </a:stretch>
        </p:blipFill>
        <p:spPr>
          <a:xfrm>
            <a:off x="4427984" y="0"/>
            <a:ext cx="4716016" cy="6858000"/>
          </a:xfrm>
          <a:prstGeom prst="rect">
            <a:avLst/>
          </a:prstGeom>
        </p:spPr>
      </p:pic>
      <p:pic>
        <p:nvPicPr>
          <p:cNvPr id="5" name="Рисунок 4" descr="IMG_3079.jpg"/>
          <p:cNvPicPr>
            <a:picLocks noChangeAspect="1"/>
          </p:cNvPicPr>
          <p:nvPr/>
        </p:nvPicPr>
        <p:blipFill>
          <a:blip r:embed="rId3" cstate="print"/>
          <a:stretch>
            <a:fillRect/>
          </a:stretch>
        </p:blipFill>
        <p:spPr>
          <a:xfrm>
            <a:off x="0" y="2852936"/>
            <a:ext cx="4427984" cy="400506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435280" cy="3816424"/>
          </a:xfrm>
        </p:spPr>
        <p:txBody>
          <a:bodyPr>
            <a:normAutofit fontScale="47500" lnSpcReduction="20000"/>
          </a:bodyPr>
          <a:lstStyle/>
          <a:p>
            <a:r>
              <a:rPr lang="ru-RU" sz="4400" b="1" dirty="0" smtClean="0">
                <a:latin typeface="Times New Roman" pitchFamily="18" charset="0"/>
                <a:cs typeface="Times New Roman" pitchFamily="18" charset="0"/>
              </a:rPr>
              <a:t>Проведенное исследование с детьми группы риска позволяет утверждать, что дети данной категории нуждаются в психологической, социальной, педагогической помощи. В настоящее время возникла острая необходимость разработки практических рекомендаций родителям, педагогам по решению проблем детей группы риска, внедрение специальных программ в деятельность школ, средне профессиональных учебных заведений. Предлагаемые в научно-исследовательской  работе, теоретическое и практическое изучение социальной работы с детьми группы риска станет полезным дополнением к другим точкам зрения на эту проблему.</a:t>
            </a:r>
          </a:p>
          <a:p>
            <a:pPr>
              <a:buNone/>
            </a:pPr>
            <a:endParaRPr lang="ru-RU" dirty="0"/>
          </a:p>
        </p:txBody>
      </p:sp>
      <p:pic>
        <p:nvPicPr>
          <p:cNvPr id="4" name="Рисунок 3" descr="1.jpg"/>
          <p:cNvPicPr>
            <a:picLocks noChangeAspect="1"/>
          </p:cNvPicPr>
          <p:nvPr/>
        </p:nvPicPr>
        <p:blipFill>
          <a:blip r:embed="rId2" cstate="print"/>
          <a:stretch>
            <a:fillRect/>
          </a:stretch>
        </p:blipFill>
        <p:spPr>
          <a:xfrm>
            <a:off x="0" y="4005064"/>
            <a:ext cx="3419872" cy="2852936"/>
          </a:xfrm>
          <a:prstGeom prst="rect">
            <a:avLst/>
          </a:prstGeom>
        </p:spPr>
      </p:pic>
      <p:pic>
        <p:nvPicPr>
          <p:cNvPr id="5" name="Рисунок 4" descr="509.jpg"/>
          <p:cNvPicPr>
            <a:picLocks noChangeAspect="1"/>
          </p:cNvPicPr>
          <p:nvPr/>
        </p:nvPicPr>
        <p:blipFill>
          <a:blip r:embed="rId3" cstate="print"/>
          <a:stretch>
            <a:fillRect/>
          </a:stretch>
        </p:blipFill>
        <p:spPr>
          <a:xfrm>
            <a:off x="3419872" y="4005064"/>
            <a:ext cx="2880320" cy="2852936"/>
          </a:xfrm>
          <a:prstGeom prst="rect">
            <a:avLst/>
          </a:prstGeom>
        </p:spPr>
      </p:pic>
      <p:pic>
        <p:nvPicPr>
          <p:cNvPr id="6" name="Рисунок 5" descr="99164917.jpg"/>
          <p:cNvPicPr>
            <a:picLocks noChangeAspect="1"/>
          </p:cNvPicPr>
          <p:nvPr/>
        </p:nvPicPr>
        <p:blipFill>
          <a:blip r:embed="rId4" cstate="print"/>
          <a:stretch>
            <a:fillRect/>
          </a:stretch>
        </p:blipFill>
        <p:spPr>
          <a:xfrm>
            <a:off x="6300192" y="4005064"/>
            <a:ext cx="2843808" cy="28529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5292080" cy="6264696"/>
          </a:xfrm>
          <a:solidFill>
            <a:schemeClr val="bg1"/>
          </a:solidFill>
          <a:ln>
            <a:solidFill>
              <a:schemeClr val="bg1"/>
            </a:solidFill>
          </a:ln>
        </p:spPr>
        <p:txBody>
          <a:bodyPr>
            <a:normAutofit/>
          </a:bodyPr>
          <a:lstStyle/>
          <a:p>
            <a:r>
              <a:rPr lang="ru-RU" b="1" dirty="0" smtClean="0">
                <a:latin typeface="Times New Roman" pitchFamily="18" charset="0"/>
                <a:cs typeface="Times New Roman" pitchFamily="18" charset="0"/>
              </a:rPr>
              <a:t>Проблема детей группы риска, имеющих различные отклонения от норм социального развития, является наиболее актуальной в современном российском обществе и наименее изученной</a:t>
            </a:r>
            <a:r>
              <a:rPr lang="ru-RU" b="1" dirty="0" smtClean="0"/>
              <a:t>. </a:t>
            </a:r>
            <a:endParaRPr lang="ru-RU" dirty="0" smtClean="0"/>
          </a:p>
          <a:p>
            <a:endParaRPr lang="ru-RU" dirty="0"/>
          </a:p>
        </p:txBody>
      </p:sp>
      <p:pic>
        <p:nvPicPr>
          <p:cNvPr id="4" name="Рисунок 3" descr="0a741b7aed59c9709bbd5a2b3f579852_XL.jpg"/>
          <p:cNvPicPr>
            <a:picLocks noChangeAspect="1"/>
          </p:cNvPicPr>
          <p:nvPr/>
        </p:nvPicPr>
        <p:blipFill>
          <a:blip r:embed="rId2" cstate="print"/>
          <a:stretch>
            <a:fillRect/>
          </a:stretch>
        </p:blipFill>
        <p:spPr>
          <a:xfrm>
            <a:off x="5148064" y="0"/>
            <a:ext cx="3995936" cy="6858000"/>
          </a:xfrm>
          <a:prstGeom prst="rect">
            <a:avLst/>
          </a:prstGeom>
          <a:ln>
            <a:noFill/>
          </a:ln>
          <a:effectLst>
            <a:softEdge rad="112500"/>
          </a:effectLst>
        </p:spPr>
      </p:pic>
      <p:pic>
        <p:nvPicPr>
          <p:cNvPr id="5" name="Рисунок 4" descr="1fc6a8acf08eaf3d5a9b310ff4074e59.jpg"/>
          <p:cNvPicPr>
            <a:picLocks noChangeAspect="1"/>
          </p:cNvPicPr>
          <p:nvPr/>
        </p:nvPicPr>
        <p:blipFill>
          <a:blip r:embed="rId3" cstate="print"/>
          <a:stretch>
            <a:fillRect/>
          </a:stretch>
        </p:blipFill>
        <p:spPr>
          <a:xfrm>
            <a:off x="0" y="3645024"/>
            <a:ext cx="5325718" cy="32129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598421211111.jpg"/>
          <p:cNvPicPr>
            <a:picLocks noChangeAspect="1"/>
          </p:cNvPicPr>
          <p:nvPr/>
        </p:nvPicPr>
        <p:blipFill>
          <a:blip r:embed="rId2" cstate="print"/>
          <a:stretch>
            <a:fillRect/>
          </a:stretch>
        </p:blipFill>
        <p:spPr>
          <a:xfrm>
            <a:off x="5076055" y="576064"/>
            <a:ext cx="4067945" cy="6281936"/>
          </a:xfrm>
          <a:prstGeom prst="rect">
            <a:avLst/>
          </a:prstGeom>
        </p:spPr>
      </p:pic>
      <p:sp>
        <p:nvSpPr>
          <p:cNvPr id="2" name="Заголовок 1"/>
          <p:cNvSpPr>
            <a:spLocks noGrp="1"/>
          </p:cNvSpPr>
          <p:nvPr>
            <p:ph type="title"/>
          </p:nvPr>
        </p:nvSpPr>
        <p:spPr>
          <a:xfrm>
            <a:off x="0" y="1628800"/>
            <a:ext cx="6336704" cy="5877272"/>
          </a:xfrm>
        </p:spPr>
        <p:txBody>
          <a:bodyPr>
            <a:normAutofit fontScale="90000"/>
          </a:bodyPr>
          <a:lstStyle/>
          <a:p>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Цель: Изучить особенности организации деятельности школы с детьми группы риска.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Задачи:</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1. Изучить теоретический  материал  об особенностях детей группы риска</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2.Провести обследование  школьников для выявления детей группы риска;</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3.Проанализировать результаты тестирования и разработать рекомендации по совершенствованию социальной работы   с данной категорий детей.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Гипотеза- Число детей находящихся в группе риска значительно сократится при своевременном выявлении этих детей и проведения с ними социальной работы.</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Объект  исследования-  школьники  лицея № 4</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Предмет исследования – этические принципы и стандарты поведения социальных работников во взаимоотношениях с детьми группы риска.</a:t>
            </a:r>
            <a:r>
              <a:rPr lang="ru-RU" b="1" dirty="0" smtClean="0">
                <a:solidFill>
                  <a:schemeClr val="tx1"/>
                </a:solidFill>
              </a:rPr>
              <a:t/>
            </a:r>
            <a:br>
              <a:rPr lang="ru-RU" b="1" dirty="0" smtClean="0">
                <a:solidFill>
                  <a:schemeClr val="tx1"/>
                </a:solidFill>
              </a:rPr>
            </a:br>
            <a:endParaRPr lang="ru-RU"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377e5c753635c138e8b4236ef1e687b6.jpg"/>
          <p:cNvPicPr>
            <a:picLocks noChangeAspect="1"/>
          </p:cNvPicPr>
          <p:nvPr/>
        </p:nvPicPr>
        <p:blipFill>
          <a:blip r:embed="rId2" cstate="print"/>
          <a:stretch>
            <a:fillRect/>
          </a:stretch>
        </p:blipFill>
        <p:spPr>
          <a:xfrm>
            <a:off x="5975648" y="404664"/>
            <a:ext cx="3168352" cy="3888432"/>
          </a:xfrm>
          <a:prstGeom prst="rect">
            <a:avLst/>
          </a:prstGeom>
        </p:spPr>
      </p:pic>
      <p:sp>
        <p:nvSpPr>
          <p:cNvPr id="2" name="Заголовок 1"/>
          <p:cNvSpPr>
            <a:spLocks noGrp="1"/>
          </p:cNvSpPr>
          <p:nvPr>
            <p:ph type="title"/>
          </p:nvPr>
        </p:nvSpPr>
        <p:spPr>
          <a:xfrm>
            <a:off x="467544" y="0"/>
            <a:ext cx="8305800" cy="692696"/>
          </a:xfrm>
        </p:spPr>
        <p:txBody>
          <a:bodyPr>
            <a:normAutofit fontScale="90000"/>
          </a:bodyPr>
          <a:lstStyle/>
          <a:p>
            <a:r>
              <a:rPr lang="ru-RU" sz="2800" b="1" dirty="0" smtClean="0">
                <a:solidFill>
                  <a:schemeClr val="tx1"/>
                </a:solidFill>
                <a:latin typeface="Times New Roman" pitchFamily="18" charset="0"/>
                <a:cs typeface="Times New Roman" pitchFamily="18" charset="0"/>
              </a:rPr>
              <a:t>Теоретические основы социальной работы с детьми группы риска </a:t>
            </a:r>
            <a:endParaRPr lang="ru-RU" sz="2800" b="1" dirty="0">
              <a:solidFill>
                <a:schemeClr val="tx1"/>
              </a:solidFill>
              <a:latin typeface="Times New Roman" pitchFamily="18" charset="0"/>
              <a:cs typeface="Times New Roman" pitchFamily="18" charset="0"/>
            </a:endParaRPr>
          </a:p>
        </p:txBody>
      </p:sp>
      <p:sp>
        <p:nvSpPr>
          <p:cNvPr id="7" name="TextBox 6"/>
          <p:cNvSpPr txBox="1"/>
          <p:nvPr/>
        </p:nvSpPr>
        <p:spPr>
          <a:xfrm>
            <a:off x="0" y="548680"/>
            <a:ext cx="5940152" cy="5632311"/>
          </a:xfrm>
          <a:prstGeom prst="rect">
            <a:avLst/>
          </a:prstGeom>
          <a:noFill/>
        </p:spPr>
        <p:txBody>
          <a:bodyPr wrap="square" rtlCol="0">
            <a:spAutoFit/>
          </a:bodyPr>
          <a:lstStyle/>
          <a:p>
            <a:r>
              <a:rPr lang="ru-RU" sz="2000" b="1" dirty="0">
                <a:latin typeface="Times New Roman" pitchFamily="18" charset="0"/>
                <a:cs typeface="Times New Roman" pitchFamily="18" charset="0"/>
              </a:rPr>
              <a:t>В социологии под </a:t>
            </a:r>
            <a:r>
              <a:rPr lang="ru-RU" sz="2000" b="1" dirty="0" smtClean="0">
                <a:latin typeface="Times New Roman" pitchFamily="18" charset="0"/>
                <a:cs typeface="Times New Roman" pitchFamily="18" charset="0"/>
              </a:rPr>
              <a:t>группой </a:t>
            </a:r>
            <a:r>
              <a:rPr lang="ru-RU" sz="2000" b="1" dirty="0">
                <a:latin typeface="Times New Roman" pitchFamily="18" charset="0"/>
                <a:cs typeface="Times New Roman" pitchFamily="18" charset="0"/>
              </a:rPr>
              <a:t>риска понимают социальные группы, члены которых уязвимы или могут понести ущерб от определённых медицинских или социальных обстоятельств, а также категории населения, которые более других склонны совершать криминальные или </a:t>
            </a:r>
            <a:r>
              <a:rPr lang="ru-RU" sz="2000" b="1" dirty="0" err="1" smtClean="0">
                <a:latin typeface="Times New Roman" pitchFamily="18" charset="0"/>
                <a:cs typeface="Times New Roman" pitchFamily="18" charset="0"/>
              </a:rPr>
              <a:t>девиантные</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поступки</a:t>
            </a:r>
          </a:p>
          <a:p>
            <a:r>
              <a:rPr lang="ru-RU" sz="2000" b="1" i="1" dirty="0">
                <a:latin typeface="Times New Roman" pitchFamily="18" charset="0"/>
                <a:cs typeface="Times New Roman" pitchFamily="18" charset="0"/>
              </a:rPr>
              <a:t>Основные характерные </a:t>
            </a:r>
            <a:r>
              <a:rPr lang="ru-RU" sz="2000" b="1" i="1" dirty="0" smtClean="0">
                <a:latin typeface="Times New Roman" pitchFamily="18" charset="0"/>
                <a:cs typeface="Times New Roman" pitchFamily="18" charset="0"/>
              </a:rPr>
              <a:t>особенности  </a:t>
            </a:r>
            <a:r>
              <a:rPr lang="ru-RU" sz="2000" b="1" i="1" dirty="0">
                <a:latin typeface="Times New Roman" pitchFamily="18" charset="0"/>
                <a:cs typeface="Times New Roman" pitchFamily="18" charset="0"/>
              </a:rPr>
              <a:t>в поведении подростков из «группы риска»:</a:t>
            </a:r>
          </a:p>
          <a:p>
            <a:r>
              <a:rPr lang="ru-RU" sz="2000" b="1" dirty="0">
                <a:latin typeface="Times New Roman" pitchFamily="18" charset="0"/>
                <a:cs typeface="Times New Roman" pitchFamily="18" charset="0"/>
              </a:rPr>
              <a:t>1. Отсутствие </a:t>
            </a:r>
            <a:r>
              <a:rPr lang="ru-RU" sz="2000" b="1" dirty="0" smtClean="0">
                <a:latin typeface="Times New Roman" pitchFamily="18" charset="0"/>
                <a:cs typeface="Times New Roman" pitchFamily="18" charset="0"/>
              </a:rPr>
              <a:t>ценностей</a:t>
            </a:r>
            <a:endParaRPr lang="ru-RU" sz="2000" b="1" dirty="0">
              <a:latin typeface="Times New Roman" pitchFamily="18" charset="0"/>
              <a:cs typeface="Times New Roman" pitchFamily="18" charset="0"/>
            </a:endParaRPr>
          </a:p>
          <a:p>
            <a:r>
              <a:rPr lang="ru-RU" sz="2000" b="1" dirty="0">
                <a:latin typeface="Times New Roman" pitchFamily="18" charset="0"/>
                <a:cs typeface="Times New Roman" pitchFamily="18" charset="0"/>
              </a:rPr>
              <a:t>2. Ощущение эмоционального отвержения со стороны родителей</a:t>
            </a:r>
          </a:p>
          <a:p>
            <a:r>
              <a:rPr lang="ru-RU" sz="2000" b="1" dirty="0">
                <a:latin typeface="Times New Roman" pitchFamily="18" charset="0"/>
                <a:cs typeface="Times New Roman" pitchFamily="18" charset="0"/>
              </a:rPr>
              <a:t>3. Повышенный уровень тревожности и агрессивности.</a:t>
            </a:r>
          </a:p>
          <a:p>
            <a:r>
              <a:rPr lang="ru-RU" sz="2000" b="1" dirty="0">
                <a:latin typeface="Times New Roman" pitchFamily="18" charset="0"/>
                <a:cs typeface="Times New Roman" pitchFamily="18" charset="0"/>
              </a:rPr>
              <a:t>4. Изменение направленности интересов – свободное </a:t>
            </a:r>
            <a:r>
              <a:rPr lang="ru-RU" sz="2000" b="1" dirty="0" smtClean="0">
                <a:latin typeface="Times New Roman" pitchFamily="18" charset="0"/>
                <a:cs typeface="Times New Roman" pitchFamily="18" charset="0"/>
              </a:rPr>
              <a:t>время    препровождение</a:t>
            </a:r>
            <a:endParaRPr lang="ru-RU" sz="2000" b="1" dirty="0">
              <a:latin typeface="Times New Roman" pitchFamily="18" charset="0"/>
              <a:cs typeface="Times New Roman" pitchFamily="18" charset="0"/>
            </a:endParaRPr>
          </a:p>
          <a:p>
            <a:r>
              <a:rPr lang="ru-RU" sz="2000" b="1" dirty="0">
                <a:latin typeface="Times New Roman" pitchFamily="18" charset="0"/>
                <a:cs typeface="Times New Roman" pitchFamily="18" charset="0"/>
              </a:rPr>
              <a:t>5. В отношениях со взрослыми характерны отклонения в </a:t>
            </a:r>
            <a:r>
              <a:rPr lang="ru-RU" sz="2000" b="1" dirty="0" smtClean="0">
                <a:latin typeface="Times New Roman" pitchFamily="18" charset="0"/>
                <a:cs typeface="Times New Roman" pitchFamily="18" charset="0"/>
              </a:rPr>
              <a:t>общении</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solidFill>
                  <a:schemeClr val="tx1"/>
                </a:solidFill>
                <a:latin typeface="Times New Roman" pitchFamily="18" charset="0"/>
                <a:cs typeface="Times New Roman" pitchFamily="18" charset="0"/>
              </a:rPr>
              <a:t>Структура социальных служб и учреждений работающих с детьми группы риска</a:t>
            </a:r>
            <a:endParaRPr lang="ru-RU" sz="4000" dirty="0">
              <a:solidFill>
                <a:schemeClr val="tx1"/>
              </a:solidFill>
            </a:endParaRPr>
          </a:p>
        </p:txBody>
      </p:sp>
      <p:sp>
        <p:nvSpPr>
          <p:cNvPr id="3" name="Содержимое 2"/>
          <p:cNvSpPr>
            <a:spLocks noGrp="1"/>
          </p:cNvSpPr>
          <p:nvPr>
            <p:ph idx="1"/>
          </p:nvPr>
        </p:nvSpPr>
        <p:spPr>
          <a:xfrm>
            <a:off x="0" y="1988840"/>
            <a:ext cx="5292080" cy="4389120"/>
          </a:xfrm>
        </p:spPr>
        <p:txBody>
          <a:bodyPr>
            <a:normAutofit/>
          </a:bodyPr>
          <a:lstStyle/>
          <a:p>
            <a:r>
              <a:rPr lang="ru-RU" b="1" dirty="0" smtClean="0">
                <a:latin typeface="Times New Roman" pitchFamily="18" charset="0"/>
                <a:cs typeface="Times New Roman" pitchFamily="18" charset="0"/>
              </a:rPr>
              <a:t>Работа с детьми  относящиеся  «группе риска» в учреждениях должна строится по принципу оказания помощи и поддержки в трудной жизненной ситуации. Задача социального работника– найти в ребенке хорошее и помочь воспитаннику увидеть возможности изменения его к лучшему. </a:t>
            </a:r>
          </a:p>
          <a:p>
            <a:endParaRPr lang="ru-RU" dirty="0"/>
          </a:p>
        </p:txBody>
      </p:sp>
      <p:pic>
        <p:nvPicPr>
          <p:cNvPr id="4" name="Рисунок 3" descr="трудные-дети.jpg"/>
          <p:cNvPicPr>
            <a:picLocks noChangeAspect="1"/>
          </p:cNvPicPr>
          <p:nvPr/>
        </p:nvPicPr>
        <p:blipFill>
          <a:blip r:embed="rId2" cstate="print"/>
          <a:stretch>
            <a:fillRect/>
          </a:stretch>
        </p:blipFill>
        <p:spPr>
          <a:xfrm>
            <a:off x="5364088" y="4149080"/>
            <a:ext cx="3779912" cy="2708920"/>
          </a:xfrm>
          <a:prstGeom prst="rect">
            <a:avLst/>
          </a:prstGeom>
        </p:spPr>
      </p:pic>
      <p:pic>
        <p:nvPicPr>
          <p:cNvPr id="5" name="Рисунок 4" descr="soc_pedagog.jpg"/>
          <p:cNvPicPr>
            <a:picLocks noChangeAspect="1"/>
          </p:cNvPicPr>
          <p:nvPr/>
        </p:nvPicPr>
        <p:blipFill>
          <a:blip r:embed="rId3" cstate="print"/>
          <a:stretch>
            <a:fillRect/>
          </a:stretch>
        </p:blipFill>
        <p:spPr>
          <a:xfrm>
            <a:off x="5364088" y="1196752"/>
            <a:ext cx="3779912" cy="32403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4104456" cy="5661248"/>
          </a:xfrm>
        </p:spPr>
        <p:txBody>
          <a:bodyPr>
            <a:noAutofit/>
          </a:bodyPr>
          <a:lstStyle/>
          <a:p>
            <a:r>
              <a:rPr lang="ru-RU" sz="2000" b="1" dirty="0" smtClean="0">
                <a:solidFill>
                  <a:srgbClr val="C00000"/>
                </a:solidFill>
              </a:rPr>
              <a:t/>
            </a:r>
            <a:br>
              <a:rPr lang="ru-RU" sz="2000" b="1" dirty="0" smtClean="0">
                <a:solidFill>
                  <a:srgbClr val="C00000"/>
                </a:solidFill>
              </a:rPr>
            </a:br>
            <a:r>
              <a:rPr lang="ru-RU" sz="2000" b="1" dirty="0" smtClean="0">
                <a:solidFill>
                  <a:srgbClr val="C00000"/>
                </a:solidFill>
              </a:rPr>
              <a:t/>
            </a:r>
            <a:br>
              <a:rPr lang="ru-RU" sz="2000" b="1" dirty="0" smtClean="0">
                <a:solidFill>
                  <a:srgbClr val="C00000"/>
                </a:solidFill>
              </a:rPr>
            </a:br>
            <a:r>
              <a:rPr lang="ru-RU" sz="2000" b="1" dirty="0" smtClean="0">
                <a:solidFill>
                  <a:schemeClr val="tx1"/>
                </a:solidFill>
                <a:latin typeface="Times New Roman" pitchFamily="18" charset="0"/>
                <a:cs typeface="Times New Roman" pitchFamily="18" charset="0"/>
              </a:rPr>
              <a:t>Для того чтобы изучить особенности организации социальной работы  в школе с детьми группы риска, было проведено исследование.</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В данную научно-исследовательскую работу были вовлечены дети группы риска подросткового возраста (11-15 лет), обучающийся в 6-9 классах лицея № 4 г. Ейска в количестве 35 человек.</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Для изучения особенностей детей группы риска и социального статуса их семей была проведена анкета «Определение  показателя социального благополучия ребенка» В ходе анализа анкет были выявлены следующие социальные характеристики</a:t>
            </a:r>
            <a:r>
              <a:rPr lang="ru-RU" sz="2000" dirty="0" smtClean="0">
                <a:solidFill>
                  <a:schemeClr val="tx1"/>
                </a:solidFill>
                <a:latin typeface="Times New Roman" pitchFamily="18" charset="0"/>
                <a:cs typeface="Times New Roman" pitchFamily="18" charset="0"/>
              </a:rPr>
              <a:t>.</a:t>
            </a:r>
            <a:r>
              <a:rPr lang="ru-RU" sz="2000" dirty="0" smtClean="0"/>
              <a:t/>
            </a:r>
            <a:br>
              <a:rPr lang="ru-RU" sz="2000" dirty="0" smtClean="0"/>
            </a:br>
            <a:endParaRPr lang="ru-RU" sz="2000" b="1" dirty="0">
              <a:solidFill>
                <a:srgbClr val="C00000"/>
              </a:solidFill>
            </a:endParaRPr>
          </a:p>
        </p:txBody>
      </p:sp>
      <p:sp>
        <p:nvSpPr>
          <p:cNvPr id="6" name="TextBox 5"/>
          <p:cNvSpPr txBox="1"/>
          <p:nvPr/>
        </p:nvSpPr>
        <p:spPr>
          <a:xfrm>
            <a:off x="251520" y="0"/>
            <a:ext cx="8550161" cy="584775"/>
          </a:xfrm>
          <a:prstGeom prst="rect">
            <a:avLst/>
          </a:prstGeom>
          <a:noFill/>
        </p:spPr>
        <p:txBody>
          <a:bodyPr wrap="none" rtlCol="0">
            <a:spAutoFit/>
          </a:bodyPr>
          <a:lstStyle/>
          <a:p>
            <a:r>
              <a:rPr lang="ru-RU" sz="3200" dirty="0" smtClean="0">
                <a:latin typeface="Times New Roman" pitchFamily="18" charset="0"/>
                <a:cs typeface="Times New Roman" pitchFamily="18" charset="0"/>
              </a:rPr>
              <a:t>Социальная работа с детьми в условиях школы </a:t>
            </a:r>
            <a:endParaRPr lang="ru-RU" sz="3200" dirty="0">
              <a:latin typeface="Times New Roman" pitchFamily="18" charset="0"/>
              <a:cs typeface="Times New Roman" pitchFamily="18" charset="0"/>
            </a:endParaRPr>
          </a:p>
        </p:txBody>
      </p:sp>
      <p:graphicFrame>
        <p:nvGraphicFramePr>
          <p:cNvPr id="7" name="Содержимое 3"/>
          <p:cNvGraphicFramePr>
            <a:graphicFrameLocks/>
          </p:cNvGraphicFramePr>
          <p:nvPr/>
        </p:nvGraphicFramePr>
        <p:xfrm>
          <a:off x="4427984" y="620688"/>
          <a:ext cx="4716016" cy="6237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179512" y="0"/>
          <a:ext cx="8496944" cy="65253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Основные причины попадание детей  в группу риска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51520" y="1935480"/>
            <a:ext cx="5328592" cy="4661872"/>
          </a:xfrm>
        </p:spPr>
        <p:txBody>
          <a:bodyPr>
            <a:normAutofit fontScale="92500" lnSpcReduction="10000"/>
          </a:bodyPr>
          <a:lstStyle/>
          <a:p>
            <a:r>
              <a:rPr lang="ru-RU" b="1" dirty="0" smtClean="0">
                <a:latin typeface="Times New Roman" pitchFamily="18" charset="0"/>
                <a:cs typeface="Times New Roman" pitchFamily="18" charset="0"/>
              </a:rPr>
              <a:t>1. Неправильные отношения в семье</a:t>
            </a:r>
          </a:p>
          <a:p>
            <a:r>
              <a:rPr lang="ru-RU" b="1" dirty="0" smtClean="0">
                <a:latin typeface="Times New Roman" pitchFamily="18" charset="0"/>
                <a:cs typeface="Times New Roman" pitchFamily="18" charset="0"/>
              </a:rPr>
              <a:t>2.В просчётах школы</a:t>
            </a:r>
          </a:p>
          <a:p>
            <a:r>
              <a:rPr lang="ru-RU" b="1" dirty="0" smtClean="0">
                <a:latin typeface="Times New Roman" pitchFamily="18" charset="0"/>
                <a:cs typeface="Times New Roman" pitchFamily="18" charset="0"/>
              </a:rPr>
              <a:t>3. Изоляция от сверстников</a:t>
            </a:r>
          </a:p>
          <a:p>
            <a:r>
              <a:rPr lang="ru-RU" b="1" dirty="0" smtClean="0">
                <a:latin typeface="Times New Roman" pitchFamily="18" charset="0"/>
                <a:cs typeface="Times New Roman" pitchFamily="18" charset="0"/>
              </a:rPr>
              <a:t>4. В средовой дезадаптации вообще</a:t>
            </a:r>
          </a:p>
          <a:p>
            <a:r>
              <a:rPr lang="ru-RU" b="1" dirty="0" smtClean="0">
                <a:latin typeface="Times New Roman" pitchFamily="18" charset="0"/>
                <a:cs typeface="Times New Roman" pitchFamily="18" charset="0"/>
              </a:rPr>
              <a:t>5. В стремлении утвердить себя любым способом и в любой малой группе. </a:t>
            </a:r>
          </a:p>
          <a:p>
            <a:r>
              <a:rPr lang="ru-RU" b="1" dirty="0" smtClean="0">
                <a:latin typeface="Times New Roman" pitchFamily="18" charset="0"/>
                <a:cs typeface="Times New Roman" pitchFamily="18" charset="0"/>
              </a:rPr>
              <a:t>6. Совокупность всех этих причин.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7.Возрастные особенности психики подростка.</a:t>
            </a:r>
            <a:r>
              <a:rPr lang="ru-RU" dirty="0" smtClean="0"/>
              <a:t/>
            </a:r>
            <a:br>
              <a:rPr lang="ru-RU" dirty="0" smtClean="0"/>
            </a:br>
            <a:endParaRPr lang="ru-RU" dirty="0"/>
          </a:p>
        </p:txBody>
      </p:sp>
      <p:pic>
        <p:nvPicPr>
          <p:cNvPr id="4" name="Рисунок 3" descr="13 подросток.jpg"/>
          <p:cNvPicPr>
            <a:picLocks noChangeAspect="1"/>
          </p:cNvPicPr>
          <p:nvPr/>
        </p:nvPicPr>
        <p:blipFill>
          <a:blip r:embed="rId2" cstate="print"/>
          <a:stretch>
            <a:fillRect/>
          </a:stretch>
        </p:blipFill>
        <p:spPr>
          <a:xfrm>
            <a:off x="5508104" y="1772816"/>
            <a:ext cx="3635896" cy="467677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E1E1E1"/>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462</TotalTime>
  <Words>704</Words>
  <Application>Microsoft Office PowerPoint</Application>
  <PresentationFormat>Экран (4:3)</PresentationFormat>
  <Paragraphs>53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Социальная работа с детьми группы риска  </vt:lpstr>
      <vt:lpstr>Презентация PowerPoint</vt:lpstr>
      <vt:lpstr>   Цель: Изучить особенности организации деятельности школы с детьми группы риска.  Задачи: 1. Изучить теоретический  материал  об особенностях детей группы риска 2.Провести обследование  школьников для выявления детей группы риска; 3.Проанализировать результаты тестирования и разработать рекомендации по совершенствованию социальной работы   с данной категорий детей.  Гипотеза- Число детей находящихся в группе риска значительно сократится при своевременном выявлении этих детей и проведения с ними социальной работы. Объект  исследования-  школьники  лицея № 4 Предмет исследования – этические принципы и стандарты поведения социальных работников во взаимоотношениях с детьми группы риска. </vt:lpstr>
      <vt:lpstr>Теоретические основы социальной работы с детьми группы риска </vt:lpstr>
      <vt:lpstr>Структура социальных служб и учреждений работающих с детьми группы риска</vt:lpstr>
      <vt:lpstr>  Для того чтобы изучить особенности организации социальной работы  в школе с детьми группы риска, было проведено исследование. В данную научно-исследовательскую работу были вовлечены дети группы риска подросткового возраста (11-15 лет), обучающийся в 6-9 классах лицея № 4 г. Ейска в количестве 35 человек. Для изучения особенностей детей группы риска и социального статуса их семей была проведена анкета «Определение  показателя социального благополучия ребенка» В ходе анализа анкет были выявлены следующие социальные характеристики. </vt:lpstr>
      <vt:lpstr>Презентация PowerPoint</vt:lpstr>
      <vt:lpstr>Презентация PowerPoint</vt:lpstr>
      <vt:lpstr>Основные причины попадание детей  в группу риска</vt:lpstr>
      <vt:lpstr>Презентация PowerPoint</vt:lpstr>
      <vt:lpstr>Презентация PowerPoint</vt:lpstr>
      <vt:lpstr>Таким образом, на основании полученных результатов исследования по методике М. Рокича, можно сделать следующие выводы: у респондентов несформированная система ценностей, а также причиной может быть неискренность ответов.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Социальная работа с детьми группы риска</dc:title>
  <dc:creator>Эллачка</dc:creator>
  <cp:lastModifiedBy>Пользователь Windows</cp:lastModifiedBy>
  <cp:revision>49</cp:revision>
  <dcterms:created xsi:type="dcterms:W3CDTF">2015-04-07T17:12:57Z</dcterms:created>
  <dcterms:modified xsi:type="dcterms:W3CDTF">2016-01-28T09:14:13Z</dcterms:modified>
</cp:coreProperties>
</file>