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65" r:id="rId12"/>
    <p:sldId id="283" r:id="rId13"/>
    <p:sldId id="267" r:id="rId14"/>
    <p:sldId id="268" r:id="rId15"/>
    <p:sldId id="269" r:id="rId16"/>
    <p:sldId id="281" r:id="rId17"/>
    <p:sldId id="271" r:id="rId18"/>
    <p:sldId id="272" r:id="rId19"/>
    <p:sldId id="273" r:id="rId20"/>
    <p:sldId id="274" r:id="rId21"/>
    <p:sldId id="275" r:id="rId22"/>
    <p:sldId id="284" r:id="rId23"/>
    <p:sldId id="285" r:id="rId24"/>
    <p:sldId id="276" r:id="rId25"/>
    <p:sldId id="279" r:id="rId26"/>
    <p:sldId id="277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41" autoAdjust="0"/>
    <p:restoredTop sz="94660"/>
  </p:normalViewPr>
  <p:slideViewPr>
    <p:cSldViewPr>
      <p:cViewPr varScale="1">
        <p:scale>
          <a:sx n="47" d="100"/>
          <a:sy n="47" d="100"/>
        </p:scale>
        <p:origin x="110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127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2399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630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66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358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40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04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475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205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882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9161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C1A1C-A050-4180-A84E-A0260B6E7AB3}" type="datetimeFigureOut">
              <a:rPr lang="ru-RU" smtClean="0"/>
              <a:t>02.09.2015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9CEEE-3EAB-48F7-85E1-CC07BB28608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7304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Тема занятия:</a:t>
            </a:r>
            <a:br>
              <a:rPr 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Актуальные проблемы экономики</a:t>
            </a:r>
            <a:endParaRPr lang="ru-RU" sz="60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01208"/>
            <a:ext cx="6400800" cy="33759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Подготовка к контрольной работе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3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28" y="116632"/>
            <a:ext cx="91411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Составьте формулы, используя нужные элементы</a:t>
            </a:r>
            <a:endParaRPr lang="ru-RU" sz="80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4116" y="4221088"/>
            <a:ext cx="2578596" cy="229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2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Коксохимик решает</a:t>
            </a:r>
          </a:p>
          <a:p>
            <a:r>
              <a:rPr lang="ru-RU" sz="8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экономические</a:t>
            </a:r>
          </a:p>
          <a:p>
            <a:r>
              <a:rPr lang="ru-RU" sz="8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80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284" y="4797152"/>
            <a:ext cx="2884684" cy="187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5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712968" cy="5135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>
                <a:latin typeface="Times New Roman"/>
                <a:ea typeface="Calibri"/>
                <a:cs typeface="Times New Roman"/>
              </a:rPr>
              <a:t>1)Рассчитайте </a:t>
            </a:r>
            <a:r>
              <a:rPr lang="ru-RU" sz="4800" b="1" i="1" dirty="0">
                <a:latin typeface="Times New Roman"/>
                <a:ea typeface="Calibri"/>
                <a:cs typeface="Times New Roman"/>
              </a:rPr>
              <a:t>производительность труда</a:t>
            </a:r>
            <a:r>
              <a:rPr lang="ru-RU" sz="4800" dirty="0">
                <a:latin typeface="Times New Roman"/>
                <a:ea typeface="Calibri"/>
                <a:cs typeface="Times New Roman"/>
              </a:rPr>
              <a:t>, если известно, что на коксовой батарее трудятся 50 работников и они производят 320 тонн товарного кокса за 8 часов.</a:t>
            </a:r>
            <a:endParaRPr lang="ru-RU" sz="48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06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764704"/>
            <a:ext cx="84249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Решение.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arenR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320т : 8час.=40т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производит 50 работников за 1 час</a:t>
            </a:r>
          </a:p>
          <a:p>
            <a:pPr marL="742950" indent="-742950">
              <a:buAutoNum type="arabicParenR"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2)40тонн </a:t>
            </a:r>
            <a:r>
              <a:rPr lang="ru-RU" sz="4000" b="1" smtClean="0">
                <a:latin typeface="Times New Roman" pitchFamily="18" charset="0"/>
                <a:cs typeface="Times New Roman" pitchFamily="18" charset="0"/>
              </a:rPr>
              <a:t>:50работ.= 0,8т кокса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производит 1 работник за 1 час.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90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8352928" cy="518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980728"/>
            <a:ext cx="806489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250руб. × 1000тов.=250000руб.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выручка с 200товаров в день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200руб.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×1000тов.=200000руб. 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себестоимость 200товаров в день</a:t>
            </a:r>
          </a:p>
          <a:p>
            <a:endParaRPr lang="ru-RU" sz="3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250000руб.- 200000руб.=50000руб. </a:t>
            </a: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рибыль с 200товаров за день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62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692696"/>
            <a:ext cx="8568952" cy="592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3)Какую </a:t>
            </a: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сумму денег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ОАО «Мечел-кокс»  вернёт банку через год, </a:t>
            </a:r>
            <a:r>
              <a:rPr lang="ru-RU" sz="4800" dirty="0" smtClean="0">
                <a:latin typeface="Times New Roman" pitchFamily="18" charset="0"/>
                <a:ea typeface="Calibri"/>
                <a:cs typeface="Times New Roman" pitchFamily="18" charset="0"/>
              </a:rPr>
              <a:t>если </a:t>
            </a:r>
            <a:r>
              <a:rPr lang="ru-RU" sz="4800" dirty="0">
                <a:latin typeface="Times New Roman" pitchFamily="18" charset="0"/>
                <a:ea typeface="Calibri"/>
                <a:cs typeface="Times New Roman" pitchFamily="18" charset="0"/>
              </a:rPr>
              <a:t>сумма кредита 50млн. руб., а величина процентной ставки – 20% годовых.</a:t>
            </a:r>
          </a:p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, 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5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81369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50000руб. : 100% × 20% = 10000руб.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сумма процента за год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50000 руб.+ 10000руб. = 60000руб.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сумма денег,  возвращаемых  банку заёмщиком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2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9363" y="1009650"/>
            <a:ext cx="6643687" cy="484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0867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620688"/>
            <a:ext cx="81369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algn="ctr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35000руб.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явные издержки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12000руб. –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неявные издержки</a:t>
            </a:r>
          </a:p>
          <a:p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55000руб. – 35000руб. - 12000руб. = 8000руб.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кономическая прибыль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71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04664"/>
            <a:ext cx="720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1-й конкурс</a:t>
            </a:r>
          </a:p>
          <a:p>
            <a:pPr algn="ctr"/>
            <a:r>
              <a:rPr lang="ru-RU" sz="8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Блиц-опрос</a:t>
            </a:r>
          </a:p>
          <a:p>
            <a:pPr algn="ctr"/>
            <a:r>
              <a:rPr lang="ru-RU" sz="80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«Да – нет»</a:t>
            </a:r>
            <a:endParaRPr lang="ru-RU" sz="80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dns\Pictures\движения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452" y="3357736"/>
            <a:ext cx="3030548" cy="320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6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8228"/>
            <a:ext cx="8568952" cy="5935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007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92696"/>
            <a:ext cx="82809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реальный доход  =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номинальный доход –</a:t>
            </a:r>
            <a:r>
              <a:rPr lang="el-GR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Δ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цен</a:t>
            </a:r>
          </a:p>
          <a:p>
            <a:endParaRPr lang="ru-RU" sz="36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4% -9% = -5%</a:t>
            </a:r>
          </a:p>
          <a:p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Реальный доход уменьшился на 5%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5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76672"/>
            <a:ext cx="8352928" cy="500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6)Определите </a:t>
            </a:r>
            <a:r>
              <a:rPr lang="ru-RU" sz="4000" b="1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выручку </a:t>
            </a:r>
            <a:endParaRPr lang="ru-RU" sz="4000" b="1" i="1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ОАО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«Челябинский электрометаллургический комбинат»   за 2014год,  если расходы предприятия за этот период составили  </a:t>
            </a:r>
            <a:r>
              <a:rPr lang="ru-RU" sz="4000" dirty="0" smtClean="0">
                <a:latin typeface="Times New Roman"/>
                <a:ea typeface="Calibri"/>
                <a:cs typeface="Times New Roman"/>
              </a:rPr>
              <a:t>6,2 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млрд. руб.,  </a:t>
            </a:r>
            <a:endParaRPr lang="ru-RU" sz="40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4000" dirty="0" smtClean="0">
                <a:latin typeface="Times New Roman"/>
                <a:ea typeface="Calibri"/>
                <a:cs typeface="Times New Roman"/>
              </a:rPr>
              <a:t>а 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убыток –  </a:t>
            </a:r>
            <a:r>
              <a:rPr lang="ru-RU" sz="4000" dirty="0" smtClean="0">
                <a:latin typeface="Times New Roman"/>
                <a:ea typeface="Calibri"/>
                <a:cs typeface="Times New Roman"/>
              </a:rPr>
              <a:t>1 </a:t>
            </a:r>
            <a:r>
              <a:rPr lang="ru-RU" sz="4000" dirty="0">
                <a:latin typeface="Times New Roman"/>
                <a:ea typeface="Calibri"/>
                <a:cs typeface="Times New Roman"/>
              </a:rPr>
              <a:t>млрд. руб.</a:t>
            </a:r>
            <a:endParaRPr lang="ru-RU" sz="4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8217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Решение</a:t>
            </a:r>
          </a:p>
          <a:p>
            <a:pPr lvl="0" algn="ctr"/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Выручка = прибыль + издержки</a:t>
            </a:r>
          </a:p>
          <a:p>
            <a:pPr lvl="0" algn="ctr"/>
            <a:endParaRPr lang="ru-RU" sz="3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Выручка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(-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1млрд.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руб.)+6,2млрд. руб.</a:t>
            </a:r>
          </a:p>
          <a:p>
            <a:pPr algn="ctr"/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Выручка 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5,2млрд. </a:t>
            </a:r>
            <a:r>
              <a:rPr lang="ru-RU" sz="36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уб.</a:t>
            </a:r>
          </a:p>
          <a:p>
            <a:pPr algn="ctr"/>
            <a:endParaRPr lang="ru-RU" sz="3600" b="1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Величина выручки меньше издержек , поэтому фирма убыточна</a:t>
            </a:r>
            <a:endParaRPr lang="ru-RU" sz="3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82151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9988"/>
            <a:ext cx="8640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Проанализируйте таблицу</a:t>
            </a:r>
          </a:p>
          <a:p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1399539"/>
              </p:ext>
            </p:extLst>
          </p:nvPr>
        </p:nvGraphicFramePr>
        <p:xfrm>
          <a:off x="359532" y="1124743"/>
          <a:ext cx="8244916" cy="5468112"/>
        </p:xfrm>
        <a:graphic>
          <a:graphicData uri="http://schemas.openxmlformats.org/drawingml/2006/table">
            <a:tbl>
              <a:tblPr firstRow="1" firstCol="1" bandRow="1"/>
              <a:tblGrid>
                <a:gridCol w="5508612"/>
                <a:gridCol w="2736304"/>
              </a:tblGrid>
              <a:tr h="82771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Образовательный уровень в США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безработицы(%)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 год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Выпускники колледжа (степень бакалавра)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– 3 года колледжа (без диплома)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Выпускники средней школы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 – 12классов, без сертификата об окончании школы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10,9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5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908720"/>
            <a:ext cx="828092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Вывод.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Чем выше образовательный уровень работников, тем ниже уровень безработицы среди них: так, среди работников самого низкого уровня образования доля безработных составляет 10,5%,  а среди выпускников колледжа - 2,1%  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81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496855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Успехов</a:t>
            </a:r>
          </a:p>
          <a:p>
            <a:pPr algn="ctr"/>
            <a:r>
              <a:rPr lang="ru-RU" sz="6000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в контрольной работе!</a:t>
            </a:r>
            <a:endParaRPr lang="ru-RU" sz="6000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891843"/>
            <a:ext cx="36957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791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352928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</a:p>
          <a:p>
            <a:pPr algn="ctr"/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к защите заданий внеаудиторной самостоятельной работы 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149080"/>
            <a:ext cx="381000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49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200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2-й конкурс</a:t>
            </a:r>
          </a:p>
          <a:p>
            <a:pPr algn="ctr"/>
            <a:r>
              <a:rPr lang="ru-RU" sz="7200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«Знаешь ли ты экономические  термины?»</a:t>
            </a:r>
            <a:endParaRPr lang="ru-RU" sz="7200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384" y="4221088"/>
            <a:ext cx="3432712" cy="2578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24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683568" y="174413"/>
            <a:ext cx="8208912" cy="42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>
                <a:latin typeface="Times New Roman"/>
                <a:ea typeface="Calibri"/>
                <a:cs typeface="Times New Roman"/>
              </a:rPr>
              <a:t>1.Установите соответствие между термином и его определением</a:t>
            </a:r>
            <a:endParaRPr lang="ru-RU" sz="2000" b="1" i="1" dirty="0">
              <a:ea typeface="Calibri"/>
              <a:cs typeface="Times New Roman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582050"/>
              </p:ext>
            </p:extLst>
          </p:nvPr>
        </p:nvGraphicFramePr>
        <p:xfrm>
          <a:off x="183819" y="908720"/>
          <a:ext cx="8928992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2304256"/>
                <a:gridCol w="6624736"/>
              </a:tblGrid>
              <a:tr h="257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термины</a:t>
                      </a:r>
                      <a:endParaRPr lang="ru-RU" sz="2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определения</a:t>
                      </a:r>
                      <a:endParaRPr lang="ru-RU" sz="20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1)Экономическая система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А) экономика, при  которой земля и капитал принадлежат семье, общине, а ограниченные ресурсы распределяются в соответствии с обычаями, традициями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5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2)Традиционная экономика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реальная экономика, которая включает элементы рыночной, централизованной и традиционной экономических систем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75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3)Рыночная экономика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В) форма организации экономической сферы общества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2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4)Централизованная  экономика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Г) экономика, при  которой земля и капитал находятся в частной собственности, а ограниченные ресурсы распределяются при помощи системы  рынков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0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5)Смешанная экономика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Д) экономика, при  которой земля и капитал находятся в государственной собственности, а ограниченные ресурсы распределяются в соответствии с планами развития экономики страны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80" marR="559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02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568952" cy="42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effectLst/>
                <a:latin typeface="Times New Roman"/>
                <a:ea typeface="Calibri"/>
                <a:cs typeface="Times New Roman"/>
              </a:rPr>
              <a:t>2. Установите соответствие между термином и его определением</a:t>
            </a:r>
            <a:endParaRPr lang="ru-RU" sz="2000" i="1" dirty="0"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433379"/>
              </p:ext>
            </p:extLst>
          </p:nvPr>
        </p:nvGraphicFramePr>
        <p:xfrm>
          <a:off x="493204" y="1124744"/>
          <a:ext cx="8229600" cy="4409510"/>
        </p:xfrm>
        <a:graphic>
          <a:graphicData uri="http://schemas.openxmlformats.org/drawingml/2006/table">
            <a:tbl>
              <a:tblPr firstRow="1" firstCol="1" bandRow="1"/>
              <a:tblGrid>
                <a:gridCol w="2267850"/>
                <a:gridCol w="5961750"/>
              </a:tblGrid>
              <a:tr h="553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Термины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8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1)Процент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А) величина процента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2)Процентная ставка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финансово-кредитное учреждение, осуществляющее активные и пассивные операции на финансовом рынке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3)Банк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В) фирмы, государства и домохозяйства, которые покупают деньги на финансовом рынке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7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4)Кредиторы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Г) плата за кредит, сумма денег, которую заёмщик должен заплатить за использование капитала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9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5)Заёмщики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Д) фирмы, государства и домохозяйства, которые продают свои временно свободные денежные средства на финансовом рынке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2228" marR="62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352928" cy="42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effectLst/>
                <a:latin typeface="Times New Roman"/>
                <a:ea typeface="Calibri"/>
                <a:cs typeface="Times New Roman"/>
              </a:rPr>
              <a:t>3. Установите соответствие между термином и его определением</a:t>
            </a:r>
            <a:endParaRPr lang="ru-RU" sz="2000" i="1" dirty="0"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307390"/>
              </p:ext>
            </p:extLst>
          </p:nvPr>
        </p:nvGraphicFramePr>
        <p:xfrm>
          <a:off x="467544" y="1196752"/>
          <a:ext cx="8229600" cy="4907280"/>
        </p:xfrm>
        <a:graphic>
          <a:graphicData uri="http://schemas.openxmlformats.org/drawingml/2006/table">
            <a:tbl>
              <a:tblPr firstRow="1" firstCol="1" bandRow="1"/>
              <a:tblGrid>
                <a:gridCol w="2140327"/>
                <a:gridCol w="6089273"/>
              </a:tblGrid>
              <a:tr h="300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Термины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1)Рынок услуг труда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А) ситуация на рынке труда ,при которой часть трудоспособного населения не может получить работу на равных с другими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2)Работодатели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организация, которая на рынке труда выполняет роль посредника между работодателями и наёмными работниками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3)Биржа труда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В) один из рынков факторов производства, на котором ценой товара является зарплата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0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4)Дискриминация на рынке труда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Г) ситуация на рынке труда, при которой часть трудоспособного населения, ищущая работу, не   может её получить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0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5)Безработица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Д) фирмы, государства и физические лица,  у которых есть спрос на услуги труда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728" marR="587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06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20688"/>
            <a:ext cx="820891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effectLst/>
                <a:latin typeface="Times New Roman"/>
                <a:ea typeface="Calibri"/>
                <a:cs typeface="Times New Roman"/>
              </a:rPr>
              <a:t>4. Установите соответствие между термином и его определением</a:t>
            </a:r>
            <a:endParaRPr lang="ru-RU" sz="2000" i="1" dirty="0"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623707"/>
              </p:ext>
            </p:extLst>
          </p:nvPr>
        </p:nvGraphicFramePr>
        <p:xfrm>
          <a:off x="457200" y="1813466"/>
          <a:ext cx="8229599" cy="3505200"/>
        </p:xfrm>
        <a:graphic>
          <a:graphicData uri="http://schemas.openxmlformats.org/drawingml/2006/table">
            <a:tbl>
              <a:tblPr firstRow="1" firstCol="1" bandRow="1"/>
              <a:tblGrid>
                <a:gridCol w="2160599"/>
                <a:gridCol w="6069000"/>
              </a:tblGrid>
              <a:tr h="3333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Термины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1)Прибыль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А) доход от реализации произведённых благ и услуг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2)Бухгалтерская  прибыль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отношение суммы прибыли к себестоимости, выраженное в процентах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3)Экономическая прибыль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В) разность между выручкой фирмы и явными издержками на производство данной продукции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4)Норма прибыли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Г) разность между выручкой фирмы и себестоимостью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6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5)Выручка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Д) разность между выручкой фирмы и неявными издержками на производство данной продукции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285" marR="592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3637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55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136904" cy="42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dirty="0" smtClean="0">
                <a:effectLst/>
                <a:latin typeface="Times New Roman"/>
                <a:ea typeface="Calibri"/>
                <a:cs typeface="Times New Roman"/>
              </a:rPr>
              <a:t>5. Установите соответствие между термином и его определением</a:t>
            </a:r>
            <a:endParaRPr lang="ru-RU" sz="2000" i="1" dirty="0">
              <a:ea typeface="Calibri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614946"/>
              </p:ext>
            </p:extLst>
          </p:nvPr>
        </p:nvGraphicFramePr>
        <p:xfrm>
          <a:off x="251520" y="908720"/>
          <a:ext cx="8640960" cy="5608320"/>
        </p:xfrm>
        <a:graphic>
          <a:graphicData uri="http://schemas.openxmlformats.org/drawingml/2006/table">
            <a:tbl>
              <a:tblPr firstRow="1" firstCol="1" bandRow="1"/>
              <a:tblGrid>
                <a:gridCol w="2664932"/>
                <a:gridCol w="5976028"/>
              </a:tblGrid>
              <a:tr h="2828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Термины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1)Издержки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А) расходы фирмы на производство и реализацию готовой  продукции, выраженные в денежной форме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2)Себестоимость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расходы фирмы на приобретение  не принадлежащих  ей факторов  производства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3)Явные издержки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В) один из вариантов, от которого пришлось отказаться при совершении выбора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4)Неявные издержки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Г) затраты ограниченных ресурсов, которые несёт фирма, чтобы получить блага и услуги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5)Альтернативная стоимость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Д) упущенные доходы, которые фирма могла бы получить при альтернативном использовании принадлежащих ей факторов производства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97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76672"/>
            <a:ext cx="8208912" cy="4238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>
                <a:effectLst/>
                <a:latin typeface="Times New Roman"/>
                <a:ea typeface="Calibri"/>
                <a:cs typeface="Times New Roman"/>
              </a:rPr>
              <a:t>6.Установите соответствие между термином и его  определением</a:t>
            </a:r>
            <a:endParaRPr lang="ru-RU" sz="2000" i="1" dirty="0">
              <a:ea typeface="Calibri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00" y="292006"/>
            <a:ext cx="8856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753855"/>
              </p:ext>
            </p:extLst>
          </p:nvPr>
        </p:nvGraphicFramePr>
        <p:xfrm>
          <a:off x="381370" y="901453"/>
          <a:ext cx="8439102" cy="5697115"/>
        </p:xfrm>
        <a:graphic>
          <a:graphicData uri="http://schemas.openxmlformats.org/drawingml/2006/table">
            <a:tbl>
              <a:tblPr firstRow="1" firstCol="1" bandRow="1"/>
              <a:tblGrid>
                <a:gridCol w="2381891"/>
                <a:gridCol w="6057211"/>
              </a:tblGrid>
              <a:tr h="439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Термины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1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1)Капитал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А) часть капитала, переносящая  свою стоимость на готовую продукцию по частям,  за несколько кругооборотов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2)Основной капитал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Б) величина амортизации, отношение суммы амортизации к стоимости основного капитала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3)Оборотный капитал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В) материальные и финансовые ресурсы,  используемые в производстве и приносящие доход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6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4)Амортизация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Г) часть капитала, переносящая  свою стоимость на готовую продукцию сразу, за один кругооборот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5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5)Норма амортизации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Д) процесс переноса стоимости основного капитала на готовую продукцию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313" marR="503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026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931</Words>
  <Application>Microsoft Office PowerPoint</Application>
  <PresentationFormat>Экран (4:3)</PresentationFormat>
  <Paragraphs>164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1" baseType="lpstr">
      <vt:lpstr>Arial</vt:lpstr>
      <vt:lpstr>Calibri</vt:lpstr>
      <vt:lpstr>Times New Roman</vt:lpstr>
      <vt:lpstr>Тема Office</vt:lpstr>
      <vt:lpstr>Тема занятия:  Актуальные проблемы экономики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итоговой контрольной работе</dc:title>
  <dc:creator>С.В.</dc:creator>
  <cp:lastModifiedBy>Светлана Ивановна</cp:lastModifiedBy>
  <cp:revision>27</cp:revision>
  <dcterms:created xsi:type="dcterms:W3CDTF">2013-05-17T03:51:50Z</dcterms:created>
  <dcterms:modified xsi:type="dcterms:W3CDTF">2015-09-02T06:46:22Z</dcterms:modified>
</cp:coreProperties>
</file>