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2" r:id="rId2"/>
    <p:sldId id="256" r:id="rId3"/>
    <p:sldId id="257" r:id="rId4"/>
    <p:sldId id="271" r:id="rId5"/>
    <p:sldId id="258" r:id="rId6"/>
    <p:sldId id="259" r:id="rId7"/>
    <p:sldId id="267" r:id="rId8"/>
    <p:sldId id="272" r:id="rId9"/>
    <p:sldId id="273" r:id="rId10"/>
    <p:sldId id="261" r:id="rId11"/>
    <p:sldId id="263" r:id="rId12"/>
    <p:sldId id="268" r:id="rId13"/>
    <p:sldId id="269" r:id="rId14"/>
    <p:sldId id="275" r:id="rId15"/>
    <p:sldId id="276" r:id="rId16"/>
    <p:sldId id="277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6EE-4E8A-4E0B-A715-5B94F48E940F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1428-01EF-468B-97C4-6D52DEF52E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6EE-4E8A-4E0B-A715-5B94F48E940F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1428-01EF-468B-97C4-6D52DEF52E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6EE-4E8A-4E0B-A715-5B94F48E940F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1428-01EF-468B-97C4-6D52DEF52E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6EE-4E8A-4E0B-A715-5B94F48E940F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1428-01EF-468B-97C4-6D52DEF52E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6EE-4E8A-4E0B-A715-5B94F48E940F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2CC1428-01EF-468B-97C4-6D52DEF52E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6EE-4E8A-4E0B-A715-5B94F48E940F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1428-01EF-468B-97C4-6D52DEF52E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6EE-4E8A-4E0B-A715-5B94F48E940F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1428-01EF-468B-97C4-6D52DEF52E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6EE-4E8A-4E0B-A715-5B94F48E940F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1428-01EF-468B-97C4-6D52DEF52E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6EE-4E8A-4E0B-A715-5B94F48E940F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1428-01EF-468B-97C4-6D52DEF52E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6EE-4E8A-4E0B-A715-5B94F48E940F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1428-01EF-468B-97C4-6D52DEF52E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6EE-4E8A-4E0B-A715-5B94F48E940F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1428-01EF-468B-97C4-6D52DEF52E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DB06EE-4E8A-4E0B-A715-5B94F48E940F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CC1428-01EF-468B-97C4-6D52DEF52E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0%D1%80%D0%B1%D0%B8%D1%82%D1%80%D0%B0%D0%B6%D0%BD%D1%8B%D0%B9_%D0%BF%D1%80%D0%BE%D1%86%D0%B5%D1%81%D1%81%D1%83%D0%B0%D0%BB%D1%8C%D0%BD%D1%8B%D0%B9_%D0%BA%D0%BE%D0%B4%D0%B5%D0%BA%D1%81_%D0%A0%D0%A4" TargetMode="External"/><Relationship Id="rId3" Type="http://schemas.openxmlformats.org/officeDocument/2006/relationships/hyperlink" Target="https://ru.wikipedia.org/wiki/%D0%9A%D0%BE%D0%BD%D1%81%D1%82%D0%B8%D1%82%D1%83%D1%86%D0%B8%D1%8F_%D0%A0%D0%BE%D1%81%D1%81%D0%B8%D0%B9%D1%81%D0%BA%D0%BE%D0%B9_%D0%A4%D0%B5%D0%B4%D0%B5%D1%80%D0%B0%D1%86%D0%B8%D0%B8" TargetMode="External"/><Relationship Id="rId7" Type="http://schemas.openxmlformats.org/officeDocument/2006/relationships/hyperlink" Target="https://ru.wikipedia.org/wiki/%D0%93%D0%B0%D0%B0%D0%B3%D1%81%D0%BA%D0%B0%D1%8F_%D0%BA%D0%BE%D0%BD%D0%B2%D0%B5%D0%BD%D1%86%D0%B8%D1%8F" TargetMode="External"/><Relationship Id="rId2" Type="http://schemas.openxmlformats.org/officeDocument/2006/relationships/hyperlink" Target="https://ru.wikipedia.org/wiki/%D0%93%D1%80%D0%B0%D0%B6%D0%B4%D0%B0%D0%BD%D1%81%D0%BA%D0%B8%D0%B9_%D0%BF%D1%80%D0%BE%D1%86%D0%B5%D1%81%D1%81%D1%83%D0%B0%D0%BB%D1%8C%D0%BD%D1%8B%D0%B9_%D0%BA%D0%BE%D0%B4%D0%B5%D0%BA%D1%81_%D0%A0%D0%A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0%D0%B0%D1%82%D0%B8%D1%84%D0%B8%D0%BA%D0%B0%D1%86%D0%B8%D1%8F" TargetMode="External"/><Relationship Id="rId5" Type="http://schemas.openxmlformats.org/officeDocument/2006/relationships/hyperlink" Target="https://ru.wikipedia.org/wiki/%D0%9C%D0%B5%D0%B6%D0%B4%D1%83%D0%BD%D0%B0%D1%80%D0%BE%D0%B4%D0%BD%D1%8B%D0%B9_%D0%B4%D0%BE%D0%B3%D0%BE%D0%B2%D0%BE%D1%80" TargetMode="External"/><Relationship Id="rId4" Type="http://schemas.openxmlformats.org/officeDocument/2006/relationships/hyperlink" Target="https://ru.wikipedia.org/wiki/%D0%A4%D0%B5%D0%B4%D0%B5%D1%80%D0%B0%D0%BB%D1%8C%D0%BD%D1%8B%D0%B9_%D0%BA%D0%BE%D0%BD%D1%81%D1%82%D0%B8%D1%82%D1%83%D1%86%D0%B8%D0%BE%D0%BD%D0%BD%D1%8B%D0%B9_%D0%B7%D0%B0%D0%BA%D0%BE%D0%BD_%D0%A0%D0%BE%D1%81%D1%81%D0%B8%D0%B9%D1%81%D0%BA%D0%BE%D0%B9_%D0%A4%D0%B5%D0%B4%D0%B5%D1%80%D0%B0%D1%86%D0%B8%D0%B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«Порядок разрешения хозяйственных споров»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861048"/>
            <a:ext cx="8229600" cy="1324744"/>
          </a:xfrm>
        </p:spPr>
        <p:txBody>
          <a:bodyPr/>
          <a:lstStyle/>
          <a:p>
            <a:r>
              <a:rPr lang="ru-RU" dirty="0" smtClean="0"/>
              <a:t>Цель: Изучить судебный порядок разрешения споров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Требования, предъявляемые к форме и содержанию искового заявления: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148840"/>
            <a:ext cx="8229600" cy="470916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100" dirty="0" smtClean="0"/>
              <a:t>Перечислены в ст.131 ГПК РФ </a:t>
            </a:r>
          </a:p>
          <a:p>
            <a:pPr lvl="0"/>
            <a:r>
              <a:rPr lang="ru-RU" sz="3100" dirty="0" smtClean="0"/>
              <a:t>наименования суда, в который подается заявление;</a:t>
            </a:r>
          </a:p>
          <a:p>
            <a:pPr lvl="0"/>
            <a:r>
              <a:rPr lang="ru-RU" sz="3100" dirty="0" smtClean="0"/>
              <a:t>наименование истца, его место жительства или, если истцом является организация, ее юридический адрес, а также наименование представителя и его адрес, если заявление подается представителем;</a:t>
            </a:r>
          </a:p>
          <a:p>
            <a:pPr lvl="0"/>
            <a:r>
              <a:rPr lang="ru-RU" sz="3100" dirty="0" smtClean="0"/>
              <a:t>наименование ответчика, его место жительства или, если ответчиком является организация, ее юридический адрес;</a:t>
            </a:r>
          </a:p>
          <a:p>
            <a:pPr lvl="0"/>
            <a:r>
              <a:rPr lang="ru-RU" sz="3100" dirty="0" smtClean="0"/>
              <a:t>в чем заключается нарушение либо угроза нарушения прав, свобод или законных интересов истца и его требования;</a:t>
            </a:r>
          </a:p>
          <a:p>
            <a:pPr lvl="0"/>
            <a:r>
              <a:rPr lang="ru-RU" sz="3100" dirty="0" smtClean="0"/>
              <a:t>обстоятельства, на которых истец основывает свои требования, и доказательства, подтверждающие эти обстоятельства;</a:t>
            </a:r>
          </a:p>
          <a:p>
            <a:pPr lvl="0"/>
            <a:r>
              <a:rPr lang="ru-RU" sz="3100" dirty="0" smtClean="0"/>
              <a:t>цена иска, если он подлежит оценке, а также расчет взыскиваемых или оспариваемых денежных сумм;</a:t>
            </a:r>
          </a:p>
          <a:p>
            <a:pPr lvl="0"/>
            <a:r>
              <a:rPr lang="ru-RU" sz="3100" dirty="0" smtClean="0"/>
              <a:t>сведения о соблюдении досудебного порядка обращения к ответчику, если это установлено федеральным законом или предусмотрено договором сторон;</a:t>
            </a:r>
          </a:p>
          <a:p>
            <a:pPr lvl="0"/>
            <a:r>
              <a:rPr lang="ru-RU" sz="3100" dirty="0" smtClean="0"/>
              <a:t>перечень прилагаемых к заявлению документов.</a:t>
            </a:r>
          </a:p>
          <a:p>
            <a:r>
              <a:rPr lang="ru-RU" sz="3100" dirty="0" smtClean="0"/>
              <a:t>Исковое заявление подписывается истцом или его представителем при наличии у него полномочий на подписание заявления и предъявление его в суд.</a:t>
            </a:r>
          </a:p>
          <a:p>
            <a:pPr lvl="0"/>
            <a:endParaRPr lang="ru-RU" dirty="0" smtClean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360040"/>
          </a:xfrm>
        </p:spPr>
        <p:txBody>
          <a:bodyPr>
            <a:noAutofit/>
          </a:bodyPr>
          <a:lstStyle/>
          <a:p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392488"/>
          </a:xfrm>
        </p:spPr>
        <p:txBody>
          <a:bodyPr>
            <a:normAutofit/>
          </a:bodyPr>
          <a:lstStyle/>
          <a:p>
            <a:r>
              <a:rPr lang="ru-RU" sz="3900" b="1" i="1" u="sng" dirty="0" smtClean="0"/>
              <a:t>Цена иска</a:t>
            </a:r>
            <a:r>
              <a:rPr lang="ru-RU" sz="3900" b="1" dirty="0" smtClean="0"/>
              <a:t> </a:t>
            </a:r>
            <a:r>
              <a:rPr lang="ru-RU" sz="3900" dirty="0" smtClean="0"/>
              <a:t>- это денежная сумма, которую истец требует с ответчика в качестве возмещения ущерба. </a:t>
            </a:r>
          </a:p>
          <a:p>
            <a:r>
              <a:rPr lang="ru-RU" sz="3900" dirty="0" smtClean="0"/>
              <a:t>При подаче искового заявления уплачивается </a:t>
            </a:r>
            <a:r>
              <a:rPr lang="ru-RU" sz="3900" b="1" i="1" u="sng" dirty="0" smtClean="0"/>
              <a:t>государственная пошлина.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обжалования судебного решения: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Апелляционная жалоба</a:t>
            </a:r>
            <a:r>
              <a:rPr lang="ru-RU" b="1" dirty="0" smtClean="0"/>
              <a:t> </a:t>
            </a:r>
            <a:r>
              <a:rPr lang="ru-RU" dirty="0" smtClean="0"/>
              <a:t>(от </a:t>
            </a:r>
            <a:r>
              <a:rPr lang="ru-RU" u="sng" dirty="0" smtClean="0">
                <a:hlinkClick r:id="rId2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la-Latn" i="1" dirty="0" smtClean="0"/>
              <a:t>appellatio</a:t>
            </a:r>
            <a:r>
              <a:rPr lang="ru-RU" dirty="0" smtClean="0"/>
              <a:t> — обращение) – форма обжалования в вышестоящую судебную инстанцию решений суда, </a:t>
            </a:r>
            <a:r>
              <a:rPr lang="ru-RU" i="1" dirty="0" smtClean="0"/>
              <a:t>не вступивших в законную силу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 </a:t>
            </a:r>
            <a:r>
              <a:rPr lang="ru-RU" b="1" u="sng" dirty="0" smtClean="0"/>
              <a:t>кассационном порядке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b="1" dirty="0" smtClean="0"/>
              <a:t>кассация</a:t>
            </a:r>
            <a:r>
              <a:rPr lang="ru-RU" dirty="0" smtClean="0"/>
              <a:t> (</a:t>
            </a:r>
            <a:r>
              <a:rPr lang="ru-RU" u="sng" dirty="0" smtClean="0">
                <a:hlinkClick r:id="rId2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la-Latn" i="1" dirty="0" smtClean="0"/>
              <a:t>cassatio</a:t>
            </a:r>
            <a:r>
              <a:rPr lang="ru-RU" dirty="0" smtClean="0"/>
              <a:t> — «отмена, уничтожение») это пересмотр решений арбитражных судов, </a:t>
            </a:r>
            <a:r>
              <a:rPr lang="ru-RU" i="1" dirty="0" smtClean="0"/>
              <a:t>вступившие в законную силу.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/>
              <a:t>Заключительная стадия арбитражного процесса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smtClean="0"/>
              <a:t>Исполнительное производство </a:t>
            </a:r>
            <a:r>
              <a:rPr lang="ru-RU" b="1" dirty="0" smtClean="0"/>
              <a:t>- </a:t>
            </a:r>
            <a:r>
              <a:rPr lang="ru-RU" dirty="0" smtClean="0"/>
              <a:t>совокупность процессуальных и фактических действий специализированного государственного органа (службы судебных приставов), направленных на принудительное исполнение вступивших в законную силу исполнительных документов.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Тестовый контроль по теме «Порядок разрешения хозяйственных споров»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47500" lnSpcReduction="20000"/>
          </a:bodyPr>
          <a:lstStyle/>
          <a:p>
            <a:r>
              <a:rPr lang="ru-RU" sz="2900" dirty="0" smtClean="0"/>
              <a:t>1. </a:t>
            </a:r>
            <a:r>
              <a:rPr lang="ru-RU" sz="2900" b="1" dirty="0" smtClean="0"/>
              <a:t>Форма обжалования в вышестоящую судебную инстанцию решений суда, не вступивших в законную силу это… </a:t>
            </a:r>
          </a:p>
          <a:p>
            <a:pPr>
              <a:buNone/>
            </a:pPr>
            <a:r>
              <a:rPr lang="ru-RU" sz="2900" i="1" dirty="0" smtClean="0"/>
              <a:t>А) апелляционная жалоба</a:t>
            </a:r>
            <a:endParaRPr lang="ru-RU" sz="2900" dirty="0" smtClean="0"/>
          </a:p>
          <a:p>
            <a:pPr>
              <a:buNone/>
            </a:pPr>
            <a:r>
              <a:rPr lang="ru-RU" sz="2900" i="1" dirty="0" smtClean="0"/>
              <a:t>Б) кассационная жалоба</a:t>
            </a:r>
            <a:endParaRPr lang="ru-RU" sz="2900" dirty="0" smtClean="0"/>
          </a:p>
          <a:p>
            <a:pPr>
              <a:buNone/>
            </a:pPr>
            <a:r>
              <a:rPr lang="ru-RU" sz="2900" i="1" dirty="0" smtClean="0"/>
              <a:t>В) исполнительное производство</a:t>
            </a:r>
            <a:endParaRPr lang="ru-RU" sz="2900" dirty="0" smtClean="0"/>
          </a:p>
          <a:p>
            <a:pPr lvl="0"/>
            <a:r>
              <a:rPr lang="ru-RU" sz="2900" dirty="0" smtClean="0"/>
              <a:t>2. </a:t>
            </a:r>
            <a:r>
              <a:rPr lang="ru-RU" sz="2900" b="1" dirty="0" smtClean="0"/>
              <a:t>Негосударственный орган (не осуществляющий правосудие), избранный по соглашению сторон для разрешения конкретного, уже возникшего спора, с обязательством подчиниться его решению добровольно.</a:t>
            </a:r>
          </a:p>
          <a:p>
            <a:pPr>
              <a:buNone/>
            </a:pPr>
            <a:r>
              <a:rPr lang="ru-RU" sz="2900" i="1" dirty="0" smtClean="0"/>
              <a:t>А) третейский суд;</a:t>
            </a:r>
            <a:endParaRPr lang="ru-RU" sz="2900" dirty="0" smtClean="0"/>
          </a:p>
          <a:p>
            <a:pPr>
              <a:buNone/>
            </a:pPr>
            <a:r>
              <a:rPr lang="ru-RU" sz="2900" i="1" dirty="0" smtClean="0"/>
              <a:t>Б) мировой  судья;</a:t>
            </a:r>
            <a:endParaRPr lang="ru-RU" sz="2900" dirty="0" smtClean="0"/>
          </a:p>
          <a:p>
            <a:pPr>
              <a:buNone/>
            </a:pPr>
            <a:r>
              <a:rPr lang="ru-RU" sz="2900" i="1" dirty="0" smtClean="0"/>
              <a:t>В) торговая пата;</a:t>
            </a:r>
            <a:endParaRPr lang="ru-RU" sz="2900" dirty="0" smtClean="0"/>
          </a:p>
          <a:p>
            <a:pPr lvl="0"/>
            <a:r>
              <a:rPr lang="ru-RU" sz="2900" dirty="0" smtClean="0"/>
              <a:t>3. </a:t>
            </a:r>
            <a:r>
              <a:rPr lang="ru-RU" sz="2900" b="1" dirty="0" smtClean="0"/>
              <a:t>Документ, выдается арбитражным судом на основании вступившего в законную силу судебного решения. обязателен к исполнению всеми.</a:t>
            </a:r>
          </a:p>
          <a:p>
            <a:pPr>
              <a:buNone/>
            </a:pPr>
            <a:r>
              <a:rPr lang="ru-RU" sz="2900" i="1" dirty="0" smtClean="0"/>
              <a:t>А) предписание</a:t>
            </a:r>
            <a:endParaRPr lang="ru-RU" sz="2900" dirty="0" smtClean="0"/>
          </a:p>
          <a:p>
            <a:pPr>
              <a:buNone/>
            </a:pPr>
            <a:r>
              <a:rPr lang="ru-RU" sz="2900" i="1" dirty="0" smtClean="0"/>
              <a:t>Б) кассационная жалоба</a:t>
            </a:r>
            <a:endParaRPr lang="ru-RU" sz="2900" dirty="0" smtClean="0"/>
          </a:p>
          <a:p>
            <a:pPr>
              <a:buNone/>
            </a:pPr>
            <a:r>
              <a:rPr lang="ru-RU" sz="2900" i="1" dirty="0" smtClean="0"/>
              <a:t>В) исполнительный лист</a:t>
            </a:r>
            <a:endParaRPr lang="ru-RU" sz="2900" dirty="0" smtClean="0"/>
          </a:p>
          <a:p>
            <a:pPr lvl="0"/>
            <a:r>
              <a:rPr lang="ru-RU" sz="2900" dirty="0" smtClean="0"/>
              <a:t>4. </a:t>
            </a:r>
            <a:r>
              <a:rPr lang="ru-RU" sz="2900" b="1" dirty="0" smtClean="0"/>
              <a:t>Основной стороной в судебном процессе  является</a:t>
            </a:r>
          </a:p>
          <a:p>
            <a:pPr>
              <a:buNone/>
            </a:pPr>
            <a:r>
              <a:rPr lang="ru-RU" sz="2900" i="1" dirty="0" smtClean="0"/>
              <a:t>А) истец</a:t>
            </a:r>
            <a:endParaRPr lang="ru-RU" sz="2900" dirty="0" smtClean="0"/>
          </a:p>
          <a:p>
            <a:pPr>
              <a:buNone/>
            </a:pPr>
            <a:r>
              <a:rPr lang="ru-RU" sz="2900" i="1" dirty="0" smtClean="0"/>
              <a:t>Б) ответчик</a:t>
            </a:r>
            <a:endParaRPr lang="ru-RU" sz="2900" dirty="0" smtClean="0"/>
          </a:p>
          <a:p>
            <a:pPr>
              <a:buNone/>
            </a:pPr>
            <a:r>
              <a:rPr lang="ru-RU" sz="2900" i="1" dirty="0" smtClean="0"/>
              <a:t>В) оба варианта ответа</a:t>
            </a:r>
            <a:endParaRPr lang="ru-RU" sz="2900" dirty="0" smtClean="0"/>
          </a:p>
          <a:p>
            <a:pPr lvl="0"/>
            <a:r>
              <a:rPr lang="ru-RU" sz="2900" b="1" dirty="0" smtClean="0"/>
              <a:t>5. Судебные дела по имущественным спорам при цене иска, более 50 тысяч рублей рассматриваются </a:t>
            </a:r>
          </a:p>
          <a:p>
            <a:pPr>
              <a:buNone/>
            </a:pPr>
            <a:r>
              <a:rPr lang="ru-RU" sz="2900" i="1" dirty="0" smtClean="0"/>
              <a:t>А) федеральным судом общей юрисдикции </a:t>
            </a:r>
            <a:endParaRPr lang="ru-RU" sz="2900" dirty="0" smtClean="0"/>
          </a:p>
          <a:p>
            <a:pPr>
              <a:buNone/>
            </a:pPr>
            <a:r>
              <a:rPr lang="ru-RU" sz="2900" i="1" dirty="0" smtClean="0"/>
              <a:t>Б) третейским судом</a:t>
            </a:r>
            <a:endParaRPr lang="ru-RU" sz="2900" dirty="0" smtClean="0"/>
          </a:p>
          <a:p>
            <a:pPr>
              <a:buNone/>
            </a:pPr>
            <a:r>
              <a:rPr lang="ru-RU" sz="2900" i="1" dirty="0" smtClean="0"/>
              <a:t>В) мировым судьей</a:t>
            </a:r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 к тесту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1а</a:t>
            </a:r>
            <a:endParaRPr lang="ru-RU" sz="3600" dirty="0" smtClean="0"/>
          </a:p>
          <a:p>
            <a:r>
              <a:rPr lang="ru-RU" sz="3600" b="1" dirty="0" smtClean="0"/>
              <a:t>2а</a:t>
            </a:r>
            <a:endParaRPr lang="ru-RU" sz="3600" dirty="0" smtClean="0"/>
          </a:p>
          <a:p>
            <a:r>
              <a:rPr lang="ru-RU" sz="3600" b="1" dirty="0" smtClean="0"/>
              <a:t>3в</a:t>
            </a:r>
            <a:endParaRPr lang="ru-RU" sz="3600" dirty="0" smtClean="0"/>
          </a:p>
          <a:p>
            <a:r>
              <a:rPr lang="ru-RU" sz="3600" b="1" dirty="0" smtClean="0"/>
              <a:t>4в</a:t>
            </a:r>
            <a:endParaRPr lang="ru-RU" sz="3600" dirty="0" smtClean="0"/>
          </a:p>
          <a:p>
            <a:r>
              <a:rPr lang="ru-RU" sz="3600" b="1" dirty="0" smtClean="0"/>
              <a:t>5а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Выучить текст конспекта в тетради.</a:t>
            </a:r>
          </a:p>
          <a:p>
            <a:r>
              <a:rPr lang="ru-RU" dirty="0" smtClean="0"/>
              <a:t>2. Тузов Д.О. Правовое обеспечение профессиональной деятельности.</a:t>
            </a:r>
          </a:p>
          <a:p>
            <a:r>
              <a:rPr lang="ru-RU" dirty="0" smtClean="0"/>
              <a:t>    глава 4, с.147-175 (прочитать).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ru-RU" sz="2800" b="0" i="1" dirty="0" smtClean="0"/>
              <a:t>Выберите из данных выражений то, которое соответствует вашему впечатлению от сегодняшнего урока</a:t>
            </a:r>
            <a:r>
              <a:rPr lang="ru-RU" sz="3100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Смелость города берет.</a:t>
            </a:r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rgbClr val="FFC000"/>
                </a:solidFill>
              </a:rPr>
              <a:t>Старая песня на новый лад.</a:t>
            </a:r>
            <a:endParaRPr lang="ru-RU" sz="3600" dirty="0" smtClean="0">
              <a:solidFill>
                <a:srgbClr val="FFC000"/>
              </a:solidFill>
            </a:endParaRPr>
          </a:p>
          <a:p>
            <a:r>
              <a:rPr lang="ru-RU" sz="3600" b="1" dirty="0" smtClean="0">
                <a:solidFill>
                  <a:srgbClr val="00B050"/>
                </a:solidFill>
              </a:rPr>
              <a:t>Ах, как я устал от этой суеты.</a:t>
            </a:r>
            <a:endParaRPr lang="ru-RU" sz="3600" dirty="0" smtClean="0">
              <a:solidFill>
                <a:srgbClr val="00B050"/>
              </a:solidFill>
            </a:endParaRPr>
          </a:p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Без труда не вытащишь и рыбку из пруда.</a:t>
            </a:r>
            <a:endParaRPr lang="ru-RU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05064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Argumenta</a:t>
            </a:r>
            <a:r>
              <a:rPr lang="en-US" b="1" dirty="0"/>
              <a:t> </a:t>
            </a:r>
            <a:r>
              <a:rPr lang="en-US" b="1" dirty="0" err="1"/>
              <a:t>poderantur</a:t>
            </a:r>
            <a:r>
              <a:rPr lang="ru-RU" dirty="0"/>
              <a:t/>
            </a:r>
            <a:br>
              <a:rPr lang="ru-RU" dirty="0"/>
            </a:br>
            <a:r>
              <a:rPr lang="en-US" b="1" dirty="0"/>
              <a:t>non </a:t>
            </a:r>
            <a:r>
              <a:rPr lang="en-US" b="1" dirty="0" err="1"/>
              <a:t>numerantur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«Сила доказательств в их весомости,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а не в количестве»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Участники судебного процесса: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Судья (мировой, федеральный)</a:t>
            </a:r>
            <a:endParaRPr lang="ru-RU" dirty="0" smtClean="0"/>
          </a:p>
          <a:p>
            <a:pPr lvl="0"/>
            <a:r>
              <a:rPr lang="ru-RU" b="1" dirty="0" smtClean="0"/>
              <a:t>Прокурор (обвинитель)</a:t>
            </a:r>
            <a:endParaRPr lang="ru-RU" dirty="0" smtClean="0"/>
          </a:p>
          <a:p>
            <a:pPr lvl="0"/>
            <a:r>
              <a:rPr lang="ru-RU" b="1" dirty="0" smtClean="0"/>
              <a:t>Адвокат (защитник)</a:t>
            </a:r>
            <a:endParaRPr lang="ru-RU" dirty="0" smtClean="0"/>
          </a:p>
          <a:p>
            <a:pPr lvl="0"/>
            <a:r>
              <a:rPr lang="ru-RU" b="1" dirty="0" smtClean="0"/>
              <a:t>Подсудимый (ответчик)</a:t>
            </a:r>
            <a:endParaRPr lang="ru-RU" dirty="0" smtClean="0"/>
          </a:p>
          <a:p>
            <a:pPr lvl="0"/>
            <a:r>
              <a:rPr lang="ru-RU" b="1" dirty="0" smtClean="0"/>
              <a:t>Потерпевший (истец)</a:t>
            </a:r>
            <a:endParaRPr lang="ru-RU" dirty="0" smtClean="0"/>
          </a:p>
          <a:p>
            <a:pPr lvl="0"/>
            <a:r>
              <a:rPr lang="ru-RU" b="1" dirty="0" smtClean="0"/>
              <a:t>Секретарь </a:t>
            </a:r>
            <a:endParaRPr lang="ru-RU" dirty="0" smtClean="0"/>
          </a:p>
          <a:p>
            <a:pPr lvl="0"/>
            <a:r>
              <a:rPr lang="ru-RU" b="1" dirty="0" smtClean="0"/>
              <a:t>Свидетель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u="sng" dirty="0" smtClean="0"/>
              <a:t>Гражданский суд </a:t>
            </a:r>
            <a:r>
              <a:rPr lang="ru-RU" dirty="0" smtClean="0"/>
              <a:t>– это спор двух равноправных сторон истца и ответчика, в котором суд выступает независимым посредником. Он призван рассудить возникший спор по </a:t>
            </a:r>
            <a:r>
              <a:rPr lang="ru-RU" i="1" dirty="0" smtClean="0"/>
              <a:t>Закону</a:t>
            </a:r>
            <a:r>
              <a:rPr lang="ru-RU" dirty="0" smtClean="0"/>
              <a:t>, руководствуясь представленными сторонами доказательствами.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sz="3100" dirty="0" smtClean="0"/>
              <a:t>Источники, регулирующие правосудие в судах общей юрисдикции:</a:t>
            </a:r>
            <a:br>
              <a:rPr lang="ru-RU" sz="3100" dirty="0" smtClean="0"/>
            </a:br>
            <a:r>
              <a:rPr lang="ru-RU" sz="3100" dirty="0" smtClean="0"/>
              <a:t>(ст.1 </a:t>
            </a:r>
            <a:r>
              <a:rPr lang="ru-RU" sz="3100" dirty="0" smtClean="0">
                <a:hlinkClick r:id="rId2" tooltip="Гражданский процессуальный кодекс РФ"/>
              </a:rPr>
              <a:t>ГПК РФ</a:t>
            </a:r>
            <a:r>
              <a:rPr lang="ru-RU" sz="3100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09160"/>
          </a:xfrm>
        </p:spPr>
        <p:txBody>
          <a:bodyPr>
            <a:normAutofit fontScale="62500" lnSpcReduction="20000"/>
          </a:bodyPr>
          <a:lstStyle/>
          <a:p>
            <a:r>
              <a:rPr lang="ru-RU" b="1" u="sng" dirty="0" smtClean="0">
                <a:hlinkClick r:id="rId3" tooltip="Конституция Российской Федерации"/>
              </a:rPr>
              <a:t>Конституция Российской Федерации</a:t>
            </a:r>
            <a:endParaRPr lang="ru-RU" sz="3200" dirty="0" smtClean="0"/>
          </a:p>
          <a:p>
            <a:r>
              <a:rPr lang="ru-RU" i="1" dirty="0" smtClean="0"/>
              <a:t>Конституция обладает высшей юридической силой и в статьях 19, 22, 32, 46-48, 118-123 регулирует наиболее общие вопросы организации правосудия в РФ.</a:t>
            </a:r>
            <a:endParaRPr lang="ru-RU" sz="3200" dirty="0" smtClean="0"/>
          </a:p>
          <a:p>
            <a:r>
              <a:rPr lang="ru-RU" b="1" i="1" u="sng" dirty="0" smtClean="0">
                <a:hlinkClick r:id="rId4" tooltip="Федеральный конституционный закон Российской Федерации"/>
              </a:rPr>
              <a:t>Федеральные конституционные законы</a:t>
            </a:r>
            <a:endParaRPr lang="ru-RU" sz="3200" dirty="0" smtClean="0"/>
          </a:p>
          <a:p>
            <a:pPr lvl="1"/>
            <a:r>
              <a:rPr lang="ru-RU" dirty="0" smtClean="0"/>
              <a:t>«О судебной системе Российской Федерации»;</a:t>
            </a:r>
            <a:endParaRPr lang="ru-RU" sz="2800" dirty="0" smtClean="0"/>
          </a:p>
          <a:p>
            <a:pPr lvl="1"/>
            <a:r>
              <a:rPr lang="ru-RU" dirty="0" smtClean="0"/>
              <a:t>«О судах общей юрисдикции в Российской Федерации»;</a:t>
            </a:r>
            <a:endParaRPr lang="ru-RU" sz="2800" dirty="0" smtClean="0"/>
          </a:p>
          <a:p>
            <a:pPr lvl="1"/>
            <a:r>
              <a:rPr lang="ru-RU" dirty="0" smtClean="0"/>
              <a:t>«Об арбитражных судах в Российской Федерации»;</a:t>
            </a:r>
            <a:endParaRPr lang="ru-RU" sz="2800" dirty="0" smtClean="0"/>
          </a:p>
          <a:p>
            <a:pPr lvl="1"/>
            <a:r>
              <a:rPr lang="ru-RU" dirty="0" smtClean="0"/>
              <a:t>«О военных судах в Российской Федерации».</a:t>
            </a:r>
            <a:endParaRPr lang="ru-RU" sz="2800" dirty="0" smtClean="0"/>
          </a:p>
          <a:p>
            <a:r>
              <a:rPr lang="ru-RU" b="1" u="sng" dirty="0" smtClean="0">
                <a:hlinkClick r:id="rId5" tooltip="Международный договор"/>
              </a:rPr>
              <a:t>Международные соглашения</a:t>
            </a:r>
            <a:r>
              <a:rPr lang="ru-RU" b="1" u="sng" dirty="0" smtClean="0"/>
              <a:t>,</a:t>
            </a:r>
            <a:r>
              <a:rPr lang="ru-RU" dirty="0" smtClean="0"/>
              <a:t> </a:t>
            </a:r>
            <a:r>
              <a:rPr lang="ru-RU" dirty="0" smtClean="0">
                <a:hlinkClick r:id="rId6" tooltip="Ратификация"/>
              </a:rPr>
              <a:t>ратифицированные</a:t>
            </a:r>
            <a:r>
              <a:rPr lang="ru-RU" dirty="0" smtClean="0"/>
              <a:t> Российской Федерацией </a:t>
            </a:r>
            <a:endParaRPr lang="ru-RU" sz="3200" dirty="0" smtClean="0"/>
          </a:p>
          <a:p>
            <a:pPr lvl="1"/>
            <a:r>
              <a:rPr lang="ru-RU" dirty="0" smtClean="0">
                <a:hlinkClick r:id="rId7" tooltip="Гаагская конвенция"/>
              </a:rPr>
              <a:t>Гаагская конвенция по вопросам гражданского процесса 1954 года</a:t>
            </a:r>
            <a:r>
              <a:rPr lang="ru-RU" dirty="0" smtClean="0"/>
              <a:t> (СССР присоединился в 1967 году).</a:t>
            </a:r>
            <a:endParaRPr lang="ru-RU" sz="2800" dirty="0" smtClean="0"/>
          </a:p>
          <a:p>
            <a:r>
              <a:rPr lang="ru-RU" b="1" u="sng" dirty="0" smtClean="0"/>
              <a:t>Федеральное законодательство</a:t>
            </a:r>
            <a:endParaRPr lang="ru-RU" sz="3200" dirty="0" smtClean="0"/>
          </a:p>
          <a:p>
            <a:pPr lvl="1"/>
            <a:r>
              <a:rPr lang="ru-RU" dirty="0" smtClean="0">
                <a:hlinkClick r:id="rId2" tooltip="Гражданский процессуальный кодекс РФ"/>
              </a:rPr>
              <a:t>Гражданский процессуальный кодекс РФ</a:t>
            </a:r>
            <a:r>
              <a:rPr lang="ru-RU" dirty="0" smtClean="0"/>
              <a:t>  (ГПК РФ)</a:t>
            </a:r>
            <a:endParaRPr lang="ru-RU" sz="2800" dirty="0" smtClean="0"/>
          </a:p>
          <a:p>
            <a:pPr lvl="1"/>
            <a:r>
              <a:rPr lang="ru-RU" dirty="0" smtClean="0">
                <a:hlinkClick r:id="rId8" tooltip="Арбитражный процессуальный кодекс РФ"/>
              </a:rPr>
              <a:t>Арбитражный процессуальный кодекс РФ</a:t>
            </a:r>
            <a:r>
              <a:rPr lang="ru-RU" dirty="0" smtClean="0"/>
              <a:t>  (АПК РФ)</a:t>
            </a:r>
            <a:endParaRPr lang="ru-RU" sz="2800" dirty="0" smtClean="0"/>
          </a:p>
          <a:p>
            <a:pPr lvl="1"/>
            <a:r>
              <a:rPr lang="ru-RU" dirty="0" smtClean="0"/>
              <a:t>Федеральный закон «О мировых судьях в Российской Федерации».</a:t>
            </a:r>
            <a:endParaRPr lang="ru-RU" sz="28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Судебные органы, рассматривающие дела гражданско-правового характера: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2908920"/>
          </a:xfrm>
        </p:spPr>
        <p:txBody>
          <a:bodyPr/>
          <a:lstStyle/>
          <a:p>
            <a:pPr lvl="0"/>
            <a:r>
              <a:rPr lang="ru-RU" dirty="0" smtClean="0"/>
              <a:t>Суды общей юрисдикции, в т.ч. мировые судьи</a:t>
            </a:r>
          </a:p>
          <a:p>
            <a:pPr lvl="0"/>
            <a:r>
              <a:rPr lang="ru-RU" dirty="0" smtClean="0"/>
              <a:t>Арбитражные суды</a:t>
            </a:r>
          </a:p>
          <a:p>
            <a:pPr lvl="0"/>
            <a:r>
              <a:rPr lang="ru-RU" dirty="0" smtClean="0"/>
              <a:t>Тритейский суд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u="sng" dirty="0" smtClean="0"/>
              <a:t>Арбитражный суд </a:t>
            </a:r>
            <a:r>
              <a:rPr lang="ru-RU" b="1" i="1" dirty="0" smtClean="0"/>
              <a:t>– </a:t>
            </a:r>
            <a:r>
              <a:rPr lang="ru-RU" dirty="0" smtClean="0"/>
              <a:t>это государственный орган судебной власти, рассматривающий экономические споры между любыми субъектами, за исключением граждан, не являющихся предпринимателями.</a:t>
            </a:r>
          </a:p>
          <a:p>
            <a:r>
              <a:rPr lang="ru-RU" b="1" i="1" u="sng" dirty="0" smtClean="0"/>
              <a:t>Третейский суд</a:t>
            </a:r>
            <a:r>
              <a:rPr lang="ru-RU" dirty="0" smtClean="0"/>
              <a:t> – это негосударственный орган (не осуществляющий правосудие), избранный по соглашению сторон для разрешения конкретного, уже возникшего спора, с обязательством подчиниться его решению добровольно.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Стадии арбитражного процесса: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производство в суде первой инстанции (предъявление иска, подготовка дела к судебному разбирательству и непосредственно судебное разбирательство);</a:t>
            </a:r>
          </a:p>
          <a:p>
            <a:pPr lvl="0"/>
            <a:r>
              <a:rPr lang="ru-RU" dirty="0" smtClean="0"/>
              <a:t>производство в апелляционной инстанции;</a:t>
            </a:r>
          </a:p>
          <a:p>
            <a:pPr lvl="0"/>
            <a:r>
              <a:rPr lang="ru-RU" dirty="0" smtClean="0"/>
              <a:t>производство в кассационной инстанции;</a:t>
            </a:r>
          </a:p>
          <a:p>
            <a:pPr lvl="0"/>
            <a:r>
              <a:rPr lang="ru-RU" dirty="0" smtClean="0"/>
              <a:t>производство в порядке надзора;</a:t>
            </a:r>
          </a:p>
          <a:p>
            <a:pPr lvl="0"/>
            <a:r>
              <a:rPr lang="ru-RU" dirty="0" smtClean="0"/>
              <a:t>пересмотр решений по вновь открывшимся обстоятельствам;</a:t>
            </a:r>
          </a:p>
          <a:p>
            <a:pPr lvl="0"/>
            <a:r>
              <a:rPr lang="ru-RU" dirty="0" smtClean="0"/>
              <a:t>исполнительное производство.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 fontScale="90000"/>
          </a:bodyPr>
          <a:lstStyle/>
          <a:p>
            <a:r>
              <a:rPr lang="ru-RU" sz="4400" u="sng" dirty="0" smtClean="0"/>
              <a:t>Исковое заявление</a:t>
            </a:r>
            <a:r>
              <a:rPr lang="ru-RU" sz="4400" dirty="0" smtClean="0"/>
              <a:t> (иск)-</a:t>
            </a:r>
            <a:r>
              <a:rPr lang="ru-RU" sz="4400" b="0" dirty="0" smtClean="0"/>
              <a:t>это документ, предъявляемый истцом в суд для защиты своих прав.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024376"/>
          </a:xfrm>
        </p:spPr>
        <p:txBody>
          <a:bodyPr/>
          <a:lstStyle/>
          <a:p>
            <a:r>
              <a:rPr lang="ru-RU" sz="3200" b="1" u="sng" dirty="0" smtClean="0"/>
              <a:t>Способы подачи заявления в суд: </a:t>
            </a:r>
            <a:endParaRPr lang="ru-RU" sz="3200" b="1" dirty="0" smtClean="0"/>
          </a:p>
          <a:p>
            <a:pPr lvl="2"/>
            <a:r>
              <a:rPr lang="ru-RU" sz="3200" dirty="0" smtClean="0"/>
              <a:t>На приеме у судьи</a:t>
            </a:r>
          </a:p>
          <a:p>
            <a:pPr lvl="2"/>
            <a:r>
              <a:rPr lang="ru-RU" sz="3200" dirty="0" smtClean="0"/>
              <a:t>Заказным письмом с уведомлением о вручении.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183</TotalTime>
  <Words>621</Words>
  <Application>Microsoft Office PowerPoint</Application>
  <PresentationFormat>Экран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«Порядок разрешения хозяйственных споров»</vt:lpstr>
      <vt:lpstr>Argumenta poderantur non numerantur   «Сила доказательств в их весомости, а не в количестве»  </vt:lpstr>
      <vt:lpstr>Участники судебного процесса: </vt:lpstr>
      <vt:lpstr>Слайд 4</vt:lpstr>
      <vt:lpstr> Источники, регулирующие правосудие в судах общей юрисдикции: (ст.1 ГПК РФ) </vt:lpstr>
      <vt:lpstr>Судебные органы, рассматривающие дела гражданско-правового характера:   </vt:lpstr>
      <vt:lpstr>Слайд 7</vt:lpstr>
      <vt:lpstr>Стадии арбитражного процесса:</vt:lpstr>
      <vt:lpstr>Исковое заявление (иск)-это документ, предъявляемый истцом в суд для защиты своих прав.</vt:lpstr>
      <vt:lpstr>Требования, предъявляемые к форме и содержанию искового заявления:</vt:lpstr>
      <vt:lpstr>Слайд 11</vt:lpstr>
      <vt:lpstr>Порядок обжалования судебного решения: </vt:lpstr>
      <vt:lpstr>Заключительная стадия арбитражного процесса</vt:lpstr>
      <vt:lpstr>Тестовый контроль по теме «Порядок разрешения хозяйственных споров» </vt:lpstr>
      <vt:lpstr>Ключ к тесту</vt:lpstr>
      <vt:lpstr>Домашнее задание </vt:lpstr>
      <vt:lpstr>Выберите из данных выражений то, которое соответствует вашему впечатлению от сегодняшнего урока.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 poderantur non numerantur   «Сила доказательств в их весомости, а не в количестве»</dc:title>
  <dc:creator>я</dc:creator>
  <cp:lastModifiedBy>Светлана</cp:lastModifiedBy>
  <cp:revision>34</cp:revision>
  <dcterms:created xsi:type="dcterms:W3CDTF">2015-04-07T19:22:44Z</dcterms:created>
  <dcterms:modified xsi:type="dcterms:W3CDTF">2015-05-25T07:20:31Z</dcterms:modified>
</cp:coreProperties>
</file>